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8" r:id="rId6"/>
    <p:sldId id="284" r:id="rId7"/>
    <p:sldId id="312" r:id="rId8"/>
    <p:sldId id="288" r:id="rId9"/>
    <p:sldId id="308" r:id="rId10"/>
    <p:sldId id="289" r:id="rId11"/>
    <p:sldId id="290" r:id="rId12"/>
    <p:sldId id="291" r:id="rId13"/>
    <p:sldId id="292" r:id="rId14"/>
    <p:sldId id="309" r:id="rId15"/>
    <p:sldId id="269" r:id="rId16"/>
    <p:sldId id="304" r:id="rId17"/>
    <p:sldId id="313" r:id="rId18"/>
    <p:sldId id="305" r:id="rId19"/>
    <p:sldId id="306" r:id="rId20"/>
    <p:sldId id="307" r:id="rId21"/>
    <p:sldId id="270" r:id="rId22"/>
    <p:sldId id="273" r:id="rId23"/>
    <p:sldId id="274" r:id="rId24"/>
    <p:sldId id="275" r:id="rId25"/>
    <p:sldId id="276" r:id="rId26"/>
    <p:sldId id="277" r:id="rId27"/>
    <p:sldId id="310" r:id="rId28"/>
    <p:sldId id="271" r:id="rId29"/>
    <p:sldId id="279" r:id="rId30"/>
    <p:sldId id="281" r:id="rId31"/>
    <p:sldId id="311" r:id="rId32"/>
    <p:sldId id="280" r:id="rId33"/>
    <p:sldId id="314" r:id="rId34"/>
    <p:sldId id="282" r:id="rId35"/>
    <p:sldId id="283" r:id="rId36"/>
    <p:sldId id="315" r:id="rId3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AC6"/>
    <a:srgbClr val="800000"/>
    <a:srgbClr val="FF6600"/>
    <a:srgbClr val="663300"/>
    <a:srgbClr val="006600"/>
    <a:srgbClr val="17A2B5"/>
    <a:srgbClr val="3333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79502" autoAdjust="0"/>
  </p:normalViewPr>
  <p:slideViewPr>
    <p:cSldViewPr snapToGrid="0">
      <p:cViewPr varScale="1">
        <p:scale>
          <a:sx n="87" d="100"/>
          <a:sy n="87" d="100"/>
        </p:scale>
        <p:origin x="28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40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CHOW (NYP)" userId="7c6840e7-cb2d-422f-becd-63f9a16762e5" providerId="ADAL" clId="{419DF019-FD9D-4C72-AEE0-EE426396AE59}"/>
    <pc:docChg chg="undo custSel modSld modMainMaster">
      <pc:chgData name="Alan CHOW (NYP)" userId="7c6840e7-cb2d-422f-becd-63f9a16762e5" providerId="ADAL" clId="{419DF019-FD9D-4C72-AEE0-EE426396AE59}" dt="2024-08-13T03:08:08.381" v="11" actId="255"/>
      <pc:docMkLst>
        <pc:docMk/>
      </pc:docMkLst>
      <pc:sldChg chg="modSp mod">
        <pc:chgData name="Alan CHOW (NYP)" userId="7c6840e7-cb2d-422f-becd-63f9a16762e5" providerId="ADAL" clId="{419DF019-FD9D-4C72-AEE0-EE426396AE59}" dt="2024-08-13T03:08:08.381" v="11" actId="255"/>
        <pc:sldMkLst>
          <pc:docMk/>
          <pc:sldMk cId="0" sldId="256"/>
        </pc:sldMkLst>
        <pc:spChg chg="mod">
          <ac:chgData name="Alan CHOW (NYP)" userId="7c6840e7-cb2d-422f-becd-63f9a16762e5" providerId="ADAL" clId="{419DF019-FD9D-4C72-AEE0-EE426396AE59}" dt="2024-08-13T03:08:08.381" v="11" actId="255"/>
          <ac:spMkLst>
            <pc:docMk/>
            <pc:sldMk cId="0" sldId="256"/>
            <ac:spMk id="2" creationId="{00000000-0000-0000-0000-000000000000}"/>
          </ac:spMkLst>
        </pc:spChg>
      </pc:sldChg>
      <pc:sldMasterChg chg="delSp modSp mod modSldLayout">
        <pc:chgData name="Alan CHOW (NYP)" userId="7c6840e7-cb2d-422f-becd-63f9a16762e5" providerId="ADAL" clId="{419DF019-FD9D-4C72-AEE0-EE426396AE59}" dt="2024-08-13T02:59:31.230" v="5" actId="6549"/>
        <pc:sldMasterMkLst>
          <pc:docMk/>
          <pc:sldMasterMk cId="2271111611" sldId="2147483739"/>
        </pc:sldMasterMkLst>
        <pc:spChg chg="mod">
          <ac:chgData name="Alan CHOW (NYP)" userId="7c6840e7-cb2d-422f-becd-63f9a16762e5" providerId="ADAL" clId="{419DF019-FD9D-4C72-AEE0-EE426396AE59}" dt="2024-08-13T02:59:31.230" v="5" actId="6549"/>
          <ac:spMkLst>
            <pc:docMk/>
            <pc:sldMasterMk cId="2271111611" sldId="2147483739"/>
            <ac:spMk id="13" creationId="{00000000-0000-0000-0000-000000000000}"/>
          </ac:spMkLst>
        </pc:spChg>
        <pc:picChg chg="del">
          <ac:chgData name="Alan CHOW (NYP)" userId="7c6840e7-cb2d-422f-becd-63f9a16762e5" providerId="ADAL" clId="{419DF019-FD9D-4C72-AEE0-EE426396AE59}" dt="2024-08-13T02:58:34.994" v="0" actId="478"/>
          <ac:picMkLst>
            <pc:docMk/>
            <pc:sldMasterMk cId="2271111611" sldId="2147483739"/>
            <ac:picMk id="11" creationId="{00000000-0000-0000-0000-000000000000}"/>
          </ac:picMkLst>
        </pc:picChg>
        <pc:sldLayoutChg chg="addSp delSp modSp mod">
          <pc:chgData name="Alan CHOW (NYP)" userId="7c6840e7-cb2d-422f-becd-63f9a16762e5" providerId="ADAL" clId="{419DF019-FD9D-4C72-AEE0-EE426396AE59}" dt="2024-08-13T02:58:53.307" v="4" actId="22"/>
          <pc:sldLayoutMkLst>
            <pc:docMk/>
            <pc:sldMasterMk cId="2271111611" sldId="2147483739"/>
            <pc:sldLayoutMk cId="370996837" sldId="2147483740"/>
          </pc:sldLayoutMkLst>
          <pc:spChg chg="add del">
            <ac:chgData name="Alan CHOW (NYP)" userId="7c6840e7-cb2d-422f-becd-63f9a16762e5" providerId="ADAL" clId="{419DF019-FD9D-4C72-AEE0-EE426396AE59}" dt="2024-08-13T02:58:53.307" v="4" actId="22"/>
            <ac:spMkLst>
              <pc:docMk/>
              <pc:sldMasterMk cId="2271111611" sldId="2147483739"/>
              <pc:sldLayoutMk cId="370996837" sldId="2147483740"/>
              <ac:spMk id="8" creationId="{165E450D-5800-3AE0-F377-14CC16DBB084}"/>
            </ac:spMkLst>
          </pc:spChg>
          <pc:spChg chg="mod">
            <ac:chgData name="Alan CHOW (NYP)" userId="7c6840e7-cb2d-422f-becd-63f9a16762e5" providerId="ADAL" clId="{419DF019-FD9D-4C72-AEE0-EE426396AE59}" dt="2024-08-13T02:58:44.302" v="2" actId="6549"/>
            <ac:spMkLst>
              <pc:docMk/>
              <pc:sldMasterMk cId="2271111611" sldId="2147483739"/>
              <pc:sldLayoutMk cId="370996837" sldId="2147483740"/>
              <ac:spMk id="14" creationId="{00000000-0000-0000-0000-000000000000}"/>
            </ac:spMkLst>
          </pc:spChg>
          <pc:picChg chg="del">
            <ac:chgData name="Alan CHOW (NYP)" userId="7c6840e7-cb2d-422f-becd-63f9a16762e5" providerId="ADAL" clId="{419DF019-FD9D-4C72-AEE0-EE426396AE59}" dt="2024-08-13T02:58:38.773" v="1" actId="478"/>
            <ac:picMkLst>
              <pc:docMk/>
              <pc:sldMasterMk cId="2271111611" sldId="2147483739"/>
              <pc:sldLayoutMk cId="370996837" sldId="2147483740"/>
              <ac:picMk id="12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672" cy="511054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r>
              <a:rPr lang="en-US"/>
              <a:t>IT202F AY2015/2016 - Web Publishing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1"/>
            <a:ext cx="3076672" cy="511054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A5069B-C1B1-4FFD-B918-526B1B7FD8B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9"/>
            <a:ext cx="3076672" cy="511054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9"/>
            <a:ext cx="3076672" cy="511054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E9546843-D810-4799-A450-24535680E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45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US"/>
              <a:t>IT202F AY2015/2016 - Web Publishing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91DF757-A64F-4C53-B573-E8B644ECE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50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091124170143/http:/lists.evolt.org/archive/Week-of-Mon-20010521/032901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Tim_Berners-Lee" TargetMode="External"/><Relationship Id="rId4" Type="http://schemas.openxmlformats.org/officeDocument/2006/relationships/hyperlink" Target="http://www.google.com/search?q=%22Tim+Berners+Lee%22+%22Semantic+Web%22&amp;ie=utf-8&amp;oe=utf-8&amp;aq=t&amp;rls=org.mozilla:de:official&amp;client=firefox-a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entities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entities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05478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Answers: There are 3 character entities: </a:t>
            </a:r>
            <a:r>
              <a:rPr lang="en-SG" b="1" dirty="0"/>
              <a:t>&amp;cent;</a:t>
            </a:r>
            <a:r>
              <a:rPr lang="en-SG" dirty="0"/>
              <a:t> AND </a:t>
            </a:r>
            <a:r>
              <a:rPr lang="en-SG" b="1" dirty="0"/>
              <a:t>&amp;times;</a:t>
            </a:r>
            <a:r>
              <a:rPr lang="en-SG" b="0" dirty="0"/>
              <a:t> </a:t>
            </a:r>
            <a:r>
              <a:rPr lang="en-SG" dirty="0"/>
              <a:t>AND </a:t>
            </a:r>
            <a:r>
              <a:rPr lang="en-SG" b="1" dirty="0"/>
              <a:t>&amp;copy;</a:t>
            </a:r>
          </a:p>
          <a:p>
            <a:endParaRPr lang="en-SG" dirty="0"/>
          </a:p>
          <a:p>
            <a:r>
              <a:rPr lang="en-SG" dirty="0"/>
              <a:t>&lt;!doctype html&gt;</a:t>
            </a:r>
          </a:p>
          <a:p>
            <a:r>
              <a:rPr lang="en-SG" dirty="0"/>
              <a:t>&lt;html&gt;</a:t>
            </a:r>
          </a:p>
          <a:p>
            <a:r>
              <a:rPr lang="en-SG" dirty="0"/>
              <a:t>	&lt;head&gt;&lt;title&gt;My Hands-On on Character Entities&lt;/title&gt;&lt;/head&gt;</a:t>
            </a:r>
          </a:p>
          <a:p>
            <a:r>
              <a:rPr lang="en-SG" dirty="0"/>
              <a:t>	&lt;body&gt;</a:t>
            </a:r>
          </a:p>
          <a:p>
            <a:r>
              <a:rPr lang="en-SG" dirty="0"/>
              <a:t>		&lt;p&gt;1 apple is $1.00 and 1 orange is 90&amp;cent;.How much is 2 apples and 2 oranges?&lt;/p&gt;</a:t>
            </a:r>
          </a:p>
          <a:p>
            <a:r>
              <a:rPr lang="en-SG" dirty="0"/>
              <a:t>		&lt;p&gt;&lt;b&gt;Answer:&lt;/b&gt;&lt;/p&gt;</a:t>
            </a:r>
          </a:p>
          <a:p>
            <a:r>
              <a:rPr lang="en-SG" dirty="0"/>
              <a:t>		&lt;p&gt;($1.00 &amp;times; 2) + ($0.90 &amp;times; 2) = $3.80&lt;/p&gt;</a:t>
            </a:r>
          </a:p>
          <a:p>
            <a:r>
              <a:rPr lang="en-SG" dirty="0"/>
              <a:t>		&lt;</a:t>
            </a:r>
            <a:r>
              <a:rPr lang="en-SG" dirty="0" err="1"/>
              <a:t>br</a:t>
            </a:r>
            <a:r>
              <a:rPr lang="en-SG" dirty="0"/>
              <a:t>/&gt;</a:t>
            </a:r>
          </a:p>
          <a:p>
            <a:r>
              <a:rPr lang="en-SG" dirty="0"/>
              <a:t>		&lt;hr/&gt;</a:t>
            </a:r>
          </a:p>
          <a:p>
            <a:r>
              <a:rPr lang="en-SG" dirty="0"/>
              <a:t>		&lt;p&gt;&amp;copy; Victoria Chin 2017&lt;/p&gt;</a:t>
            </a:r>
          </a:p>
          <a:p>
            <a:r>
              <a:rPr lang="en-SG" dirty="0"/>
              <a:t>	&lt;/body&gt;</a:t>
            </a:r>
          </a:p>
          <a:p>
            <a:r>
              <a:rPr lang="en-SG" dirty="0"/>
              <a:t>&lt;/html&gt;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27855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46392-5C2B-4D70-B820-261E96212C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026422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explaining, draw</a:t>
            </a:r>
            <a:r>
              <a:rPr lang="en-US" baseline="0" dirty="0"/>
              <a:t> a few samples and test the students on their understanding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1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859212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517687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975331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65403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180696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85310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8170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075948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319136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0279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&lt;!doctype html&gt;</a:t>
            </a:r>
          </a:p>
          <a:p>
            <a:r>
              <a:rPr lang="en-SG" dirty="0"/>
              <a:t>&lt;html&gt;</a:t>
            </a:r>
          </a:p>
          <a:p>
            <a:r>
              <a:rPr lang="en-SG" dirty="0"/>
              <a:t>	&lt;head&gt;&lt;title&gt;My Hands-On on Hyperlink&lt;/title&gt;&lt;/head&gt;</a:t>
            </a:r>
          </a:p>
          <a:p>
            <a:r>
              <a:rPr lang="en-SG" dirty="0"/>
              <a:t>	&lt;body&gt;</a:t>
            </a:r>
          </a:p>
          <a:p>
            <a:r>
              <a:rPr lang="en-SG" dirty="0"/>
              <a:t>		&lt;p&gt;Click &lt;a </a:t>
            </a:r>
            <a:r>
              <a:rPr lang="en-SG" dirty="0" err="1"/>
              <a:t>href</a:t>
            </a:r>
            <a:r>
              <a:rPr lang="en-SG" dirty="0"/>
              <a:t>="http://www.google.com" target="_blank"&gt;here&lt;/a&gt; to search&lt;/p&gt;</a:t>
            </a:r>
          </a:p>
          <a:p>
            <a:r>
              <a:rPr lang="en-SG" dirty="0"/>
              <a:t>	&lt;/body&gt;</a:t>
            </a:r>
          </a:p>
          <a:p>
            <a:r>
              <a:rPr lang="en-SG" dirty="0"/>
              <a:t>&lt;/html&gt;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936047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777388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student know that this is not commonly used as the</a:t>
            </a:r>
            <a:r>
              <a:rPr lang="en-US" baseline="0" dirty="0"/>
              <a:t> client computer requires the email client software to be setup which many of us now uses web based email. Besides, there is also a risk of the email address being exposed to public and be a target of </a:t>
            </a:r>
            <a:r>
              <a:rPr lang="en-US" baseline="0"/>
              <a:t>spam emails.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654968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90910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1452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072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SG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SG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&lt;strong&gt; </a:t>
            </a:r>
            <a:r>
              <a:rPr lang="en-SG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element is for content that is of greater importance, while the </a:t>
            </a:r>
            <a:r>
              <a:rPr lang="en-SG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&lt;b&gt; </a:t>
            </a:r>
            <a:r>
              <a:rPr lang="en-SG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element is used to draw attention to text without indicating that it's more important.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They have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same effect on normal web browser rendering engines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but there is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fundamental difference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between them.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As the author writes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3"/>
              </a:rPr>
              <a:t>a discussion list post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Think of three different situations: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web browsers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blind people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mobile phones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"Bold" is a style - when you say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"bold a word"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people basically know that it means to add more, let's say "ink", around the letters until they stand out more amongst the rest of the letters.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That, unfortunately, means nothing to a blind person. On mobile phones and other PDAs, text is already bold because screen resolution is very small. You can't bold a bold without screwing something up.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&lt;b&gt; is a style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- we know what "bold" is supposed to look like.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&lt;strong&gt;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however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is an indication of how something should be understood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 "Strong" could (and often does) mean "bold" in a browser, but it could also mean a lower tone for a speaking program like Jaws (for blind people) or be represented by an underline (since you can't bold a bold) on a Palm Pilot.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HTML was never meant to be about styles. Do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4"/>
              </a:rPr>
              <a:t>some searches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for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5"/>
              </a:rPr>
              <a:t>"Tim Berners-Lee"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"the semantic web."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&lt;strong&gt; is semantic—it describes the text it surrounds (e.g.,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"this text should be stronger than the rest of the text you've displayed"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 as opposed to describing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how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the text it surrounds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should be displayed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(e.g.,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"this text should be bold"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HTML Entities (w3schools.com)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31640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HTML Entities (w3schools.com)</a:t>
            </a:r>
            <a:endParaRPr lang="en-SG" dirty="0"/>
          </a:p>
          <a:p>
            <a:endParaRPr lang="en-SG" dirty="0"/>
          </a:p>
          <a:p>
            <a:r>
              <a:rPr lang="en-SG" dirty="0"/>
              <a:t>So we can either call out </a:t>
            </a:r>
            <a:r>
              <a:rPr lang="en-SG"/>
              <a:t>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281320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669672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F757-A64F-4C53-B573-E8B644ECED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IT202F AY2015/2016 - Web Publishing</a:t>
            </a:r>
          </a:p>
        </p:txBody>
      </p:sp>
    </p:spTree>
    <p:extLst>
      <p:ext uri="{BB962C8B-B14F-4D97-AF65-F5344CB8AC3E}">
        <p14:creationId xmlns:p14="http://schemas.microsoft.com/office/powerpoint/2010/main" val="160315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8AA476-0BCD-4ED8-BD00-F7D39B93A5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2955557" y="6477000"/>
            <a:ext cx="6180224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kern="1200" cap="small" baseline="0" dirty="0">
              <a:solidFill>
                <a:srgbClr val="0033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2FD-E74E-48BF-BB08-DA9E27E474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4893-F7B8-4C85-8817-2744DE575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43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AECA01B-8B84-41A6-9D29-A981F7F0F1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7BC3-F7EE-425E-B0CE-8ECE616A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2FEBFC-F1B6-445F-A722-3CBF3F025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095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4" y="2073729"/>
            <a:ext cx="3735161" cy="3831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243" y="2073729"/>
            <a:ext cx="3697195" cy="3831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D433-B8CE-4400-8301-1E11A538F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4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044514"/>
            <a:ext cx="3723049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758" y="2753982"/>
            <a:ext cx="3723049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1421" y="2044514"/>
            <a:ext cx="3742783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1421" y="2753982"/>
            <a:ext cx="3742783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1FAA-3C7C-419D-8574-CD907EE2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296F-26CF-4EE9-A3A6-597E4A1A2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06E5-04FE-405B-9EAA-173B927903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3DE69653-748A-4BFE-B134-2D738895CD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804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EE2F7956-7F4D-4112-9C14-CACF3926D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2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073730"/>
            <a:ext cx="7633742" cy="380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8AA476-0BCD-4ED8-BD00-F7D39B93A5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13" name="Title 1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2955557" y="6477000"/>
            <a:ext cx="6180224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cap="small" baseline="0" dirty="0">
              <a:solidFill>
                <a:srgbClr val="0033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9AB7-5608-4D0A-6DCD-2DD7CDB8FD8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22711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commonEntitiesExample.htm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imageExample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imagePage.html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hyperlinkExample.ht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p.edu.s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Examples/search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AnchorSamp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552" y="2773739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SG" sz="5600" dirty="0">
                <a:latin typeface="Tw Cen MT Condensed Extra Bold" panose="020B0803020202020204" pitchFamily="34" charset="0"/>
              </a:rPr>
              <a:t>Fundamentals of Programming (part3)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sz="3100" dirty="0"/>
              <a:t>Web page Construction </a:t>
            </a:r>
            <a:br>
              <a:rPr lang="en-GB" sz="3100" dirty="0"/>
            </a:br>
            <a:endParaRPr lang="en-US" sz="3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Entities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4" y="4535952"/>
            <a:ext cx="5694329" cy="1550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5705" y="1344963"/>
            <a:ext cx="27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HTML Source Code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9258" y="5788608"/>
            <a:ext cx="2392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Browser Display</a:t>
            </a:r>
            <a:endParaRPr lang="en-SG" sz="20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01" y="1733857"/>
            <a:ext cx="3976971" cy="342842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5DB71F1-CA30-48DE-93E2-0B2ADA5FA851}"/>
              </a:ext>
            </a:extLst>
          </p:cNvPr>
          <p:cNvGrpSpPr/>
          <p:nvPr/>
        </p:nvGrpSpPr>
        <p:grpSpPr>
          <a:xfrm>
            <a:off x="1689735" y="2148698"/>
            <a:ext cx="2074090" cy="2074090"/>
            <a:chOff x="3886200" y="2971800"/>
            <a:chExt cx="2438400" cy="2438400"/>
          </a:xfrm>
        </p:grpSpPr>
        <p:pic>
          <p:nvPicPr>
            <p:cNvPr id="11" name="Picture 2" descr="https://cdn0.iconfinder.com/data/icons/customicondesignoffice5/256/examples.png">
              <a:extLst>
                <a:ext uri="{FF2B5EF4-FFF2-40B4-BE49-F238E27FC236}">
                  <a16:creationId xmlns:a16="http://schemas.microsoft.com/office/drawing/2014/main" id="{D2036960-87E7-4D4B-8D58-58E44252B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BF3C31-9CEC-447C-85C8-C5437E7F610E}"/>
                </a:ext>
              </a:extLst>
            </p:cNvPr>
            <p:cNvSpPr txBox="1"/>
            <p:nvPr/>
          </p:nvSpPr>
          <p:spPr>
            <a:xfrm>
              <a:off x="4495801" y="3440668"/>
              <a:ext cx="1219200" cy="32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n-lt"/>
                  <a:hlinkClick r:id="rId6" action="ppaction://hlinkfile"/>
                </a:rPr>
                <a:t>EXAMPLE</a:t>
              </a:r>
              <a:endParaRPr lang="en-US" sz="12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are character entities and how to create them?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316" y="2815503"/>
            <a:ext cx="5000625" cy="28479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/>
          <a:lstStyle/>
          <a:p>
            <a:r>
              <a:rPr lang="en-US" dirty="0"/>
              <a:t>            Hands On Time</a:t>
            </a:r>
          </a:p>
        </p:txBody>
      </p:sp>
      <p:pic>
        <p:nvPicPr>
          <p:cNvPr id="6" name="Picture 2" descr="http://static1.squarespace.com/static/524319e8e4b09f996d338ad6/t/5254e33be4b0dd64d4b0f887/1381294911676/LHCC_RaisedHan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255" y="153536"/>
            <a:ext cx="1783399" cy="17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5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an Image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8798" y="1592257"/>
            <a:ext cx="7854939" cy="43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image.jpg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image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align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width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748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height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347</a:t>
            </a:r>
            <a:r>
              <a:rPr lang="en-US" sz="2800" b="1" kern="0" dirty="0"/>
              <a:t>"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common attributes: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URL or pathname of the image file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(REQUIRED!)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2000" kern="0" dirty="0">
                <a:solidFill>
                  <a:srgbClr val="FF0000"/>
                </a:solidFill>
                <a:latin typeface="+mn-lt"/>
                <a:cs typeface="+mn-cs"/>
              </a:rPr>
              <a:t>a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lt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/title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specifies alternative text to display if the user has turned off images in their browser (for performance). 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Also creates a tooltip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popup on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mouseover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align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specifies the alignment of the image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border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sets the thickness of the border around the image (“0” for no border)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width/height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will stretch/shrink the image to fit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desired area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349B09-DD3E-4574-8B24-9560E3A2AE1B}"/>
              </a:ext>
            </a:extLst>
          </p:cNvPr>
          <p:cNvGrpSpPr/>
          <p:nvPr/>
        </p:nvGrpSpPr>
        <p:grpSpPr>
          <a:xfrm>
            <a:off x="7069910" y="1258361"/>
            <a:ext cx="2074090" cy="2074090"/>
            <a:chOff x="3886200" y="2971800"/>
            <a:chExt cx="2438400" cy="2438400"/>
          </a:xfrm>
        </p:grpSpPr>
        <p:pic>
          <p:nvPicPr>
            <p:cNvPr id="5" name="Picture 2" descr="https://cdn0.iconfinder.com/data/icons/customicondesignoffice5/256/examples.png">
              <a:extLst>
                <a:ext uri="{FF2B5EF4-FFF2-40B4-BE49-F238E27FC236}">
                  <a16:creationId xmlns:a16="http://schemas.microsoft.com/office/drawing/2014/main" id="{A3A88D91-83A1-4D8C-AB33-EE1DFF4E8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9018C4-F892-4439-9E3B-BC7CDD9C4926}"/>
                </a:ext>
              </a:extLst>
            </p:cNvPr>
            <p:cNvSpPr txBox="1"/>
            <p:nvPr/>
          </p:nvSpPr>
          <p:spPr>
            <a:xfrm>
              <a:off x="4495801" y="3440668"/>
              <a:ext cx="1219200" cy="32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n-lt"/>
                  <a:hlinkClick r:id="rId4" action="ppaction://hlinkfile"/>
                </a:rPr>
                <a:t>EXAMPLE</a:t>
              </a:r>
              <a:endParaRPr lang="en-US" sz="12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Directory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773079"/>
            <a:ext cx="7633742" cy="427937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800000"/>
                </a:solidFill>
              </a:rPr>
              <a:t>Absolute path </a:t>
            </a:r>
            <a:r>
              <a:rPr lang="en-SG" sz="2800" dirty="0"/>
              <a:t>refers to a file on the Internet using its full URL</a:t>
            </a:r>
          </a:p>
          <a:p>
            <a:endParaRPr lang="en-GB" sz="2800" dirty="0"/>
          </a:p>
          <a:p>
            <a:endParaRPr lang="en-SG" sz="2800" dirty="0"/>
          </a:p>
          <a:p>
            <a:r>
              <a:rPr lang="en-SG" sz="2800" b="1" dirty="0">
                <a:solidFill>
                  <a:srgbClr val="800000"/>
                </a:solidFill>
              </a:rPr>
              <a:t>Relative path </a:t>
            </a:r>
            <a:r>
              <a:rPr lang="en-SG" sz="2800" dirty="0"/>
              <a:t>assumes that the file is on the current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895879"/>
            <a:ext cx="64008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http://www.yoursite.com/business/trends/laptop.jpg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014725"/>
            <a:ext cx="64008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business/trends/laptop.jpg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974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1751" y="2357846"/>
            <a:ext cx="6781800" cy="2741023"/>
            <a:chOff x="1295400" y="2438400"/>
            <a:chExt cx="6781800" cy="2741023"/>
          </a:xfrm>
        </p:grpSpPr>
        <p:grpSp>
          <p:nvGrpSpPr>
            <p:cNvPr id="3" name="Group 2"/>
            <p:cNvGrpSpPr/>
            <p:nvPr/>
          </p:nvGrpSpPr>
          <p:grpSpPr>
            <a:xfrm>
              <a:off x="1371600" y="2438400"/>
              <a:ext cx="6705600" cy="2741023"/>
              <a:chOff x="1524000" y="2667000"/>
              <a:chExt cx="6705600" cy="274102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000" y="2667000"/>
                <a:ext cx="6705600" cy="27410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86200" y="3298846"/>
                <a:ext cx="416732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Absolute path starts with drive letter (e.g. C:\) or protocol (e.g. http://)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Relative path starts from the web folder where the files and folders are found</a:t>
                </a:r>
              </a:p>
            </p:txBody>
          </p:sp>
        </p:grpSp>
        <p:pic>
          <p:nvPicPr>
            <p:cNvPr id="4" name="Picture 4" descr="https://upload.wikimedia.org/wikipedia/commons/thumb/f/f0/Information_orange.svg/256px-Information_orang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57556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32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Directory Structure</a:t>
            </a:r>
            <a:endParaRPr lang="en-SG" dirty="0"/>
          </a:p>
        </p:txBody>
      </p:sp>
      <p:grpSp>
        <p:nvGrpSpPr>
          <p:cNvPr id="1034" name="Group 1033"/>
          <p:cNvGrpSpPr/>
          <p:nvPr/>
        </p:nvGrpSpPr>
        <p:grpSpPr>
          <a:xfrm>
            <a:off x="3202877" y="1953573"/>
            <a:ext cx="5438705" cy="4405526"/>
            <a:chOff x="2209800" y="2214538"/>
            <a:chExt cx="5438705" cy="4405526"/>
          </a:xfrm>
        </p:grpSpPr>
        <p:pic>
          <p:nvPicPr>
            <p:cNvPr id="1026" name="Picture 2" descr="C:\Users\limaih\AppData\Local\Microsoft\Windows\Temporary Internet Files\Content.IE5\A3B8XM36\MC900431588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2214538"/>
              <a:ext cx="1001784" cy="100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Elbow Connector 13"/>
            <p:cNvCxnSpPr>
              <a:stCxn id="1026" idx="2"/>
            </p:cNvCxnSpPr>
            <p:nvPr/>
          </p:nvCxnSpPr>
          <p:spPr>
            <a:xfrm rot="16200000" flipH="1">
              <a:off x="3047608" y="2879406"/>
              <a:ext cx="141146" cy="81497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026" idx="2"/>
            </p:cNvCxnSpPr>
            <p:nvPr/>
          </p:nvCxnSpPr>
          <p:spPr>
            <a:xfrm rot="16200000" flipH="1">
              <a:off x="2793744" y="3133269"/>
              <a:ext cx="881764" cy="1047869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26" idx="2"/>
            </p:cNvCxnSpPr>
            <p:nvPr/>
          </p:nvCxnSpPr>
          <p:spPr>
            <a:xfrm rot="16200000" flipH="1">
              <a:off x="2419146" y="3507867"/>
              <a:ext cx="1622378" cy="1039287"/>
            </a:xfrm>
            <a:prstGeom prst="bentConnector3">
              <a:avLst>
                <a:gd name="adj1" fmla="val 10215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026" idx="2"/>
            </p:cNvCxnSpPr>
            <p:nvPr/>
          </p:nvCxnSpPr>
          <p:spPr>
            <a:xfrm rot="16200000" flipH="1">
              <a:off x="2053129" y="3873884"/>
              <a:ext cx="2362994" cy="1047869"/>
            </a:xfrm>
            <a:prstGeom prst="bentConnector3">
              <a:avLst>
                <a:gd name="adj1" fmla="val 9967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026" idx="2"/>
            </p:cNvCxnSpPr>
            <p:nvPr/>
          </p:nvCxnSpPr>
          <p:spPr>
            <a:xfrm rot="16200000" flipH="1">
              <a:off x="1678530" y="4248483"/>
              <a:ext cx="3103610" cy="1039287"/>
            </a:xfrm>
            <a:prstGeom prst="bentConnector3">
              <a:avLst>
                <a:gd name="adj1" fmla="val 9925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Document"/>
            <p:cNvSpPr>
              <a:spLocks noEditPoints="1" noChangeArrowheads="1"/>
            </p:cNvSpPr>
            <p:nvPr/>
          </p:nvSpPr>
          <p:spPr bwMode="auto">
            <a:xfrm>
              <a:off x="3525671" y="3057336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" name="Document"/>
            <p:cNvSpPr>
              <a:spLocks noEditPoints="1" noChangeArrowheads="1"/>
            </p:cNvSpPr>
            <p:nvPr/>
          </p:nvSpPr>
          <p:spPr bwMode="auto">
            <a:xfrm>
              <a:off x="3534252" y="6019800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" name="Document"/>
            <p:cNvSpPr>
              <a:spLocks noEditPoints="1" noChangeArrowheads="1"/>
            </p:cNvSpPr>
            <p:nvPr/>
          </p:nvSpPr>
          <p:spPr bwMode="auto">
            <a:xfrm>
              <a:off x="3534252" y="3797952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8" name="Document"/>
            <p:cNvSpPr>
              <a:spLocks noEditPoints="1" noChangeArrowheads="1"/>
            </p:cNvSpPr>
            <p:nvPr/>
          </p:nvSpPr>
          <p:spPr bwMode="auto">
            <a:xfrm>
              <a:off x="3525670" y="4538568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3534252" y="5279184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3733800" y="3172802"/>
              <a:ext cx="113127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index.htm</a:t>
              </a:r>
              <a:endParaRPr lang="en-SG" dirty="0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3758561" y="3913420"/>
              <a:ext cx="1195327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page1.htm</a:t>
              </a:r>
              <a:endParaRPr lang="en-S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78678" y="4654034"/>
              <a:ext cx="1195327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page2.htm</a:t>
              </a:r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8795" y="5394648"/>
              <a:ext cx="88126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logo.gif</a:t>
              </a:r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8912" y="6135262"/>
              <a:ext cx="119154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picture.jpg</a:t>
              </a:r>
              <a:endParaRPr lang="en-SG" dirty="0"/>
            </a:p>
          </p:txBody>
        </p:sp>
        <p:cxnSp>
          <p:nvCxnSpPr>
            <p:cNvPr id="1029" name="Curved Connector 1028"/>
            <p:cNvCxnSpPr>
              <a:stCxn id="1025" idx="3"/>
              <a:endCxn id="37" idx="3"/>
            </p:cNvCxnSpPr>
            <p:nvPr/>
          </p:nvCxnSpPr>
          <p:spPr>
            <a:xfrm flipH="1">
              <a:off x="4680062" y="3357468"/>
              <a:ext cx="185010" cy="2221846"/>
            </a:xfrm>
            <a:prstGeom prst="curvedConnector3">
              <a:avLst>
                <a:gd name="adj1" fmla="val -639935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5410200" y="4282752"/>
              <a:ext cx="2238305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&lt;</a:t>
              </a:r>
              <a:r>
                <a:rPr lang="en-GB" dirty="0" err="1"/>
                <a:t>img</a:t>
              </a:r>
              <a:r>
                <a:rPr lang="en-GB" dirty="0"/>
                <a:t> </a:t>
              </a:r>
              <a:r>
                <a:rPr lang="en-GB" dirty="0" err="1"/>
                <a:t>src</a:t>
              </a:r>
              <a:r>
                <a:rPr lang="en-GB" dirty="0"/>
                <a:t>=“logo.gif” /&gt;</a:t>
              </a:r>
              <a:endParaRPr lang="en-SG" dirty="0"/>
            </a:p>
          </p:txBody>
        </p:sp>
        <p:sp>
          <p:nvSpPr>
            <p:cNvPr id="1033" name="TextBox 1032"/>
            <p:cNvSpPr txBox="1"/>
            <p:nvPr/>
          </p:nvSpPr>
          <p:spPr>
            <a:xfrm>
              <a:off x="2351964" y="2411005"/>
              <a:ext cx="742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Web</a:t>
              </a:r>
            </a:p>
            <a:p>
              <a:r>
                <a:rPr lang="en-GB" dirty="0"/>
                <a:t>folder</a:t>
              </a:r>
              <a:endParaRPr lang="en-SG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3331" y="3169708"/>
            <a:ext cx="2551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Accessing a file in the </a:t>
            </a:r>
            <a:r>
              <a:rPr lang="en-US" sz="2800" dirty="0">
                <a:solidFill>
                  <a:srgbClr val="170AC6"/>
                </a:solidFill>
              </a:rPr>
              <a:t>current</a:t>
            </a:r>
            <a:r>
              <a:rPr lang="en-US" sz="2800" dirty="0">
                <a:solidFill>
                  <a:srgbClr val="800000"/>
                </a:solidFill>
              </a:rPr>
              <a:t> folder</a:t>
            </a:r>
            <a:endParaRPr lang="en-SG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Directory Structure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35786" y="1694819"/>
            <a:ext cx="6080322" cy="4414862"/>
            <a:chOff x="1120384" y="2600136"/>
            <a:chExt cx="6080322" cy="4414862"/>
          </a:xfrm>
        </p:grpSpPr>
        <p:cxnSp>
          <p:nvCxnSpPr>
            <p:cNvPr id="14" name="Elbow Connector 13"/>
            <p:cNvCxnSpPr>
              <a:stCxn id="1026" idx="2"/>
            </p:cNvCxnSpPr>
            <p:nvPr/>
          </p:nvCxnSpPr>
          <p:spPr>
            <a:xfrm rot="16200000" flipH="1">
              <a:off x="1958192" y="3265004"/>
              <a:ext cx="141146" cy="81497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026" idx="2"/>
            </p:cNvCxnSpPr>
            <p:nvPr/>
          </p:nvCxnSpPr>
          <p:spPr>
            <a:xfrm rot="16200000" flipH="1">
              <a:off x="1704328" y="3518867"/>
              <a:ext cx="881764" cy="1047869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26" idx="2"/>
            </p:cNvCxnSpPr>
            <p:nvPr/>
          </p:nvCxnSpPr>
          <p:spPr>
            <a:xfrm rot="16200000" flipH="1">
              <a:off x="1329730" y="3893465"/>
              <a:ext cx="1622378" cy="1039287"/>
            </a:xfrm>
            <a:prstGeom prst="bentConnector3">
              <a:avLst>
                <a:gd name="adj1" fmla="val 10215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Document"/>
            <p:cNvSpPr>
              <a:spLocks noEditPoints="1" noChangeArrowheads="1"/>
            </p:cNvSpPr>
            <p:nvPr/>
          </p:nvSpPr>
          <p:spPr bwMode="auto">
            <a:xfrm>
              <a:off x="2436255" y="3442934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" name="Document"/>
            <p:cNvSpPr>
              <a:spLocks noEditPoints="1" noChangeArrowheads="1"/>
            </p:cNvSpPr>
            <p:nvPr/>
          </p:nvSpPr>
          <p:spPr bwMode="auto">
            <a:xfrm>
              <a:off x="2444836" y="4183550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8" name="Document"/>
            <p:cNvSpPr>
              <a:spLocks noEditPoints="1" noChangeArrowheads="1"/>
            </p:cNvSpPr>
            <p:nvPr/>
          </p:nvSpPr>
          <p:spPr bwMode="auto">
            <a:xfrm>
              <a:off x="2436254" y="4924166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2644384" y="3558400"/>
              <a:ext cx="113127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index.htm</a:t>
              </a:r>
              <a:endParaRPr lang="en-SG" dirty="0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2669145" y="4299018"/>
              <a:ext cx="1195327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page1.htm</a:t>
              </a:r>
              <a:endParaRPr lang="en-S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89262" y="5039632"/>
              <a:ext cx="1195327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page2.htm</a:t>
              </a:r>
              <a:endParaRPr lang="en-SG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120384" y="2600136"/>
              <a:ext cx="1001784" cy="1001784"/>
              <a:chOff x="2209800" y="2214538"/>
              <a:chExt cx="1001784" cy="1001784"/>
            </a:xfrm>
          </p:grpSpPr>
          <p:pic>
            <p:nvPicPr>
              <p:cNvPr id="1026" name="Picture 2" descr="C:\Users\limaih\AppData\Local\Microsoft\Windows\Temporary Internet Files\Content.IE5\A3B8XM36\MC900431588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2214538"/>
                <a:ext cx="1001784" cy="1001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231882" y="2392264"/>
                <a:ext cx="7794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Web </a:t>
                </a:r>
              </a:p>
              <a:p>
                <a:r>
                  <a:rPr lang="en-GB" dirty="0"/>
                  <a:t>Folder</a:t>
                </a:r>
                <a:endParaRPr lang="en-SG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023600" y="5632214"/>
              <a:ext cx="1001784" cy="1001784"/>
              <a:chOff x="2209800" y="2214538"/>
              <a:chExt cx="1001784" cy="1001784"/>
            </a:xfrm>
          </p:grpSpPr>
          <p:pic>
            <p:nvPicPr>
              <p:cNvPr id="27" name="Picture 2" descr="C:\Users\limaih\AppData\Local\Microsoft\Windows\Temporary Internet Files\Content.IE5\A3B8XM36\MC900431588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2214538"/>
                <a:ext cx="1001784" cy="1001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2258946" y="2537208"/>
                <a:ext cx="844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images</a:t>
                </a:r>
                <a:endParaRPr lang="en-SG" dirty="0"/>
              </a:p>
            </p:txBody>
          </p:sp>
        </p:grpSp>
        <p:cxnSp>
          <p:nvCxnSpPr>
            <p:cNvPr id="30" name="Elbow Connector 29"/>
            <p:cNvCxnSpPr>
              <a:stCxn id="1026" idx="2"/>
              <a:endCxn id="27" idx="1"/>
            </p:cNvCxnSpPr>
            <p:nvPr/>
          </p:nvCxnSpPr>
          <p:spPr>
            <a:xfrm rot="16200000" flipH="1">
              <a:off x="556845" y="4666351"/>
              <a:ext cx="2531186" cy="40232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endCxn id="37" idx="1"/>
            </p:cNvCxnSpPr>
            <p:nvPr/>
          </p:nvCxnSpPr>
          <p:spPr>
            <a:xfrm>
              <a:off x="2495137" y="6530198"/>
              <a:ext cx="1099590" cy="184666"/>
            </a:xfrm>
            <a:prstGeom prst="bentConnector3">
              <a:avLst>
                <a:gd name="adj1" fmla="val -88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3330184" y="6414734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4727" y="6530198"/>
              <a:ext cx="88126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logo.gif</a:t>
              </a:r>
              <a:endParaRPr lang="en-SG" dirty="0"/>
            </a:p>
          </p:txBody>
        </p:sp>
        <p:cxnSp>
          <p:nvCxnSpPr>
            <p:cNvPr id="1029" name="Curved Connector 1028"/>
            <p:cNvCxnSpPr>
              <a:stCxn id="1025" idx="3"/>
              <a:endCxn id="37" idx="3"/>
            </p:cNvCxnSpPr>
            <p:nvPr/>
          </p:nvCxnSpPr>
          <p:spPr>
            <a:xfrm>
              <a:off x="3775656" y="3743066"/>
              <a:ext cx="700338" cy="2971798"/>
            </a:xfrm>
            <a:prstGeom prst="curvedConnector3">
              <a:avLst>
                <a:gd name="adj1" fmla="val 185257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4125825" y="5044299"/>
              <a:ext cx="307488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&lt;</a:t>
              </a:r>
              <a:r>
                <a:rPr lang="en-GB" dirty="0" err="1"/>
                <a:t>img</a:t>
              </a:r>
              <a:r>
                <a:rPr lang="en-GB" dirty="0"/>
                <a:t> </a:t>
              </a:r>
              <a:r>
                <a:rPr lang="en-GB" dirty="0" err="1"/>
                <a:t>src</a:t>
              </a:r>
              <a:r>
                <a:rPr lang="en-GB" dirty="0"/>
                <a:t>=“</a:t>
              </a:r>
              <a:r>
                <a:rPr lang="en-GB" b="1" dirty="0">
                  <a:solidFill>
                    <a:srgbClr val="FF0000"/>
                  </a:solidFill>
                </a:rPr>
                <a:t>images</a:t>
              </a:r>
              <a:r>
                <a:rPr lang="en-GB" b="1" dirty="0">
                  <a:solidFill>
                    <a:srgbClr val="170AC6"/>
                  </a:solidFill>
                </a:rPr>
                <a:t>/</a:t>
              </a:r>
              <a:r>
                <a:rPr lang="en-GB" dirty="0"/>
                <a:t>logo.gif” /&gt;</a:t>
              </a:r>
              <a:endParaRPr lang="en-SG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38434" y="2981020"/>
            <a:ext cx="2389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Accessing a file in a </a:t>
            </a:r>
            <a:r>
              <a:rPr lang="en-US" sz="2800" dirty="0">
                <a:solidFill>
                  <a:srgbClr val="170AC6"/>
                </a:solidFill>
              </a:rPr>
              <a:t>sub folder</a:t>
            </a:r>
            <a:r>
              <a:rPr lang="en-US" sz="2800" dirty="0">
                <a:solidFill>
                  <a:srgbClr val="800000"/>
                </a:solidFill>
              </a:rPr>
              <a:t> that is in the </a:t>
            </a:r>
            <a:r>
              <a:rPr lang="en-US" sz="2800" dirty="0">
                <a:solidFill>
                  <a:srgbClr val="170AC6"/>
                </a:solidFill>
              </a:rPr>
              <a:t>current folder</a:t>
            </a:r>
            <a:endParaRPr lang="en-SG" sz="2800" dirty="0">
              <a:solidFill>
                <a:srgbClr val="170A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Directory Structure</a:t>
            </a:r>
            <a:endParaRPr lang="en-SG" dirty="0"/>
          </a:p>
        </p:txBody>
      </p:sp>
      <p:grpSp>
        <p:nvGrpSpPr>
          <p:cNvPr id="3" name="Group 2"/>
          <p:cNvGrpSpPr/>
          <p:nvPr/>
        </p:nvGrpSpPr>
        <p:grpSpPr>
          <a:xfrm>
            <a:off x="2810694" y="1685706"/>
            <a:ext cx="5996170" cy="4414862"/>
            <a:chOff x="1702294" y="1685706"/>
            <a:chExt cx="5996170" cy="4414862"/>
          </a:xfrm>
        </p:grpSpPr>
        <p:cxnSp>
          <p:nvCxnSpPr>
            <p:cNvPr id="22" name="Elbow Connector 21"/>
            <p:cNvCxnSpPr>
              <a:stCxn id="1026" idx="2"/>
            </p:cNvCxnSpPr>
            <p:nvPr/>
          </p:nvCxnSpPr>
          <p:spPr>
            <a:xfrm rot="16200000" flipH="1">
              <a:off x="2595542" y="2295133"/>
              <a:ext cx="263156" cy="1047869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31" idx="2"/>
            </p:cNvCxnSpPr>
            <p:nvPr/>
          </p:nvCxnSpPr>
          <p:spPr>
            <a:xfrm rot="16200000" flipH="1">
              <a:off x="3386891" y="3090833"/>
              <a:ext cx="215361" cy="835049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Document"/>
            <p:cNvSpPr>
              <a:spLocks noEditPoints="1" noChangeArrowheads="1"/>
            </p:cNvSpPr>
            <p:nvPr/>
          </p:nvSpPr>
          <p:spPr bwMode="auto">
            <a:xfrm>
              <a:off x="3853930" y="3315906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" name="Document"/>
            <p:cNvSpPr>
              <a:spLocks noEditPoints="1" noChangeArrowheads="1"/>
            </p:cNvSpPr>
            <p:nvPr/>
          </p:nvSpPr>
          <p:spPr bwMode="auto">
            <a:xfrm>
              <a:off x="3862511" y="4056522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4062059" y="3431372"/>
              <a:ext cx="113127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index.htm</a:t>
              </a:r>
              <a:endParaRPr lang="en-SG" dirty="0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4086820" y="4171990"/>
              <a:ext cx="1195327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page1.htm</a:t>
              </a:r>
              <a:endParaRPr lang="en-SG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702294" y="1685706"/>
              <a:ext cx="1001784" cy="1001784"/>
              <a:chOff x="2209800" y="2214538"/>
              <a:chExt cx="1001784" cy="1001784"/>
            </a:xfrm>
          </p:grpSpPr>
          <p:pic>
            <p:nvPicPr>
              <p:cNvPr id="1026" name="Picture 2" descr="C:\Users\limaih\AppData\Local\Microsoft\Windows\Temporary Internet Files\Content.IE5\A3B8XM36\MC900431588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2214538"/>
                <a:ext cx="1001784" cy="1001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231882" y="2392264"/>
                <a:ext cx="7794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Web </a:t>
                </a:r>
              </a:p>
              <a:p>
                <a:r>
                  <a:rPr lang="en-GB" dirty="0"/>
                  <a:t>Folder</a:t>
                </a:r>
                <a:endParaRPr lang="en-SG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605510" y="4717784"/>
              <a:ext cx="1001784" cy="1001784"/>
              <a:chOff x="2209800" y="2214538"/>
              <a:chExt cx="1001784" cy="1001784"/>
            </a:xfrm>
          </p:grpSpPr>
          <p:pic>
            <p:nvPicPr>
              <p:cNvPr id="27" name="Picture 2" descr="C:\Users\limaih\AppData\Local\Microsoft\Windows\Temporary Internet Files\Content.IE5\A3B8XM36\MC900431588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2214538"/>
                <a:ext cx="1001784" cy="1001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2258946" y="2537208"/>
                <a:ext cx="844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images</a:t>
                </a:r>
                <a:endParaRPr lang="en-SG" dirty="0"/>
              </a:p>
            </p:txBody>
          </p:sp>
        </p:grpSp>
        <p:cxnSp>
          <p:nvCxnSpPr>
            <p:cNvPr id="30" name="Elbow Connector 29"/>
            <p:cNvCxnSpPr>
              <a:stCxn id="1026" idx="2"/>
              <a:endCxn id="27" idx="1"/>
            </p:cNvCxnSpPr>
            <p:nvPr/>
          </p:nvCxnSpPr>
          <p:spPr>
            <a:xfrm rot="16200000" flipH="1">
              <a:off x="1138755" y="3751921"/>
              <a:ext cx="2531186" cy="40232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endCxn id="37" idx="1"/>
            </p:cNvCxnSpPr>
            <p:nvPr/>
          </p:nvCxnSpPr>
          <p:spPr>
            <a:xfrm>
              <a:off x="3077047" y="5648117"/>
              <a:ext cx="1099590" cy="184666"/>
            </a:xfrm>
            <a:prstGeom prst="bentConnector3">
              <a:avLst>
                <a:gd name="adj1" fmla="val -88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3912094" y="5500304"/>
              <a:ext cx="448619" cy="60026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76637" y="5648117"/>
              <a:ext cx="88126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logo.gif</a:t>
              </a:r>
              <a:endParaRPr lang="en-SG" dirty="0"/>
            </a:p>
          </p:txBody>
        </p:sp>
        <p:cxnSp>
          <p:nvCxnSpPr>
            <p:cNvPr id="1029" name="Curved Connector 1028"/>
            <p:cNvCxnSpPr>
              <a:stCxn id="1025" idx="3"/>
              <a:endCxn id="37" idx="3"/>
            </p:cNvCxnSpPr>
            <p:nvPr/>
          </p:nvCxnSpPr>
          <p:spPr>
            <a:xfrm flipH="1">
              <a:off x="5057904" y="3616038"/>
              <a:ext cx="135427" cy="2216745"/>
            </a:xfrm>
            <a:prstGeom prst="curvedConnector3">
              <a:avLst>
                <a:gd name="adj1" fmla="val -168799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4434429" y="4845891"/>
              <a:ext cx="3264035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&lt;</a:t>
              </a:r>
              <a:r>
                <a:rPr lang="en-GB" dirty="0" err="1"/>
                <a:t>img</a:t>
              </a:r>
              <a:r>
                <a:rPr lang="en-GB" dirty="0"/>
                <a:t> </a:t>
              </a:r>
              <a:r>
                <a:rPr lang="en-GB" dirty="0" err="1"/>
                <a:t>src</a:t>
              </a:r>
              <a:r>
                <a:rPr lang="en-GB" dirty="0"/>
                <a:t>=“</a:t>
              </a:r>
              <a:r>
                <a:rPr lang="en-GB" b="1" dirty="0">
                  <a:solidFill>
                    <a:srgbClr val="FF0000"/>
                  </a:solidFill>
                </a:rPr>
                <a:t>..</a:t>
              </a:r>
              <a:r>
                <a:rPr lang="en-GB" b="1" dirty="0">
                  <a:solidFill>
                    <a:srgbClr val="170AC6"/>
                  </a:solidFill>
                </a:rPr>
                <a:t>/</a:t>
              </a:r>
              <a:r>
                <a:rPr lang="en-GB" b="1" dirty="0">
                  <a:solidFill>
                    <a:srgbClr val="FF0000"/>
                  </a:solidFill>
                </a:rPr>
                <a:t>images</a:t>
              </a:r>
              <a:r>
                <a:rPr lang="en-GB" b="1" dirty="0">
                  <a:solidFill>
                    <a:srgbClr val="170AC6"/>
                  </a:solidFill>
                </a:rPr>
                <a:t>/</a:t>
              </a:r>
              <a:r>
                <a:rPr lang="en-GB" dirty="0"/>
                <a:t>logo.gif” /&gt;</a:t>
              </a:r>
              <a:endParaRPr lang="en-SG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576155" y="2398894"/>
              <a:ext cx="1001784" cy="1001784"/>
              <a:chOff x="2209800" y="2214538"/>
              <a:chExt cx="1001784" cy="1001784"/>
            </a:xfrm>
          </p:grpSpPr>
          <p:pic>
            <p:nvPicPr>
              <p:cNvPr id="31" name="Picture 2" descr="C:\Users\limaih\AppData\Local\Microsoft\Windows\Temporary Internet Files\Content.IE5\A3B8XM36\MC900431588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2214538"/>
                <a:ext cx="1001784" cy="1001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258946" y="253720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html</a:t>
                </a:r>
                <a:endParaRPr lang="en-SG" dirty="0"/>
              </a:p>
            </p:txBody>
          </p:sp>
        </p:grpSp>
        <p:cxnSp>
          <p:nvCxnSpPr>
            <p:cNvPr id="35" name="Elbow Connector 34"/>
            <p:cNvCxnSpPr/>
            <p:nvPr/>
          </p:nvCxnSpPr>
          <p:spPr>
            <a:xfrm rot="16200000" flipH="1">
              <a:off x="2978137" y="3485732"/>
              <a:ext cx="957338" cy="787229"/>
            </a:xfrm>
            <a:prstGeom prst="bentConnector4">
              <a:avLst>
                <a:gd name="adj1" fmla="val 18335"/>
                <a:gd name="adj2" fmla="val 10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90865" y="2933137"/>
            <a:ext cx="2389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Accessing a file in a </a:t>
            </a:r>
            <a:r>
              <a:rPr lang="en-US" sz="2800" dirty="0">
                <a:solidFill>
                  <a:srgbClr val="170AC6"/>
                </a:solidFill>
              </a:rPr>
              <a:t>sub folder</a:t>
            </a:r>
            <a:r>
              <a:rPr lang="en-US" sz="2800" dirty="0">
                <a:solidFill>
                  <a:srgbClr val="800000"/>
                </a:solidFill>
              </a:rPr>
              <a:t> that is in the </a:t>
            </a:r>
            <a:r>
              <a:rPr lang="en-US" sz="2800" b="1" dirty="0">
                <a:solidFill>
                  <a:srgbClr val="FF0000"/>
                </a:solidFill>
              </a:rPr>
              <a:t>parent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170AC6"/>
                </a:solidFill>
              </a:rPr>
              <a:t>folder</a:t>
            </a:r>
            <a:endParaRPr lang="en-SG" sz="2800" dirty="0">
              <a:solidFill>
                <a:srgbClr val="170AC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0880" y="2933137"/>
            <a:ext cx="1693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Notice the </a:t>
            </a:r>
            <a:r>
              <a:rPr lang="en-US" b="1" dirty="0">
                <a:solidFill>
                  <a:srgbClr val="FF0000"/>
                </a:solidFill>
              </a:rPr>
              <a:t>..</a:t>
            </a:r>
            <a:r>
              <a:rPr lang="en-US" b="1" dirty="0"/>
              <a:t> in the </a:t>
            </a:r>
          </a:p>
          <a:p>
            <a:r>
              <a:rPr lang="en-US" b="1" dirty="0"/>
              <a:t>beginning of the path</a:t>
            </a:r>
            <a:endParaRPr lang="en-SG" b="1" dirty="0"/>
          </a:p>
        </p:txBody>
      </p:sp>
      <p:sp>
        <p:nvSpPr>
          <p:cNvPr id="8" name="Down Arrow 7"/>
          <p:cNvSpPr/>
          <p:nvPr/>
        </p:nvSpPr>
        <p:spPr>
          <a:xfrm rot="2071829">
            <a:off x="6842174" y="4205183"/>
            <a:ext cx="332416" cy="692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36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 Image on a Web Page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B52569-893B-41CA-B133-F1E0369E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80" y="2051134"/>
            <a:ext cx="2295525" cy="3381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9BDA19-5EFB-4B7A-9561-F81B628E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995" y="2981325"/>
            <a:ext cx="34480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 an Image from Another Location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CA9AD6-C81D-4C33-A7E9-A81263FB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58" y="2337308"/>
            <a:ext cx="5324475" cy="1076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FB454E-2127-4308-AB7A-63281604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941" y="3876424"/>
            <a:ext cx="63912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2272144"/>
            <a:ext cx="7235944" cy="3768437"/>
          </a:xfrm>
        </p:spPr>
        <p:txBody>
          <a:bodyPr>
            <a:normAutofit/>
          </a:bodyPr>
          <a:lstStyle/>
          <a:p>
            <a:r>
              <a:rPr lang="en-GB" sz="2800" dirty="0"/>
              <a:t>Able to format text</a:t>
            </a:r>
          </a:p>
          <a:p>
            <a:r>
              <a:rPr lang="en-GB" sz="2800" dirty="0"/>
              <a:t>Understand directory structure in order to access files</a:t>
            </a:r>
          </a:p>
          <a:p>
            <a:r>
              <a:rPr lang="en-GB" sz="2800" dirty="0"/>
              <a:t>Adding images to the web page</a:t>
            </a:r>
          </a:p>
          <a:p>
            <a:r>
              <a:rPr lang="en-GB" sz="2800" dirty="0"/>
              <a:t>Adding hyperlinks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Aligning Image with Text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CB81B-8C8B-4379-B4D2-50C1F2C2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29" y="1590174"/>
            <a:ext cx="4343400" cy="449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B44FB-34DE-4950-930D-906940CFA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52" y="2047374"/>
            <a:ext cx="461962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Image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1174B-6FD8-49A8-92C0-BA367B34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3283117"/>
            <a:ext cx="7334250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806AF7-033D-42B0-AE76-871AD6663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1559092"/>
            <a:ext cx="4410075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Adjusting Image Size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CD949-C568-4B4C-9978-415AF7A5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7" y="1422853"/>
            <a:ext cx="6400800" cy="4848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719954-E2DA-42C5-9F38-25C64BBBF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167" y="1669980"/>
            <a:ext cx="531495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Alternate Text for Image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DB892E-CB6A-4A4D-AD72-4F2BA7B7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72" y="2030927"/>
            <a:ext cx="2714625" cy="3371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BF8F0-3655-411B-A1CF-042B14528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84847"/>
            <a:ext cx="34099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webpage and write HTML codes to display an image!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/>
          <a:lstStyle/>
          <a:p>
            <a:r>
              <a:rPr lang="en-US" dirty="0"/>
              <a:t>            Hands On Time</a:t>
            </a:r>
          </a:p>
        </p:txBody>
      </p:sp>
      <p:pic>
        <p:nvPicPr>
          <p:cNvPr id="6" name="Picture 2" descr="http://static1.squarespace.com/static/524319e8e4b09f996d338ad6/t/5254e33be4b0dd64d4b0f887/1381294911676/LHCC_RaisedHan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255" y="153536"/>
            <a:ext cx="1783399" cy="17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25" y="2629237"/>
            <a:ext cx="3890208" cy="344957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66C3DE5-953E-BF3E-1D50-B155D1D4274A}"/>
              </a:ext>
            </a:extLst>
          </p:cNvPr>
          <p:cNvGrpSpPr/>
          <p:nvPr/>
        </p:nvGrpSpPr>
        <p:grpSpPr>
          <a:xfrm>
            <a:off x="7244347" y="4354022"/>
            <a:ext cx="1652984" cy="1705458"/>
            <a:chOff x="3886200" y="2971800"/>
            <a:chExt cx="2438400" cy="2438400"/>
          </a:xfrm>
        </p:grpSpPr>
        <p:pic>
          <p:nvPicPr>
            <p:cNvPr id="7" name="Picture 2" descr="https://cdn0.iconfinder.com/data/icons/customicondesignoffice5/256/examples.png">
              <a:extLst>
                <a:ext uri="{FF2B5EF4-FFF2-40B4-BE49-F238E27FC236}">
                  <a16:creationId xmlns:a16="http://schemas.microsoft.com/office/drawing/2014/main" id="{E8F0925A-7171-4D2D-0C85-F4D5AAA7B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5DD568-1E05-0841-F3EF-9EA1AD4B0EA1}"/>
                </a:ext>
              </a:extLst>
            </p:cNvPr>
            <p:cNvSpPr txBox="1"/>
            <p:nvPr/>
          </p:nvSpPr>
          <p:spPr>
            <a:xfrm>
              <a:off x="4347657" y="3440668"/>
              <a:ext cx="1490865" cy="39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n-lt"/>
                  <a:hlinkClick r:id="rId5" action="ppaction://hlinkfile"/>
                </a:rPr>
                <a:t>EXAMPLE</a:t>
              </a:r>
              <a:endParaRPr lang="en-US" sz="12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36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Hyperlink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612969"/>
            <a:ext cx="7633742" cy="4209934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Linking to other pages is the point of the Internet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Anchor tag: 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&lt;a&gt;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Common attributes:</a:t>
            </a:r>
          </a:p>
          <a:p>
            <a:pPr lvl="2">
              <a:lnSpc>
                <a:spcPct val="80000"/>
              </a:lnSpc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href</a:t>
            </a:r>
            <a:r>
              <a:rPr lang="en-US" dirty="0"/>
              <a:t> – destination page</a:t>
            </a:r>
          </a:p>
          <a:p>
            <a:pPr lvl="2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target</a:t>
            </a:r>
            <a:r>
              <a:rPr lang="en-US" dirty="0"/>
              <a:t> – Where to open page 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target="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_blank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opens a new browser window)</a:t>
            </a:r>
          </a:p>
          <a:p>
            <a:pPr lvl="2"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name </a:t>
            </a:r>
            <a:r>
              <a:rPr lang="en-US" dirty="0"/>
              <a:t>– Anchor on this page</a:t>
            </a:r>
          </a:p>
          <a:p>
            <a:pPr lvl="2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&lt;a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href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="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http://www.nyp.edu.sg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" target="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_blank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"&gt;</a:t>
            </a:r>
            <a:r>
              <a:rPr lang="en-US" sz="1800" b="1" dirty="0">
                <a:latin typeface="Courier New" pitchFamily="49" charset="0"/>
              </a:rPr>
              <a:t>Go to our school!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&lt;/a&gt;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&lt;a name="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start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"/&gt;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&lt;a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href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="</a:t>
            </a:r>
            <a:r>
              <a:rPr lang="en-US" sz="1800" b="1" dirty="0" err="1">
                <a:solidFill>
                  <a:schemeClr val="hlink"/>
                </a:solidFill>
                <a:latin typeface="Courier New" pitchFamily="49" charset="0"/>
              </a:rPr>
              <a:t>mypage.htm#start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"&gt;</a:t>
            </a:r>
            <a:r>
              <a:rPr lang="en-US" sz="1800" b="1" dirty="0">
                <a:latin typeface="Courier New" pitchFamily="49" charset="0"/>
              </a:rPr>
              <a:t>Go to start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&lt;/a&gt;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marL="990600" lvl="1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3B1CA-8A10-4C69-9FF2-CB493F29E1C6}"/>
              </a:ext>
            </a:extLst>
          </p:cNvPr>
          <p:cNvGrpSpPr/>
          <p:nvPr/>
        </p:nvGrpSpPr>
        <p:grpSpPr>
          <a:xfrm>
            <a:off x="7218947" y="3278026"/>
            <a:ext cx="1652984" cy="1705458"/>
            <a:chOff x="3886200" y="2971800"/>
            <a:chExt cx="2438400" cy="2438400"/>
          </a:xfrm>
        </p:grpSpPr>
        <p:pic>
          <p:nvPicPr>
            <p:cNvPr id="5" name="Picture 2" descr="https://cdn0.iconfinder.com/data/icons/customicondesignoffice5/256/examples.png">
              <a:extLst>
                <a:ext uri="{FF2B5EF4-FFF2-40B4-BE49-F238E27FC236}">
                  <a16:creationId xmlns:a16="http://schemas.microsoft.com/office/drawing/2014/main" id="{64E4D9CB-82DB-40E2-84BC-9BA4A67BA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C89F07-76D4-4378-9ECF-2AF7172F9260}"/>
                </a:ext>
              </a:extLst>
            </p:cNvPr>
            <p:cNvSpPr txBox="1"/>
            <p:nvPr/>
          </p:nvSpPr>
          <p:spPr>
            <a:xfrm>
              <a:off x="4347657" y="3440668"/>
              <a:ext cx="1490865" cy="39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n-lt"/>
                  <a:hlinkClick r:id="rId4" action="ppaction://hlinkfile"/>
                </a:rPr>
                <a:t>EXAMPLE</a:t>
              </a:r>
              <a:endParaRPr lang="en-US" sz="12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Hyperlink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601713"/>
            <a:ext cx="7743688" cy="4415910"/>
          </a:xfrm>
          <a:effectLst/>
        </p:spPr>
        <p:txBody>
          <a:bodyPr rtlCol="0">
            <a:normAutofit fontScale="92500" lnSpcReduction="10000"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500" dirty="0"/>
              <a:t>With the </a:t>
            </a:r>
            <a:r>
              <a:rPr lang="en-GB" sz="3500" b="1" u="sng" dirty="0">
                <a:solidFill>
                  <a:srgbClr val="FF0000"/>
                </a:solidFill>
              </a:rPr>
              <a:t>target</a:t>
            </a:r>
            <a:r>
              <a:rPr lang="en-GB" sz="3500" dirty="0">
                <a:solidFill>
                  <a:srgbClr val="FF0000"/>
                </a:solidFill>
              </a:rPr>
              <a:t> </a:t>
            </a:r>
            <a:r>
              <a:rPr lang="en-GB" sz="3500" dirty="0"/>
              <a:t>attribute, you can define where the linked document will be opened:</a:t>
            </a:r>
          </a:p>
          <a:p>
            <a:pPr marL="990600" lvl="1" indent="-53340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3500" dirty="0"/>
              <a:t>New browser window</a:t>
            </a:r>
          </a:p>
          <a:p>
            <a:pPr marL="990600" lvl="1" indent="-53340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3500" dirty="0"/>
              <a:t>Same browser window</a:t>
            </a:r>
            <a:endParaRPr lang="en-GB" sz="3000" dirty="0"/>
          </a:p>
          <a:p>
            <a:pPr marL="990600" lvl="1" indent="-53340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GB" sz="1300" dirty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500" dirty="0"/>
              <a:t>Example, to open </a:t>
            </a:r>
            <a:r>
              <a:rPr lang="en-GB" sz="3500" dirty="0">
                <a:hlinkClick r:id="rId3"/>
              </a:rPr>
              <a:t>www.nyp.edu.sg</a:t>
            </a:r>
            <a:r>
              <a:rPr lang="en-GB" sz="3500" dirty="0"/>
              <a:t>  in a new browser window when the link is clicked:</a:t>
            </a:r>
          </a:p>
          <a:p>
            <a:pPr marL="990600" lvl="1" indent="-53340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sz="2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="http://www.nyp.edu.sg" </a:t>
            </a:r>
            <a:r>
              <a:rPr lang="en-GB" sz="2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 = "_blank"</a:t>
            </a:r>
            <a:r>
              <a:rPr lang="en-GB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&gt;Visit NYP! &lt;/a&gt; </a:t>
            </a:r>
          </a:p>
          <a:p>
            <a:pPr marL="990600" lvl="1" indent="-53340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GB" sz="2000" dirty="0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Hyperlink to another Web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758" y="2033754"/>
            <a:ext cx="7633742" cy="151426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Web page within the same web site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&lt;a </a:t>
            </a:r>
            <a:r>
              <a:rPr lang="en-GB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href</a:t>
            </a:r>
            <a:r>
              <a:rPr lang="en-GB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=“hobbies/</a:t>
            </a:r>
            <a:r>
              <a:rPr lang="en-GB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football.html</a:t>
            </a:r>
            <a:r>
              <a:rPr lang="en-GB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”&gt;about football&lt;/a&gt;</a:t>
            </a:r>
            <a:endParaRPr lang="en-GB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8758" y="3994887"/>
            <a:ext cx="7343093" cy="198823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Web page at the other web sites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&lt;a </a:t>
            </a:r>
            <a:r>
              <a:rPr lang="en-GB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href</a:t>
            </a:r>
            <a:r>
              <a:rPr lang="en-GB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=“</a:t>
            </a:r>
            <a:r>
              <a:rPr lang="en-GB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http://www.abc.com</a:t>
            </a:r>
            <a:r>
              <a:rPr lang="en-GB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/football.html”&gt;about football&lt;/a&gt;</a:t>
            </a:r>
            <a:endParaRPr lang="en-GB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webpage and write HTML codes to display a hyper link that direct user to another website.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/>
          <a:lstStyle/>
          <a:p>
            <a:r>
              <a:rPr lang="en-US" dirty="0"/>
              <a:t>            Hands On Time</a:t>
            </a:r>
          </a:p>
        </p:txBody>
      </p:sp>
      <p:pic>
        <p:nvPicPr>
          <p:cNvPr id="6" name="Picture 2" descr="http://static1.squarespace.com/static/524319e8e4b09f996d338ad6/t/5254e33be4b0dd64d4b0f887/1381294911676/LHCC_RaisedHan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255" y="153536"/>
            <a:ext cx="1783399" cy="17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58" y="3050511"/>
            <a:ext cx="33432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922" y="3922049"/>
            <a:ext cx="4809578" cy="2294829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3103099" y="3416806"/>
            <a:ext cx="1739395" cy="10104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9BC8B-D461-A5EA-1BAF-8E6DE589CCDB}"/>
              </a:ext>
            </a:extLst>
          </p:cNvPr>
          <p:cNvGrpSpPr/>
          <p:nvPr/>
        </p:nvGrpSpPr>
        <p:grpSpPr>
          <a:xfrm>
            <a:off x="1693615" y="4908937"/>
            <a:ext cx="1739395" cy="1566678"/>
            <a:chOff x="3886200" y="2971800"/>
            <a:chExt cx="2438400" cy="2438400"/>
          </a:xfrm>
        </p:grpSpPr>
        <p:pic>
          <p:nvPicPr>
            <p:cNvPr id="9" name="Picture 2" descr="https://cdn0.iconfinder.com/data/icons/customicondesignoffice5/256/examples.png">
              <a:extLst>
                <a:ext uri="{FF2B5EF4-FFF2-40B4-BE49-F238E27FC236}">
                  <a16:creationId xmlns:a16="http://schemas.microsoft.com/office/drawing/2014/main" id="{0CD85ED2-0012-EC1D-7AC8-7A908CFEE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316D1-7CA7-CBAF-F3A4-3DDE63A4A009}"/>
                </a:ext>
              </a:extLst>
            </p:cNvPr>
            <p:cNvSpPr txBox="1"/>
            <p:nvPr/>
          </p:nvSpPr>
          <p:spPr>
            <a:xfrm>
              <a:off x="4347657" y="3440668"/>
              <a:ext cx="1490866" cy="43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n-lt"/>
                  <a:hlinkClick r:id="rId7" action="ppaction://hlinkfile"/>
                </a:rPr>
                <a:t>EXAMPLE</a:t>
              </a:r>
              <a:endParaRPr lang="en-US" sz="12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3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Hyperlink within the same Web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2454" y="1960370"/>
            <a:ext cx="7686117" cy="1988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Step 1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:  Create a bookmark (named anchor) at the destination: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&lt;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a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 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name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=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tips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&gt;&lt;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/a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&gt; 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or 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name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="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tips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2454" y="4533530"/>
            <a:ext cx="7550046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Step 2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:  Create the link to the bookmark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&lt;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a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href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=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#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tips</a:t>
            </a:r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&gt;Useful Exam Tips! &lt;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/a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&gt;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98410" y="2552958"/>
            <a:ext cx="2074090" cy="2074090"/>
            <a:chOff x="3886200" y="2971800"/>
            <a:chExt cx="2438400" cy="2438400"/>
          </a:xfrm>
        </p:grpSpPr>
        <p:pic>
          <p:nvPicPr>
            <p:cNvPr id="9" name="Picture 2" descr="https://cdn0.iconfinder.com/data/icons/customicondesignoffice5/256/example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971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495801" y="3440668"/>
              <a:ext cx="1219200" cy="32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n-lt"/>
                  <a:hlinkClick r:id="rId4" action="ppaction://hlinkfile"/>
                </a:rPr>
                <a:t>EXAMPLE</a:t>
              </a:r>
              <a:endParaRPr lang="en-US" sz="12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Formatting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8384"/>
              </p:ext>
            </p:extLst>
          </p:nvPr>
        </p:nvGraphicFramePr>
        <p:xfrm>
          <a:off x="839641" y="1686433"/>
          <a:ext cx="7851640" cy="4065679"/>
        </p:xfrm>
        <a:graphic>
          <a:graphicData uri="http://schemas.openxmlformats.org/drawingml/2006/table">
            <a:tbl>
              <a:tblPr/>
              <a:tblGrid>
                <a:gridCol w="323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HTML Tag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&lt;b&gt;…&lt;/b&gt;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bold text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&lt;strong&gt;…&lt;/strong&gt;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strong text (similar to bold)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&gt;…&lt;/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&gt;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italic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em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&gt;…&lt;/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em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&gt;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emphasized text 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&lt;u&gt;…&lt;/u&gt;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underlined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15064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&lt;big&gt;…&lt;/big&gt;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big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&lt;small&gt;…&lt;/small&gt;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small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&lt;sub&gt;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subscripted text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&lt;sup&gt;…&lt;/sup&gt;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superscripted text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&lt;ins&gt;…&lt;/ins&gt;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inserted text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&lt;del&gt;…&lt;/del&gt;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deleted text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webpage with a hyperlink that acts as a bookmark to other sections in the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/>
          <a:lstStyle/>
          <a:p>
            <a:r>
              <a:rPr lang="en-US" dirty="0"/>
              <a:t>            Hands On Time</a:t>
            </a:r>
          </a:p>
        </p:txBody>
      </p:sp>
      <p:pic>
        <p:nvPicPr>
          <p:cNvPr id="6" name="Picture 2" descr="http://static1.squarespace.com/static/524319e8e4b09f996d338ad6/t/5254e33be4b0dd64d4b0f887/1381294911676/LHCC_RaisedHan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255" y="153536"/>
            <a:ext cx="1783399" cy="17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5" y="2886941"/>
            <a:ext cx="4111405" cy="3295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403" y="2471305"/>
            <a:ext cx="4800600" cy="3848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421082" y="3730336"/>
            <a:ext cx="1610591" cy="2149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96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Hyperlink to a Specific Location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763" y="1874517"/>
            <a:ext cx="6977333" cy="74597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n w="11430"/>
                <a:gradFill>
                  <a:gsLst>
                    <a:gs pos="0">
                      <a:srgbClr val="002060"/>
                    </a:gs>
                    <a:gs pos="75000">
                      <a:srgbClr val="170AC6"/>
                    </a:gs>
                    <a:gs pos="100000">
                      <a:srgbClr val="17A2B5"/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&lt;a </a:t>
            </a:r>
            <a:r>
              <a:rPr lang="en-GB" sz="2000" b="1" dirty="0" err="1">
                <a:ln w="11430"/>
                <a:gradFill>
                  <a:gsLst>
                    <a:gs pos="0">
                      <a:srgbClr val="002060"/>
                    </a:gs>
                    <a:gs pos="75000">
                      <a:srgbClr val="170AC6"/>
                    </a:gs>
                    <a:gs pos="100000">
                      <a:srgbClr val="17A2B5"/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href</a:t>
            </a:r>
            <a:r>
              <a:rPr lang="en-GB" sz="2000" b="1" dirty="0">
                <a:ln w="11430"/>
                <a:gradFill>
                  <a:gsLst>
                    <a:gs pos="0">
                      <a:srgbClr val="002060"/>
                    </a:gs>
                    <a:gs pos="75000">
                      <a:srgbClr val="170AC6"/>
                    </a:gs>
                    <a:gs pos="100000">
                      <a:srgbClr val="17A2B5"/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=“hobbies/</a:t>
            </a:r>
            <a:r>
              <a:rPr lang="en-GB" sz="2000" b="1" dirty="0" err="1">
                <a:ln w="11430"/>
                <a:gradFill>
                  <a:gsLst>
                    <a:gs pos="0">
                      <a:srgbClr val="002060"/>
                    </a:gs>
                    <a:gs pos="75000">
                      <a:srgbClr val="170AC6"/>
                    </a:gs>
                    <a:gs pos="100000">
                      <a:srgbClr val="17A2B5"/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football.html#shooting</a:t>
            </a:r>
            <a:r>
              <a:rPr lang="en-GB" sz="2000" b="1" dirty="0">
                <a:ln w="11430"/>
                <a:gradFill>
                  <a:gsLst>
                    <a:gs pos="0">
                      <a:srgbClr val="002060"/>
                    </a:gs>
                    <a:gs pos="75000">
                      <a:srgbClr val="170AC6"/>
                    </a:gs>
                    <a:gs pos="100000">
                      <a:srgbClr val="17A2B5"/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”&gt;about football&lt;/a&gt;</a:t>
            </a:r>
            <a:endParaRPr lang="en-GB" sz="2000" b="1" dirty="0">
              <a:ln w="11430"/>
              <a:gradFill>
                <a:gsLst>
                  <a:gs pos="0">
                    <a:srgbClr val="002060"/>
                  </a:gs>
                  <a:gs pos="75000">
                    <a:srgbClr val="170AC6"/>
                  </a:gs>
                  <a:gs pos="100000">
                    <a:srgbClr val="17A2B5"/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837513" y="2758236"/>
            <a:ext cx="2971800" cy="3401291"/>
            <a:chOff x="5410200" y="3352800"/>
            <a:chExt cx="2971800" cy="3505200"/>
          </a:xfrm>
        </p:grpSpPr>
        <p:sp>
          <p:nvSpPr>
            <p:cNvPr id="8" name="Rounded Rectangle 7"/>
            <p:cNvSpPr/>
            <p:nvPr/>
          </p:nvSpPr>
          <p:spPr>
            <a:xfrm>
              <a:off x="5410200" y="3810000"/>
              <a:ext cx="2667000" cy="3048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5562600" y="5015648"/>
              <a:ext cx="28194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cs typeface="Arial" charset="0"/>
                </a:rPr>
                <a:t>....</a:t>
              </a:r>
            </a:p>
            <a:p>
              <a:r>
                <a:rPr lang="en-GB" dirty="0">
                  <a:cs typeface="Arial" charset="0"/>
                </a:rPr>
                <a:t>&lt;a name=“shooting”/&gt;</a:t>
              </a:r>
              <a:endParaRPr lang="en-GB" dirty="0"/>
            </a:p>
            <a:p>
              <a:r>
                <a:rPr lang="en-GB" dirty="0"/>
                <a:t>....</a:t>
              </a:r>
              <a:endParaRPr lang="en-GB" dirty="0"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3352800"/>
              <a:ext cx="1701932" cy="3806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dirty="0" err="1">
                  <a:solidFill>
                    <a:srgbClr val="FFFF00"/>
                  </a:solidFill>
                  <a:latin typeface="+mn-lt"/>
                </a:rPr>
                <a:t>Football.html</a:t>
              </a:r>
              <a:endParaRPr lang="en-US" b="1" dirty="0">
                <a:solidFill>
                  <a:srgbClr val="FFFF00"/>
                </a:solidFill>
                <a:latin typeface="+mn-lt"/>
              </a:endParaRP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7763" y="2758236"/>
            <a:ext cx="4419600" cy="3401291"/>
            <a:chOff x="4495800" y="3352800"/>
            <a:chExt cx="3581400" cy="3505200"/>
          </a:xfrm>
        </p:grpSpPr>
        <p:sp>
          <p:nvSpPr>
            <p:cNvPr id="12" name="Rounded Rectangle 11"/>
            <p:cNvSpPr/>
            <p:nvPr/>
          </p:nvSpPr>
          <p:spPr>
            <a:xfrm>
              <a:off x="4495800" y="3810000"/>
              <a:ext cx="3581400" cy="3048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267200"/>
              <a:ext cx="3352800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&lt;a </a:t>
              </a:r>
              <a:r>
                <a:rPr lang="en-GB" b="1" dirty="0" err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href</a:t>
              </a:r>
              <a:r>
                <a:rPr lang="en-GB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=“hobbies/</a:t>
              </a:r>
              <a:r>
                <a:rPr lang="en-GB" b="1" dirty="0" err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football.html#shooting</a:t>
              </a:r>
              <a:r>
                <a:rPr lang="en-GB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”&gt;about football&lt;/a&gt;</a:t>
              </a:r>
              <a:endPara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9666" y="3352800"/>
              <a:ext cx="2211360" cy="3698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dirty="0">
                  <a:solidFill>
                    <a:srgbClr val="FFFF00"/>
                  </a:solidFill>
                  <a:latin typeface="+mn-lt"/>
                </a:rPr>
                <a:t>Current viewing page</a:t>
              </a:r>
              <a:endParaRPr lang="en-US" b="1" dirty="0">
                <a:solidFill>
                  <a:srgbClr val="FFFF00"/>
                </a:solidFill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Email Link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09700" y="1590609"/>
            <a:ext cx="8229600" cy="3992563"/>
          </a:xfrm>
        </p:spPr>
        <p:txBody>
          <a:bodyPr rtlCol="0">
            <a:normAutofit fontScale="92500" lnSpcReduction="20000"/>
          </a:bodyPr>
          <a:lstStyle/>
          <a:p>
            <a:pPr marL="365760" indent="-36576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Hyperlinks may also be used to send email</a:t>
            </a:r>
          </a:p>
          <a:p>
            <a:pPr marL="365760" indent="-36576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65760" indent="-36576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When an email hyperlink is clicked, the email program will be launched.</a:t>
            </a:r>
          </a:p>
          <a:p>
            <a:pPr marL="365760" indent="-36576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65760" indent="-36576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Example:</a:t>
            </a:r>
          </a:p>
          <a:p>
            <a:pPr marL="0" indent="-990600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en-GB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mailto:</a:t>
            </a:r>
            <a: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alan_chow@nyp.edu.sg"&gt;</a:t>
            </a:r>
          </a:p>
          <a:p>
            <a:pPr marL="0" lvl="1" indent="-53340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Send email to Mr Chow&lt;/a&gt; </a:t>
            </a:r>
          </a:p>
          <a:p>
            <a:pPr marL="990600" lvl="1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200" dirty="0"/>
          </a:p>
          <a:p>
            <a:pPr marL="990600" lvl="1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200" dirty="0"/>
          </a:p>
          <a:p>
            <a:pPr marL="609600" indent="-609600" algn="ctr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A more complicated email hyperlink can be found at:</a:t>
            </a:r>
          </a:p>
          <a:p>
            <a:pPr marL="609600" indent="-609600" algn="ctr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b="1" dirty="0"/>
              <a:t>	</a:t>
            </a:r>
          </a:p>
          <a:p>
            <a:pPr marL="609600" indent="-609600" algn="ctr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b="1" dirty="0"/>
              <a:t>http://www.w3schools.com/html/tryit.asp?filename=tryhtml_mailto2</a:t>
            </a:r>
            <a:endParaRPr lang="en-GB" sz="2000" dirty="0"/>
          </a:p>
          <a:p>
            <a:pPr marL="990600" lvl="1" indent="-533400" algn="ctr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GB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2272144"/>
            <a:ext cx="7235944" cy="3768437"/>
          </a:xfrm>
        </p:spPr>
        <p:txBody>
          <a:bodyPr>
            <a:normAutofit/>
          </a:bodyPr>
          <a:lstStyle/>
          <a:p>
            <a:r>
              <a:rPr lang="en-GB" sz="2800" dirty="0"/>
              <a:t>Able to format text</a:t>
            </a:r>
          </a:p>
          <a:p>
            <a:r>
              <a:rPr lang="en-GB" sz="2800" dirty="0"/>
              <a:t>Understand directory structure in order to access files</a:t>
            </a:r>
          </a:p>
          <a:p>
            <a:r>
              <a:rPr lang="en-GB" sz="2800" dirty="0"/>
              <a:t>Adding images to the web page</a:t>
            </a:r>
          </a:p>
          <a:p>
            <a:r>
              <a:rPr lang="en-GB" sz="2800" dirty="0"/>
              <a:t>Adding hyperlinks</a:t>
            </a:r>
          </a:p>
        </p:txBody>
      </p:sp>
      <p:pic>
        <p:nvPicPr>
          <p:cNvPr id="4" name="Graphic 3" descr="Thought outline">
            <a:extLst>
              <a:ext uri="{FF2B5EF4-FFF2-40B4-BE49-F238E27FC236}">
                <a16:creationId xmlns:a16="http://schemas.microsoft.com/office/drawing/2014/main" id="{724DA3CC-FFCF-44DB-B5AB-F75C90F56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5156" y="382385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0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6908" y="2411210"/>
            <a:ext cx="7325591" cy="3468383"/>
          </a:xfrm>
        </p:spPr>
        <p:txBody>
          <a:bodyPr/>
          <a:lstStyle/>
          <a:p>
            <a:r>
              <a:rPr lang="en-US" dirty="0"/>
              <a:t>HTML tags are usually very descriptive of what their function is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talic = 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/>
              <a:t>old = &lt;b&gt;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sub</a:t>
            </a:r>
            <a:r>
              <a:rPr lang="en-US" dirty="0"/>
              <a:t>script = &lt;sub&gt;</a:t>
            </a:r>
          </a:p>
        </p:txBody>
      </p:sp>
      <p:pic>
        <p:nvPicPr>
          <p:cNvPr id="6" name="Picture 2" descr="http://www.clker.com/cliparts/F/D/9/D/1/M/tool-tip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"/>
            <a:ext cx="28479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7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Formatting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2" y="2567716"/>
            <a:ext cx="5018133" cy="3110972"/>
          </a:xfrm>
          <a:prstGeom prst="rect">
            <a:avLst/>
          </a:prstGeom>
          <a:ln w="38100" cap="sq">
            <a:solidFill>
              <a:srgbClr val="FF66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09" y="2393184"/>
            <a:ext cx="3585680" cy="3460036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rved Down Arrow 5"/>
          <p:cNvSpPr/>
          <p:nvPr/>
        </p:nvSpPr>
        <p:spPr>
          <a:xfrm>
            <a:off x="3048555" y="1633491"/>
            <a:ext cx="3626565" cy="621437"/>
          </a:xfrm>
          <a:prstGeom prst="curvedDownArrow">
            <a:avLst>
              <a:gd name="adj1" fmla="val 16933"/>
              <a:gd name="adj2" fmla="val 75875"/>
              <a:gd name="adj3" fmla="val 2214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Hands 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static1.squarespace.com/static/524319e8e4b09f996d338ad6/t/5254e33be4b0dd64d4b0f887/1381294911676/LHCC_RaisedHan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255" y="153536"/>
            <a:ext cx="1783399" cy="17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62562" y="2959936"/>
            <a:ext cx="7586133" cy="1751401"/>
            <a:chOff x="872067" y="2362200"/>
            <a:chExt cx="7586133" cy="3200400"/>
          </a:xfrm>
        </p:grpSpPr>
        <p:sp>
          <p:nvSpPr>
            <p:cNvPr id="6" name="Rectangle 5"/>
            <p:cNvSpPr/>
            <p:nvPr/>
          </p:nvSpPr>
          <p:spPr>
            <a:xfrm>
              <a:off x="872067" y="2362200"/>
              <a:ext cx="7586133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7117" y="3180193"/>
              <a:ext cx="64356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latin typeface="+mn-lt"/>
                </a:rPr>
                <a:t>Google</a:t>
              </a:r>
            </a:p>
            <a:p>
              <a:endParaRPr lang="en-US" dirty="0">
                <a:latin typeface="+mn-lt"/>
              </a:endParaRPr>
            </a:p>
            <a:p>
              <a:r>
                <a:rPr lang="en-US" dirty="0">
                  <a:latin typeface="+mn-lt"/>
                </a:rPr>
                <a:t>What is the difference between &lt;b&gt; and &lt;strong&gt;, &lt;</a:t>
              </a:r>
              <a:r>
                <a:rPr lang="en-US" dirty="0" err="1">
                  <a:latin typeface="+mn-lt"/>
                </a:rPr>
                <a:t>i</a:t>
              </a:r>
              <a:r>
                <a:rPr lang="en-US" dirty="0">
                  <a:latin typeface="+mn-lt"/>
                </a:rPr>
                <a:t>&gt; and &lt;</a:t>
              </a:r>
              <a:r>
                <a:rPr lang="en-US" dirty="0" err="1">
                  <a:latin typeface="+mn-lt"/>
                </a:rPr>
                <a:t>em</a:t>
              </a:r>
              <a:r>
                <a:rPr lang="en-US" dirty="0">
                  <a:latin typeface="+mn-lt"/>
                </a:rPr>
                <a:t>&gt;?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08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Entities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759869" y="1689815"/>
            <a:ext cx="7991520" cy="427555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Some characters or sequence of characters </a:t>
            </a:r>
            <a:br>
              <a:rPr lang="en-US" sz="2800" dirty="0"/>
            </a:br>
            <a:r>
              <a:rPr lang="en-US" sz="2800" dirty="0"/>
              <a:t>(e.g. &lt; or &lt;b&gt;, &lt;</a:t>
            </a:r>
            <a:r>
              <a:rPr lang="en-US" sz="2800" dirty="0" err="1"/>
              <a:t>i</a:t>
            </a:r>
            <a:r>
              <a:rPr lang="en-US" sz="2800" dirty="0"/>
              <a:t>&gt;) have special meaning in HTML</a:t>
            </a:r>
          </a:p>
          <a:p>
            <a:r>
              <a:rPr lang="en-US" sz="2800" dirty="0"/>
              <a:t>If we want the browser to actually </a:t>
            </a:r>
            <a:r>
              <a:rPr lang="en-US" sz="2800" dirty="0">
                <a:solidFill>
                  <a:srgbClr val="FF0000"/>
                </a:solidFill>
              </a:rPr>
              <a:t>display</a:t>
            </a:r>
            <a:r>
              <a:rPr lang="en-US" sz="2800" dirty="0"/>
              <a:t> these special characters, we must insert character entities in the HTML source</a:t>
            </a:r>
          </a:p>
          <a:p>
            <a:r>
              <a:rPr lang="en-US" sz="2800" dirty="0"/>
              <a:t>A character entity has three parts:</a:t>
            </a:r>
          </a:p>
          <a:p>
            <a:pPr lvl="1"/>
            <a:r>
              <a:rPr lang="en-US" sz="2400" dirty="0"/>
              <a:t>an ampersand (&amp;)</a:t>
            </a:r>
          </a:p>
          <a:p>
            <a:pPr lvl="1"/>
            <a:r>
              <a:rPr lang="en-US" sz="2400" dirty="0"/>
              <a:t>an entity name or a # and an entity number</a:t>
            </a:r>
          </a:p>
          <a:p>
            <a:pPr lvl="1"/>
            <a:r>
              <a:rPr lang="en-US" sz="2400" dirty="0"/>
              <a:t>a semicolon (;)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Character Entities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056822"/>
              </p:ext>
            </p:extLst>
          </p:nvPr>
        </p:nvGraphicFramePr>
        <p:xfrm>
          <a:off x="938758" y="2063931"/>
          <a:ext cx="7772400" cy="394811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Entity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Entity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non-breaking space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nbsp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&amp;#160;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&lt;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less than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lt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&amp;#60;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&gt;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&amp;#62;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Ampersand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&amp;#38;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quotation 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quot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&amp;#34;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apostrophe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&amp;#39;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Character Entities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263352"/>
              </p:ext>
            </p:extLst>
          </p:nvPr>
        </p:nvGraphicFramePr>
        <p:xfrm>
          <a:off x="938758" y="1976040"/>
          <a:ext cx="7772400" cy="410051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Entity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Entity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¢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cent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&amp;cent;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&amp;#162;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£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&amp;pound;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&amp;#163;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&amp;yen;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&amp;#165;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&amp;sect;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&amp;#167;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Copyright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&amp;copy;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&amp;#169;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Registered trademark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&amp;reg;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&amp;#174;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&amp;times;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&amp;#215;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&amp;divide;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&amp;#247;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7963170487048964741731CEE24DE" ma:contentTypeVersion="0" ma:contentTypeDescription="Create a new document." ma:contentTypeScope="" ma:versionID="1d97619baff4f8f6a4aa177c370d9c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616D28-B8BF-48BB-A0E4-875A4C488761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395D4-FD9F-4786-AE23-C231E9BE36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6B52E37-F9E8-41B4-B200-FA4B11BD65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8180</TotalTime>
  <Words>2069</Words>
  <Application>Microsoft Office PowerPoint</Application>
  <PresentationFormat>On-screen Show (4:3)</PresentationFormat>
  <Paragraphs>336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</vt:lpstr>
      <vt:lpstr>Calibri</vt:lpstr>
      <vt:lpstr>Courier New</vt:lpstr>
      <vt:lpstr>Gill Sans MT</vt:lpstr>
      <vt:lpstr>Impact</vt:lpstr>
      <vt:lpstr>Tw Cen MT Condensed Extra Bold</vt:lpstr>
      <vt:lpstr>Verdana</vt:lpstr>
      <vt:lpstr>Badge</vt:lpstr>
      <vt:lpstr>Fundamentals of Programming (part3)   Web page Construction  </vt:lpstr>
      <vt:lpstr>Learning Objective</vt:lpstr>
      <vt:lpstr>Text Formatting</vt:lpstr>
      <vt:lpstr>PowerPoint Presentation</vt:lpstr>
      <vt:lpstr>Text Formatting</vt:lpstr>
      <vt:lpstr>            Hands On Time</vt:lpstr>
      <vt:lpstr>Character Entities</vt:lpstr>
      <vt:lpstr>Common Character Entities</vt:lpstr>
      <vt:lpstr>Common Character Entities</vt:lpstr>
      <vt:lpstr>Character Entities Example</vt:lpstr>
      <vt:lpstr>            Hands On Time</vt:lpstr>
      <vt:lpstr>Adding an Image</vt:lpstr>
      <vt:lpstr>Directory Structure</vt:lpstr>
      <vt:lpstr>PowerPoint Presentation</vt:lpstr>
      <vt:lpstr>Directory Structure</vt:lpstr>
      <vt:lpstr>Directory Structure</vt:lpstr>
      <vt:lpstr>Directory Structure</vt:lpstr>
      <vt:lpstr>Insert an Image on a Web Page</vt:lpstr>
      <vt:lpstr>Insert an Image from Another Location</vt:lpstr>
      <vt:lpstr>Aligning Image with Text</vt:lpstr>
      <vt:lpstr>Floating Image</vt:lpstr>
      <vt:lpstr>Adjusting Image Size</vt:lpstr>
      <vt:lpstr>Display Alternate Text for Image</vt:lpstr>
      <vt:lpstr>            Hands On Time</vt:lpstr>
      <vt:lpstr>Adding a Hyperlink</vt:lpstr>
      <vt:lpstr>Adding a Hyperlink</vt:lpstr>
      <vt:lpstr>Hyperlink to another Web Page</vt:lpstr>
      <vt:lpstr>            Hands On Time</vt:lpstr>
      <vt:lpstr>Hyperlink within the same Web Page</vt:lpstr>
      <vt:lpstr>            Hands On Time</vt:lpstr>
      <vt:lpstr>Hyperlink to a Specific Location</vt:lpstr>
      <vt:lpstr>An Email Link</vt:lpstr>
      <vt:lpstr>Learning Objective</vt:lpstr>
    </vt:vector>
  </TitlesOfParts>
  <Company>Nanyang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Zen Leow</dc:creator>
  <cp:lastModifiedBy>Alan CHOW (NYP)</cp:lastModifiedBy>
  <cp:revision>271</cp:revision>
  <cp:lastPrinted>2013-10-13T08:13:47Z</cp:lastPrinted>
  <dcterms:created xsi:type="dcterms:W3CDTF">2010-03-17T02:13:27Z</dcterms:created>
  <dcterms:modified xsi:type="dcterms:W3CDTF">2024-08-13T03:08:08Z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TC300023091033</vt:lpwstr>
  </property>
  <property fmtid="{D5CDD505-2E9C-101B-9397-08002B2CF9AE}" pid="3" name="MSIP_Label_babe128f-e2ab-4b18-9c62-301caee5e80a_Enabled">
    <vt:lpwstr>true</vt:lpwstr>
  </property>
  <property fmtid="{D5CDD505-2E9C-101B-9397-08002B2CF9AE}" pid="4" name="MSIP_Label_babe128f-e2ab-4b18-9c62-301caee5e80a_SetDate">
    <vt:lpwstr>2024-04-01T05:20:09Z</vt:lpwstr>
  </property>
  <property fmtid="{D5CDD505-2E9C-101B-9397-08002B2CF9AE}" pid="5" name="MSIP_Label_babe128f-e2ab-4b18-9c62-301caee5e80a_Method">
    <vt:lpwstr>Privileged</vt:lpwstr>
  </property>
  <property fmtid="{D5CDD505-2E9C-101B-9397-08002B2CF9AE}" pid="6" name="MSIP_Label_babe128f-e2ab-4b18-9c62-301caee5e80a_Name">
    <vt:lpwstr>OFFICIAL [OPEN]</vt:lpwstr>
  </property>
  <property fmtid="{D5CDD505-2E9C-101B-9397-08002B2CF9AE}" pid="7" name="MSIP_Label_babe128f-e2ab-4b18-9c62-301caee5e80a_SiteId">
    <vt:lpwstr>243ebaed-00d0-4690-a7dc-75893b0d9f98</vt:lpwstr>
  </property>
  <property fmtid="{D5CDD505-2E9C-101B-9397-08002B2CF9AE}" pid="8" name="MSIP_Label_babe128f-e2ab-4b18-9c62-301caee5e80a_ActionId">
    <vt:lpwstr>de6a3515-6db3-46cc-84e5-1434990edfcc</vt:lpwstr>
  </property>
  <property fmtid="{D5CDD505-2E9C-101B-9397-08002B2CF9AE}" pid="9" name="MSIP_Label_babe128f-e2ab-4b18-9c62-301caee5e80a_ContentBits">
    <vt:lpwstr>1</vt:lpwstr>
  </property>
  <property fmtid="{D5CDD505-2E9C-101B-9397-08002B2CF9AE}" pid="10" name="ClassificationContentMarkingHeaderLocations">
    <vt:lpwstr>Badge:8</vt:lpwstr>
  </property>
  <property fmtid="{D5CDD505-2E9C-101B-9397-08002B2CF9AE}" pid="11" name="ClassificationContentMarkingHeaderText">
    <vt:lpwstr>Official (Open)</vt:lpwstr>
  </property>
</Properties>
</file>