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42"/>
  </p:notesMasterIdLst>
  <p:sldIdLst>
    <p:sldId id="267" r:id="rId5"/>
    <p:sldId id="259" r:id="rId6"/>
    <p:sldId id="263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86" r:id="rId15"/>
    <p:sldId id="317" r:id="rId16"/>
    <p:sldId id="318" r:id="rId17"/>
    <p:sldId id="319" r:id="rId18"/>
    <p:sldId id="320" r:id="rId19"/>
    <p:sldId id="321" r:id="rId20"/>
    <p:sldId id="322" r:id="rId21"/>
    <p:sldId id="325" r:id="rId22"/>
    <p:sldId id="326" r:id="rId23"/>
    <p:sldId id="327" r:id="rId24"/>
    <p:sldId id="328" r:id="rId25"/>
    <p:sldId id="383" r:id="rId26"/>
    <p:sldId id="329" r:id="rId27"/>
    <p:sldId id="380" r:id="rId28"/>
    <p:sldId id="381" r:id="rId29"/>
    <p:sldId id="361" r:id="rId30"/>
    <p:sldId id="342" r:id="rId31"/>
    <p:sldId id="343" r:id="rId32"/>
    <p:sldId id="344" r:id="rId33"/>
    <p:sldId id="378" r:id="rId34"/>
    <p:sldId id="363" r:id="rId35"/>
    <p:sldId id="379" r:id="rId36"/>
    <p:sldId id="364" r:id="rId37"/>
    <p:sldId id="376" r:id="rId38"/>
    <p:sldId id="377" r:id="rId39"/>
    <p:sldId id="365" r:id="rId40"/>
    <p:sldId id="3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E7632-5F77-4269-972C-935169375274}" v="1" dt="2024-08-13T03:09:4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63" autoAdjust="0"/>
  </p:normalViewPr>
  <p:slideViewPr>
    <p:cSldViewPr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HOW (NYP)" userId="7c6840e7-cb2d-422f-becd-63f9a16762e5" providerId="ADAL" clId="{6F7E7632-5F77-4269-972C-935169375274}"/>
    <pc:docChg chg="custSel modSld">
      <pc:chgData name="Alan CHOW (NYP)" userId="7c6840e7-cb2d-422f-becd-63f9a16762e5" providerId="ADAL" clId="{6F7E7632-5F77-4269-972C-935169375274}" dt="2024-08-13T03:14:16.013" v="20" actId="208"/>
      <pc:docMkLst>
        <pc:docMk/>
      </pc:docMkLst>
      <pc:sldChg chg="addSp modSp mod">
        <pc:chgData name="Alan CHOW (NYP)" userId="7c6840e7-cb2d-422f-becd-63f9a16762e5" providerId="ADAL" clId="{6F7E7632-5F77-4269-972C-935169375274}" dt="2024-08-13T03:14:16.013" v="20" actId="208"/>
        <pc:sldMkLst>
          <pc:docMk/>
          <pc:sldMk cId="898752748" sldId="259"/>
        </pc:sldMkLst>
        <pc:spChg chg="add mod">
          <ac:chgData name="Alan CHOW (NYP)" userId="7c6840e7-cb2d-422f-becd-63f9a16762e5" providerId="ADAL" clId="{6F7E7632-5F77-4269-972C-935169375274}" dt="2024-08-13T03:14:16.013" v="20" actId="208"/>
          <ac:spMkLst>
            <pc:docMk/>
            <pc:sldMk cId="898752748" sldId="259"/>
            <ac:spMk id="3" creationId="{3BFA068B-35B0-A777-1B11-C1EE607BB864}"/>
          </ac:spMkLst>
        </pc:spChg>
      </pc:sldChg>
      <pc:sldChg chg="addSp modSp mod">
        <pc:chgData name="Alan CHOW (NYP)" userId="7c6840e7-cb2d-422f-becd-63f9a16762e5" providerId="ADAL" clId="{6F7E7632-5F77-4269-972C-935169375274}" dt="2024-08-13T03:10:02.621" v="16" actId="313"/>
        <pc:sldMkLst>
          <pc:docMk/>
          <pc:sldMk cId="2773693889" sldId="267"/>
        </pc:sldMkLst>
        <pc:spChg chg="add mod">
          <ac:chgData name="Alan CHOW (NYP)" userId="7c6840e7-cb2d-422f-becd-63f9a16762e5" providerId="ADAL" clId="{6F7E7632-5F77-4269-972C-935169375274}" dt="2024-08-13T03:10:02.621" v="16" actId="313"/>
          <ac:spMkLst>
            <pc:docMk/>
            <pc:sldMk cId="2773693889" sldId="267"/>
            <ac:spMk id="2" creationId="{099D4BA2-CDD9-1154-A70D-21826178F528}"/>
          </ac:spMkLst>
        </pc:spChg>
        <pc:spChg chg="mod">
          <ac:chgData name="Alan CHOW (NYP)" userId="7c6840e7-cb2d-422f-becd-63f9a16762e5" providerId="ADAL" clId="{6F7E7632-5F77-4269-972C-935169375274}" dt="2024-08-13T03:09:22.176" v="1" actId="20577"/>
          <ac:spMkLst>
            <pc:docMk/>
            <pc:sldMk cId="2773693889" sldId="267"/>
            <ac:spMk id="6" creationId="{00000000-0000-0000-0000-000000000000}"/>
          </ac:spMkLst>
        </pc:spChg>
        <pc:spChg chg="mod">
          <ac:chgData name="Alan CHOW (NYP)" userId="7c6840e7-cb2d-422f-becd-63f9a16762e5" providerId="ADAL" clId="{6F7E7632-5F77-4269-972C-935169375274}" dt="2024-08-13T03:04:36.360" v="0" actId="20577"/>
          <ac:spMkLst>
            <pc:docMk/>
            <pc:sldMk cId="2773693889" sldId="26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5c1cb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5c1cb92_0_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spcFirstLastPara="1" wrap="square" lIns="91413" tIns="91413" rIns="91413" bIns="914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1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f5c1cb9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f5c1cb92_0_68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spcFirstLastPara="1" wrap="square" lIns="91413" tIns="91413" rIns="91413" bIns="914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82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JavaScript created in 1995, was originally named </a:t>
            </a:r>
            <a:r>
              <a:rPr lang="en-GB" dirty="0" err="1"/>
              <a:t>LiveScript</a:t>
            </a:r>
            <a:r>
              <a:rPr lang="en-GB" dirty="0"/>
              <a:t>, but Netscape</a:t>
            </a:r>
            <a:r>
              <a:rPr lang="en-GB" baseline="0" dirty="0"/>
              <a:t> associate the language with then-hot Java… </a:t>
            </a:r>
          </a:p>
          <a:p>
            <a:r>
              <a:rPr lang="en-GB" baseline="0" dirty="0"/>
              <a:t>Microsoft introduce </a:t>
            </a:r>
            <a:r>
              <a:rPr lang="en-GB" baseline="0" dirty="0" err="1"/>
              <a:t>jScript</a:t>
            </a:r>
            <a:r>
              <a:rPr lang="en-GB" baseline="0" dirty="0"/>
              <a:t>… </a:t>
            </a:r>
          </a:p>
          <a:p>
            <a:r>
              <a:rPr lang="en-GB" baseline="0" dirty="0"/>
              <a:t>The official name for JavaScript is </a:t>
            </a:r>
            <a:r>
              <a:rPr lang="en-GB" baseline="0" dirty="0" err="1"/>
              <a:t>ECMAScript</a:t>
            </a:r>
            <a:r>
              <a:rPr lang="en-GB" baseline="0" dirty="0"/>
              <a:t> which is developed and maintained by an international standards organization called </a:t>
            </a:r>
            <a:r>
              <a:rPr lang="en-GB" baseline="0" dirty="0" err="1"/>
              <a:t>Ecma</a:t>
            </a:r>
            <a:r>
              <a:rPr lang="en-GB" baseline="0" dirty="0"/>
              <a:t> International: http://www.ecmascript.org/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FBFED-5EB7-4499-AE5E-38FDD774669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95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=== is strict</a:t>
            </a:r>
            <a:r>
              <a:rPr lang="en-GB" baseline="0" dirty="0"/>
              <a:t> equal, object should of same type and same value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7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2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null</a:t>
            </a:r>
            <a:r>
              <a:rPr lang="en-GB" baseline="0" dirty="0"/>
              <a:t> is a value. When an object is not assigned a value, its value is undefined not null.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12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95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can have variabl</a:t>
            </a:r>
            <a:r>
              <a:rPr lang="en-GB" baseline="0" dirty="0"/>
              <a:t>e number of arguments. Test </a:t>
            </a:r>
            <a:r>
              <a:rPr lang="en-GB" baseline="0" dirty="0" err="1"/>
              <a:t>arguments.length</a:t>
            </a:r>
            <a:r>
              <a:rPr lang="en-GB" baseline="0" dirty="0"/>
              <a:t>. arguments is the keyword.</a:t>
            </a:r>
          </a:p>
          <a:p>
            <a:endParaRPr lang="en-GB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66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3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9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832D3C-60FC-BFC9-1EDE-2E368CFC972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941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s/externalJavaScrip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Examples/differentTypeSameValu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type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Examples/doremo.ht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Examples/builtInObjFunction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Fundamentals of Programming (part4)</a:t>
            </a:r>
          </a:p>
        </p:txBody>
      </p:sp>
      <p:sp>
        <p:nvSpPr>
          <p:cNvPr id="7" name="Subtitl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88288" y="4941168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4BA2-CDD9-1154-A70D-21826178F528}"/>
              </a:ext>
            </a:extLst>
          </p:cNvPr>
          <p:cNvSpPr txBox="1">
            <a:spLocks/>
          </p:cNvSpPr>
          <p:nvPr/>
        </p:nvSpPr>
        <p:spPr>
          <a:xfrm>
            <a:off x="3215680" y="4941168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>
                <a:latin typeface="Tw Cen MT Condensed Extra Bold" panose="020B0803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as an external file 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1919536" y="1981201"/>
            <a:ext cx="8527613" cy="3693319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 </a:t>
            </a:r>
            <a:r>
              <a:rPr lang="en-GB" dirty="0" err="1">
                <a:latin typeface="Courier New" pitchFamily="49" charset="0"/>
              </a:rPr>
              <a:t>src</a:t>
            </a:r>
            <a:r>
              <a:rPr lang="en-GB" dirty="0">
                <a:latin typeface="Courier New" pitchFamily="49" charset="0"/>
              </a:rPr>
              <a:t>="hello.js"&gt;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&lt;script&gt;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itchFamily="49" charset="0"/>
              </a:rPr>
              <a:t>sayhello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  <a:p>
            <a:endParaRPr lang="en-GB" dirty="0">
              <a:latin typeface="Courier New" pitchFamily="49" charset="0"/>
            </a:endParaRPr>
          </a:p>
          <a:p>
            <a:endParaRPr lang="en-GB" dirty="0">
              <a:latin typeface="Courier New" pitchFamily="49" charset="0"/>
            </a:endParaRP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3208149" y="4724401"/>
            <a:ext cx="7239000" cy="1817688"/>
            <a:chOff x="1200" y="2976"/>
            <a:chExt cx="4560" cy="1145"/>
          </a:xfrm>
        </p:grpSpPr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1872" y="2976"/>
              <a:ext cx="3888" cy="75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ourier New" pitchFamily="49" charset="0"/>
                </a:rPr>
                <a:t>function </a:t>
              </a:r>
              <a:r>
                <a:rPr lang="en-GB" dirty="0" err="1">
                  <a:latin typeface="Courier New" pitchFamily="49" charset="0"/>
                </a:rPr>
                <a:t>sayhello</a:t>
              </a:r>
              <a:r>
                <a:rPr lang="en-GB" dirty="0">
                  <a:latin typeface="Courier New" pitchFamily="49" charset="0"/>
                </a:rPr>
                <a:t>() {</a:t>
              </a:r>
            </a:p>
            <a:p>
              <a:r>
                <a:rPr lang="en-GB" dirty="0">
                  <a:latin typeface="Courier New" pitchFamily="49" charset="0"/>
                </a:rPr>
                <a:t>  alert("Hello, what’s up?");</a:t>
              </a:r>
            </a:p>
            <a:p>
              <a:r>
                <a:rPr lang="en-GB" dirty="0">
                  <a:latin typeface="Courier New" pitchFamily="49" charset="0"/>
                </a:rPr>
                <a:t>  </a:t>
              </a:r>
              <a:r>
                <a:rPr lang="en-GB" dirty="0" err="1">
                  <a:latin typeface="Courier New" pitchFamily="49" charset="0"/>
                </a:rPr>
                <a:t>document.write</a:t>
              </a:r>
              <a:r>
                <a:rPr lang="en-GB" dirty="0">
                  <a:latin typeface="Courier New" pitchFamily="49" charset="0"/>
                </a:rPr>
                <a:t>("Hey, don’t ignore me !");</a:t>
              </a:r>
            </a:p>
            <a:p>
              <a:r>
                <a:rPr lang="en-GB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538631" name="Text Box 7"/>
            <p:cNvSpPr txBox="1">
              <a:spLocks noChangeArrowheads="1"/>
            </p:cNvSpPr>
            <p:nvPr/>
          </p:nvSpPr>
          <p:spPr bwMode="auto">
            <a:xfrm>
              <a:off x="1200" y="3888"/>
              <a:ext cx="500" cy="23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hello.js</a:t>
              </a:r>
            </a:p>
          </p:txBody>
        </p:sp>
        <p:sp>
          <p:nvSpPr>
            <p:cNvPr id="538632" name="Line 8"/>
            <p:cNvSpPr>
              <a:spLocks noChangeShapeType="1"/>
            </p:cNvSpPr>
            <p:nvPr/>
          </p:nvSpPr>
          <p:spPr bwMode="auto">
            <a:xfrm flipV="1">
              <a:off x="1488" y="3600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52207" y="6172757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470" y="2111990"/>
            <a:ext cx="9720071" cy="40233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/>
              <a:t>Single and multi-line comments:</a:t>
            </a:r>
            <a:br>
              <a:rPr lang="en-GB" sz="2800" dirty="0"/>
            </a:br>
            <a:endParaRPr lang="en-SG" sz="2800" dirty="0"/>
          </a:p>
          <a:p>
            <a:pPr marL="0" indent="0">
              <a:buNone/>
              <a:defRPr/>
            </a:pPr>
            <a:r>
              <a:rPr lang="en-SG" sz="2800" dirty="0"/>
              <a:t>// This is a single-line comment </a:t>
            </a:r>
          </a:p>
          <a:p>
            <a:pPr marL="0" indent="0">
              <a:buNone/>
              <a:defRPr/>
            </a:pPr>
            <a:r>
              <a:rPr lang="en-SG" sz="2800" dirty="0"/>
              <a:t>/* This is a </a:t>
            </a:r>
          </a:p>
          <a:p>
            <a:pPr marL="0" indent="0">
              <a:buNone/>
              <a:defRPr/>
            </a:pPr>
            <a:r>
              <a:rPr lang="en-SG" sz="2800" dirty="0"/>
              <a:t>    multi-line </a:t>
            </a:r>
          </a:p>
          <a:p>
            <a:pPr marL="0" indent="0">
              <a:buNone/>
              <a:defRPr/>
            </a:pPr>
            <a:r>
              <a:rPr lang="en-SG" sz="2800" dirty="0"/>
              <a:t>    comment. */</a:t>
            </a:r>
          </a:p>
          <a:p>
            <a:pPr marL="0" indent="0">
              <a:buNone/>
              <a:defRPr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41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JavaScript 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154575"/>
            <a:ext cx="97200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JavaScript lines end with a semicolon.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 Always put the text within " ".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Capital letters are different from lowercase letters.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There are keywords that carry special meaning for JavaScript. Programmers are not allowed to use them for different purpose.</a:t>
            </a:r>
          </a:p>
          <a:p>
            <a:pPr>
              <a:defRPr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631504" y="4899899"/>
            <a:ext cx="6248400" cy="92333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/>
              <a:t>	  </a:t>
            </a:r>
            <a:r>
              <a:rPr lang="en-GB" dirty="0" err="1">
                <a:solidFill>
                  <a:schemeClr val="hlink"/>
                </a:solidFill>
              </a:rPr>
              <a:t>d</a:t>
            </a:r>
            <a:r>
              <a:rPr lang="en-GB" dirty="0" err="1"/>
              <a:t>ocument.write</a:t>
            </a:r>
            <a:r>
              <a:rPr lang="en-GB" dirty="0"/>
              <a:t>(</a:t>
            </a:r>
            <a:r>
              <a:rPr lang="en-GB" dirty="0">
                <a:solidFill>
                  <a:schemeClr val="hlink"/>
                </a:solidFill>
              </a:rPr>
              <a:t>“</a:t>
            </a:r>
            <a:r>
              <a:rPr lang="en-GB" dirty="0"/>
              <a:t>Hello World!</a:t>
            </a:r>
            <a:r>
              <a:rPr lang="en-GB" dirty="0">
                <a:solidFill>
                  <a:schemeClr val="hlink"/>
                </a:solidFill>
              </a:rPr>
              <a:t>”</a:t>
            </a:r>
            <a:r>
              <a:rPr lang="en-GB" dirty="0"/>
              <a:t>)</a:t>
            </a:r>
            <a:r>
              <a:rPr lang="en-GB" dirty="0">
                <a:solidFill>
                  <a:schemeClr val="hlink"/>
                </a:solidFill>
              </a:rPr>
              <a:t>;</a:t>
            </a:r>
          </a:p>
          <a:p>
            <a:endParaRPr lang="en-GB" dirty="0"/>
          </a:p>
          <a:p>
            <a:r>
              <a:rPr lang="en-GB" dirty="0"/>
              <a:t>	  </a:t>
            </a:r>
            <a:r>
              <a:rPr lang="en-GB" dirty="0" err="1"/>
              <a:t>Document.write</a:t>
            </a:r>
            <a:r>
              <a:rPr lang="en-GB" dirty="0"/>
              <a:t>(Hello World!)</a:t>
            </a:r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 rot="-50793">
            <a:off x="5420008" y="5395191"/>
            <a:ext cx="482600" cy="498475"/>
          </a:xfrm>
          <a:custGeom>
            <a:avLst/>
            <a:gdLst/>
            <a:ahLst/>
            <a:cxnLst>
              <a:cxn ang="0">
                <a:pos x="74" y="12"/>
              </a:cxn>
              <a:cxn ang="0">
                <a:pos x="152" y="12"/>
              </a:cxn>
              <a:cxn ang="0">
                <a:pos x="188" y="166"/>
              </a:cxn>
              <a:cxn ang="0">
                <a:pos x="288" y="0"/>
              </a:cxn>
              <a:cxn ang="0">
                <a:pos x="378" y="0"/>
              </a:cxn>
              <a:cxn ang="0">
                <a:pos x="214" y="214"/>
              </a:cxn>
              <a:cxn ang="0">
                <a:pos x="268" y="388"/>
              </a:cxn>
              <a:cxn ang="0">
                <a:pos x="190" y="386"/>
              </a:cxn>
              <a:cxn ang="0">
                <a:pos x="162" y="256"/>
              </a:cxn>
              <a:cxn ang="0">
                <a:pos x="68" y="398"/>
              </a:cxn>
              <a:cxn ang="0">
                <a:pos x="0" y="398"/>
              </a:cxn>
              <a:cxn ang="0">
                <a:pos x="128" y="220"/>
              </a:cxn>
              <a:cxn ang="0">
                <a:pos x="74" y="12"/>
              </a:cxn>
            </a:cxnLst>
            <a:rect l="0" t="0" r="r" b="b"/>
            <a:pathLst>
              <a:path w="378" h="398">
                <a:moveTo>
                  <a:pt x="74" y="12"/>
                </a:moveTo>
                <a:lnTo>
                  <a:pt x="152" y="12"/>
                </a:lnTo>
                <a:lnTo>
                  <a:pt x="188" y="166"/>
                </a:lnTo>
                <a:lnTo>
                  <a:pt x="288" y="0"/>
                </a:lnTo>
                <a:lnTo>
                  <a:pt x="378" y="0"/>
                </a:lnTo>
                <a:lnTo>
                  <a:pt x="214" y="214"/>
                </a:lnTo>
                <a:lnTo>
                  <a:pt x="268" y="388"/>
                </a:lnTo>
                <a:lnTo>
                  <a:pt x="190" y="386"/>
                </a:lnTo>
                <a:lnTo>
                  <a:pt x="162" y="256"/>
                </a:lnTo>
                <a:lnTo>
                  <a:pt x="68" y="398"/>
                </a:lnTo>
                <a:lnTo>
                  <a:pt x="0" y="398"/>
                </a:lnTo>
                <a:lnTo>
                  <a:pt x="128" y="220"/>
                </a:lnTo>
                <a:lnTo>
                  <a:pt x="74" y="12"/>
                </a:lnTo>
                <a:close/>
              </a:path>
            </a:pathLst>
          </a:custGeom>
          <a:solidFill>
            <a:srgbClr val="F6061D"/>
          </a:solidFill>
          <a:ln w="9525" cap="flat" cmpd="sng">
            <a:solidFill>
              <a:srgbClr val="F6061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chemeClr val="bg2"/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100854" y="502560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GB" dirty="0">
                <a:latin typeface="Trebuchet MS" pitchFamily="34" charset="0"/>
              </a:rPr>
              <a:t> </a:t>
            </a:r>
          </a:p>
          <a:p>
            <a:pPr marL="342900" indent="-342900"/>
            <a:endParaRPr lang="en-GB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2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Variable – a place to hold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Statement</a:t>
            </a:r>
          </a:p>
          <a:p>
            <a:pPr lvl="1"/>
            <a:r>
              <a:rPr lang="en-GB" sz="2400" dirty="0"/>
              <a:t>Assign value to a variable</a:t>
            </a:r>
          </a:p>
          <a:p>
            <a:pPr lvl="1"/>
            <a:r>
              <a:rPr lang="en-GB" sz="2400" dirty="0"/>
              <a:t>Checking conditions for decision making</a:t>
            </a:r>
          </a:p>
          <a:p>
            <a:pPr lvl="2"/>
            <a:r>
              <a:rPr lang="en-GB" sz="1800" dirty="0"/>
              <a:t>If….else</a:t>
            </a:r>
          </a:p>
          <a:p>
            <a:pPr lvl="2"/>
            <a:r>
              <a:rPr lang="en-GB" sz="1800" dirty="0"/>
              <a:t>switch case</a:t>
            </a:r>
          </a:p>
          <a:p>
            <a:pPr lvl="1"/>
            <a:r>
              <a:rPr lang="en-GB" sz="2400" dirty="0"/>
              <a:t>Repeating a task (loop)</a:t>
            </a:r>
          </a:p>
          <a:p>
            <a:pPr lvl="2"/>
            <a:r>
              <a:rPr lang="en-GB" sz="1800" dirty="0"/>
              <a:t>do … while </a:t>
            </a:r>
          </a:p>
          <a:p>
            <a:pPr lvl="2"/>
            <a:r>
              <a:rPr lang="en-GB" sz="1800" dirty="0"/>
              <a:t>for ,  for.. In</a:t>
            </a:r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5870744" y="4800143"/>
            <a:ext cx="2042226" cy="40011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Control statements</a:t>
            </a:r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 flipH="1" flipV="1">
            <a:off x="3773837" y="4181991"/>
            <a:ext cx="1693168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H="1">
            <a:off x="3562005" y="5169475"/>
            <a:ext cx="1905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Operators –  for example: + - * / % = == ===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Function – statements can be grouped to accomplished certain task(s)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Event Handlers – will be triggered when certain events happen. For example:</a:t>
            </a:r>
          </a:p>
          <a:p>
            <a:pPr lvl="1"/>
            <a:r>
              <a:rPr lang="en-GB" sz="2400" dirty="0" err="1"/>
              <a:t>onclick</a:t>
            </a:r>
            <a:r>
              <a:rPr lang="en-GB" sz="2400" dirty="0"/>
              <a:t>, </a:t>
            </a:r>
            <a:r>
              <a:rPr lang="en-GB" sz="2400" dirty="0" err="1"/>
              <a:t>onmouseover</a:t>
            </a:r>
            <a:r>
              <a:rPr lang="en-GB" sz="2400" dirty="0"/>
              <a:t>, </a:t>
            </a:r>
            <a:r>
              <a:rPr lang="en-GB" sz="2400" dirty="0" err="1"/>
              <a:t>onmouseout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592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does JavaScript have?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Built-in Objects – there some objects which have been defined and can be used readily. For example: </a:t>
            </a:r>
          </a:p>
          <a:p>
            <a:pPr lvl="2"/>
            <a:r>
              <a:rPr lang="en-GB" sz="2000" dirty="0"/>
              <a:t>window, document, form, history, image, location, math, string, array, date …… 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664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What is variable ?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  <a:p>
            <a:pPr lvl="1"/>
            <a:endParaRPr lang="en-GB" sz="2400" dirty="0"/>
          </a:p>
        </p:txBody>
      </p:sp>
      <p:grpSp>
        <p:nvGrpSpPr>
          <p:cNvPr id="552964" name="Group 4"/>
          <p:cNvGrpSpPr>
            <a:grpSpLocks/>
          </p:cNvGrpSpPr>
          <p:nvPr/>
        </p:nvGrpSpPr>
        <p:grpSpPr bwMode="auto">
          <a:xfrm>
            <a:off x="3848100" y="3429000"/>
            <a:ext cx="1447800" cy="990600"/>
            <a:chOff x="3216" y="1008"/>
            <a:chExt cx="912" cy="624"/>
          </a:xfrm>
        </p:grpSpPr>
        <p:sp>
          <p:nvSpPr>
            <p:cNvPr id="552965" name="Rectangle 5"/>
            <p:cNvSpPr>
              <a:spLocks noChangeArrowheads="1"/>
            </p:cNvSpPr>
            <p:nvPr/>
          </p:nvSpPr>
          <p:spPr bwMode="auto">
            <a:xfrm>
              <a:off x="3216" y="1200"/>
              <a:ext cx="67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6" name="Line 6"/>
            <p:cNvSpPr>
              <a:spLocks noChangeShapeType="1"/>
            </p:cNvSpPr>
            <p:nvPr/>
          </p:nvSpPr>
          <p:spPr bwMode="auto">
            <a:xfrm flipV="1">
              <a:off x="3216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 flipV="1">
              <a:off x="3888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 flipV="1">
              <a:off x="3888" y="1440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4128" y="1008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3456" y="1008"/>
              <a:ext cx="6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867400" y="3436749"/>
            <a:ext cx="2501006" cy="40011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Hold data/information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229101" y="3469064"/>
            <a:ext cx="668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hlink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2362200" y="4884549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GB" sz="3200" dirty="0"/>
              <a:t>Data types </a:t>
            </a:r>
          </a:p>
          <a:p>
            <a:pPr marL="342900" indent="-342900"/>
            <a:endParaRPr lang="en-GB" sz="3200" dirty="0"/>
          </a:p>
          <a:p>
            <a:pPr marL="742950" lvl="1" indent="-285750">
              <a:buSzPct val="75000"/>
              <a:buBlip>
                <a:blip r:embed="rId3"/>
              </a:buBlip>
            </a:pPr>
            <a:endParaRPr lang="en-GB" sz="2800" dirty="0"/>
          </a:p>
        </p:txBody>
      </p:sp>
      <p:sp>
        <p:nvSpPr>
          <p:cNvPr id="552975" name="Line 15"/>
          <p:cNvSpPr>
            <a:spLocks noChangeShapeType="1"/>
          </p:cNvSpPr>
          <p:nvPr/>
        </p:nvSpPr>
        <p:spPr bwMode="auto">
          <a:xfrm flipH="1" flipV="1">
            <a:off x="5029200" y="4046349"/>
            <a:ext cx="12954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324600" y="4503549"/>
            <a:ext cx="3515816" cy="193899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dirty="0"/>
              <a:t>numbers ?</a:t>
            </a:r>
          </a:p>
          <a:p>
            <a:r>
              <a:rPr lang="en-GB" sz="2000" dirty="0"/>
              <a:t>String ?</a:t>
            </a:r>
          </a:p>
          <a:p>
            <a:r>
              <a:rPr lang="en-GB" sz="2000" dirty="0"/>
              <a:t>Boolean (true / false) ?</a:t>
            </a:r>
          </a:p>
          <a:p>
            <a:r>
              <a:rPr lang="en-GB" sz="2000" dirty="0"/>
              <a:t>Undefined ?</a:t>
            </a:r>
          </a:p>
          <a:p>
            <a:r>
              <a:rPr lang="en-GB" sz="2000" dirty="0"/>
              <a:t>Objects ? (e.g. Array, or self defined objects)</a:t>
            </a:r>
          </a:p>
        </p:txBody>
      </p:sp>
    </p:spTree>
    <p:extLst>
      <p:ext uri="{BB962C8B-B14F-4D97-AF65-F5344CB8AC3E}">
        <p14:creationId xmlns:p14="http://schemas.microsoft.com/office/powerpoint/2010/main" val="39473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  <p:bldP spid="552971" grpId="0" animBg="1"/>
      <p:bldP spid="552972" grpId="0"/>
      <p:bldP spid="552973" grpId="0"/>
      <p:bldP spid="552975" grpId="0" animBg="1"/>
      <p:bldP spid="5529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Rules and conventions when naming a variable: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Identifiers must begin with an uppercase or lowercase ASCII letter, dollar sign ($), or underscore ( _ )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 use numbers in an identifier, but not as the first character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include spaces in an identifier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use reserved words for identifiers</a:t>
            </a:r>
          </a:p>
        </p:txBody>
      </p:sp>
    </p:spTree>
    <p:extLst>
      <p:ext uri="{BB962C8B-B14F-4D97-AF65-F5344CB8AC3E}">
        <p14:creationId xmlns:p14="http://schemas.microsoft.com/office/powerpoint/2010/main" val="320120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767528"/>
            <a:ext cx="9720071" cy="49738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To use a variable, you have to </a:t>
            </a:r>
            <a:r>
              <a:rPr lang="en-US" sz="2400" dirty="0">
                <a:solidFill>
                  <a:schemeClr val="hlink"/>
                </a:solidFill>
              </a:rPr>
              <a:t>declare</a:t>
            </a:r>
            <a:r>
              <a:rPr lang="en-US" sz="2400" dirty="0"/>
              <a:t> it first.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   </a:t>
            </a:r>
            <a:r>
              <a:rPr lang="en-US" sz="2400" b="1" dirty="0" err="1">
                <a:solidFill>
                  <a:schemeClr val="hlink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i="1" dirty="0" err="1"/>
              <a:t>variable_name</a:t>
            </a:r>
            <a:r>
              <a:rPr lang="en-US" sz="2400" i="1" dirty="0"/>
              <a:t>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Global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is known and available to all parts of your program.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should be </a:t>
            </a:r>
            <a:r>
              <a:rPr lang="en-US" sz="2400" dirty="0">
                <a:solidFill>
                  <a:srgbClr val="0070C0"/>
                </a:solidFill>
              </a:rPr>
              <a:t>declared outside a function</a:t>
            </a:r>
            <a:r>
              <a:rPr lang="en-US" sz="2400" dirty="0"/>
              <a:t>.</a:t>
            </a: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Local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known within a function.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declared </a:t>
            </a:r>
            <a:r>
              <a:rPr lang="en-US" sz="2400" dirty="0">
                <a:solidFill>
                  <a:srgbClr val="0070C0"/>
                </a:solidFill>
              </a:rPr>
              <a:t>inside a function</a:t>
            </a:r>
            <a:r>
              <a:rPr lang="en-US" sz="2400" dirty="0"/>
              <a:t>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7697485" y="4726389"/>
            <a:ext cx="2049151" cy="369298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Variable scope</a:t>
            </a:r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 flipH="1" flipV="1">
            <a:off x="3791744" y="3645023"/>
            <a:ext cx="3819296" cy="12695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 flipH="1">
            <a:off x="3791744" y="4993393"/>
            <a:ext cx="3855618" cy="26378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(Cont.)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Examples: (declare and assign value to it)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</a:t>
            </a:r>
            <a:r>
              <a:rPr lang="en-SG" sz="2800" dirty="0"/>
              <a:t>"</a:t>
            </a:r>
            <a:r>
              <a:rPr lang="en-US" sz="2800" dirty="0"/>
              <a:t>Hello World</a:t>
            </a:r>
            <a:r>
              <a:rPr lang="en-SG" sz="2800" dirty="0"/>
              <a:t>"</a:t>
            </a:r>
            <a:r>
              <a:rPr lang="en-US" sz="2800" dirty="0"/>
              <a:t>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=8;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=4.56;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=true;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2404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25" y="156437"/>
            <a:ext cx="8041673" cy="61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7166800" y="6508000"/>
            <a:ext cx="50252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: https://www.bbc.co.uk/education/guides/zp92mp3/revision</a:t>
            </a:r>
            <a:endParaRPr sz="13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13B48-AF76-40B2-BBA5-ABA7CA8DC72D}"/>
              </a:ext>
            </a:extLst>
          </p:cNvPr>
          <p:cNvSpPr/>
          <p:nvPr/>
        </p:nvSpPr>
        <p:spPr>
          <a:xfrm>
            <a:off x="8320698" y="1720840"/>
            <a:ext cx="3054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rgbClr val="222222"/>
                </a:solidFill>
                <a:latin typeface="arial" panose="020B0604020202020204" pitchFamily="34" charset="0"/>
              </a:rPr>
              <a:t>Computational thinking</a:t>
            </a:r>
            <a:r>
              <a:rPr lang="en-SG" sz="2400" dirty="0">
                <a:solidFill>
                  <a:srgbClr val="222222"/>
                </a:solidFill>
                <a:latin typeface="arial" panose="020B0604020202020204" pitchFamily="34" charset="0"/>
              </a:rPr>
              <a:t> is a set of problem-solving methods that involve expressing problems and their solutions in ways that a computer could execute.</a:t>
            </a:r>
            <a:endParaRPr lang="en-SG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A068B-35B0-A777-1B11-C1EE607BB864}"/>
              </a:ext>
            </a:extLst>
          </p:cNvPr>
          <p:cNvSpPr/>
          <p:nvPr/>
        </p:nvSpPr>
        <p:spPr>
          <a:xfrm>
            <a:off x="5663952" y="3933056"/>
            <a:ext cx="2160240" cy="2574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75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3200" dirty="0"/>
              <a:t>You can change the variable’s value at any point in a script:</a:t>
            </a:r>
          </a:p>
          <a:p>
            <a:pPr lvl="1">
              <a:spcBef>
                <a:spcPct val="100000"/>
              </a:spcBef>
            </a:pPr>
            <a:r>
              <a:rPr lang="en-US" sz="2000" dirty="0"/>
              <a:t>Use a statement that includes variable’s name, followed by an equal sign, followed by the value to assign to the variable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000" dirty="0"/>
              <a:t>	e.g. </a:t>
            </a:r>
            <a:r>
              <a:rPr lang="en-US" sz="2000" dirty="0" err="1"/>
              <a:t>myNumber</a:t>
            </a:r>
            <a:r>
              <a:rPr lang="en-US" sz="2000" dirty="0"/>
              <a:t>=8;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29B003D6-CAA6-4771-8C74-624461853E39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6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75704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Specific category of information that a variable contains 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Helps determine </a:t>
            </a:r>
            <a:r>
              <a:rPr lang="en-US" sz="2400" dirty="0">
                <a:solidFill>
                  <a:srgbClr val="0070C0"/>
                </a:solidFill>
              </a:rPr>
              <a:t>how much memory the computer allocates </a:t>
            </a:r>
            <a:r>
              <a:rPr lang="en-US" sz="2400" dirty="0"/>
              <a:t>for data stored in the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Data type also </a:t>
            </a:r>
            <a:r>
              <a:rPr lang="en-US" sz="2400" dirty="0">
                <a:solidFill>
                  <a:srgbClr val="0070C0"/>
                </a:solidFill>
              </a:rPr>
              <a:t>governs the kinds of operations </a:t>
            </a:r>
            <a:r>
              <a:rPr lang="en-US" sz="2400" dirty="0"/>
              <a:t>that can be performed on a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JavaScript is a loosely typed scripting language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Variable declarations do not declare the type of data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Type is determined dynamically as necessary</a:t>
            </a:r>
            <a:endParaRPr 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0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800" dirty="0"/>
              <a:t>JavaScript is a loosely typed scripting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4D6A8F42-2207-4032-97C5-CABD8D789388}" type="slidenum">
              <a:rPr lang="en-GB"/>
              <a:pPr/>
              <a:t>22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16081" y="5013176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561345" y="2742392"/>
            <a:ext cx="10223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Variables can have the same value </a:t>
            </a:r>
            <a:r>
              <a:rPr lang="en-SG" sz="2800" b="1" dirty="0">
                <a:solidFill>
                  <a:srgbClr val="FF0000"/>
                </a:solidFill>
              </a:rPr>
              <a:t>==</a:t>
            </a:r>
            <a:r>
              <a:rPr lang="en-SG" sz="2800" dirty="0"/>
              <a:t> (to compare if same value)</a:t>
            </a:r>
          </a:p>
          <a:p>
            <a:r>
              <a:rPr lang="en-SG" sz="2800" dirty="0"/>
              <a:t>But are of different types </a:t>
            </a:r>
            <a:r>
              <a:rPr lang="en-SG" sz="2800" b="1" dirty="0">
                <a:solidFill>
                  <a:srgbClr val="FF0000"/>
                </a:solidFill>
              </a:rPr>
              <a:t>=== </a:t>
            </a:r>
            <a:r>
              <a:rPr lang="en-SG" sz="2800" dirty="0"/>
              <a:t>(to compare if same type and same value)</a:t>
            </a:r>
          </a:p>
        </p:txBody>
      </p:sp>
    </p:spTree>
    <p:extLst>
      <p:ext uri="{BB962C8B-B14F-4D97-AF65-F5344CB8AC3E}">
        <p14:creationId xmlns:p14="http://schemas.microsoft.com/office/powerpoint/2010/main" val="20651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 dirty="0"/>
              <a:t> </a:t>
            </a:r>
            <a:fld id="{D35A9408-A58A-46AB-8C24-CCA7E7E0E990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986049" y="1916832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String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str</a:t>
            </a:r>
            <a:r>
              <a:rPr lang="en-US" sz="2800" dirty="0"/>
              <a:t>=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happy birthday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Number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n=23.5;</a:t>
            </a:r>
          </a:p>
          <a:p>
            <a:pPr marL="1906588" lvl="4">
              <a:spcBef>
                <a:spcPct val="0"/>
              </a:spcBef>
            </a:pPr>
            <a:r>
              <a:rPr lang="en-US" sz="2800" dirty="0"/>
              <a:t>   </a:t>
            </a:r>
            <a:r>
              <a:rPr lang="en-US" sz="2800" dirty="0" err="1"/>
              <a:t>var</a:t>
            </a:r>
            <a:r>
              <a:rPr lang="en-US" sz="2800" dirty="0"/>
              <a:t> n1=12e-3; // 0.012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Boolean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answer=true;</a:t>
            </a:r>
          </a:p>
          <a:p>
            <a:pPr marL="992188" lvl="2">
              <a:spcBef>
                <a:spcPct val="0"/>
              </a:spcBef>
            </a:pPr>
            <a:r>
              <a:rPr lang="en-US" sz="2800" dirty="0"/>
              <a:t>              </a:t>
            </a:r>
            <a:r>
              <a:rPr lang="en-US" sz="2800" dirty="0" err="1"/>
              <a:t>var</a:t>
            </a:r>
            <a:r>
              <a:rPr lang="en-US" sz="2800" dirty="0"/>
              <a:t> guess=false;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65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D35A9408-A58A-46AB-8C24-CCA7E7E0E990}" type="slidenum">
              <a:rPr lang="en-GB"/>
              <a:pPr/>
              <a:t>24</a:t>
            </a:fld>
            <a:endParaRPr lang="en-GB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775521" y="1988840"/>
            <a:ext cx="993710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Array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Example: 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marks=[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70, 83, 64, 55, 96]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names=["ah </a:t>
            </a:r>
            <a:r>
              <a:rPr lang="en-US" sz="2400" dirty="0" err="1"/>
              <a:t>mei</a:t>
            </a:r>
            <a:r>
              <a:rPr lang="en-US" sz="2400" dirty="0"/>
              <a:t>", "ah john", "ah </a:t>
            </a:r>
            <a:r>
              <a:rPr lang="en-US" sz="2400" dirty="0" err="1"/>
              <a:t>meng</a:t>
            </a:r>
            <a:r>
              <a:rPr lang="en-US" sz="2400" dirty="0"/>
              <a:t>"]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Object</a:t>
            </a:r>
          </a:p>
          <a:p>
            <a:pPr marL="457200" indent="777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 Example: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student={ </a:t>
            </a:r>
            <a:r>
              <a:rPr lang="en-US" sz="2400" dirty="0" err="1"/>
              <a:t>name:"Ah</a:t>
            </a:r>
            <a:r>
              <a:rPr lang="en-US" sz="2400" dirty="0"/>
              <a:t> Meng", adminNo:"153434T", </a:t>
            </a:r>
            <a:r>
              <a:rPr lang="en-US" sz="2400" dirty="0" err="1"/>
              <a:t>gender:"Male</a:t>
            </a:r>
            <a:r>
              <a:rPr lang="en-US" sz="2400" dirty="0"/>
              <a:t>"};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65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340096" y="1641761"/>
            <a:ext cx="868195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Undefined</a:t>
            </a:r>
          </a:p>
          <a:p>
            <a:pPr>
              <a:spcBef>
                <a:spcPct val="0"/>
              </a:spcBef>
            </a:pPr>
            <a:endParaRPr lang="en-US" sz="3200" dirty="0"/>
          </a:p>
          <a:p>
            <a:pPr marL="355600">
              <a:spcBef>
                <a:spcPct val="0"/>
              </a:spcBef>
            </a:pPr>
            <a:r>
              <a:rPr lang="en-SG" sz="2800" dirty="0"/>
              <a:t>A variable that </a:t>
            </a:r>
            <a:r>
              <a:rPr lang="en-SG" sz="2800" dirty="0">
                <a:solidFill>
                  <a:srgbClr val="0070C0"/>
                </a:solidFill>
              </a:rPr>
              <a:t>has not been assigned a value </a:t>
            </a:r>
            <a:r>
              <a:rPr lang="en-SG" sz="2800" dirty="0"/>
              <a:t>is of </a:t>
            </a:r>
            <a:r>
              <a:rPr lang="en-SG" sz="2800" dirty="0">
                <a:solidFill>
                  <a:srgbClr val="0070C0"/>
                </a:solidFill>
              </a:rPr>
              <a:t>type undefined</a:t>
            </a:r>
            <a:r>
              <a:rPr lang="en-SG" sz="2800" dirty="0"/>
              <a:t>. </a:t>
            </a:r>
          </a:p>
          <a:p>
            <a:pPr marL="355600">
              <a:spcBef>
                <a:spcPct val="0"/>
              </a:spcBef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03712" y="3907302"/>
            <a:ext cx="5643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nothing;</a:t>
            </a:r>
          </a:p>
          <a:p>
            <a:r>
              <a:rPr lang="en-GB" sz="2000" dirty="0"/>
              <a:t> </a:t>
            </a:r>
            <a:endParaRPr lang="en-SG" sz="2000" dirty="0"/>
          </a:p>
          <a:p>
            <a:r>
              <a:rPr lang="en-SG" sz="2000" dirty="0"/>
              <a:t>if ( </a:t>
            </a:r>
            <a:r>
              <a:rPr lang="en-SG" sz="2000" dirty="0" err="1"/>
              <a:t>typeof</a:t>
            </a:r>
            <a:r>
              <a:rPr lang="en-SG" sz="2000" dirty="0"/>
              <a:t> nothing === </a:t>
            </a:r>
            <a:r>
              <a:rPr lang="en-SG" sz="2000" dirty="0" err="1"/>
              <a:t>typeof</a:t>
            </a:r>
            <a:r>
              <a:rPr lang="en-SG" sz="2000" dirty="0"/>
              <a:t> undefined){</a:t>
            </a:r>
          </a:p>
          <a:p>
            <a:r>
              <a:rPr lang="en-SG" sz="2000" dirty="0"/>
              <a:t>	alert("It is undefined");</a:t>
            </a:r>
          </a:p>
          <a:p>
            <a:r>
              <a:rPr lang="en-SG" sz="2000" dirty="0"/>
              <a:t>}</a:t>
            </a:r>
          </a:p>
          <a:p>
            <a:r>
              <a:rPr lang="en-GB" sz="2000" dirty="0"/>
              <a:t>else {</a:t>
            </a:r>
            <a:endParaRPr lang="en-SG" sz="2000" dirty="0"/>
          </a:p>
          <a:p>
            <a:r>
              <a:rPr lang="en-GB" sz="2000" dirty="0"/>
              <a:t>	</a:t>
            </a:r>
            <a:r>
              <a:rPr lang="en-SG" sz="2000" dirty="0"/>
              <a:t>alert("nothing is ="+nothing);</a:t>
            </a:r>
          </a:p>
          <a:p>
            <a:r>
              <a:rPr lang="en-GB" sz="2000" dirty="0"/>
              <a:t>}</a:t>
            </a:r>
            <a:endParaRPr lang="en-SG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957" y="6092515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354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236914" y="4154304"/>
            <a:ext cx="608171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function</a:t>
            </a:r>
            <a:r>
              <a:rPr lang="en-GB" sz="2400" dirty="0"/>
              <a:t> add(num1, num2) {</a:t>
            </a:r>
          </a:p>
          <a:p>
            <a:r>
              <a:rPr lang="en-GB" sz="2400" dirty="0"/>
              <a:t>     </a:t>
            </a:r>
            <a:r>
              <a:rPr lang="en-GB" sz="2400" dirty="0" err="1"/>
              <a:t>var</a:t>
            </a:r>
            <a:r>
              <a:rPr lang="en-GB" sz="2400" dirty="0"/>
              <a:t> total;</a:t>
            </a:r>
          </a:p>
          <a:p>
            <a:r>
              <a:rPr lang="en-GB" sz="2400" dirty="0"/>
              <a:t>     total=num1+num2;</a:t>
            </a:r>
          </a:p>
          <a:p>
            <a:r>
              <a:rPr lang="en-GB" sz="2400" dirty="0"/>
              <a:t>     return total;</a:t>
            </a:r>
          </a:p>
          <a:p>
            <a:r>
              <a:rPr lang="en-GB" sz="2400" dirty="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470906" y="3556690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464152" y="3523754"/>
            <a:ext cx="1558440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parameters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61480" y="6237312"/>
            <a:ext cx="3049233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return a value </a:t>
            </a:r>
            <a:r>
              <a:rPr lang="en-GB" sz="2000" i="1" dirty="0">
                <a:latin typeface="Comic Sans MS" pitchFamily="66" charset="0"/>
              </a:rPr>
              <a:t>(optional)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779936" y="3893240"/>
            <a:ext cx="266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>
            <a:off x="6245172" y="3697104"/>
            <a:ext cx="121898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 flipV="1">
            <a:off x="5029200" y="5646148"/>
            <a:ext cx="706760" cy="59116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92288" y="3698691"/>
            <a:ext cx="118013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keyword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>
            <a:off x="2971800" y="4040004"/>
            <a:ext cx="609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7524" y="1852484"/>
            <a:ext cx="9803012" cy="13059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Function is a block of reusable code for a particular purpose.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Example of defining a function:</a:t>
            </a:r>
          </a:p>
        </p:txBody>
      </p:sp>
    </p:spTree>
    <p:extLst>
      <p:ext uri="{BB962C8B-B14F-4D97-AF65-F5344CB8AC3E}">
        <p14:creationId xmlns:p14="http://schemas.microsoft.com/office/powerpoint/2010/main" val="3307204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54372" y="2000670"/>
            <a:ext cx="9434116" cy="435334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Once a function is </a:t>
            </a:r>
            <a:r>
              <a:rPr lang="en-GB" sz="2400" b="1" dirty="0">
                <a:solidFill>
                  <a:srgbClr val="FF0000"/>
                </a:solidFill>
              </a:rPr>
              <a:t>defined</a:t>
            </a:r>
            <a:r>
              <a:rPr lang="en-GB" sz="2400" dirty="0"/>
              <a:t>, it can be executed many times as required by </a:t>
            </a:r>
            <a:r>
              <a:rPr lang="en-GB" sz="2400" b="1" dirty="0">
                <a:solidFill>
                  <a:srgbClr val="FF0000"/>
                </a:solidFill>
              </a:rPr>
              <a:t>calling</a:t>
            </a:r>
            <a:r>
              <a:rPr lang="en-GB" sz="2400" dirty="0"/>
              <a:t> the function. </a:t>
            </a:r>
          </a:p>
          <a:p>
            <a:pPr lvl="1" eaLnBrk="1" hangingPunct="1">
              <a:buFontTx/>
              <a:buNone/>
            </a:pPr>
            <a:endParaRPr lang="en-GB" sz="2000" dirty="0"/>
          </a:p>
          <a:p>
            <a:pPr lvl="1" eaLnBrk="1" hangingPunct="1">
              <a:buFontTx/>
              <a:buNone/>
            </a:pPr>
            <a:endParaRPr lang="en-GB" sz="20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711624" y="3830678"/>
            <a:ext cx="6607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sum=add(2, 3);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94115" y="5064833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04717" y="4866336"/>
            <a:ext cx="1303562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argument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894609" y="4215450"/>
            <a:ext cx="240513" cy="84938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 flipV="1">
            <a:off x="4583833" y="4215444"/>
            <a:ext cx="720885" cy="6508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62176" y="3140893"/>
            <a:ext cx="3616696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Variable to hold return value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 flipH="1">
            <a:off x="3431704" y="3569613"/>
            <a:ext cx="72008" cy="419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4891223" y="4177344"/>
            <a:ext cx="664714" cy="6889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816728" y="5066392"/>
            <a:ext cx="29274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/>
              <a:t> add(num1, num2) {</a:t>
            </a:r>
          </a:p>
          <a:p>
            <a:r>
              <a:rPr lang="en-GB" dirty="0"/>
              <a:t>     </a:t>
            </a:r>
            <a:r>
              <a:rPr lang="en-GB" dirty="0" err="1"/>
              <a:t>var</a:t>
            </a:r>
            <a:r>
              <a:rPr lang="en-GB" dirty="0"/>
              <a:t> total;</a:t>
            </a:r>
          </a:p>
          <a:p>
            <a:r>
              <a:rPr lang="en-GB" dirty="0"/>
              <a:t>     total=num1+num2;</a:t>
            </a:r>
          </a:p>
          <a:p>
            <a:r>
              <a:rPr lang="en-GB" dirty="0"/>
              <a:t>     return total;</a:t>
            </a:r>
          </a:p>
          <a:p>
            <a:r>
              <a:rPr lang="en-GB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2989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endParaRPr lang="en-S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30487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45636" y="6222058"/>
            <a:ext cx="306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12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78538E-6 L 0.25191 -1.78538E-6 C 0.36493 -1.78538E-6 0.50399 0.05504 0.50399 0.10014 L 0.50399 0.2002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8538E-6 L 0.26962 -1.78538E-6 C 0.39046 -1.78538E-6 0.53924 0.05504 0.53924 0.10014 L 0.53924 0.2002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08233E-6 L -0.29514 -1.08233E-6 C -0.42743 -1.08233E-6 -0.59011 -0.08557 -0.59011 -0.15518 L -0.59011 -0.3099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-15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49702" y="2084832"/>
            <a:ext cx="9720071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User defined functions </a:t>
            </a:r>
          </a:p>
          <a:p>
            <a:pPr lvl="1" eaLnBrk="1" hangingPunct="1"/>
            <a:r>
              <a:rPr lang="en-GB" sz="2400" dirty="0"/>
              <a:t>Defined by users </a:t>
            </a:r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eaLnBrk="1" hangingPunct="1"/>
            <a:r>
              <a:rPr lang="en-GB" sz="2800" dirty="0"/>
              <a:t>Built-in functions</a:t>
            </a:r>
          </a:p>
          <a:p>
            <a:pPr lvl="1" eaLnBrk="1" hangingPunct="1">
              <a:buFontTx/>
              <a:buNone/>
            </a:pPr>
            <a:r>
              <a:rPr lang="en-GB" sz="2400" dirty="0"/>
              <a:t>For example:</a:t>
            </a:r>
          </a:p>
          <a:p>
            <a:pPr lvl="1" eaLnBrk="1" hangingPunct="1"/>
            <a:r>
              <a:rPr lang="en-GB" sz="2400" dirty="0" err="1"/>
              <a:t>eval</a:t>
            </a:r>
            <a:r>
              <a:rPr lang="en-GB" sz="2400" dirty="0"/>
              <a:t>() – evaluate the value</a:t>
            </a:r>
          </a:p>
          <a:p>
            <a:pPr lvl="1" eaLnBrk="1" hangingPunct="1"/>
            <a:r>
              <a:rPr lang="en-GB" sz="2400" dirty="0" err="1"/>
              <a:t>parseInt</a:t>
            </a:r>
            <a:r>
              <a:rPr lang="en-GB" sz="2400" dirty="0"/>
              <a:t>() – convert to integer</a:t>
            </a:r>
          </a:p>
          <a:p>
            <a:pPr lvl="1" eaLnBrk="1" hangingPunct="1"/>
            <a:r>
              <a:rPr lang="en-GB" sz="2400" dirty="0" err="1"/>
              <a:t>isNaN</a:t>
            </a:r>
            <a:r>
              <a:rPr lang="en-GB" sz="2400" dirty="0"/>
              <a:t>() – is not a number ?</a:t>
            </a:r>
          </a:p>
          <a:p>
            <a:pPr lvl="1" eaLnBrk="1" hangingPunct="1"/>
            <a:endParaRPr lang="en-GB" sz="2400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EA455E2D-0718-40C8-B0D2-D4627FA1808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5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193038"/>
            <a:ext cx="8229600" cy="1799456"/>
          </a:xfrm>
        </p:spPr>
        <p:txBody>
          <a:bodyPr>
            <a:noAutofit/>
          </a:bodyPr>
          <a:lstStyle/>
          <a:p>
            <a:r>
              <a:rPr lang="en-GB" sz="2400" dirty="0"/>
              <a:t>The name of the function: _______________</a:t>
            </a:r>
          </a:p>
          <a:p>
            <a:r>
              <a:rPr lang="en-GB" sz="2400" dirty="0"/>
              <a:t>Number of  parameter expected: ____</a:t>
            </a:r>
          </a:p>
          <a:p>
            <a:r>
              <a:rPr lang="en-GB" sz="2400" dirty="0"/>
              <a:t>Purpose of the function: ______________</a:t>
            </a:r>
          </a:p>
          <a:p>
            <a:r>
              <a:rPr lang="en-GB" sz="2400" dirty="0"/>
              <a:t>What does the function return? 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749860" y="4639004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869" y="4414172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954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l="69407" t="41441" r="7404" b="-5147"/>
          <a:stretch/>
        </p:blipFill>
        <p:spPr>
          <a:xfrm>
            <a:off x="1" y="0"/>
            <a:ext cx="32449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4151784" y="548680"/>
            <a:ext cx="6922800" cy="454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Constructing a sequence of instruction to get things done</a:t>
            </a:r>
            <a:endParaRPr sz="1867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10412600" y="6557200"/>
            <a:ext cx="1779200" cy="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Credit : Codecombat</a:t>
            </a:r>
            <a:endParaRPr sz="1333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15368"/>
          <a:stretch/>
        </p:blipFill>
        <p:spPr>
          <a:xfrm>
            <a:off x="33336" y="381307"/>
            <a:ext cx="3712984" cy="15119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72D446EA-2BC5-F50D-607B-5C9E8F4F3004}"/>
              </a:ext>
            </a:extLst>
          </p:cNvPr>
          <p:cNvSpPr txBox="1"/>
          <p:nvPr/>
        </p:nvSpPr>
        <p:spPr>
          <a:xfrm>
            <a:off x="3935760" y="2780185"/>
            <a:ext cx="2448272" cy="9368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Conditions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f, Else</a:t>
            </a:r>
            <a:endParaRPr sz="1867" b="1" kern="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182;p30">
            <a:extLst>
              <a:ext uri="{FF2B5EF4-FFF2-40B4-BE49-F238E27FC236}">
                <a16:creationId xmlns:a16="http://schemas.microsoft.com/office/drawing/2014/main" id="{E3A00A3F-1264-F174-56F9-28E9974D9128}"/>
              </a:ext>
            </a:extLst>
          </p:cNvPr>
          <p:cNvSpPr txBox="1"/>
          <p:nvPr/>
        </p:nvSpPr>
        <p:spPr>
          <a:xfrm>
            <a:off x="6672064" y="2775920"/>
            <a:ext cx="2448272" cy="94111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Loops 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loop, While loop, do while loops</a:t>
            </a:r>
            <a:endParaRPr sz="1867" b="1" kern="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182;p30">
            <a:extLst>
              <a:ext uri="{FF2B5EF4-FFF2-40B4-BE49-F238E27FC236}">
                <a16:creationId xmlns:a16="http://schemas.microsoft.com/office/drawing/2014/main" id="{2F842B58-1E28-FBB7-1749-4D5A86053656}"/>
              </a:ext>
            </a:extLst>
          </p:cNvPr>
          <p:cNvSpPr txBox="1"/>
          <p:nvPr/>
        </p:nvSpPr>
        <p:spPr>
          <a:xfrm>
            <a:off x="9391067" y="2773149"/>
            <a:ext cx="2448272" cy="202400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Functions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Add(</a:t>
            </a:r>
            <a:r>
              <a:rPr lang="en-SG" sz="1867" b="1" kern="0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a,b</a:t>
            </a: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a=5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 = 4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 = add(</a:t>
            </a:r>
            <a:r>
              <a:rPr lang="en-SG" sz="1867" b="1" kern="0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a,b</a:t>
            </a: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algn="ctr" defTabSz="1219170">
              <a:buClr>
                <a:srgbClr val="000000"/>
              </a:buClr>
            </a:pPr>
            <a:r>
              <a:rPr lang="en-SG" sz="1867" b="1" kern="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c= 9</a:t>
            </a:r>
          </a:p>
        </p:txBody>
      </p:sp>
    </p:spTree>
    <p:extLst>
      <p:ext uri="{BB962C8B-B14F-4D97-AF65-F5344CB8AC3E}">
        <p14:creationId xmlns:p14="http://schemas.microsoft.com/office/powerpoint/2010/main" val="162530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196" y="2276872"/>
            <a:ext cx="8229600" cy="17994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name of the function: ___</a:t>
            </a:r>
            <a:r>
              <a:rPr lang="en-GB" b="1" u="sng" dirty="0" err="1">
                <a:solidFill>
                  <a:srgbClr val="C00000"/>
                </a:solidFill>
              </a:rPr>
              <a:t>getSquareArea</a:t>
            </a:r>
            <a:r>
              <a:rPr lang="en-GB" dirty="0"/>
              <a:t>______</a:t>
            </a:r>
          </a:p>
          <a:p>
            <a:r>
              <a:rPr lang="en-GB" dirty="0"/>
              <a:t>Number of  parameter expected: _</a:t>
            </a:r>
            <a:r>
              <a:rPr lang="en-GB" b="1" u="sng" dirty="0">
                <a:solidFill>
                  <a:srgbClr val="C00000"/>
                </a:solidFill>
              </a:rPr>
              <a:t>1</a:t>
            </a:r>
            <a:r>
              <a:rPr lang="en-GB" u="sng" dirty="0"/>
              <a:t>_</a:t>
            </a:r>
          </a:p>
          <a:p>
            <a:r>
              <a:rPr lang="en-GB" dirty="0"/>
              <a:t>Purpose of the function: _</a:t>
            </a:r>
            <a:r>
              <a:rPr lang="en-GB" b="1" u="sng" dirty="0">
                <a:solidFill>
                  <a:srgbClr val="C00000"/>
                </a:solidFill>
              </a:rPr>
              <a:t>calculate area of square</a:t>
            </a:r>
            <a:r>
              <a:rPr lang="en-GB" dirty="0"/>
              <a:t>_______</a:t>
            </a:r>
          </a:p>
          <a:p>
            <a:r>
              <a:rPr lang="en-GB" dirty="0"/>
              <a:t>What does the function return? _</a:t>
            </a:r>
            <a:r>
              <a:rPr lang="en-GB" b="1" u="sng" dirty="0">
                <a:solidFill>
                  <a:srgbClr val="C00000"/>
                </a:solidFill>
              </a:rPr>
              <a:t>area of square</a:t>
            </a:r>
            <a:r>
              <a:rPr lang="en-GB" dirty="0"/>
              <a:t>______</a:t>
            </a:r>
            <a:endParaRPr lang="en-SG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495600" y="4293097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2225" y="4108430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600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_____________</a:t>
            </a:r>
          </a:p>
          <a:p>
            <a:r>
              <a:rPr lang="en-GB" sz="2400" dirty="0"/>
              <a:t>Number of  argument passing in: ___</a:t>
            </a:r>
          </a:p>
          <a:p>
            <a:r>
              <a:rPr lang="en-GB" sz="2400" dirty="0"/>
              <a:t>Value of argument: ___</a:t>
            </a:r>
          </a:p>
          <a:p>
            <a:r>
              <a:rPr lang="en-GB" sz="2400" dirty="0"/>
              <a:t>Value returned by the function _____</a:t>
            </a:r>
          </a:p>
          <a:p>
            <a:r>
              <a:rPr lang="en-GB" sz="2400" dirty="0"/>
              <a:t>Where the value is being stored? ___________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90507" y="598063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741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</a:t>
            </a:r>
            <a:r>
              <a:rPr lang="en-GB" sz="2400" b="1" u="sng" dirty="0" err="1">
                <a:solidFill>
                  <a:srgbClr val="C00000"/>
                </a:solidFill>
              </a:rPr>
              <a:t>getSquareArea</a:t>
            </a:r>
            <a:r>
              <a:rPr lang="en-GB" sz="2400" dirty="0"/>
              <a:t>____</a:t>
            </a:r>
          </a:p>
          <a:p>
            <a:r>
              <a:rPr lang="en-GB" sz="2400" dirty="0"/>
              <a:t>Number of  argument passing in: _</a:t>
            </a:r>
            <a:r>
              <a:rPr lang="en-GB" sz="2400" b="1" u="sng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_</a:t>
            </a:r>
          </a:p>
          <a:p>
            <a:r>
              <a:rPr lang="en-GB" sz="2400" dirty="0"/>
              <a:t>Value of argument: _</a:t>
            </a:r>
            <a:r>
              <a:rPr lang="en-GB" sz="2400" b="1" u="sng" dirty="0">
                <a:solidFill>
                  <a:srgbClr val="C00000"/>
                </a:solidFill>
              </a:rPr>
              <a:t>2</a:t>
            </a:r>
            <a:r>
              <a:rPr lang="en-GB" sz="2400" dirty="0"/>
              <a:t>_</a:t>
            </a:r>
          </a:p>
          <a:p>
            <a:r>
              <a:rPr lang="en-GB" sz="2400" dirty="0"/>
              <a:t>Value returned by the function __</a:t>
            </a:r>
            <a:r>
              <a:rPr lang="en-GB" sz="2400" b="1" u="sng" dirty="0">
                <a:solidFill>
                  <a:srgbClr val="C00000"/>
                </a:solidFill>
              </a:rPr>
              <a:t>4</a:t>
            </a:r>
            <a:r>
              <a:rPr lang="en-GB" sz="2400" dirty="0"/>
              <a:t>__</a:t>
            </a:r>
          </a:p>
          <a:p>
            <a:r>
              <a:rPr lang="en-GB" sz="2400" dirty="0"/>
              <a:t>Where the value is being stored? _</a:t>
            </a:r>
            <a:r>
              <a:rPr lang="en-GB" sz="2400" b="1" u="sng" dirty="0" err="1">
                <a:solidFill>
                  <a:srgbClr val="C00000"/>
                </a:solidFill>
              </a:rPr>
              <a:t>areaOfSquare</a:t>
            </a:r>
            <a:r>
              <a:rPr lang="en-GB" sz="2400" dirty="0"/>
              <a:t>___</a:t>
            </a:r>
            <a:endParaRPr lang="en-SG" sz="2400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28249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70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7597"/>
            <a:ext cx="8722804" cy="1799456"/>
          </a:xfrm>
        </p:spPr>
        <p:txBody>
          <a:bodyPr>
            <a:normAutofit/>
          </a:bodyPr>
          <a:lstStyle/>
          <a:p>
            <a:r>
              <a:rPr lang="en-GB" sz="2400" dirty="0"/>
              <a:t>Functions which are already defined. Examples: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19768" y="2897325"/>
            <a:ext cx="7427164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alert(“Yeah!”);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name=prompt(“What is your name”,””);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isSure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=confirm(“Are you sure?”); 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(“123”); 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(“88”);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576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Function (Examples)</a:t>
            </a:r>
          </a:p>
        </p:txBody>
      </p:sp>
      <p:pic>
        <p:nvPicPr>
          <p:cNvPr id="524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4764" y="2640004"/>
            <a:ext cx="4648849" cy="1267002"/>
          </a:xfrm>
          <a:noFill/>
          <a:ln/>
        </p:spPr>
      </p:pic>
      <p:sp>
        <p:nvSpPr>
          <p:cNvPr id="524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8583" y="1969442"/>
            <a:ext cx="7010400" cy="91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dirty="0">
                <a:latin typeface="Comic Sans MS" pitchFamily="66" charset="0"/>
              </a:rPr>
              <a:t>The 3 different kinds of popup dialog boxes. </a:t>
            </a:r>
            <a:br>
              <a:rPr lang="en-GB" dirty="0">
                <a:latin typeface="Comic Sans MS" pitchFamily="66" charset="0"/>
              </a:rPr>
            </a:br>
            <a:endParaRPr lang="en-GB" dirty="0">
              <a:latin typeface="Comic Sans MS" pitchFamily="66" charset="0"/>
            </a:endParaRPr>
          </a:p>
        </p:txBody>
      </p:sp>
      <p:pic>
        <p:nvPicPr>
          <p:cNvPr id="524295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3469" y="4187825"/>
            <a:ext cx="2438400" cy="1470025"/>
          </a:xfrm>
          <a:noFill/>
          <a:ln/>
        </p:spPr>
      </p:pic>
      <p:pic>
        <p:nvPicPr>
          <p:cNvPr id="52429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9575" y="4191000"/>
            <a:ext cx="2514600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2711624" y="2780928"/>
            <a:ext cx="842090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prompt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2711876" y="5754003"/>
            <a:ext cx="852926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confirm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7627937" y="5715348"/>
            <a:ext cx="622093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606881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Function (Examples)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829900"/>
            <a:ext cx="2623600" cy="40233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solidFill>
                  <a:schemeClr val="hlink"/>
                </a:solidFill>
              </a:rPr>
              <a:t>Example 1: </a:t>
            </a:r>
            <a:r>
              <a:rPr lang="en-GB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Experience with 3 different kinds of popup dialog boxes</a:t>
            </a:r>
            <a:r>
              <a:rPr lang="en-GB" sz="2400" dirty="0">
                <a:latin typeface="Comic Sans MS" pitchFamily="66" charset="0"/>
              </a:rPr>
              <a:t>. </a:t>
            </a:r>
            <a:br>
              <a:rPr lang="en-GB" sz="2400" dirty="0">
                <a:latin typeface="Comic Sans MS" pitchFamily="66" charset="0"/>
              </a:rPr>
            </a:br>
            <a:endParaRPr lang="en-GB" sz="2400" dirty="0">
              <a:latin typeface="Comic Sans MS" pitchFamily="66" charset="0"/>
            </a:endParaRP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3863752" y="1829900"/>
            <a:ext cx="795281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>
                <a:latin typeface="Courier New" pitchFamily="49" charset="0"/>
              </a:rPr>
              <a:t>&lt;!--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name=prompt("What is your name ?");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answer=confirm("Are you sure ?");</a:t>
            </a:r>
          </a:p>
          <a:p>
            <a:r>
              <a:rPr lang="en-GB" dirty="0">
                <a:latin typeface="Courier New" pitchFamily="49" charset="0"/>
              </a:rPr>
              <a:t>if (answer==true) {</a:t>
            </a:r>
          </a:p>
          <a:p>
            <a:r>
              <a:rPr lang="en-GB" dirty="0">
                <a:latin typeface="Courier New" pitchFamily="49" charset="0"/>
              </a:rPr>
              <a:t>	alert("Hi "+name+", nice to meet you");</a:t>
            </a:r>
          </a:p>
          <a:p>
            <a:r>
              <a:rPr lang="en-GB" dirty="0">
                <a:latin typeface="Courier New" pitchFamily="49" charset="0"/>
              </a:rPr>
              <a:t>} else {</a:t>
            </a:r>
          </a:p>
          <a:p>
            <a:r>
              <a:rPr lang="en-GB" dirty="0">
                <a:latin typeface="Courier New" pitchFamily="49" charset="0"/>
              </a:rPr>
              <a:t>	alert("Can't remember your name?! That's ok! Relax");</a:t>
            </a:r>
          </a:p>
          <a:p>
            <a:r>
              <a:rPr lang="en-GB" dirty="0">
                <a:latin typeface="Courier New" pitchFamily="49" charset="0"/>
              </a:rPr>
              <a:t>}</a:t>
            </a:r>
          </a:p>
          <a:p>
            <a:r>
              <a:rPr lang="en-GB" dirty="0" err="1">
                <a:latin typeface="Courier New" pitchFamily="49" charset="0"/>
              </a:rPr>
              <a:t>window.close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--&gt;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00257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36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 of JavaScript defined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769" y="2293194"/>
            <a:ext cx="8229600" cy="1799456"/>
          </a:xfrm>
        </p:spPr>
        <p:txBody>
          <a:bodyPr>
            <a:normAutofit/>
          </a:bodyPr>
          <a:lstStyle/>
          <a:p>
            <a:r>
              <a:rPr lang="en-GB" sz="2400" dirty="0"/>
              <a:t>There are some useful JavaScript defined objects which come with useful functions: Examples: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369133" y="3294005"/>
            <a:ext cx="784887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World!!”);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Hello World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SG" sz="1400" dirty="0"/>
              <a:t>A Number from 0 to &lt; 1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now=new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now.getFullYear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numberBinary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myNumber.toString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8369" y="648866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346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JavaScript Object: </a:t>
            </a:r>
            <a:r>
              <a:rPr lang="en-GB" dirty="0">
                <a:solidFill>
                  <a:schemeClr val="hlink"/>
                </a:solidFill>
              </a:rPr>
              <a:t>String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1054266" y="2084832"/>
            <a:ext cx="95062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assign a string to a variable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 err="1"/>
              <a:t>myFeeling</a:t>
            </a:r>
            <a:r>
              <a:rPr lang="en-GB" sz="2400" dirty="0"/>
              <a:t>=“sleepy”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degree=“extremely” 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endParaRPr lang="en-GB" sz="2400" dirty="0"/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join (concatenate) two strings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mode = degree +”  “+ </a:t>
            </a:r>
            <a:r>
              <a:rPr lang="en-GB" sz="2400" dirty="0" err="1"/>
              <a:t>myFeeling</a:t>
            </a:r>
            <a:r>
              <a:rPr lang="en-GB" sz="2400" dirty="0"/>
              <a:t> 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r>
              <a:rPr lang="en-GB" sz="2400" dirty="0"/>
              <a:t>   (the value of mode is “extremely sleepy”)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4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JavaScript in HTML website?</a:t>
            </a:r>
          </a:p>
          <a:p>
            <a:r>
              <a:rPr lang="en-GB" dirty="0"/>
              <a:t>How to add JavaScript to a </a:t>
            </a:r>
            <a:r>
              <a:rPr lang="en-GB" dirty="0" err="1"/>
              <a:t>WebPage</a:t>
            </a:r>
            <a:r>
              <a:rPr lang="en-GB" dirty="0"/>
              <a:t>?</a:t>
            </a:r>
          </a:p>
          <a:p>
            <a:r>
              <a:rPr lang="en-GB" dirty="0"/>
              <a:t>Applying Computational Thinking </a:t>
            </a:r>
            <a:r>
              <a:rPr lang="en-GB"/>
              <a:t>in HTML websites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4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836712"/>
            <a:ext cx="8229600" cy="1143000"/>
          </a:xfrm>
        </p:spPr>
        <p:txBody>
          <a:bodyPr/>
          <a:lstStyle/>
          <a:p>
            <a:r>
              <a:rPr lang="en-GB" dirty="0"/>
              <a:t>What is JavaScript 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971254"/>
            <a:ext cx="10009112" cy="471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It is a </a:t>
            </a:r>
            <a:r>
              <a:rPr lang="en-SG" sz="2400" dirty="0">
                <a:solidFill>
                  <a:srgbClr val="0070C0"/>
                </a:solidFill>
              </a:rPr>
              <a:t>programming language</a:t>
            </a:r>
            <a:r>
              <a:rPr lang="en-SG" sz="2400" dirty="0">
                <a:solidFill>
                  <a:srgbClr val="002060"/>
                </a:solidFill>
              </a:rPr>
              <a:t> </a:t>
            </a:r>
            <a:r>
              <a:rPr lang="en-SG" sz="2400" dirty="0"/>
              <a:t>that enables you to interact with users such as dynamically updating content, control multimedia and animate images. 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has some similarity in syntax with Java, but it is not related to Java.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is a scripting language which do not need to be fully compiled before execution.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was created in the year of 1995 and it is still evolving. It’s standard is ECMAScript. Currently ECMAScript 2018.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In this module, we mainly focused at its basics and usage in Web API and DOM (usage in browser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15735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947929" y="1988406"/>
            <a:ext cx="9720071" cy="4023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How do we let the browser know in advance that it is not normal text but JavaScript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b="1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04611F16-FF9E-40DF-A338-0D746CE01D14}" type="slidenum">
              <a:rPr lang="en-GB"/>
              <a:pPr/>
              <a:t>6</a:t>
            </a:fld>
            <a:endParaRPr lang="en-GB"/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4787352" y="2915071"/>
            <a:ext cx="5562600" cy="378565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&lt;!DOCTYPE HTML&gt;</a:t>
            </a:r>
          </a:p>
          <a:p>
            <a:r>
              <a:rPr lang="en-GB" sz="2000" dirty="0">
                <a:latin typeface="Courier New" pitchFamily="49" charset="0"/>
              </a:rPr>
              <a:t>&lt;html&gt;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&lt;head&gt;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&lt;title&gt;My JavaScript Page&lt;/title&gt;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&lt;/head&gt;</a:t>
            </a:r>
            <a:br>
              <a:rPr lang="en-GB" sz="2000" dirty="0">
                <a:latin typeface="Courier New" pitchFamily="49" charset="0"/>
              </a:rPr>
            </a:b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&lt;script type="text/</a:t>
            </a:r>
            <a:r>
              <a:rPr lang="en-GB" sz="2000" dirty="0" err="1">
                <a:solidFill>
                  <a:schemeClr val="hlink"/>
                </a:solidFill>
                <a:latin typeface="Courier New" pitchFamily="49" charset="0"/>
              </a:rPr>
              <a:t>javascript</a:t>
            </a: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"&gt;</a:t>
            </a:r>
            <a:br>
              <a:rPr lang="en-GB" sz="2000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  alert("Welcome to my world!!!");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&lt;/script&gt;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&lt;/html&gt; </a:t>
            </a:r>
            <a:endParaRPr lang="en-GB" dirty="0"/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1958071" y="4166547"/>
            <a:ext cx="2512226" cy="36933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mic Sans MS" pitchFamily="66" charset="0"/>
              </a:rPr>
              <a:t>Using the &lt;script&gt; tag</a:t>
            </a:r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>
            <a:off x="4191907" y="4540920"/>
            <a:ext cx="715962" cy="40024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8963" y="5365435"/>
            <a:ext cx="18207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For HTML5, this is optional </a:t>
            </a:r>
            <a:endParaRPr lang="en-SG" b="1" dirty="0"/>
          </a:p>
        </p:txBody>
      </p:sp>
      <p:sp>
        <p:nvSpPr>
          <p:cNvPr id="4" name="Rectangle 3"/>
          <p:cNvSpPr/>
          <p:nvPr/>
        </p:nvSpPr>
        <p:spPr>
          <a:xfrm>
            <a:off x="6096000" y="5085184"/>
            <a:ext cx="3384376" cy="278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19737" y="5332084"/>
            <a:ext cx="2376264" cy="31100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161256" y="1909281"/>
            <a:ext cx="10102667" cy="1446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You can enter JavaScript directly in both the </a:t>
            </a:r>
            <a:r>
              <a:rPr lang="en-GB" sz="2200" dirty="0">
                <a:solidFill>
                  <a:schemeClr val="hlink"/>
                </a:solidFill>
              </a:rPr>
              <a:t>&lt;head&gt; and &lt;body&gt;</a:t>
            </a:r>
            <a:r>
              <a:rPr lang="en-GB" sz="2200" dirty="0"/>
              <a:t> sections of the document.</a:t>
            </a:r>
            <a:br>
              <a:rPr lang="en-GB" sz="2200" dirty="0"/>
            </a:br>
            <a:r>
              <a:rPr lang="en-GB" sz="2200" dirty="0"/>
              <a:t>JavaScript code can also be stored in a </a:t>
            </a:r>
            <a:r>
              <a:rPr lang="en-GB" sz="2200" dirty="0">
                <a:solidFill>
                  <a:schemeClr val="hlink"/>
                </a:solidFill>
              </a:rPr>
              <a:t>separate file</a:t>
            </a:r>
            <a:r>
              <a:rPr lang="en-GB" sz="2200" dirty="0"/>
              <a:t> and be included to the document.</a:t>
            </a:r>
          </a:p>
          <a:p>
            <a:endParaRPr lang="en-GB" sz="2200" dirty="0">
              <a:latin typeface="Comic Sans MS" pitchFamily="66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161256" y="3505238"/>
            <a:ext cx="10819061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>
                <a:latin typeface="Trebuchet MS" pitchFamily="34" charset="0"/>
              </a:rPr>
              <a:t>As a general rule, place as much of your JavaScript </a:t>
            </a:r>
          </a:p>
          <a:p>
            <a:r>
              <a:rPr lang="en-GB" sz="2800" dirty="0">
                <a:latin typeface="Trebuchet MS" pitchFamily="34" charset="0"/>
              </a:rPr>
              <a:t>(function definition) in the document head</a:t>
            </a:r>
          </a:p>
          <a:p>
            <a:r>
              <a:rPr lang="en-GB" sz="2800" dirty="0">
                <a:latin typeface="Trebuchet MS" pitchFamily="34" charset="0"/>
              </a:rPr>
              <a:t>Why ?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1161256" y="5099585"/>
            <a:ext cx="10102667" cy="1107996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JavaScript is interpreted in the order in which it appears in the document. It is especially important when your document body need to perform tasks that depend on the scripts.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306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</a:t>
            </a: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003140" y="2188597"/>
            <a:ext cx="10421451" cy="2180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Sometime JavaScript codes are meant to be executed while web page is loaded. This codes should be ready and interpreted up front.</a:t>
            </a:r>
          </a:p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For most of the JavaScript codes which is about manipulating the contents of a web page, you need to wait until the page is loaded. </a:t>
            </a:r>
          </a:p>
        </p:txBody>
      </p:sp>
    </p:spTree>
    <p:extLst>
      <p:ext uri="{BB962C8B-B14F-4D97-AF65-F5344CB8AC3E}">
        <p14:creationId xmlns:p14="http://schemas.microsoft.com/office/powerpoint/2010/main" val="332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ebuchet MS" pitchFamily="34" charset="0"/>
              </a:rPr>
              <a:t>Where to place JavaScript ?</a:t>
            </a:r>
          </a:p>
        </p:txBody>
      </p:sp>
      <p:pic>
        <p:nvPicPr>
          <p:cNvPr id="54375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751672" y="2996952"/>
            <a:ext cx="4009524" cy="2819794"/>
          </a:xfrm>
          <a:noFill/>
          <a:ln>
            <a:solidFill>
              <a:schemeClr val="accent1"/>
            </a:solidFill>
          </a:ln>
        </p:spPr>
      </p:pic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1024128" y="2131858"/>
            <a:ext cx="5359904" cy="5078313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&lt;!DOCTYPE HTML&gt;</a:t>
            </a:r>
          </a:p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&lt;script&gt;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("I am at your head");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&lt;h1&gt;This is my body!&lt;/h1&gt;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&lt;script&gt;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("I am at your body");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6BF78E-4414-32B5-3102-43E7154B1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8458"/>
              </p:ext>
            </p:extLst>
          </p:nvPr>
        </p:nvGraphicFramePr>
        <p:xfrm>
          <a:off x="7248128" y="1958450"/>
          <a:ext cx="2636527" cy="72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628280" imgH="448920" progId="Package">
                  <p:embed/>
                </p:oleObj>
              </mc:Choice>
              <mc:Fallback>
                <p:oleObj name="Packager Shell Object" showAsIcon="1" r:id="rId3" imgW="1628280" imgH="44892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26BF78E-4414-32B5-3102-43E7154B16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8128" y="1958450"/>
                        <a:ext cx="2636527" cy="72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7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A9D35C-19BE-4EE4-9C4B-0F11FE87D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af11b6-d7d7-4cf4-aa30-f11e767a1514"/>
    <ds:schemaRef ds:uri="b88c6a22-f980-423d-98c5-4bae66491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3F6AD-C5D6-4357-B9CF-77E1CCF78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2E326-877F-42A4-A07A-CC14B966F9E0}">
  <ds:schemaRefs>
    <ds:schemaRef ds:uri="http://schemas.microsoft.com/office/2006/metadata/properties"/>
    <ds:schemaRef ds:uri="http://schemas.microsoft.com/office/infopath/2007/PartnerControls"/>
    <ds:schemaRef ds:uri="b88c6a22-f980-423d-98c5-4bae664910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3933</TotalTime>
  <Words>2176</Words>
  <Application>Microsoft Office PowerPoint</Application>
  <PresentationFormat>Widescreen</PresentationFormat>
  <Paragraphs>355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</vt:lpstr>
      <vt:lpstr>Calibri</vt:lpstr>
      <vt:lpstr>Comic Sans MS</vt:lpstr>
      <vt:lpstr>Courier New</vt:lpstr>
      <vt:lpstr>Lucida Sans Unicode</vt:lpstr>
      <vt:lpstr>Quattrocento Sans</vt:lpstr>
      <vt:lpstr>Trebuchet MS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Packager Shell Object</vt:lpstr>
      <vt:lpstr>PowerPoint Presentation</vt:lpstr>
      <vt:lpstr>PowerPoint Presentation</vt:lpstr>
      <vt:lpstr>PowerPoint Presentation</vt:lpstr>
      <vt:lpstr>Learning Objectives</vt:lpstr>
      <vt:lpstr>What is JavaScript ?</vt:lpstr>
      <vt:lpstr>How to use JavaScript ?</vt:lpstr>
      <vt:lpstr>How to use JavaScript ?</vt:lpstr>
      <vt:lpstr>How to use JavaScript </vt:lpstr>
      <vt:lpstr>Where to place JavaScript ?</vt:lpstr>
      <vt:lpstr>JavaScript as an external file </vt:lpstr>
      <vt:lpstr>Comments</vt:lpstr>
      <vt:lpstr>Syntax of JavaScript </vt:lpstr>
      <vt:lpstr>What does JavaScript have?</vt:lpstr>
      <vt:lpstr>What does JavaScript have?</vt:lpstr>
      <vt:lpstr>What does JavaScript have?</vt:lpstr>
      <vt:lpstr>Variables and Data Types</vt:lpstr>
      <vt:lpstr>Variable Name</vt:lpstr>
      <vt:lpstr>Declaring Variables</vt:lpstr>
      <vt:lpstr>Declaring Variables (Cont.)</vt:lpstr>
      <vt:lpstr>Modifying Variables</vt:lpstr>
      <vt:lpstr>What is data Type ?</vt:lpstr>
      <vt:lpstr>What is data Type ?</vt:lpstr>
      <vt:lpstr>Data Types (Cont.)</vt:lpstr>
      <vt:lpstr>Data Types (Cont.)</vt:lpstr>
      <vt:lpstr>Data Types (Cont.)</vt:lpstr>
      <vt:lpstr>Functions</vt:lpstr>
      <vt:lpstr>Functions</vt:lpstr>
      <vt:lpstr>Functions</vt:lpstr>
      <vt:lpstr>User Defined Function – Another Example</vt:lpstr>
      <vt:lpstr>User Defined Function – Another Example</vt:lpstr>
      <vt:lpstr>User Defined Function – Another Example</vt:lpstr>
      <vt:lpstr>User Defined Function – Another Example</vt:lpstr>
      <vt:lpstr>Built-in Functions </vt:lpstr>
      <vt:lpstr>Built-in Function (Examples)</vt:lpstr>
      <vt:lpstr>Built-in Function (Examples)</vt:lpstr>
      <vt:lpstr>Built-in Function of JavaScript defined Objects </vt:lpstr>
      <vt:lpstr>The JavaScript Object: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Alan CHOW (NYP)</cp:lastModifiedBy>
  <cp:revision>161</cp:revision>
  <dcterms:created xsi:type="dcterms:W3CDTF">2012-04-19T13:01:33Z</dcterms:created>
  <dcterms:modified xsi:type="dcterms:W3CDTF">2024-08-13T03:14:24Z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  <property fmtid="{D5CDD505-2E9C-101B-9397-08002B2CF9AE}" pid="3" name="MSIP_Label_babe128f-e2ab-4b18-9c62-301caee5e80a_Enabled">
    <vt:lpwstr>true</vt:lpwstr>
  </property>
  <property fmtid="{D5CDD505-2E9C-101B-9397-08002B2CF9AE}" pid="4" name="MSIP_Label_babe128f-e2ab-4b18-9c62-301caee5e80a_SetDate">
    <vt:lpwstr>2024-03-12T06:13:58Z</vt:lpwstr>
  </property>
  <property fmtid="{D5CDD505-2E9C-101B-9397-08002B2CF9AE}" pid="5" name="MSIP_Label_babe128f-e2ab-4b18-9c62-301caee5e80a_Method">
    <vt:lpwstr>Privileged</vt:lpwstr>
  </property>
  <property fmtid="{D5CDD505-2E9C-101B-9397-08002B2CF9AE}" pid="6" name="MSIP_Label_babe128f-e2ab-4b18-9c62-301caee5e80a_Name">
    <vt:lpwstr>OFFICIAL [OPEN]</vt:lpwstr>
  </property>
  <property fmtid="{D5CDD505-2E9C-101B-9397-08002B2CF9AE}" pid="7" name="MSIP_Label_babe128f-e2ab-4b18-9c62-301caee5e80a_SiteId">
    <vt:lpwstr>243ebaed-00d0-4690-a7dc-75893b0d9f98</vt:lpwstr>
  </property>
  <property fmtid="{D5CDD505-2E9C-101B-9397-08002B2CF9AE}" pid="8" name="MSIP_Label_babe128f-e2ab-4b18-9c62-301caee5e80a_ActionId">
    <vt:lpwstr>a410b600-96e8-4131-bd14-933369a543c9</vt:lpwstr>
  </property>
  <property fmtid="{D5CDD505-2E9C-101B-9397-08002B2CF9AE}" pid="9" name="MSIP_Label_babe128f-e2ab-4b18-9c62-301caee5e80a_ContentBits">
    <vt:lpwstr>1</vt:lpwstr>
  </property>
  <property fmtid="{D5CDD505-2E9C-101B-9397-08002B2CF9AE}" pid="10" name="ClassificationContentMarkingHeaderLocations">
    <vt:lpwstr>Integral:9</vt:lpwstr>
  </property>
  <property fmtid="{D5CDD505-2E9C-101B-9397-08002B2CF9AE}" pid="11" name="ClassificationContentMarkingHeaderText">
    <vt:lpwstr>Official (Open)</vt:lpwstr>
  </property>
</Properties>
</file>