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46"/>
  </p:notesMasterIdLst>
  <p:sldIdLst>
    <p:sldId id="289" r:id="rId5"/>
    <p:sldId id="346" r:id="rId6"/>
    <p:sldId id="262" r:id="rId7"/>
    <p:sldId id="284" r:id="rId8"/>
    <p:sldId id="444" r:id="rId9"/>
    <p:sldId id="466" r:id="rId10"/>
    <p:sldId id="285" r:id="rId11"/>
    <p:sldId id="462" r:id="rId12"/>
    <p:sldId id="467" r:id="rId13"/>
    <p:sldId id="468" r:id="rId14"/>
    <p:sldId id="287" r:id="rId15"/>
    <p:sldId id="288" r:id="rId16"/>
    <p:sldId id="450" r:id="rId17"/>
    <p:sldId id="451" r:id="rId18"/>
    <p:sldId id="452" r:id="rId19"/>
    <p:sldId id="453" r:id="rId20"/>
    <p:sldId id="263" r:id="rId21"/>
    <p:sldId id="455" r:id="rId22"/>
    <p:sldId id="436" r:id="rId23"/>
    <p:sldId id="437" r:id="rId24"/>
    <p:sldId id="469" r:id="rId25"/>
    <p:sldId id="347" r:id="rId26"/>
    <p:sldId id="461" r:id="rId27"/>
    <p:sldId id="258" r:id="rId28"/>
    <p:sldId id="505" r:id="rId29"/>
    <p:sldId id="517" r:id="rId30"/>
    <p:sldId id="509" r:id="rId31"/>
    <p:sldId id="286" r:id="rId32"/>
    <p:sldId id="447" r:id="rId33"/>
    <p:sldId id="448" r:id="rId34"/>
    <p:sldId id="445" r:id="rId35"/>
    <p:sldId id="446" r:id="rId36"/>
    <p:sldId id="510" r:id="rId37"/>
    <p:sldId id="297" r:id="rId38"/>
    <p:sldId id="456" r:id="rId39"/>
    <p:sldId id="457" r:id="rId40"/>
    <p:sldId id="458" r:id="rId41"/>
    <p:sldId id="460" r:id="rId42"/>
    <p:sldId id="459" r:id="rId43"/>
    <p:sldId id="516" r:id="rId44"/>
    <p:sldId id="511"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Learn" id="{F0459AAF-5ECD-43A6-8ED5-FAA4E47BDF2B}">
          <p14:sldIdLst>
            <p14:sldId id="289"/>
            <p14:sldId id="346"/>
            <p14:sldId id="262"/>
            <p14:sldId id="284"/>
            <p14:sldId id="444"/>
            <p14:sldId id="466"/>
            <p14:sldId id="285"/>
            <p14:sldId id="462"/>
            <p14:sldId id="467"/>
            <p14:sldId id="468"/>
            <p14:sldId id="287"/>
            <p14:sldId id="288"/>
            <p14:sldId id="450"/>
            <p14:sldId id="451"/>
            <p14:sldId id="452"/>
            <p14:sldId id="453"/>
            <p14:sldId id="263"/>
            <p14:sldId id="455"/>
            <p14:sldId id="436"/>
            <p14:sldId id="437"/>
            <p14:sldId id="469"/>
            <p14:sldId id="347"/>
            <p14:sldId id="461"/>
            <p14:sldId id="258"/>
          </p14:sldIdLst>
        </p14:section>
        <p14:section name="Activity" id="{1E84F4F8-1C77-4464-BE48-35BE5D3DE7C4}">
          <p14:sldIdLst>
            <p14:sldId id="505"/>
            <p14:sldId id="517"/>
            <p14:sldId id="509"/>
            <p14:sldId id="286"/>
            <p14:sldId id="447"/>
            <p14:sldId id="448"/>
            <p14:sldId id="445"/>
            <p14:sldId id="446"/>
            <p14:sldId id="510"/>
            <p14:sldId id="297"/>
            <p14:sldId id="456"/>
            <p14:sldId id="457"/>
            <p14:sldId id="458"/>
            <p14:sldId id="460"/>
            <p14:sldId id="459"/>
            <p14:sldId id="516"/>
            <p14:sldId id="5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B61"/>
    <a:srgbClr val="20D0C2"/>
    <a:srgbClr val="2ADE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436657-2610-4F06-B854-6601D7E70E70}">
  <a:tblStyle styleId="{06436657-2610-4F06-B854-6601D7E70E7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4"/>
    <p:restoredTop sz="94291" autoAdjust="0"/>
  </p:normalViewPr>
  <p:slideViewPr>
    <p:cSldViewPr snapToGrid="0">
      <p:cViewPr varScale="1">
        <p:scale>
          <a:sx n="144" d="100"/>
          <a:sy n="144" d="100"/>
        </p:scale>
        <p:origin x="654" y="1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an CHOW (NYP)" userId="7c6840e7-cb2d-422f-becd-63f9a16762e5" providerId="ADAL" clId="{3348A5C2-12A1-4871-BCB2-5AF54A6848E6}"/>
    <pc:docChg chg="delSld modSld modSection">
      <pc:chgData name="Alan CHOW (NYP)" userId="7c6840e7-cb2d-422f-becd-63f9a16762e5" providerId="ADAL" clId="{3348A5C2-12A1-4871-BCB2-5AF54A6848E6}" dt="2024-08-05T08:24:53.779" v="47" actId="47"/>
      <pc:docMkLst>
        <pc:docMk/>
      </pc:docMkLst>
      <pc:sldChg chg="del">
        <pc:chgData name="Alan CHOW (NYP)" userId="7c6840e7-cb2d-422f-becd-63f9a16762e5" providerId="ADAL" clId="{3348A5C2-12A1-4871-BCB2-5AF54A6848E6}" dt="2024-08-05T08:23:38.804" v="0" actId="47"/>
        <pc:sldMkLst>
          <pc:docMk/>
          <pc:sldMk cId="3807745317" sldId="449"/>
        </pc:sldMkLst>
      </pc:sldChg>
      <pc:sldChg chg="modSp mod">
        <pc:chgData name="Alan CHOW (NYP)" userId="7c6840e7-cb2d-422f-becd-63f9a16762e5" providerId="ADAL" clId="{3348A5C2-12A1-4871-BCB2-5AF54A6848E6}" dt="2024-08-05T08:24:14.067" v="46" actId="1038"/>
        <pc:sldMkLst>
          <pc:docMk/>
          <pc:sldMk cId="3374150356" sldId="457"/>
        </pc:sldMkLst>
        <pc:spChg chg="mod">
          <ac:chgData name="Alan CHOW (NYP)" userId="7c6840e7-cb2d-422f-becd-63f9a16762e5" providerId="ADAL" clId="{3348A5C2-12A1-4871-BCB2-5AF54A6848E6}" dt="2024-08-05T08:24:14.067" v="46" actId="1038"/>
          <ac:spMkLst>
            <pc:docMk/>
            <pc:sldMk cId="3374150356" sldId="457"/>
            <ac:spMk id="4" creationId="{00000000-0000-0000-0000-000000000000}"/>
          </ac:spMkLst>
        </pc:spChg>
        <pc:spChg chg="mod">
          <ac:chgData name="Alan CHOW (NYP)" userId="7c6840e7-cb2d-422f-becd-63f9a16762e5" providerId="ADAL" clId="{3348A5C2-12A1-4871-BCB2-5AF54A6848E6}" dt="2024-08-05T08:24:14.067" v="46" actId="1038"/>
          <ac:spMkLst>
            <pc:docMk/>
            <pc:sldMk cId="3374150356" sldId="457"/>
            <ac:spMk id="7" creationId="{00000000-0000-0000-0000-000000000000}"/>
          </ac:spMkLst>
        </pc:spChg>
        <pc:spChg chg="mod">
          <ac:chgData name="Alan CHOW (NYP)" userId="7c6840e7-cb2d-422f-becd-63f9a16762e5" providerId="ADAL" clId="{3348A5C2-12A1-4871-BCB2-5AF54A6848E6}" dt="2024-08-05T08:24:14.067" v="46" actId="1038"/>
          <ac:spMkLst>
            <pc:docMk/>
            <pc:sldMk cId="3374150356" sldId="457"/>
            <ac:spMk id="8" creationId="{00000000-0000-0000-0000-000000000000}"/>
          </ac:spMkLst>
        </pc:spChg>
        <pc:spChg chg="mod">
          <ac:chgData name="Alan CHOW (NYP)" userId="7c6840e7-cb2d-422f-becd-63f9a16762e5" providerId="ADAL" clId="{3348A5C2-12A1-4871-BCB2-5AF54A6848E6}" dt="2024-08-05T08:24:14.067" v="46" actId="1038"/>
          <ac:spMkLst>
            <pc:docMk/>
            <pc:sldMk cId="3374150356" sldId="457"/>
            <ac:spMk id="9" creationId="{00000000-0000-0000-0000-000000000000}"/>
          </ac:spMkLst>
        </pc:spChg>
        <pc:spChg chg="mod">
          <ac:chgData name="Alan CHOW (NYP)" userId="7c6840e7-cb2d-422f-becd-63f9a16762e5" providerId="ADAL" clId="{3348A5C2-12A1-4871-BCB2-5AF54A6848E6}" dt="2024-08-05T08:24:14.067" v="46" actId="1038"/>
          <ac:spMkLst>
            <pc:docMk/>
            <pc:sldMk cId="3374150356" sldId="457"/>
            <ac:spMk id="10" creationId="{00000000-0000-0000-0000-000000000000}"/>
          </ac:spMkLst>
        </pc:spChg>
        <pc:spChg chg="mod">
          <ac:chgData name="Alan CHOW (NYP)" userId="7c6840e7-cb2d-422f-becd-63f9a16762e5" providerId="ADAL" clId="{3348A5C2-12A1-4871-BCB2-5AF54A6848E6}" dt="2024-08-05T08:24:14.067" v="46" actId="1038"/>
          <ac:spMkLst>
            <pc:docMk/>
            <pc:sldMk cId="3374150356" sldId="457"/>
            <ac:spMk id="11" creationId="{00000000-0000-0000-0000-000000000000}"/>
          </ac:spMkLst>
        </pc:spChg>
      </pc:sldChg>
      <pc:sldChg chg="del">
        <pc:chgData name="Alan CHOW (NYP)" userId="7c6840e7-cb2d-422f-becd-63f9a16762e5" providerId="ADAL" clId="{3348A5C2-12A1-4871-BCB2-5AF54A6848E6}" dt="2024-08-05T08:24:53.779" v="47" actId="47"/>
        <pc:sldMkLst>
          <pc:docMk/>
          <pc:sldMk cId="969812792" sldId="5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SG" dirty="0"/>
              <a:t>Resources:</a:t>
            </a:r>
          </a:p>
          <a:p>
            <a:pPr marL="139700" indent="0">
              <a:buNone/>
            </a:pPr>
            <a:r>
              <a:rPr lang="en-SG" dirty="0"/>
              <a:t>https://www.bbc.com/education/guides/zp92mp3/revision/1 </a:t>
            </a:r>
          </a:p>
          <a:p>
            <a:pPr marL="139700" indent="0">
              <a:buNone/>
            </a:pPr>
            <a:r>
              <a:rPr lang="en-SG" dirty="0"/>
              <a:t>https://computationalthinkingcourse.withgoogle.com/unit</a:t>
            </a:r>
          </a:p>
        </p:txBody>
      </p:sp>
    </p:spTree>
    <p:extLst>
      <p:ext uri="{BB962C8B-B14F-4D97-AF65-F5344CB8AC3E}">
        <p14:creationId xmlns:p14="http://schemas.microsoft.com/office/powerpoint/2010/main" val="4208210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89152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29976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7513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FBB0C46-BF41-4F5D-8B67-339FCC014029}" type="slidenum">
              <a:rPr lang="en-SG" smtClean="0"/>
              <a:t>4</a:t>
            </a:fld>
            <a:endParaRPr lang="en-SG"/>
          </a:p>
        </p:txBody>
      </p:sp>
    </p:spTree>
    <p:extLst>
      <p:ext uri="{BB962C8B-B14F-4D97-AF65-F5344CB8AC3E}">
        <p14:creationId xmlns:p14="http://schemas.microsoft.com/office/powerpoint/2010/main" val="142330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8FBB0C46-BF41-4F5D-8B67-339FCC014029}" type="slidenum">
              <a:rPr lang="en-SG" smtClean="0"/>
              <a:t>5</a:t>
            </a:fld>
            <a:endParaRPr lang="en-SG"/>
          </a:p>
        </p:txBody>
      </p:sp>
    </p:spTree>
    <p:extLst>
      <p:ext uri="{BB962C8B-B14F-4D97-AF65-F5344CB8AC3E}">
        <p14:creationId xmlns:p14="http://schemas.microsoft.com/office/powerpoint/2010/main" val="32518077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50246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1722092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0339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974920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1123908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700" cy="1159800"/>
          </a:xfrm>
          <a:prstGeom prst="rect">
            <a:avLst/>
          </a:prstGeom>
        </p:spPr>
        <p:txBody>
          <a:bodyPr spcFirstLastPara="1" wrap="square" lIns="91425" tIns="91425" rIns="91425" bIns="91425" anchor="b"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cxnSp>
        <p:nvCxnSpPr>
          <p:cNvPr id="10" name="Shape 10"/>
          <p:cNvCxnSpPr/>
          <p:nvPr/>
        </p:nvCxnSpPr>
        <p:spPr>
          <a:xfrm>
            <a:off x="-6025" y="3676512"/>
            <a:ext cx="9162000" cy="0"/>
          </a:xfrm>
          <a:prstGeom prst="straightConnector1">
            <a:avLst/>
          </a:prstGeom>
          <a:noFill/>
          <a:ln w="9525" cap="flat" cmpd="sng">
            <a:solidFill>
              <a:srgbClr val="000000"/>
            </a:solidFill>
            <a:prstDash val="solid"/>
            <a:round/>
            <a:headEnd type="none" w="med" len="med"/>
            <a:tailEnd type="none" w="med" len="med"/>
          </a:ln>
        </p:spPr>
      </p:cxnSp>
      <p:sp>
        <p:nvSpPr>
          <p:cNvPr id="11" name="Shape 11"/>
          <p:cNvSpPr/>
          <p:nvPr/>
        </p:nvSpPr>
        <p:spPr>
          <a:xfrm>
            <a:off x="111795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pic>
        <p:nvPicPr>
          <p:cNvPr id="5" name="Picture 4" descr="A close up of a sign&#10;&#10;Description generated with very high confidence">
            <a:extLst>
              <a:ext uri="{FF2B5EF4-FFF2-40B4-BE49-F238E27FC236}">
                <a16:creationId xmlns:a16="http://schemas.microsoft.com/office/drawing/2014/main" id="{6BB1BE31-2B89-455C-AD67-BD1207B88775}"/>
              </a:ext>
            </a:extLst>
          </p:cNvPr>
          <p:cNvPicPr>
            <a:picLocks noChangeAspect="1"/>
          </p:cNvPicPr>
          <p:nvPr userDrawn="1"/>
        </p:nvPicPr>
        <p:blipFill>
          <a:blip r:embed="rId2"/>
          <a:stretch>
            <a:fillRect/>
          </a:stretch>
        </p:blipFill>
        <p:spPr>
          <a:xfrm>
            <a:off x="7606453" y="169870"/>
            <a:ext cx="1314110" cy="38602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letely blank" preserve="1">
  <p:cSld name="Full blank">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332578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16586"/>
            <a:ext cx="8229600" cy="939546"/>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886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reserve="1">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800"/>
          </a:xfrm>
          <a:prstGeom prst="rect">
            <a:avLst/>
          </a:prstGeom>
        </p:spPr>
        <p:txBody>
          <a:bodyPr spcFirstLastPara="1" wrap="square" lIns="91425" tIns="91425" rIns="91425" bIns="91425" anchor="t" anchorCtr="0"/>
          <a:lstStyle>
            <a:lvl1pPr lvl="0" rtl="0">
              <a:spcBef>
                <a:spcPts val="0"/>
              </a:spcBef>
              <a:spcAft>
                <a:spcPts val="0"/>
              </a:spcAft>
              <a:buClr>
                <a:srgbClr val="000000"/>
              </a:buClr>
              <a:buSzPts val="1400"/>
              <a:buNone/>
              <a:defRPr sz="1400">
                <a:highlight>
                  <a:srgbClr val="FFCD00"/>
                </a:highlight>
              </a:defRPr>
            </a:lvl1pPr>
            <a:lvl2pPr lvl="1" rtl="0">
              <a:spcBef>
                <a:spcPts val="0"/>
              </a:spcBef>
              <a:spcAft>
                <a:spcPts val="0"/>
              </a:spcAft>
              <a:buClr>
                <a:schemeClr val="dk2"/>
              </a:buClr>
              <a:buSzPts val="1400"/>
              <a:buNone/>
              <a:defRPr sz="1400">
                <a:solidFill>
                  <a:schemeClr val="dk2"/>
                </a:solidFill>
                <a:highlight>
                  <a:srgbClr val="FFCD00"/>
                </a:highlight>
              </a:defRPr>
            </a:lvl2pPr>
            <a:lvl3pPr lvl="2" rtl="0">
              <a:spcBef>
                <a:spcPts val="0"/>
              </a:spcBef>
              <a:spcAft>
                <a:spcPts val="0"/>
              </a:spcAft>
              <a:buClr>
                <a:schemeClr val="dk2"/>
              </a:buClr>
              <a:buSzPts val="1400"/>
              <a:buNone/>
              <a:defRPr sz="1400">
                <a:solidFill>
                  <a:schemeClr val="dk2"/>
                </a:solidFill>
                <a:highlight>
                  <a:srgbClr val="FFCD00"/>
                </a:highlight>
              </a:defRPr>
            </a:lvl3pPr>
            <a:lvl4pPr lvl="3" rtl="0">
              <a:spcBef>
                <a:spcPts val="0"/>
              </a:spcBef>
              <a:spcAft>
                <a:spcPts val="0"/>
              </a:spcAft>
              <a:buClr>
                <a:schemeClr val="dk2"/>
              </a:buClr>
              <a:buSzPts val="1400"/>
              <a:buNone/>
              <a:defRPr sz="1400">
                <a:solidFill>
                  <a:schemeClr val="dk2"/>
                </a:solidFill>
                <a:highlight>
                  <a:srgbClr val="FFCD00"/>
                </a:highlight>
              </a:defRPr>
            </a:lvl4pPr>
            <a:lvl5pPr lvl="4" rtl="0">
              <a:spcBef>
                <a:spcPts val="0"/>
              </a:spcBef>
              <a:spcAft>
                <a:spcPts val="0"/>
              </a:spcAft>
              <a:buClr>
                <a:schemeClr val="dk2"/>
              </a:buClr>
              <a:buSzPts val="1400"/>
              <a:buNone/>
              <a:defRPr sz="1400">
                <a:solidFill>
                  <a:schemeClr val="dk2"/>
                </a:solidFill>
                <a:highlight>
                  <a:srgbClr val="FFCD00"/>
                </a:highlight>
              </a:defRPr>
            </a:lvl5pPr>
            <a:lvl6pPr lvl="5" rtl="0">
              <a:spcBef>
                <a:spcPts val="0"/>
              </a:spcBef>
              <a:spcAft>
                <a:spcPts val="0"/>
              </a:spcAft>
              <a:buClr>
                <a:schemeClr val="dk2"/>
              </a:buClr>
              <a:buSzPts val="1400"/>
              <a:buNone/>
              <a:defRPr sz="1400">
                <a:solidFill>
                  <a:schemeClr val="dk2"/>
                </a:solidFill>
                <a:highlight>
                  <a:srgbClr val="FFCD00"/>
                </a:highlight>
              </a:defRPr>
            </a:lvl6pPr>
            <a:lvl7pPr lvl="6" rtl="0">
              <a:spcBef>
                <a:spcPts val="0"/>
              </a:spcBef>
              <a:spcAft>
                <a:spcPts val="0"/>
              </a:spcAft>
              <a:buClr>
                <a:schemeClr val="dk2"/>
              </a:buClr>
              <a:buSzPts val="1400"/>
              <a:buNone/>
              <a:defRPr sz="1400">
                <a:solidFill>
                  <a:schemeClr val="dk2"/>
                </a:solidFill>
                <a:highlight>
                  <a:srgbClr val="FFCD00"/>
                </a:highlight>
              </a:defRPr>
            </a:lvl7pPr>
            <a:lvl8pPr lvl="7" rtl="0">
              <a:spcBef>
                <a:spcPts val="0"/>
              </a:spcBef>
              <a:spcAft>
                <a:spcPts val="0"/>
              </a:spcAft>
              <a:buClr>
                <a:schemeClr val="dk2"/>
              </a:buClr>
              <a:buSzPts val="1400"/>
              <a:buNone/>
              <a:defRPr sz="1400">
                <a:solidFill>
                  <a:schemeClr val="dk2"/>
                </a:solidFill>
                <a:highlight>
                  <a:srgbClr val="FFCD00"/>
                </a:highlight>
              </a:defRPr>
            </a:lvl8pPr>
            <a:lvl9pPr lvl="8" rtl="0">
              <a:spcBef>
                <a:spcPts val="0"/>
              </a:spcBef>
              <a:spcAft>
                <a:spcPts val="0"/>
              </a:spcAft>
              <a:buClr>
                <a:schemeClr val="dk2"/>
              </a:buClr>
              <a:buSzPts val="1400"/>
              <a:buNone/>
              <a:defRPr sz="1400">
                <a:solidFill>
                  <a:schemeClr val="dk2"/>
                </a:solidFill>
                <a:highlight>
                  <a:srgbClr val="FFCD00"/>
                </a:highlight>
              </a:defRPr>
            </a:lvl9pPr>
          </a:lstStyle>
          <a:p>
            <a:endParaRPr/>
          </a:p>
        </p:txBody>
      </p:sp>
      <p:cxnSp>
        <p:nvCxnSpPr>
          <p:cNvPr id="14" name="Shape 14"/>
          <p:cNvCxnSpPr/>
          <p:nvPr/>
        </p:nvCxnSpPr>
        <p:spPr>
          <a:xfrm>
            <a:off x="-6025" y="2571762"/>
            <a:ext cx="1984500" cy="0"/>
          </a:xfrm>
          <a:prstGeom prst="straightConnector1">
            <a:avLst/>
          </a:prstGeom>
          <a:noFill/>
          <a:ln w="9525" cap="flat" cmpd="sng">
            <a:solidFill>
              <a:srgbClr val="CCCCCC"/>
            </a:solidFill>
            <a:prstDash val="solid"/>
            <a:round/>
            <a:headEnd type="none" w="med" len="med"/>
            <a:tailEnd type="none" w="med" len="med"/>
          </a:ln>
        </p:spPr>
      </p:cxnSp>
      <p:sp>
        <p:nvSpPr>
          <p:cNvPr id="15" name="Shape 15"/>
          <p:cNvSpPr/>
          <p:nvPr/>
        </p:nvSpPr>
        <p:spPr>
          <a:xfrm>
            <a:off x="1117950" y="228825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6" name="Shape 16"/>
          <p:cNvSpPr txBox="1">
            <a:spLocks noGrp="1"/>
          </p:cNvSpPr>
          <p:nvPr>
            <p:ph type="ctrTitle"/>
          </p:nvPr>
        </p:nvSpPr>
        <p:spPr>
          <a:xfrm>
            <a:off x="2022225" y="1693523"/>
            <a:ext cx="3787800" cy="1159800"/>
          </a:xfrm>
          <a:prstGeom prst="rect">
            <a:avLst/>
          </a:prstGeom>
        </p:spPr>
        <p:txBody>
          <a:bodyPr spcFirstLastPara="1" wrap="square" lIns="91425" tIns="91425" rIns="91425" bIns="91425" anchor="b" anchorCtr="0"/>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cxnSp>
        <p:nvCxnSpPr>
          <p:cNvPr id="17" name="Shape 17"/>
          <p:cNvCxnSpPr/>
          <p:nvPr/>
        </p:nvCxnSpPr>
        <p:spPr>
          <a:xfrm>
            <a:off x="5898975" y="2571750"/>
            <a:ext cx="32511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72553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reserve="1">
  <p:cSld name="Quote">
    <p:spTree>
      <p:nvGrpSpPr>
        <p:cNvPr id="1" name="Shape 18"/>
        <p:cNvGrpSpPr/>
        <p:nvPr/>
      </p:nvGrpSpPr>
      <p:grpSpPr>
        <a:xfrm>
          <a:off x="0" y="0"/>
          <a:ext cx="0" cy="0"/>
          <a:chOff x="0" y="0"/>
          <a:chExt cx="0" cy="0"/>
        </a:xfrm>
      </p:grpSpPr>
      <p:sp>
        <p:nvSpPr>
          <p:cNvPr id="19" name="Shape 19"/>
          <p:cNvSpPr txBox="1">
            <a:spLocks noGrp="1"/>
          </p:cNvSpPr>
          <p:nvPr>
            <p:ph type="body" idx="1"/>
          </p:nvPr>
        </p:nvSpPr>
        <p:spPr>
          <a:xfrm>
            <a:off x="2105050" y="2238000"/>
            <a:ext cx="4933800" cy="819900"/>
          </a:xfrm>
          <a:prstGeom prst="rect">
            <a:avLst/>
          </a:prstGeom>
        </p:spPr>
        <p:txBody>
          <a:bodyPr spcFirstLastPara="1" wrap="square" lIns="91425" tIns="91425" rIns="91425" bIns="91425" anchor="b" anchorCtr="0"/>
          <a:lstStyle>
            <a:lvl1pPr marL="457200" lvl="0" indent="-381000" algn="ctr" rtl="0">
              <a:spcBef>
                <a:spcPts val="600"/>
              </a:spcBef>
              <a:spcAft>
                <a:spcPts val="0"/>
              </a:spcAft>
              <a:buSzPts val="2400"/>
              <a:buFont typeface="Lora"/>
              <a:buChar char="◉"/>
              <a:defRPr sz="2400" i="1">
                <a:latin typeface="Lora"/>
                <a:ea typeface="Lora"/>
                <a:cs typeface="Lora"/>
                <a:sym typeface="Lora"/>
              </a:defRPr>
            </a:lvl1pPr>
            <a:lvl2pPr marL="914400" lvl="1" indent="-355600" algn="ctr" rtl="0">
              <a:spcBef>
                <a:spcPts val="0"/>
              </a:spcBef>
              <a:spcAft>
                <a:spcPts val="0"/>
              </a:spcAft>
              <a:buSzPts val="2000"/>
              <a:buFont typeface="Lora"/>
              <a:buChar char="○"/>
              <a:defRPr i="1">
                <a:latin typeface="Lora"/>
                <a:ea typeface="Lora"/>
                <a:cs typeface="Lora"/>
                <a:sym typeface="Lora"/>
              </a:defRPr>
            </a:lvl2pPr>
            <a:lvl3pPr marL="1371600" lvl="2" indent="-355600" algn="ctr" rtl="0">
              <a:spcBef>
                <a:spcPts val="0"/>
              </a:spcBef>
              <a:spcAft>
                <a:spcPts val="0"/>
              </a:spcAft>
              <a:buSzPts val="2000"/>
              <a:buFont typeface="Lora"/>
              <a:buChar char="■"/>
              <a:defRPr i="1">
                <a:latin typeface="Lora"/>
                <a:ea typeface="Lora"/>
                <a:cs typeface="Lora"/>
                <a:sym typeface="Lora"/>
              </a:defRPr>
            </a:lvl3pPr>
            <a:lvl4pPr marL="1828800" lvl="3" indent="-381000" algn="ctr" rtl="0">
              <a:spcBef>
                <a:spcPts val="0"/>
              </a:spcBef>
              <a:spcAft>
                <a:spcPts val="0"/>
              </a:spcAft>
              <a:buSzPts val="2400"/>
              <a:buFont typeface="Lora"/>
              <a:buChar char="●"/>
              <a:defRPr sz="2400" i="1">
                <a:latin typeface="Lora"/>
                <a:ea typeface="Lora"/>
                <a:cs typeface="Lora"/>
                <a:sym typeface="Lora"/>
              </a:defRPr>
            </a:lvl4pPr>
            <a:lvl5pPr marL="2286000" lvl="4" indent="-381000" algn="ctr" rtl="0">
              <a:spcBef>
                <a:spcPts val="0"/>
              </a:spcBef>
              <a:spcAft>
                <a:spcPts val="0"/>
              </a:spcAft>
              <a:buSzPts val="2400"/>
              <a:buFont typeface="Lora"/>
              <a:buChar char="○"/>
              <a:defRPr sz="2400" i="1">
                <a:latin typeface="Lora"/>
                <a:ea typeface="Lora"/>
                <a:cs typeface="Lora"/>
                <a:sym typeface="Lora"/>
              </a:defRPr>
            </a:lvl5pPr>
            <a:lvl6pPr marL="2743200" lvl="5" indent="-381000" algn="ctr" rtl="0">
              <a:spcBef>
                <a:spcPts val="0"/>
              </a:spcBef>
              <a:spcAft>
                <a:spcPts val="0"/>
              </a:spcAft>
              <a:buSzPts val="2400"/>
              <a:buFont typeface="Lora"/>
              <a:buChar char="■"/>
              <a:defRPr sz="2400" i="1">
                <a:latin typeface="Lora"/>
                <a:ea typeface="Lora"/>
                <a:cs typeface="Lora"/>
                <a:sym typeface="Lora"/>
              </a:defRPr>
            </a:lvl6pPr>
            <a:lvl7pPr marL="3200400" lvl="6" indent="-381000" algn="ctr" rtl="0">
              <a:spcBef>
                <a:spcPts val="0"/>
              </a:spcBef>
              <a:spcAft>
                <a:spcPts val="0"/>
              </a:spcAft>
              <a:buSzPts val="2400"/>
              <a:buFont typeface="Lora"/>
              <a:buChar char="●"/>
              <a:defRPr sz="2400" i="1">
                <a:latin typeface="Lora"/>
                <a:ea typeface="Lora"/>
                <a:cs typeface="Lora"/>
                <a:sym typeface="Lora"/>
              </a:defRPr>
            </a:lvl7pPr>
            <a:lvl8pPr marL="3657600" lvl="7" indent="-381000" algn="ctr" rtl="0">
              <a:spcBef>
                <a:spcPts val="0"/>
              </a:spcBef>
              <a:spcAft>
                <a:spcPts val="0"/>
              </a:spcAft>
              <a:buSzPts val="2400"/>
              <a:buFont typeface="Lora"/>
              <a:buChar char="○"/>
              <a:defRPr sz="2400" i="1">
                <a:latin typeface="Lora"/>
                <a:ea typeface="Lora"/>
                <a:cs typeface="Lora"/>
                <a:sym typeface="Lora"/>
              </a:defRPr>
            </a:lvl8pPr>
            <a:lvl9pPr marL="4114800" lvl="8" indent="-381000" algn="ctr">
              <a:spcBef>
                <a:spcPts val="0"/>
              </a:spcBef>
              <a:spcAft>
                <a:spcPts val="0"/>
              </a:spcAft>
              <a:buSzPts val="2400"/>
              <a:buFont typeface="Lora"/>
              <a:buChar char="■"/>
              <a:defRPr sz="2400" i="1">
                <a:latin typeface="Lora"/>
                <a:ea typeface="Lora"/>
                <a:cs typeface="Lora"/>
                <a:sym typeface="Lora"/>
              </a:defRPr>
            </a:lvl9pPr>
          </a:lstStyle>
          <a:p>
            <a:endParaRPr/>
          </a:p>
        </p:txBody>
      </p:sp>
      <p:cxnSp>
        <p:nvCxnSpPr>
          <p:cNvPr id="20" name="Shape 20"/>
          <p:cNvCxnSpPr/>
          <p:nvPr/>
        </p:nvCxnSpPr>
        <p:spPr>
          <a:xfrm>
            <a:off x="4584075" y="3676500"/>
            <a:ext cx="0" cy="1480500"/>
          </a:xfrm>
          <a:prstGeom prst="straightConnector1">
            <a:avLst/>
          </a:prstGeom>
          <a:noFill/>
          <a:ln w="9525" cap="flat" cmpd="sng">
            <a:solidFill>
              <a:srgbClr val="CCCCCC"/>
            </a:solidFill>
            <a:prstDash val="solid"/>
            <a:round/>
            <a:headEnd type="none" w="med" len="med"/>
            <a:tailEnd type="none" w="med" len="med"/>
          </a:ln>
        </p:spPr>
      </p:cxnSp>
      <p:sp>
        <p:nvSpPr>
          <p:cNvPr id="21" name="Shape 21"/>
          <p:cNvSpPr/>
          <p:nvPr/>
        </p:nvSpPr>
        <p:spPr>
          <a:xfrm>
            <a:off x="4288500" y="3393000"/>
            <a:ext cx="567000" cy="5670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2" name="Shape 22"/>
          <p:cNvSpPr txBox="1"/>
          <p:nvPr/>
        </p:nvSpPr>
        <p:spPr>
          <a:xfrm>
            <a:off x="3593400" y="3412652"/>
            <a:ext cx="1957200" cy="65370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3600" b="1">
                <a:latin typeface="Lora"/>
                <a:ea typeface="Lora"/>
                <a:cs typeface="Lora"/>
                <a:sym typeface="Lora"/>
              </a:rPr>
              <a:t>“</a:t>
            </a:r>
            <a:endParaRPr sz="3600" b="1">
              <a:latin typeface="Lora"/>
              <a:ea typeface="Lora"/>
              <a:cs typeface="Lora"/>
              <a:sym typeface="Lora"/>
            </a:endParaRPr>
          </a:p>
        </p:txBody>
      </p:sp>
    </p:spTree>
    <p:extLst>
      <p:ext uri="{BB962C8B-B14F-4D97-AF65-F5344CB8AC3E}">
        <p14:creationId xmlns:p14="http://schemas.microsoft.com/office/powerpoint/2010/main" val="2035458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reserve="1">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25" name="Shape 25"/>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 name="Shape 26"/>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Font typeface="Lora"/>
              <a:buNone/>
              <a:defRPr sz="2000" b="1">
                <a:latin typeface="Lora"/>
                <a:ea typeface="Lora"/>
                <a:cs typeface="Lora"/>
                <a:sym typeface="Lora"/>
              </a:defRPr>
            </a:lvl1pPr>
            <a:lvl2pPr lvl="1" rtl="0">
              <a:spcBef>
                <a:spcPts val="0"/>
              </a:spcBef>
              <a:spcAft>
                <a:spcPts val="0"/>
              </a:spcAft>
              <a:buSzPts val="2000"/>
              <a:buFont typeface="Lora"/>
              <a:buNone/>
              <a:defRPr sz="2000" b="1">
                <a:highlight>
                  <a:srgbClr val="FFFFFF"/>
                </a:highlight>
                <a:latin typeface="Lora"/>
                <a:ea typeface="Lora"/>
                <a:cs typeface="Lora"/>
                <a:sym typeface="Lora"/>
              </a:defRPr>
            </a:lvl2pPr>
            <a:lvl3pPr lvl="2" rtl="0">
              <a:spcBef>
                <a:spcPts val="0"/>
              </a:spcBef>
              <a:spcAft>
                <a:spcPts val="0"/>
              </a:spcAft>
              <a:buSzPts val="2000"/>
              <a:buFont typeface="Lora"/>
              <a:buNone/>
              <a:defRPr sz="2000" b="1">
                <a:highlight>
                  <a:srgbClr val="FFFFFF"/>
                </a:highlight>
                <a:latin typeface="Lora"/>
                <a:ea typeface="Lora"/>
                <a:cs typeface="Lora"/>
                <a:sym typeface="Lora"/>
              </a:defRPr>
            </a:lvl3pPr>
            <a:lvl4pPr lvl="3" rtl="0">
              <a:spcBef>
                <a:spcPts val="0"/>
              </a:spcBef>
              <a:spcAft>
                <a:spcPts val="0"/>
              </a:spcAft>
              <a:buSzPts val="2000"/>
              <a:buFont typeface="Lora"/>
              <a:buNone/>
              <a:defRPr sz="2000" b="1">
                <a:highlight>
                  <a:srgbClr val="FFFFFF"/>
                </a:highlight>
                <a:latin typeface="Lora"/>
                <a:ea typeface="Lora"/>
                <a:cs typeface="Lora"/>
                <a:sym typeface="Lora"/>
              </a:defRPr>
            </a:lvl4pPr>
            <a:lvl5pPr lvl="4" rtl="0">
              <a:spcBef>
                <a:spcPts val="0"/>
              </a:spcBef>
              <a:spcAft>
                <a:spcPts val="0"/>
              </a:spcAft>
              <a:buSzPts val="2000"/>
              <a:buFont typeface="Lora"/>
              <a:buNone/>
              <a:defRPr sz="2000" b="1">
                <a:highlight>
                  <a:srgbClr val="FFFFFF"/>
                </a:highlight>
                <a:latin typeface="Lora"/>
                <a:ea typeface="Lora"/>
                <a:cs typeface="Lora"/>
                <a:sym typeface="Lora"/>
              </a:defRPr>
            </a:lvl5pPr>
            <a:lvl6pPr lvl="5" rtl="0">
              <a:spcBef>
                <a:spcPts val="0"/>
              </a:spcBef>
              <a:spcAft>
                <a:spcPts val="0"/>
              </a:spcAft>
              <a:buSzPts val="2000"/>
              <a:buFont typeface="Lora"/>
              <a:buNone/>
              <a:defRPr sz="2000" b="1">
                <a:highlight>
                  <a:srgbClr val="FFFFFF"/>
                </a:highlight>
                <a:latin typeface="Lora"/>
                <a:ea typeface="Lora"/>
                <a:cs typeface="Lora"/>
                <a:sym typeface="Lora"/>
              </a:defRPr>
            </a:lvl6pPr>
            <a:lvl7pPr lvl="6" rtl="0">
              <a:spcBef>
                <a:spcPts val="0"/>
              </a:spcBef>
              <a:spcAft>
                <a:spcPts val="0"/>
              </a:spcAft>
              <a:buSzPts val="2000"/>
              <a:buFont typeface="Lora"/>
              <a:buNone/>
              <a:defRPr sz="2000" b="1">
                <a:highlight>
                  <a:srgbClr val="FFFFFF"/>
                </a:highlight>
                <a:latin typeface="Lora"/>
                <a:ea typeface="Lora"/>
                <a:cs typeface="Lora"/>
                <a:sym typeface="Lora"/>
              </a:defRPr>
            </a:lvl7pPr>
            <a:lvl8pPr lvl="7" rtl="0">
              <a:spcBef>
                <a:spcPts val="0"/>
              </a:spcBef>
              <a:spcAft>
                <a:spcPts val="0"/>
              </a:spcAft>
              <a:buSzPts val="2000"/>
              <a:buFont typeface="Lora"/>
              <a:buNone/>
              <a:defRPr sz="2000" b="1">
                <a:highlight>
                  <a:srgbClr val="FFFFFF"/>
                </a:highlight>
                <a:latin typeface="Lora"/>
                <a:ea typeface="Lora"/>
                <a:cs typeface="Lora"/>
                <a:sym typeface="Lora"/>
              </a:defRPr>
            </a:lvl8pPr>
            <a:lvl9pPr lvl="8" rtl="0">
              <a:spcBef>
                <a:spcPts val="0"/>
              </a:spcBef>
              <a:spcAft>
                <a:spcPts val="0"/>
              </a:spcAft>
              <a:buSzPts val="2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75800" y="1420043"/>
            <a:ext cx="6809700" cy="3112200"/>
          </a:xfrm>
          <a:prstGeom prst="rect">
            <a:avLst/>
          </a:prstGeom>
        </p:spPr>
        <p:txBody>
          <a:bodyPr spcFirstLastPara="1" wrap="square" lIns="91425" tIns="91425" rIns="91425" bIns="91425" anchor="t" anchorCtr="0"/>
          <a:lstStyle>
            <a:lvl1pPr marL="457200" lvl="0" indent="-381000" rtl="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rtl="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rtl="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80639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reserve="1">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34" name="Shape 34"/>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35" name="Shape 35"/>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971691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reserve="1">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400" cy="435600"/>
          </a:xfrm>
          <a:prstGeom prst="rect">
            <a:avLst/>
          </a:prstGeom>
        </p:spPr>
        <p:txBody>
          <a:bodyPr spcFirstLastPara="1" wrap="square" lIns="91425" tIns="91425" rIns="91425" bIns="91425" anchor="ctr" anchorCtr="0"/>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8" name="Shape 38"/>
          <p:cNvSpPr txBox="1">
            <a:spLocks noGrp="1"/>
          </p:cNvSpPr>
          <p:nvPr>
            <p:ph type="body" idx="1"/>
          </p:nvPr>
        </p:nvSpPr>
        <p:spPr>
          <a:xfrm>
            <a:off x="1381250"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39" name="Shape 39"/>
          <p:cNvSpPr txBox="1">
            <a:spLocks noGrp="1"/>
          </p:cNvSpPr>
          <p:nvPr>
            <p:ph type="body" idx="2"/>
          </p:nvPr>
        </p:nvSpPr>
        <p:spPr>
          <a:xfrm>
            <a:off x="3834912"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40" name="Shape 40"/>
          <p:cNvSpPr txBox="1">
            <a:spLocks noGrp="1"/>
          </p:cNvSpPr>
          <p:nvPr>
            <p:ph type="body" idx="3"/>
          </p:nvPr>
        </p:nvSpPr>
        <p:spPr>
          <a:xfrm>
            <a:off x="6288573" y="1651075"/>
            <a:ext cx="2334000" cy="3122400"/>
          </a:xfrm>
          <a:prstGeom prst="rect">
            <a:avLst/>
          </a:prstGeom>
        </p:spPr>
        <p:txBody>
          <a:bodyPr spcFirstLastPara="1" wrap="square" lIns="91425" tIns="91425" rIns="91425" bIns="91425" anchor="t" anchorCtr="0"/>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2" name="Shape 42"/>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3" name="Shape 43"/>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175382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400" cy="4356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med" len="med"/>
            <a:tailEnd type="none" w="med" len="med"/>
          </a:ln>
        </p:spPr>
      </p:cxnSp>
      <p:sp>
        <p:nvSpPr>
          <p:cNvPr id="47" name="Shape 47"/>
          <p:cNvSpPr/>
          <p:nvPr/>
        </p:nvSpPr>
        <p:spPr>
          <a:xfrm>
            <a:off x="817475" y="928767"/>
            <a:ext cx="405900" cy="4059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cxnSp>
        <p:nvCxnSpPr>
          <p:cNvPr id="48" name="Shape 48"/>
          <p:cNvCxnSpPr/>
          <p:nvPr/>
        </p:nvCxnSpPr>
        <p:spPr>
          <a:xfrm>
            <a:off x="5265650" y="1131725"/>
            <a:ext cx="38784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541640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reserve="1">
  <p:cSld name="Caption">
    <p:spTree>
      <p:nvGrpSpPr>
        <p:cNvPr id="1" name="Shape 49"/>
        <p:cNvGrpSpPr/>
        <p:nvPr/>
      </p:nvGrpSpPr>
      <p:grpSpPr>
        <a:xfrm>
          <a:off x="0" y="0"/>
          <a:ext cx="0" cy="0"/>
          <a:chOff x="0" y="0"/>
          <a:chExt cx="0" cy="0"/>
        </a:xfrm>
      </p:grpSpPr>
      <p:sp>
        <p:nvSpPr>
          <p:cNvPr id="50" name="Shape 50"/>
          <p:cNvSpPr txBox="1">
            <a:spLocks noGrp="1"/>
          </p:cNvSpPr>
          <p:nvPr>
            <p:ph type="body" idx="1"/>
          </p:nvPr>
        </p:nvSpPr>
        <p:spPr>
          <a:xfrm>
            <a:off x="1990450" y="4037375"/>
            <a:ext cx="5163000" cy="519600"/>
          </a:xfrm>
          <a:prstGeom prst="rect">
            <a:avLst/>
          </a:prstGeom>
        </p:spPr>
        <p:txBody>
          <a:bodyPr spcFirstLastPara="1" wrap="square" lIns="91425" tIns="91425" rIns="91425" bIns="91425" anchor="b" anchorCtr="0"/>
          <a:lstStyle>
            <a:lvl1pPr marL="457200" lvl="0" indent="-228600" algn="ctr">
              <a:spcBef>
                <a:spcPts val="360"/>
              </a:spcBef>
              <a:spcAft>
                <a:spcPts val="0"/>
              </a:spcAft>
              <a:buSzPts val="1400"/>
              <a:buFont typeface="Lora"/>
              <a:buNone/>
              <a:defRPr sz="1400" i="1">
                <a:latin typeface="Lora"/>
                <a:ea typeface="Lora"/>
                <a:cs typeface="Lora"/>
                <a:sym typeface="Lora"/>
              </a:defRPr>
            </a:lvl1pPr>
          </a:lstStyle>
          <a:p>
            <a:endParaRPr/>
          </a:p>
        </p:txBody>
      </p:sp>
      <p:cxnSp>
        <p:nvCxnSpPr>
          <p:cNvPr id="51" name="Shape 51"/>
          <p:cNvCxnSpPr/>
          <p:nvPr/>
        </p:nvCxnSpPr>
        <p:spPr>
          <a:xfrm>
            <a:off x="-6025" y="4666129"/>
            <a:ext cx="9162000" cy="0"/>
          </a:xfrm>
          <a:prstGeom prst="straightConnector1">
            <a:avLst/>
          </a:prstGeom>
          <a:noFill/>
          <a:ln w="9525" cap="flat" cmpd="sng">
            <a:solidFill>
              <a:srgbClr val="CCCCCC"/>
            </a:solidFill>
            <a:prstDash val="solid"/>
            <a:round/>
            <a:headEnd type="none" w="med" len="med"/>
            <a:tailEnd type="none" w="med" len="med"/>
          </a:ln>
        </p:spPr>
      </p:cxnSp>
      <p:sp>
        <p:nvSpPr>
          <p:cNvPr id="52" name="Shape 52"/>
          <p:cNvSpPr/>
          <p:nvPr/>
        </p:nvSpPr>
        <p:spPr>
          <a:xfrm>
            <a:off x="4457400" y="4551496"/>
            <a:ext cx="229200" cy="2292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195396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53"/>
        <p:cNvGrpSpPr/>
        <p:nvPr/>
      </p:nvGrpSpPr>
      <p:grpSpPr>
        <a:xfrm>
          <a:off x="0" y="0"/>
          <a:ext cx="0" cy="0"/>
          <a:chOff x="0" y="0"/>
          <a:chExt cx="0" cy="0"/>
        </a:xfrm>
      </p:grpSpPr>
      <p:cxnSp>
        <p:nvCxnSpPr>
          <p:cNvPr id="54" name="Shape 54"/>
          <p:cNvCxnSpPr/>
          <p:nvPr/>
        </p:nvCxnSpPr>
        <p:spPr>
          <a:xfrm>
            <a:off x="-6025" y="4513729"/>
            <a:ext cx="9162000" cy="0"/>
          </a:xfrm>
          <a:prstGeom prst="straightConnector1">
            <a:avLst/>
          </a:prstGeom>
          <a:noFill/>
          <a:ln w="9525" cap="flat" cmpd="sng">
            <a:solidFill>
              <a:srgbClr val="CCCCCC"/>
            </a:solidFill>
            <a:prstDash val="solid"/>
            <a:round/>
            <a:headEnd type="none" w="med" len="med"/>
            <a:tailEnd type="none" w="med" len="med"/>
          </a:ln>
        </p:spPr>
      </p:cxnSp>
      <p:sp>
        <p:nvSpPr>
          <p:cNvPr id="55" name="Shape 55"/>
          <p:cNvSpPr/>
          <p:nvPr/>
        </p:nvSpPr>
        <p:spPr>
          <a:xfrm>
            <a:off x="4293700" y="4235405"/>
            <a:ext cx="556500" cy="556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1934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FFCD00"/>
              </a:buClr>
              <a:buSzPts val="2400"/>
              <a:buFont typeface="Quattrocento Sans"/>
              <a:buChar char="◉"/>
              <a:defRPr sz="2400">
                <a:latin typeface="Quattrocento Sans"/>
                <a:ea typeface="Quattrocento Sans"/>
                <a:cs typeface="Quattrocento Sans"/>
                <a:sym typeface="Quattrocento Sans"/>
              </a:defRPr>
            </a:lvl1pPr>
            <a:lvl2pPr marL="914400" lvl="1"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2pPr>
            <a:lvl3pPr marL="1371600" lvl="2" indent="-355600">
              <a:spcBef>
                <a:spcPts val="0"/>
              </a:spcBef>
              <a:spcAft>
                <a:spcPts val="0"/>
              </a:spcAft>
              <a:buClr>
                <a:srgbClr val="FFCD00"/>
              </a:buClr>
              <a:buSzPts val="2000"/>
              <a:buFont typeface="Quattrocento Sans"/>
              <a:buChar char="■"/>
              <a:defRPr sz="2000">
                <a:latin typeface="Quattrocento Sans"/>
                <a:ea typeface="Quattrocento Sans"/>
                <a:cs typeface="Quattrocento Sans"/>
                <a:sym typeface="Quattrocento Sans"/>
              </a:defRPr>
            </a:lvl3pPr>
            <a:lvl4pPr marL="1828800" lvl="3"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4pPr>
            <a:lvl5pPr marL="2286000" lvl="4"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5pPr>
            <a:lvl6pPr marL="2743200" lvl="5"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6pPr>
            <a:lvl7pPr marL="3200400" lvl="6"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7pPr>
            <a:lvl8pPr marL="3657600" lvl="7"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8pPr>
            <a:lvl9pPr marL="4114800" lvl="8" indent="-342900">
              <a:spcBef>
                <a:spcPts val="0"/>
              </a:spcBef>
              <a:spcAft>
                <a:spcPts val="0"/>
              </a:spcAft>
              <a:buClr>
                <a:srgbClr val="FFCD00"/>
              </a:buClr>
              <a:buSzPts val="1800"/>
              <a:buFont typeface="Quattrocento Sans"/>
              <a:buChar char="■"/>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7"/>
            <a:ext cx="6809700" cy="435600"/>
          </a:xfrm>
          <a:prstGeom prst="rect">
            <a:avLst/>
          </a:prstGeom>
          <a:noFill/>
          <a:ln>
            <a:noFill/>
          </a:ln>
        </p:spPr>
        <p:txBody>
          <a:bodyPr spcFirstLastPara="1" wrap="square" lIns="91425" tIns="91425" rIns="91425" bIns="91425" anchor="ctr" anchorCtr="0"/>
          <a:lstStyle>
            <a:lvl1pPr lvl="0">
              <a:spcBef>
                <a:spcPts val="0"/>
              </a:spcBef>
              <a:spcAft>
                <a:spcPts val="0"/>
              </a:spcAft>
              <a:buSzPts val="2000"/>
              <a:buFont typeface="Lora"/>
              <a:buNone/>
              <a:defRPr sz="2000" b="1">
                <a:latin typeface="Lora"/>
                <a:ea typeface="Lora"/>
                <a:cs typeface="Lora"/>
                <a:sym typeface="Lora"/>
              </a:defRPr>
            </a:lvl1pPr>
            <a:lvl2pPr lvl="1">
              <a:spcBef>
                <a:spcPts val="0"/>
              </a:spcBef>
              <a:spcAft>
                <a:spcPts val="0"/>
              </a:spcAft>
              <a:buSzPts val="2000"/>
              <a:buFont typeface="Lora"/>
              <a:buNone/>
              <a:defRPr sz="2000" b="1">
                <a:latin typeface="Lora"/>
                <a:ea typeface="Lora"/>
                <a:cs typeface="Lora"/>
                <a:sym typeface="Lora"/>
              </a:defRPr>
            </a:lvl2pPr>
            <a:lvl3pPr lvl="2">
              <a:spcBef>
                <a:spcPts val="0"/>
              </a:spcBef>
              <a:spcAft>
                <a:spcPts val="0"/>
              </a:spcAft>
              <a:buSzPts val="2000"/>
              <a:buFont typeface="Lora"/>
              <a:buNone/>
              <a:defRPr sz="2000" b="1">
                <a:latin typeface="Lora"/>
                <a:ea typeface="Lora"/>
                <a:cs typeface="Lora"/>
                <a:sym typeface="Lora"/>
              </a:defRPr>
            </a:lvl3pPr>
            <a:lvl4pPr lvl="3">
              <a:spcBef>
                <a:spcPts val="0"/>
              </a:spcBef>
              <a:spcAft>
                <a:spcPts val="0"/>
              </a:spcAft>
              <a:buSzPts val="2000"/>
              <a:buFont typeface="Lora"/>
              <a:buNone/>
              <a:defRPr sz="2000" b="1">
                <a:latin typeface="Lora"/>
                <a:ea typeface="Lora"/>
                <a:cs typeface="Lora"/>
                <a:sym typeface="Lora"/>
              </a:defRPr>
            </a:lvl4pPr>
            <a:lvl5pPr lvl="4">
              <a:spcBef>
                <a:spcPts val="0"/>
              </a:spcBef>
              <a:spcAft>
                <a:spcPts val="0"/>
              </a:spcAft>
              <a:buSzPts val="2000"/>
              <a:buFont typeface="Lora"/>
              <a:buNone/>
              <a:defRPr sz="2000" b="1">
                <a:latin typeface="Lora"/>
                <a:ea typeface="Lora"/>
                <a:cs typeface="Lora"/>
                <a:sym typeface="Lora"/>
              </a:defRPr>
            </a:lvl5pPr>
            <a:lvl6pPr lvl="5">
              <a:spcBef>
                <a:spcPts val="0"/>
              </a:spcBef>
              <a:spcAft>
                <a:spcPts val="0"/>
              </a:spcAft>
              <a:buSzPts val="2000"/>
              <a:buFont typeface="Lora"/>
              <a:buNone/>
              <a:defRPr sz="2000" b="1">
                <a:latin typeface="Lora"/>
                <a:ea typeface="Lora"/>
                <a:cs typeface="Lora"/>
                <a:sym typeface="Lora"/>
              </a:defRPr>
            </a:lvl6pPr>
            <a:lvl7pPr lvl="6">
              <a:spcBef>
                <a:spcPts val="0"/>
              </a:spcBef>
              <a:spcAft>
                <a:spcPts val="0"/>
              </a:spcAft>
              <a:buSzPts val="2000"/>
              <a:buFont typeface="Lora"/>
              <a:buNone/>
              <a:defRPr sz="2000" b="1">
                <a:latin typeface="Lora"/>
                <a:ea typeface="Lora"/>
                <a:cs typeface="Lora"/>
                <a:sym typeface="Lora"/>
              </a:defRPr>
            </a:lvl7pPr>
            <a:lvl8pPr lvl="7">
              <a:spcBef>
                <a:spcPts val="0"/>
              </a:spcBef>
              <a:spcAft>
                <a:spcPts val="0"/>
              </a:spcAft>
              <a:buSzPts val="2000"/>
              <a:buFont typeface="Lora"/>
              <a:buNone/>
              <a:defRPr sz="2000" b="1">
                <a:latin typeface="Lora"/>
                <a:ea typeface="Lora"/>
                <a:cs typeface="Lora"/>
                <a:sym typeface="Lora"/>
              </a:defRPr>
            </a:lvl8pPr>
            <a:lvl9pPr lvl="8">
              <a:spcBef>
                <a:spcPts val="0"/>
              </a:spcBef>
              <a:spcAft>
                <a:spcPts val="0"/>
              </a:spcAft>
              <a:buSzPts val="2000"/>
              <a:buFont typeface="Lora"/>
              <a:buNone/>
              <a:defRPr sz="2000" b="1">
                <a:latin typeface="Lora"/>
                <a:ea typeface="Lora"/>
                <a:cs typeface="Lora"/>
                <a:sym typeface="Lora"/>
              </a:defRPr>
            </a:lvl9pPr>
          </a:lstStyle>
          <a:p>
            <a:endParaRPr/>
          </a:p>
        </p:txBody>
      </p:sp>
      <p:pic>
        <p:nvPicPr>
          <p:cNvPr id="4" name="Picture 3" descr="A close up of a sign&#10;&#10;Description generated with very high confidence">
            <a:extLst>
              <a:ext uri="{FF2B5EF4-FFF2-40B4-BE49-F238E27FC236}">
                <a16:creationId xmlns:a16="http://schemas.microsoft.com/office/drawing/2014/main" id="{9B983245-A8EE-4F45-A9F9-BA1BF7C31E12}"/>
              </a:ext>
            </a:extLst>
          </p:cNvPr>
          <p:cNvPicPr>
            <a:picLocks noChangeAspect="1"/>
          </p:cNvPicPr>
          <p:nvPr userDrawn="1"/>
        </p:nvPicPr>
        <p:blipFill>
          <a:blip r:embed="rId13"/>
          <a:stretch>
            <a:fillRect/>
          </a:stretch>
        </p:blipFill>
        <p:spPr>
          <a:xfrm>
            <a:off x="7606453" y="169870"/>
            <a:ext cx="1314110" cy="386020"/>
          </a:xfrm>
          <a:prstGeom prst="rect">
            <a:avLst/>
          </a:prstGeom>
        </p:spPr>
      </p:pic>
      <p:sp>
        <p:nvSpPr>
          <p:cNvPr id="3" name="TextBox 2">
            <a:extLst>
              <a:ext uri="{FF2B5EF4-FFF2-40B4-BE49-F238E27FC236}">
                <a16:creationId xmlns:a16="http://schemas.microsoft.com/office/drawing/2014/main" id="{26617F77-A873-4008-E0BA-1ED2EC4B5D4F}"/>
              </a:ext>
            </a:extLst>
          </p:cNvPr>
          <p:cNvSpPr txBox="1"/>
          <p:nvPr userDrawn="1">
            <p:extLst>
              <p:ext uri="{1162E1C5-73C7-4A58-AE30-91384D911F3F}">
                <p184:classification xmlns:p184="http://schemas.microsoft.com/office/powerpoint/2018/4/main" val="hdr"/>
              </p:ext>
            </p:extLst>
          </p:nvPr>
        </p:nvSpPr>
        <p:spPr>
          <a:xfrm>
            <a:off x="63500" y="63500"/>
            <a:ext cx="774700" cy="152400"/>
          </a:xfrm>
          <a:prstGeom prst="rect">
            <a:avLst/>
          </a:prstGeom>
        </p:spPr>
        <p:txBody>
          <a:bodyPr horzOverflow="overflow" lIns="0" tIns="0" rIns="0" bIns="0">
            <a:spAutoFit/>
          </a:bodyPr>
          <a:lstStyle/>
          <a:p>
            <a:pPr algn="l"/>
            <a:r>
              <a:rPr lang="en-SG" sz="1000">
                <a:solidFill>
                  <a:srgbClr val="000000"/>
                </a:solidFill>
                <a:latin typeface="Calibri" panose="020F0502020204030204" pitchFamily="34" charset="0"/>
                <a:cs typeface="Calibri" panose="020F0502020204030204" pitchFamily="34" charset="0"/>
              </a:rPr>
              <a:t>Official (Open)</a:t>
            </a:r>
          </a:p>
        </p:txBody>
      </p:sp>
    </p:spTree>
  </p:cSld>
  <p:clrMap bg1="lt1" tx1="dk1" bg2="dk2" tx2="lt2" accent1="accent1" accent2="accent2" accent3="accent3" accent4="accent4" accent5="accent5" accent6="accent6" hlink="hlink" folHlink="folHlink"/>
  <p:sldLayoutIdLst>
    <p:sldLayoutId id="2147483648"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hyperlink" Target="http://en.wikipedia.org/wiki/Arithmetic_progression"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en.wikipedia.org/wiki/Arithmetic_progression" TargetMode="Externa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video" Target="file:///C:\Users\cordelial\Google%20Drive\AEM\1.ComputationalThinking\Day%201%20-%20Computational%20Thinking\Videos\Solving%20Problems%20at%20Google%20Using%20Computational%20Thinking.mp4" TargetMode="External"/><Relationship Id="rId1" Type="http://schemas.microsoft.com/office/2007/relationships/media" Target="file:///C:\Users\cordelial\Google%20Drive\AEM\1.ComputationalThinking\Day%201%20-%20Computational%20Thinking\Videos\Solving%20Problems%20at%20Google%20Using%20Computational%20Thinking.mp4" TargetMode="External"/><Relationship Id="rId5" Type="http://schemas.openxmlformats.org/officeDocument/2006/relationships/hyperlink" Target="https://www.youtube.com/watch?v=SVVB5RQfYxk" TargetMode="Externa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hyperlink" Target="https://www.oppia.org/explore/QRgHQLHxSHKe" TargetMode="External"/><Relationship Id="rId2" Type="http://schemas.openxmlformats.org/officeDocument/2006/relationships/image" Target="../media/image17.png"/><Relationship Id="rId1" Type="http://schemas.openxmlformats.org/officeDocument/2006/relationships/slideLayout" Target="../slideLayouts/slideLayout10.xml"/><Relationship Id="rId4" Type="http://schemas.openxmlformats.org/officeDocument/2006/relationships/hyperlink" Target="https://mysteryanimal.withgoogle.com/"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a:highlight>
                  <a:srgbClr val="FFCD00"/>
                </a:highlight>
              </a:rPr>
              <a:t>Key Concepts</a:t>
            </a:r>
            <a:r>
              <a:rPr lang="en-GB"/>
              <a:t> </a:t>
            </a:r>
            <a:r>
              <a:rPr lang="en-GB" dirty="0"/>
              <a:t>of Computational </a:t>
            </a:r>
            <a:br>
              <a:rPr lang="en-GB" dirty="0"/>
            </a:br>
            <a:r>
              <a:rPr lang="en-GB" dirty="0"/>
              <a:t>Thinking</a:t>
            </a:r>
            <a:endParaRPr lang="en-SG" dirty="0"/>
          </a:p>
        </p:txBody>
      </p:sp>
      <p:grpSp>
        <p:nvGrpSpPr>
          <p:cNvPr id="4" name="Shape 62">
            <a:extLst>
              <a:ext uri="{FF2B5EF4-FFF2-40B4-BE49-F238E27FC236}">
                <a16:creationId xmlns:a16="http://schemas.microsoft.com/office/drawing/2014/main" id="{50B72AAC-13C3-41FD-9ABE-011E5BB50E5D}"/>
              </a:ext>
            </a:extLst>
          </p:cNvPr>
          <p:cNvGrpSpPr/>
          <p:nvPr/>
        </p:nvGrpSpPr>
        <p:grpSpPr>
          <a:xfrm>
            <a:off x="1298168" y="3514584"/>
            <a:ext cx="215965" cy="342389"/>
            <a:chOff x="6718575" y="2318625"/>
            <a:chExt cx="256950" cy="407375"/>
          </a:xfrm>
        </p:grpSpPr>
        <p:sp>
          <p:nvSpPr>
            <p:cNvPr id="5" name="Shape 63">
              <a:extLst>
                <a:ext uri="{FF2B5EF4-FFF2-40B4-BE49-F238E27FC236}">
                  <a16:creationId xmlns:a16="http://schemas.microsoft.com/office/drawing/2014/main" id="{7B9F7540-AB42-4E33-A605-A55DA93DBCE3}"/>
                </a:ext>
              </a:extLst>
            </p:cNvPr>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6" name="Shape 64">
              <a:extLst>
                <a:ext uri="{FF2B5EF4-FFF2-40B4-BE49-F238E27FC236}">
                  <a16:creationId xmlns:a16="http://schemas.microsoft.com/office/drawing/2014/main" id="{688102E3-2B29-4664-BC38-F8C832614685}"/>
                </a:ext>
              </a:extLst>
            </p:cNvPr>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7" name="Shape 65">
              <a:extLst>
                <a:ext uri="{FF2B5EF4-FFF2-40B4-BE49-F238E27FC236}">
                  <a16:creationId xmlns:a16="http://schemas.microsoft.com/office/drawing/2014/main" id="{606AB7D7-5B6D-49B6-96BE-2CA8537F9103}"/>
                </a:ext>
              </a:extLst>
            </p:cNvPr>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8" name="Shape 66">
              <a:extLst>
                <a:ext uri="{FF2B5EF4-FFF2-40B4-BE49-F238E27FC236}">
                  <a16:creationId xmlns:a16="http://schemas.microsoft.com/office/drawing/2014/main" id="{E81D3C96-D0BC-4A99-9181-B9411292C7E7}"/>
                </a:ext>
              </a:extLst>
            </p:cNvPr>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9" name="Shape 67">
              <a:extLst>
                <a:ext uri="{FF2B5EF4-FFF2-40B4-BE49-F238E27FC236}">
                  <a16:creationId xmlns:a16="http://schemas.microsoft.com/office/drawing/2014/main" id="{92978FB4-C916-4E80-BCF0-AA1A66B813A4}"/>
                </a:ext>
              </a:extLst>
            </p:cNvPr>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10" name="Shape 68">
              <a:extLst>
                <a:ext uri="{FF2B5EF4-FFF2-40B4-BE49-F238E27FC236}">
                  <a16:creationId xmlns:a16="http://schemas.microsoft.com/office/drawing/2014/main" id="{82B9B0B1-B7EF-4584-9680-CB220A93BD1A}"/>
                </a:ext>
              </a:extLst>
            </p:cNvPr>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11" name="Shape 69">
              <a:extLst>
                <a:ext uri="{FF2B5EF4-FFF2-40B4-BE49-F238E27FC236}">
                  <a16:creationId xmlns:a16="http://schemas.microsoft.com/office/drawing/2014/main" id="{DD5658E1-7FA0-4C6C-A916-BD085AEC101A}"/>
                </a:ext>
              </a:extLst>
            </p:cNvPr>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sp>
          <p:nvSpPr>
            <p:cNvPr id="12" name="Shape 70">
              <a:extLst>
                <a:ext uri="{FF2B5EF4-FFF2-40B4-BE49-F238E27FC236}">
                  <a16:creationId xmlns:a16="http://schemas.microsoft.com/office/drawing/2014/main" id="{BA9ED7CB-2D87-46C6-B0BF-0E4E5F935E4B}"/>
                </a:ext>
              </a:extLst>
            </p:cNvPr>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spcBef>
                  <a:spcPts val="0"/>
                </a:spcBef>
                <a:spcAft>
                  <a:spcPts val="0"/>
                </a:spcAft>
                <a:buNone/>
              </a:pPr>
              <a:endParaRPr/>
            </a:p>
          </p:txBody>
        </p:sp>
      </p:grpSp>
      <p:pic>
        <p:nvPicPr>
          <p:cNvPr id="14" name="Shape 192">
            <a:extLst>
              <a:ext uri="{FF2B5EF4-FFF2-40B4-BE49-F238E27FC236}">
                <a16:creationId xmlns:a16="http://schemas.microsoft.com/office/drawing/2014/main" id="{D78C63D5-5D90-4E7A-8380-93540545950D}"/>
              </a:ext>
            </a:extLst>
          </p:cNvPr>
          <p:cNvPicPr preferRelativeResize="0"/>
          <p:nvPr/>
        </p:nvPicPr>
        <p:blipFill>
          <a:blip r:embed="rId3">
            <a:alphaModFix/>
          </a:blip>
          <a:stretch>
            <a:fillRect/>
          </a:stretch>
        </p:blipFill>
        <p:spPr>
          <a:xfrm>
            <a:off x="4800391" y="979312"/>
            <a:ext cx="4191287" cy="3208951"/>
          </a:xfrm>
          <a:prstGeom prst="rect">
            <a:avLst/>
          </a:prstGeom>
          <a:noFill/>
          <a:ln>
            <a:noFill/>
          </a:ln>
        </p:spPr>
      </p:pic>
    </p:spTree>
    <p:extLst>
      <p:ext uri="{BB962C8B-B14F-4D97-AF65-F5344CB8AC3E}">
        <p14:creationId xmlns:p14="http://schemas.microsoft.com/office/powerpoint/2010/main" val="2413218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2AEAEB-1360-4818-A1A1-9472BFC318B0}"/>
              </a:ext>
            </a:extLst>
          </p:cNvPr>
          <p:cNvSpPr>
            <a:spLocks noGrp="1"/>
          </p:cNvSpPr>
          <p:nvPr>
            <p:ph type="body" idx="1"/>
          </p:nvPr>
        </p:nvSpPr>
        <p:spPr/>
        <p:txBody>
          <a:bodyPr/>
          <a:lstStyle/>
          <a:p>
            <a:pPr marL="76200" indent="0">
              <a:buNone/>
            </a:pPr>
            <a:r>
              <a:rPr lang="en-SG" dirty="0"/>
              <a:t>Abstraction is also referred to as </a:t>
            </a:r>
            <a:r>
              <a:rPr lang="en-SG" dirty="0">
                <a:highlight>
                  <a:srgbClr val="FFCD00"/>
                </a:highlight>
              </a:rPr>
              <a:t>Pattern Generalization</a:t>
            </a:r>
            <a:endParaRPr lang="en-SG" dirty="0"/>
          </a:p>
        </p:txBody>
      </p:sp>
    </p:spTree>
    <p:extLst>
      <p:ext uri="{BB962C8B-B14F-4D97-AF65-F5344CB8AC3E}">
        <p14:creationId xmlns:p14="http://schemas.microsoft.com/office/powerpoint/2010/main" val="1101101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normAutofit fontScale="92500" lnSpcReduction="10000"/>
          </a:bodyPr>
          <a:lstStyle/>
          <a:p>
            <a:r>
              <a:rPr lang="en-SG" dirty="0"/>
              <a:t>Pattern generalization allows us to represent an idea or a process in general terms so that we can use it to solve other problems that are similar in nature.</a:t>
            </a:r>
          </a:p>
          <a:p>
            <a:r>
              <a:rPr lang="en-SG" dirty="0"/>
              <a:t>Example:</a:t>
            </a:r>
          </a:p>
          <a:p>
            <a:pPr lvl="1"/>
            <a:r>
              <a:rPr lang="en-SG" dirty="0"/>
              <a:t>In mathematics, we write generalized formulas in terms of variables instead of numbers so that we can use them to solve problems involving different values</a:t>
            </a:r>
          </a:p>
          <a:p>
            <a:pPr lvl="2"/>
            <a:r>
              <a:rPr lang="en-SG" dirty="0"/>
              <a:t>The slope of any straight line can be described as a function of y = mx + b</a:t>
            </a:r>
          </a:p>
          <a:p>
            <a:endParaRPr lang="en-SG" dirty="0"/>
          </a:p>
        </p:txBody>
      </p:sp>
    </p:spTree>
    <p:extLst>
      <p:ext uri="{BB962C8B-B14F-4D97-AF65-F5344CB8AC3E}">
        <p14:creationId xmlns:p14="http://schemas.microsoft.com/office/powerpoint/2010/main" val="246510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endParaRPr lang="en-SG" dirty="0"/>
          </a:p>
        </p:txBody>
      </p:sp>
      <p:sp>
        <p:nvSpPr>
          <p:cNvPr id="9" name="Text Placeholder 8">
            <a:extLst>
              <a:ext uri="{FF2B5EF4-FFF2-40B4-BE49-F238E27FC236}">
                <a16:creationId xmlns:a16="http://schemas.microsoft.com/office/drawing/2014/main" id="{0FBD868D-337F-44AC-A592-33077EB344B7}"/>
              </a:ext>
            </a:extLst>
          </p:cNvPr>
          <p:cNvSpPr>
            <a:spLocks noGrp="1"/>
          </p:cNvSpPr>
          <p:nvPr>
            <p:ph type="body" idx="2"/>
          </p:nvPr>
        </p:nvSpPr>
        <p:spPr/>
        <p:txBody>
          <a:bodyPr/>
          <a:lstStyle/>
          <a:p>
            <a:r>
              <a:rPr lang="en-GB" dirty="0"/>
              <a:t>Example: Design is made up of 4 circles</a:t>
            </a:r>
            <a:endParaRPr lang="en-SG" dirty="0"/>
          </a:p>
          <a:p>
            <a:endParaRPr lang="en-SG" dirty="0"/>
          </a:p>
        </p:txBody>
      </p:sp>
      <p:grpSp>
        <p:nvGrpSpPr>
          <p:cNvPr id="8" name="Group 7"/>
          <p:cNvGrpSpPr/>
          <p:nvPr/>
        </p:nvGrpSpPr>
        <p:grpSpPr>
          <a:xfrm>
            <a:off x="1600200" y="1257301"/>
            <a:ext cx="3504112" cy="3541667"/>
            <a:chOff x="357051" y="1297577"/>
            <a:chExt cx="5344886" cy="5484223"/>
          </a:xfrm>
        </p:grpSpPr>
        <p:sp>
          <p:nvSpPr>
            <p:cNvPr id="4" name="Oval 3"/>
            <p:cNvSpPr/>
            <p:nvPr/>
          </p:nvSpPr>
          <p:spPr>
            <a:xfrm>
              <a:off x="1690551" y="1297577"/>
              <a:ext cx="26670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5" name="Oval 4"/>
            <p:cNvSpPr/>
            <p:nvPr/>
          </p:nvSpPr>
          <p:spPr>
            <a:xfrm>
              <a:off x="357051" y="2634343"/>
              <a:ext cx="26670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6" name="Oval 5"/>
            <p:cNvSpPr/>
            <p:nvPr/>
          </p:nvSpPr>
          <p:spPr>
            <a:xfrm>
              <a:off x="3034937" y="2667000"/>
              <a:ext cx="26670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7" name="Oval 6"/>
            <p:cNvSpPr/>
            <p:nvPr/>
          </p:nvSpPr>
          <p:spPr>
            <a:xfrm>
              <a:off x="1701437" y="4038600"/>
              <a:ext cx="2667000" cy="27432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grpSp>
    </p:spTree>
    <p:extLst>
      <p:ext uri="{BB962C8B-B14F-4D97-AF65-F5344CB8AC3E}">
        <p14:creationId xmlns:p14="http://schemas.microsoft.com/office/powerpoint/2010/main" val="2317212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pPr lvl="1"/>
            <a:endParaRPr lang="en-SG" dirty="0"/>
          </a:p>
        </p:txBody>
      </p:sp>
      <p:sp>
        <p:nvSpPr>
          <p:cNvPr id="4" name="Text Placeholder 3">
            <a:extLst>
              <a:ext uri="{FF2B5EF4-FFF2-40B4-BE49-F238E27FC236}">
                <a16:creationId xmlns:a16="http://schemas.microsoft.com/office/drawing/2014/main" id="{9A061993-25BD-431A-A5E7-BD86614378A4}"/>
              </a:ext>
            </a:extLst>
          </p:cNvPr>
          <p:cNvSpPr>
            <a:spLocks noGrp="1"/>
          </p:cNvSpPr>
          <p:nvPr>
            <p:ph type="body" idx="2"/>
          </p:nvPr>
        </p:nvSpPr>
        <p:spPr/>
        <p:txBody>
          <a:bodyPr/>
          <a:lstStyle/>
          <a:p>
            <a:r>
              <a:rPr lang="en-GB" dirty="0"/>
              <a:t>Design</a:t>
            </a:r>
          </a:p>
          <a:p>
            <a:pPr lvl="1"/>
            <a:r>
              <a:rPr lang="en-GB" dirty="0"/>
              <a:t>Draw circle</a:t>
            </a:r>
          </a:p>
          <a:p>
            <a:pPr lvl="1"/>
            <a:r>
              <a:rPr lang="en-GB" dirty="0"/>
              <a:t>Rotate 90°, draw circle</a:t>
            </a:r>
          </a:p>
          <a:p>
            <a:endParaRPr lang="en-SG" dirty="0"/>
          </a:p>
        </p:txBody>
      </p:sp>
      <p:sp>
        <p:nvSpPr>
          <p:cNvPr id="9" name="Oval 8"/>
          <p:cNvSpPr/>
          <p:nvPr/>
        </p:nvSpPr>
        <p:spPr>
          <a:xfrm>
            <a:off x="1600200" y="2120573"/>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4" name="Oval 13"/>
          <p:cNvSpPr/>
          <p:nvPr/>
        </p:nvSpPr>
        <p:spPr>
          <a:xfrm>
            <a:off x="2483892" y="1241094"/>
            <a:ext cx="1755624" cy="1771537"/>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cxnSp>
        <p:nvCxnSpPr>
          <p:cNvPr id="5" name="Straight Connector 4"/>
          <p:cNvCxnSpPr/>
          <p:nvPr/>
        </p:nvCxnSpPr>
        <p:spPr>
          <a:xfrm>
            <a:off x="2628900" y="3028950"/>
            <a:ext cx="142875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361704" y="2571750"/>
            <a:ext cx="0" cy="914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70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pPr lvl="1"/>
            <a:endParaRPr lang="en-SG" dirty="0"/>
          </a:p>
        </p:txBody>
      </p:sp>
      <p:sp>
        <p:nvSpPr>
          <p:cNvPr id="4" name="Text Placeholder 3">
            <a:extLst>
              <a:ext uri="{FF2B5EF4-FFF2-40B4-BE49-F238E27FC236}">
                <a16:creationId xmlns:a16="http://schemas.microsoft.com/office/drawing/2014/main" id="{96245220-1DE9-43AD-8C58-1753885F8DB1}"/>
              </a:ext>
            </a:extLst>
          </p:cNvPr>
          <p:cNvSpPr>
            <a:spLocks noGrp="1"/>
          </p:cNvSpPr>
          <p:nvPr>
            <p:ph type="body" idx="2"/>
          </p:nvPr>
        </p:nvSpPr>
        <p:spPr/>
        <p:txBody>
          <a:bodyPr/>
          <a:lstStyle/>
          <a:p>
            <a:r>
              <a:rPr lang="en-GB" dirty="0"/>
              <a:t>Design</a:t>
            </a:r>
          </a:p>
          <a:p>
            <a:pPr lvl="1"/>
            <a:r>
              <a:rPr lang="en-GB" dirty="0"/>
              <a:t>Draw circle</a:t>
            </a:r>
          </a:p>
          <a:p>
            <a:pPr lvl="1"/>
            <a:r>
              <a:rPr lang="en-GB" dirty="0"/>
              <a:t>Rotate 90°, draw circle</a:t>
            </a:r>
          </a:p>
          <a:p>
            <a:pPr lvl="1"/>
            <a:r>
              <a:rPr lang="en-GB" dirty="0"/>
              <a:t>Rotate 90°, draw circle</a:t>
            </a:r>
          </a:p>
          <a:p>
            <a:pPr lvl="1"/>
            <a:endParaRPr lang="en-GB" dirty="0"/>
          </a:p>
          <a:p>
            <a:endParaRPr lang="en-SG" dirty="0"/>
          </a:p>
        </p:txBody>
      </p:sp>
      <p:sp>
        <p:nvSpPr>
          <p:cNvPr id="9" name="Oval 8"/>
          <p:cNvSpPr/>
          <p:nvPr/>
        </p:nvSpPr>
        <p:spPr>
          <a:xfrm>
            <a:off x="1600200" y="2120573"/>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4" name="Oval 13"/>
          <p:cNvSpPr/>
          <p:nvPr/>
        </p:nvSpPr>
        <p:spPr>
          <a:xfrm>
            <a:off x="2483892" y="1241094"/>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Oval 7"/>
          <p:cNvSpPr/>
          <p:nvPr/>
        </p:nvSpPr>
        <p:spPr>
          <a:xfrm>
            <a:off x="3387876" y="2114664"/>
            <a:ext cx="1755624" cy="1771537"/>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cxnSp>
        <p:nvCxnSpPr>
          <p:cNvPr id="7" name="Straight Connector 6"/>
          <p:cNvCxnSpPr/>
          <p:nvPr/>
        </p:nvCxnSpPr>
        <p:spPr>
          <a:xfrm>
            <a:off x="2628900" y="3028950"/>
            <a:ext cx="142875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361704" y="2571750"/>
            <a:ext cx="0" cy="914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637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p:cNvSpPr/>
          <p:nvPr/>
        </p:nvSpPr>
        <p:spPr>
          <a:xfrm>
            <a:off x="2499918" y="3018714"/>
            <a:ext cx="1755624" cy="1771537"/>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pPr lvl="1"/>
            <a:endParaRPr lang="en-SG" dirty="0"/>
          </a:p>
        </p:txBody>
      </p:sp>
      <p:sp>
        <p:nvSpPr>
          <p:cNvPr id="4" name="Text Placeholder 3">
            <a:extLst>
              <a:ext uri="{FF2B5EF4-FFF2-40B4-BE49-F238E27FC236}">
                <a16:creationId xmlns:a16="http://schemas.microsoft.com/office/drawing/2014/main" id="{D94B19BC-70F4-4EDC-BEA3-7C1E6870E658}"/>
              </a:ext>
            </a:extLst>
          </p:cNvPr>
          <p:cNvSpPr>
            <a:spLocks noGrp="1"/>
          </p:cNvSpPr>
          <p:nvPr>
            <p:ph type="body" idx="2"/>
          </p:nvPr>
        </p:nvSpPr>
        <p:spPr/>
        <p:txBody>
          <a:bodyPr/>
          <a:lstStyle/>
          <a:p>
            <a:r>
              <a:rPr lang="en-GB" dirty="0"/>
              <a:t>Design</a:t>
            </a:r>
          </a:p>
          <a:p>
            <a:pPr lvl="1"/>
            <a:r>
              <a:rPr lang="en-GB" dirty="0"/>
              <a:t>Draw circle</a:t>
            </a:r>
          </a:p>
          <a:p>
            <a:pPr lvl="1"/>
            <a:r>
              <a:rPr lang="en-GB" dirty="0"/>
              <a:t>Rotate 90°, draw circle</a:t>
            </a:r>
          </a:p>
          <a:p>
            <a:pPr lvl="1"/>
            <a:r>
              <a:rPr lang="en-GB" dirty="0"/>
              <a:t>Rotate 90°, draw circle</a:t>
            </a:r>
          </a:p>
          <a:p>
            <a:pPr lvl="1"/>
            <a:r>
              <a:rPr lang="en-GB" dirty="0"/>
              <a:t>Rotate 90°, draw circle</a:t>
            </a:r>
          </a:p>
          <a:p>
            <a:pPr lvl="1"/>
            <a:endParaRPr lang="en-GB" dirty="0"/>
          </a:p>
          <a:p>
            <a:pPr lvl="1"/>
            <a:endParaRPr lang="en-GB" dirty="0"/>
          </a:p>
          <a:p>
            <a:endParaRPr lang="en-SG" dirty="0"/>
          </a:p>
        </p:txBody>
      </p:sp>
      <p:sp>
        <p:nvSpPr>
          <p:cNvPr id="9" name="Oval 8"/>
          <p:cNvSpPr/>
          <p:nvPr/>
        </p:nvSpPr>
        <p:spPr>
          <a:xfrm>
            <a:off x="1600200" y="2120573"/>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4" name="Oval 13"/>
          <p:cNvSpPr/>
          <p:nvPr/>
        </p:nvSpPr>
        <p:spPr>
          <a:xfrm>
            <a:off x="2483892" y="1241094"/>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Oval 7"/>
          <p:cNvSpPr/>
          <p:nvPr/>
        </p:nvSpPr>
        <p:spPr>
          <a:xfrm>
            <a:off x="3387876" y="2114664"/>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cxnSp>
        <p:nvCxnSpPr>
          <p:cNvPr id="11" name="Straight Connector 10"/>
          <p:cNvCxnSpPr/>
          <p:nvPr/>
        </p:nvCxnSpPr>
        <p:spPr>
          <a:xfrm>
            <a:off x="2628900" y="3028950"/>
            <a:ext cx="142875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1704" y="2571750"/>
            <a:ext cx="0" cy="914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23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normAutofit/>
          </a:bodyPr>
          <a:lstStyle/>
          <a:p>
            <a:pPr lvl="1"/>
            <a:endParaRPr lang="en-GB" dirty="0"/>
          </a:p>
          <a:p>
            <a:pPr lvl="1"/>
            <a:endParaRPr lang="en-SG" dirty="0"/>
          </a:p>
        </p:txBody>
      </p:sp>
      <p:sp>
        <p:nvSpPr>
          <p:cNvPr id="4" name="Text Placeholder 3">
            <a:extLst>
              <a:ext uri="{FF2B5EF4-FFF2-40B4-BE49-F238E27FC236}">
                <a16:creationId xmlns:a16="http://schemas.microsoft.com/office/drawing/2014/main" id="{910CA34C-061B-47BF-8A90-B46CDF0121CB}"/>
              </a:ext>
            </a:extLst>
          </p:cNvPr>
          <p:cNvSpPr>
            <a:spLocks noGrp="1"/>
          </p:cNvSpPr>
          <p:nvPr>
            <p:ph type="body" idx="2"/>
          </p:nvPr>
        </p:nvSpPr>
        <p:spPr/>
        <p:txBody>
          <a:bodyPr/>
          <a:lstStyle/>
          <a:p>
            <a:r>
              <a:rPr lang="en-GB" dirty="0"/>
              <a:t>Design</a:t>
            </a:r>
          </a:p>
          <a:p>
            <a:pPr lvl="1"/>
            <a:r>
              <a:rPr lang="en-GB" dirty="0"/>
              <a:t>Draw circle</a:t>
            </a:r>
          </a:p>
          <a:p>
            <a:pPr lvl="1"/>
            <a:r>
              <a:rPr lang="en-GB" dirty="0"/>
              <a:t>Repeat 3 times</a:t>
            </a:r>
          </a:p>
          <a:p>
            <a:pPr lvl="2"/>
            <a:r>
              <a:rPr lang="en-GB" dirty="0"/>
              <a:t>Rotate 90°, draw circle</a:t>
            </a:r>
          </a:p>
          <a:p>
            <a:pPr lvl="1"/>
            <a:endParaRPr lang="en-GB" dirty="0"/>
          </a:p>
          <a:p>
            <a:endParaRPr lang="en-SG" dirty="0"/>
          </a:p>
        </p:txBody>
      </p:sp>
      <p:sp>
        <p:nvSpPr>
          <p:cNvPr id="9" name="Oval 8"/>
          <p:cNvSpPr/>
          <p:nvPr/>
        </p:nvSpPr>
        <p:spPr>
          <a:xfrm>
            <a:off x="1600200" y="2120573"/>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4" name="Oval 13"/>
          <p:cNvSpPr/>
          <p:nvPr/>
        </p:nvSpPr>
        <p:spPr>
          <a:xfrm>
            <a:off x="2483892" y="1241094"/>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Oval 7"/>
          <p:cNvSpPr/>
          <p:nvPr/>
        </p:nvSpPr>
        <p:spPr>
          <a:xfrm>
            <a:off x="3387876" y="2114664"/>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1" name="Oval 10"/>
          <p:cNvSpPr/>
          <p:nvPr/>
        </p:nvSpPr>
        <p:spPr>
          <a:xfrm>
            <a:off x="2489682" y="3008592"/>
            <a:ext cx="1755624" cy="1771537"/>
          </a:xfrm>
          <a:prstGeom prst="ellipse">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cxnSp>
        <p:nvCxnSpPr>
          <p:cNvPr id="10" name="Straight Connector 9"/>
          <p:cNvCxnSpPr/>
          <p:nvPr/>
        </p:nvCxnSpPr>
        <p:spPr>
          <a:xfrm>
            <a:off x="2628900" y="3028950"/>
            <a:ext cx="1428750"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61704" y="2571750"/>
            <a:ext cx="0" cy="9144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991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Abstraction</a:t>
            </a:r>
            <a:endParaRPr lang="en-SG" dirty="0"/>
          </a:p>
        </p:txBody>
      </p:sp>
      <p:sp>
        <p:nvSpPr>
          <p:cNvPr id="3" name="Content Placeholder 2"/>
          <p:cNvSpPr>
            <a:spLocks noGrp="1"/>
          </p:cNvSpPr>
          <p:nvPr>
            <p:ph type="body" idx="1"/>
          </p:nvPr>
        </p:nvSpPr>
        <p:spPr/>
        <p:txBody>
          <a:bodyPr/>
          <a:lstStyle/>
          <a:p>
            <a:r>
              <a:rPr lang="en-SG" dirty="0"/>
              <a:t>Focus on the details (</a:t>
            </a:r>
            <a:r>
              <a:rPr lang="en-GB" dirty="0"/>
              <a:t>essential characteristics) </a:t>
            </a:r>
            <a:r>
              <a:rPr lang="en-SG" dirty="0"/>
              <a:t>that matter</a:t>
            </a:r>
          </a:p>
          <a:p>
            <a:r>
              <a:rPr lang="en-SG" dirty="0"/>
              <a:t>Used to simplify problems &amp; make things easier to do by hiding some of the less important details</a:t>
            </a:r>
          </a:p>
          <a:p>
            <a:r>
              <a:rPr lang="en-SG" dirty="0"/>
              <a:t>Example </a:t>
            </a:r>
          </a:p>
          <a:p>
            <a:pPr lvl="1"/>
            <a:r>
              <a:rPr lang="en-GB" dirty="0"/>
              <a:t>The culture of a country can be capture in its national costume</a:t>
            </a:r>
            <a:endParaRPr lang="en-SG" dirty="0"/>
          </a:p>
        </p:txBody>
      </p:sp>
    </p:spTree>
    <p:extLst>
      <p:ext uri="{BB962C8B-B14F-4D97-AF65-F5344CB8AC3E}">
        <p14:creationId xmlns:p14="http://schemas.microsoft.com/office/powerpoint/2010/main" val="344781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normAutofit fontScale="92500" lnSpcReduction="10000"/>
          </a:bodyPr>
          <a:lstStyle/>
          <a:p>
            <a:r>
              <a:rPr lang="en-SG" dirty="0"/>
              <a:t>Pattern generalization allows us to represent an idea or a process in general terms so that we can use it to solve other problems that are similar in nature.</a:t>
            </a:r>
          </a:p>
          <a:p>
            <a:endParaRPr lang="en-GB" dirty="0"/>
          </a:p>
          <a:p>
            <a:r>
              <a:rPr lang="en-GB" dirty="0"/>
              <a:t>Remember the scenario to sum 1 - 200</a:t>
            </a:r>
            <a:endParaRPr lang="en-GB" dirty="0">
              <a:hlinkClick r:id="rId2"/>
            </a:endParaRPr>
          </a:p>
          <a:p>
            <a:endParaRPr lang="en-GB" dirty="0"/>
          </a:p>
          <a:p>
            <a:r>
              <a:rPr lang="en-GB" dirty="0"/>
              <a:t>Is pattern generalisation applicable for the above case to solve other problems? </a:t>
            </a:r>
          </a:p>
          <a:p>
            <a:endParaRPr lang="en-GB" dirty="0"/>
          </a:p>
          <a:p>
            <a:endParaRPr lang="en-SG" dirty="0"/>
          </a:p>
        </p:txBody>
      </p:sp>
    </p:spTree>
    <p:extLst>
      <p:ext uri="{BB962C8B-B14F-4D97-AF65-F5344CB8AC3E}">
        <p14:creationId xmlns:p14="http://schemas.microsoft.com/office/powerpoint/2010/main" val="3216980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r>
              <a:rPr lang="en-GB" sz="2000" dirty="0"/>
              <a:t>Arithmetic Series</a:t>
            </a:r>
            <a:endParaRPr lang="en-GB" sz="2000" dirty="0">
              <a:hlinkClick r:id="rId2"/>
            </a:endParaRPr>
          </a:p>
          <a:p>
            <a:r>
              <a:rPr lang="en-GB" sz="2000" dirty="0">
                <a:hlinkClick r:id="rId2"/>
              </a:rPr>
              <a:t>http://en.wikipedia.org/wiki/Arithmetic_progression</a:t>
            </a:r>
            <a:endParaRPr lang="en-GB" sz="2000" dirty="0"/>
          </a:p>
          <a:p>
            <a:endParaRPr lang="en-GB" sz="2000" dirty="0"/>
          </a:p>
          <a:p>
            <a:endParaRPr lang="en-GB" sz="2000" dirty="0"/>
          </a:p>
          <a:p>
            <a:endParaRPr lang="en-SG" sz="20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8673" y="2628901"/>
            <a:ext cx="6422091" cy="239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Tree>
    <p:extLst>
      <p:ext uri="{BB962C8B-B14F-4D97-AF65-F5344CB8AC3E}">
        <p14:creationId xmlns:p14="http://schemas.microsoft.com/office/powerpoint/2010/main" val="2261652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2830-2E32-4689-B701-4AA4F14DBDA1}"/>
              </a:ext>
            </a:extLst>
          </p:cNvPr>
          <p:cNvSpPr>
            <a:spLocks noGrp="1"/>
          </p:cNvSpPr>
          <p:nvPr>
            <p:ph type="title"/>
          </p:nvPr>
        </p:nvSpPr>
        <p:spPr/>
        <p:txBody>
          <a:bodyPr/>
          <a:lstStyle/>
          <a:p>
            <a:r>
              <a:rPr lang="en-SG" dirty="0"/>
              <a:t>Learning Outcomes</a:t>
            </a:r>
          </a:p>
        </p:txBody>
      </p:sp>
      <p:sp>
        <p:nvSpPr>
          <p:cNvPr id="6" name="Text Placeholder 5">
            <a:extLst>
              <a:ext uri="{FF2B5EF4-FFF2-40B4-BE49-F238E27FC236}">
                <a16:creationId xmlns:a16="http://schemas.microsoft.com/office/drawing/2014/main" id="{288DE494-BA44-4A8D-9228-4B442E5DAD4D}"/>
              </a:ext>
            </a:extLst>
          </p:cNvPr>
          <p:cNvSpPr>
            <a:spLocks noGrp="1"/>
          </p:cNvSpPr>
          <p:nvPr>
            <p:ph type="body" idx="1"/>
          </p:nvPr>
        </p:nvSpPr>
        <p:spPr/>
        <p:txBody>
          <a:bodyPr/>
          <a:lstStyle/>
          <a:p>
            <a:r>
              <a:rPr lang="en-SG" dirty="0"/>
              <a:t>Know the </a:t>
            </a:r>
            <a:r>
              <a:rPr lang="en-SG" dirty="0">
                <a:highlight>
                  <a:srgbClr val="FFCD00"/>
                </a:highlight>
              </a:rPr>
              <a:t>4 key concepts </a:t>
            </a:r>
            <a:r>
              <a:rPr lang="en-SG" dirty="0"/>
              <a:t> of Computational Thinking</a:t>
            </a:r>
          </a:p>
          <a:p>
            <a:r>
              <a:rPr lang="en-SG" dirty="0"/>
              <a:t>Define </a:t>
            </a:r>
            <a:r>
              <a:rPr lang="en-SG" dirty="0">
                <a:highlight>
                  <a:srgbClr val="FFCD00"/>
                </a:highlight>
              </a:rPr>
              <a:t>decomposition</a:t>
            </a:r>
            <a:r>
              <a:rPr lang="en-SG" dirty="0"/>
              <a:t>, </a:t>
            </a:r>
            <a:r>
              <a:rPr lang="en-SG" dirty="0">
                <a:highlight>
                  <a:srgbClr val="FFCD00"/>
                </a:highlight>
              </a:rPr>
              <a:t>pattern recognition</a:t>
            </a:r>
            <a:r>
              <a:rPr lang="en-SG" dirty="0"/>
              <a:t>, </a:t>
            </a:r>
            <a:r>
              <a:rPr lang="en-SG" dirty="0">
                <a:highlight>
                  <a:srgbClr val="FFCD00"/>
                </a:highlight>
              </a:rPr>
              <a:t>abstraction</a:t>
            </a:r>
            <a:r>
              <a:rPr lang="en-SG" dirty="0"/>
              <a:t> and </a:t>
            </a:r>
            <a:r>
              <a:rPr lang="en-SG" dirty="0">
                <a:highlight>
                  <a:srgbClr val="FFCD00"/>
                </a:highlight>
              </a:rPr>
              <a:t>algorithm</a:t>
            </a:r>
          </a:p>
          <a:p>
            <a:endParaRPr lang="en-SG" dirty="0"/>
          </a:p>
        </p:txBody>
      </p:sp>
      <p:sp>
        <p:nvSpPr>
          <p:cNvPr id="19" name="Text Placeholder 18">
            <a:extLst>
              <a:ext uri="{FF2B5EF4-FFF2-40B4-BE49-F238E27FC236}">
                <a16:creationId xmlns:a16="http://schemas.microsoft.com/office/drawing/2014/main" id="{90FD71D2-7F66-4AAF-BD08-DFA5435CE48C}"/>
              </a:ext>
            </a:extLst>
          </p:cNvPr>
          <p:cNvSpPr>
            <a:spLocks noGrp="1"/>
          </p:cNvSpPr>
          <p:nvPr>
            <p:ph type="body" idx="2"/>
          </p:nvPr>
        </p:nvSpPr>
        <p:spPr/>
        <p:txBody>
          <a:bodyPr/>
          <a:lstStyle/>
          <a:p>
            <a:endParaRPr lang="en-SG" dirty="0"/>
          </a:p>
        </p:txBody>
      </p:sp>
      <p:grpSp>
        <p:nvGrpSpPr>
          <p:cNvPr id="5" name="Group 4">
            <a:extLst>
              <a:ext uri="{FF2B5EF4-FFF2-40B4-BE49-F238E27FC236}">
                <a16:creationId xmlns:a16="http://schemas.microsoft.com/office/drawing/2014/main" id="{4FDAB77A-9F41-4B40-991B-0A394D74D0E9}"/>
              </a:ext>
            </a:extLst>
          </p:cNvPr>
          <p:cNvGrpSpPr/>
          <p:nvPr/>
        </p:nvGrpSpPr>
        <p:grpSpPr>
          <a:xfrm>
            <a:off x="5021197" y="1417336"/>
            <a:ext cx="3417119" cy="2465908"/>
            <a:chOff x="3137835" y="1407801"/>
            <a:chExt cx="3417119" cy="2465908"/>
          </a:xfrm>
        </p:grpSpPr>
        <p:sp>
          <p:nvSpPr>
            <p:cNvPr id="7" name="Rectangle: Rounded Corners 6">
              <a:extLst>
                <a:ext uri="{FF2B5EF4-FFF2-40B4-BE49-F238E27FC236}">
                  <a16:creationId xmlns:a16="http://schemas.microsoft.com/office/drawing/2014/main" id="{D6D2B266-0374-45BE-ADA6-6E4F3669813E}"/>
                </a:ext>
              </a:extLst>
            </p:cNvPr>
            <p:cNvSpPr/>
            <p:nvPr/>
          </p:nvSpPr>
          <p:spPr>
            <a:xfrm>
              <a:off x="3137835" y="1407801"/>
              <a:ext cx="3417119" cy="2465908"/>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
          <p:nvSpPr>
            <p:cNvPr id="8" name="TextBox 7">
              <a:extLst>
                <a:ext uri="{FF2B5EF4-FFF2-40B4-BE49-F238E27FC236}">
                  <a16:creationId xmlns:a16="http://schemas.microsoft.com/office/drawing/2014/main" id="{E3B1E590-DCD6-46EF-BFB4-C52B1374139A}"/>
                </a:ext>
              </a:extLst>
            </p:cNvPr>
            <p:cNvSpPr txBox="1"/>
            <p:nvPr/>
          </p:nvSpPr>
          <p:spPr>
            <a:xfrm>
              <a:off x="4174236" y="1569625"/>
              <a:ext cx="1908931" cy="415498"/>
            </a:xfrm>
            <a:prstGeom prst="rect">
              <a:avLst/>
            </a:prstGeom>
            <a:noFill/>
          </p:spPr>
          <p:txBody>
            <a:bodyPr wrap="square" rtlCol="0">
              <a:spAutoFit/>
            </a:bodyPr>
            <a:lstStyle/>
            <a:p>
              <a:r>
                <a:rPr lang="en-SG" sz="1600" b="1" dirty="0"/>
                <a:t>Learn</a:t>
              </a:r>
              <a:r>
                <a:rPr lang="en-SG" sz="2100" b="1" dirty="0"/>
                <a:t> </a:t>
              </a:r>
              <a:r>
                <a:rPr lang="en" sz="900" dirty="0">
                  <a:solidFill>
                    <a:schemeClr val="dk1"/>
                  </a:solidFill>
                  <a:highlight>
                    <a:srgbClr val="FFCD00"/>
                  </a:highlight>
                </a:rPr>
                <a:t> 15 </a:t>
              </a:r>
              <a:r>
                <a:rPr lang="en-SG" sz="900" dirty="0">
                  <a:solidFill>
                    <a:schemeClr val="dk1"/>
                  </a:solidFill>
                  <a:highlight>
                    <a:srgbClr val="FFCD00"/>
                  </a:highlight>
                </a:rPr>
                <a:t>mins  </a:t>
              </a:r>
              <a:r>
                <a:rPr lang="en" sz="900" dirty="0">
                  <a:solidFill>
                    <a:schemeClr val="dk1"/>
                  </a:solidFill>
                  <a:highlight>
                    <a:srgbClr val="FFCD00"/>
                  </a:highlight>
                </a:rPr>
                <a:t> </a:t>
              </a:r>
              <a:endParaRPr lang="en-SG" sz="1050" dirty="0"/>
            </a:p>
          </p:txBody>
        </p:sp>
        <p:sp>
          <p:nvSpPr>
            <p:cNvPr id="9" name="TextBox 8">
              <a:extLst>
                <a:ext uri="{FF2B5EF4-FFF2-40B4-BE49-F238E27FC236}">
                  <a16:creationId xmlns:a16="http://schemas.microsoft.com/office/drawing/2014/main" id="{3060DA79-EE55-422A-99CA-021F6A8E65DF}"/>
                </a:ext>
              </a:extLst>
            </p:cNvPr>
            <p:cNvSpPr txBox="1"/>
            <p:nvPr/>
          </p:nvSpPr>
          <p:spPr>
            <a:xfrm>
              <a:off x="4185950" y="3116244"/>
              <a:ext cx="1800964" cy="415498"/>
            </a:xfrm>
            <a:prstGeom prst="rect">
              <a:avLst/>
            </a:prstGeom>
            <a:noFill/>
          </p:spPr>
          <p:txBody>
            <a:bodyPr wrap="square" rtlCol="0">
              <a:spAutoFit/>
            </a:bodyPr>
            <a:lstStyle/>
            <a:p>
              <a:r>
                <a:rPr lang="en-SG" sz="1600" b="1" dirty="0"/>
                <a:t>Quiz</a:t>
              </a:r>
              <a:r>
                <a:rPr lang="en-SG" sz="2100" b="1" dirty="0"/>
                <a:t> </a:t>
              </a:r>
              <a:r>
                <a:rPr lang="en" sz="900" dirty="0">
                  <a:solidFill>
                    <a:schemeClr val="dk1"/>
                  </a:solidFill>
                  <a:highlight>
                    <a:srgbClr val="FFCD00"/>
                  </a:highlight>
                </a:rPr>
                <a:t> 10 </a:t>
              </a:r>
              <a:r>
                <a:rPr lang="en-SG" sz="900" dirty="0">
                  <a:solidFill>
                    <a:schemeClr val="dk1"/>
                  </a:solidFill>
                  <a:highlight>
                    <a:srgbClr val="FFCD00"/>
                  </a:highlight>
                </a:rPr>
                <a:t>mins </a:t>
              </a:r>
              <a:endParaRPr lang="en-SG" sz="1050" dirty="0"/>
            </a:p>
          </p:txBody>
        </p:sp>
        <p:sp>
          <p:nvSpPr>
            <p:cNvPr id="10" name="TextBox 9">
              <a:extLst>
                <a:ext uri="{FF2B5EF4-FFF2-40B4-BE49-F238E27FC236}">
                  <a16:creationId xmlns:a16="http://schemas.microsoft.com/office/drawing/2014/main" id="{B1D5346A-5D32-4B17-8450-CAE9CD851107}"/>
                </a:ext>
              </a:extLst>
            </p:cNvPr>
            <p:cNvSpPr txBox="1"/>
            <p:nvPr/>
          </p:nvSpPr>
          <p:spPr>
            <a:xfrm>
              <a:off x="4176520" y="2352264"/>
              <a:ext cx="1906647" cy="577081"/>
            </a:xfrm>
            <a:prstGeom prst="rect">
              <a:avLst/>
            </a:prstGeom>
            <a:noFill/>
          </p:spPr>
          <p:txBody>
            <a:bodyPr wrap="square" rtlCol="0">
              <a:spAutoFit/>
            </a:bodyPr>
            <a:lstStyle/>
            <a:p>
              <a:r>
                <a:rPr lang="en-SG" sz="1600" b="1" dirty="0"/>
                <a:t>Activity</a:t>
              </a:r>
              <a:r>
                <a:rPr lang="en-SG" sz="2100" b="1" dirty="0"/>
                <a:t> </a:t>
              </a:r>
              <a:r>
                <a:rPr lang="en" sz="900" dirty="0">
                  <a:solidFill>
                    <a:schemeClr val="dk1"/>
                  </a:solidFill>
                  <a:highlight>
                    <a:srgbClr val="FFCD00"/>
                  </a:highlight>
                </a:rPr>
                <a:t> 45</a:t>
              </a:r>
              <a:r>
                <a:rPr lang="en-SG" sz="900" dirty="0">
                  <a:solidFill>
                    <a:schemeClr val="dk1"/>
                  </a:solidFill>
                  <a:highlight>
                    <a:srgbClr val="FFCD00"/>
                  </a:highlight>
                </a:rPr>
                <a:t> mins </a:t>
              </a:r>
              <a:endParaRPr lang="en-SG" sz="1050" dirty="0"/>
            </a:p>
            <a:p>
              <a:endParaRPr lang="en-SG" sz="1050" dirty="0"/>
            </a:p>
          </p:txBody>
        </p:sp>
        <p:pic>
          <p:nvPicPr>
            <p:cNvPr id="11" name="Picture 10">
              <a:extLst>
                <a:ext uri="{FF2B5EF4-FFF2-40B4-BE49-F238E27FC236}">
                  <a16:creationId xmlns:a16="http://schemas.microsoft.com/office/drawing/2014/main" id="{4254AE6D-7C67-4126-9191-5E7AC9F21C5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467003" y="2238590"/>
              <a:ext cx="626078" cy="621506"/>
            </a:xfrm>
            <a:prstGeom prst="rect">
              <a:avLst/>
            </a:prstGeom>
          </p:spPr>
        </p:pic>
        <p:pic>
          <p:nvPicPr>
            <p:cNvPr id="12" name="Picture 11">
              <a:extLst>
                <a:ext uri="{FF2B5EF4-FFF2-40B4-BE49-F238E27FC236}">
                  <a16:creationId xmlns:a16="http://schemas.microsoft.com/office/drawing/2014/main" id="{5629657B-1615-48AB-9FCD-9C22DD674E2D}"/>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485862" y="3030489"/>
              <a:ext cx="607219" cy="635794"/>
            </a:xfrm>
            <a:prstGeom prst="rect">
              <a:avLst/>
            </a:prstGeom>
          </p:spPr>
        </p:pic>
        <p:pic>
          <p:nvPicPr>
            <p:cNvPr id="13" name="Picture 12">
              <a:extLst>
                <a:ext uri="{FF2B5EF4-FFF2-40B4-BE49-F238E27FC236}">
                  <a16:creationId xmlns:a16="http://schemas.microsoft.com/office/drawing/2014/main" id="{1337C0E5-BF52-4959-BF0F-CF9CC73A989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3467003" y="1485406"/>
              <a:ext cx="607219" cy="698468"/>
            </a:xfrm>
            <a:prstGeom prst="rect">
              <a:avLst/>
            </a:prstGeom>
          </p:spPr>
        </p:pic>
      </p:grpSp>
      <p:grpSp>
        <p:nvGrpSpPr>
          <p:cNvPr id="14" name="Shape 242">
            <a:extLst>
              <a:ext uri="{FF2B5EF4-FFF2-40B4-BE49-F238E27FC236}">
                <a16:creationId xmlns:a16="http://schemas.microsoft.com/office/drawing/2014/main" id="{FEF992FC-15B2-498E-BC64-2AE1341178FD}"/>
              </a:ext>
            </a:extLst>
          </p:cNvPr>
          <p:cNvGrpSpPr/>
          <p:nvPr/>
        </p:nvGrpSpPr>
        <p:grpSpPr>
          <a:xfrm>
            <a:off x="916458" y="1019750"/>
            <a:ext cx="214625" cy="214625"/>
            <a:chOff x="2594050" y="1631825"/>
            <a:chExt cx="439625" cy="439625"/>
          </a:xfrm>
        </p:grpSpPr>
        <p:sp>
          <p:nvSpPr>
            <p:cNvPr id="15" name="Shape 243">
              <a:extLst>
                <a:ext uri="{FF2B5EF4-FFF2-40B4-BE49-F238E27FC236}">
                  <a16:creationId xmlns:a16="http://schemas.microsoft.com/office/drawing/2014/main" id="{E35C29D6-C8AB-4809-8D79-44BA6B928459}"/>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244">
              <a:extLst>
                <a:ext uri="{FF2B5EF4-FFF2-40B4-BE49-F238E27FC236}">
                  <a16:creationId xmlns:a16="http://schemas.microsoft.com/office/drawing/2014/main" id="{7CAE1C50-2C1C-4372-BD1F-E983E11AA8E4}"/>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245">
              <a:extLst>
                <a:ext uri="{FF2B5EF4-FFF2-40B4-BE49-F238E27FC236}">
                  <a16:creationId xmlns:a16="http://schemas.microsoft.com/office/drawing/2014/main" id="{B701718D-3034-4468-A0A9-D72723B6B4B6}"/>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246">
              <a:extLst>
                <a:ext uri="{FF2B5EF4-FFF2-40B4-BE49-F238E27FC236}">
                  <a16:creationId xmlns:a16="http://schemas.microsoft.com/office/drawing/2014/main" id="{A3D7DA8A-930C-4DFD-A6E5-E6A3B5BA6D1F}"/>
                </a:ext>
              </a:extLst>
            </p:cNvPr>
            <p:cNvSpPr/>
            <p:nvPr/>
          </p:nvSpPr>
          <p:spPr>
            <a:xfrm>
              <a:off x="2814912" y="1754062"/>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3" name="Group 2">
            <a:extLst>
              <a:ext uri="{FF2B5EF4-FFF2-40B4-BE49-F238E27FC236}">
                <a16:creationId xmlns:a16="http://schemas.microsoft.com/office/drawing/2014/main" id="{94FFC123-8DBA-4231-8848-E42E0DD6D354}"/>
              </a:ext>
            </a:extLst>
          </p:cNvPr>
          <p:cNvGrpSpPr/>
          <p:nvPr/>
        </p:nvGrpSpPr>
        <p:grpSpPr>
          <a:xfrm>
            <a:off x="6678507" y="3607026"/>
            <a:ext cx="1759809" cy="671945"/>
            <a:chOff x="6678507" y="3607026"/>
            <a:chExt cx="1759809" cy="671945"/>
          </a:xfrm>
        </p:grpSpPr>
        <p:sp>
          <p:nvSpPr>
            <p:cNvPr id="24" name="Text Placeholder 4">
              <a:extLst>
                <a:ext uri="{FF2B5EF4-FFF2-40B4-BE49-F238E27FC236}">
                  <a16:creationId xmlns:a16="http://schemas.microsoft.com/office/drawing/2014/main" id="{F8B87242-A965-4CFD-8810-1C535333C032}"/>
                </a:ext>
              </a:extLst>
            </p:cNvPr>
            <p:cNvSpPr txBox="1">
              <a:spLocks/>
            </p:cNvSpPr>
            <p:nvPr/>
          </p:nvSpPr>
          <p:spPr>
            <a:xfrm>
              <a:off x="7087446" y="3701890"/>
              <a:ext cx="1350870" cy="577081"/>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4pPr>
              <a:lvl5pPr marL="2286000" marR="0" lvl="4"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5pPr>
              <a:lvl6pPr marL="2743200" marR="0" lvl="5"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6pPr>
              <a:lvl7pPr marL="3200400" marR="0" lvl="6"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7pPr>
              <a:lvl8pPr marL="3657600" marR="0" lvl="7"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8pPr>
              <a:lvl9pPr marL="4114800" marR="0" lvl="8"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9pPr>
            </a:lstStyle>
            <a:p>
              <a:pPr marL="76200" indent="0">
                <a:buFont typeface="Quattrocento Sans"/>
                <a:buNone/>
              </a:pPr>
              <a:r>
                <a:rPr lang="en-SG" sz="1600" dirty="0">
                  <a:solidFill>
                    <a:srgbClr val="936E44"/>
                  </a:solidFill>
                  <a:latin typeface="Berlin Sans FB" panose="020E0602020502020306" pitchFamily="34" charset="0"/>
                </a:rPr>
                <a:t>Lunch</a:t>
              </a:r>
            </a:p>
          </p:txBody>
        </p:sp>
        <p:pic>
          <p:nvPicPr>
            <p:cNvPr id="1028" name="Picture 4" descr="Related image">
              <a:extLst>
                <a:ext uri="{FF2B5EF4-FFF2-40B4-BE49-F238E27FC236}">
                  <a16:creationId xmlns:a16="http://schemas.microsoft.com/office/drawing/2014/main" id="{6C7264F1-FEBC-4B4C-A54C-224C66A9EE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8507" y="3607026"/>
              <a:ext cx="553225" cy="553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21268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Pattern Generalisation</a:t>
            </a:r>
            <a:endParaRPr lang="en-SG" dirty="0"/>
          </a:p>
        </p:txBody>
      </p:sp>
      <p:sp>
        <p:nvSpPr>
          <p:cNvPr id="3" name="Content Placeholder 2"/>
          <p:cNvSpPr>
            <a:spLocks noGrp="1"/>
          </p:cNvSpPr>
          <p:nvPr>
            <p:ph type="body" idx="1"/>
          </p:nvPr>
        </p:nvSpPr>
        <p:spPr/>
        <p:txBody>
          <a:bodyPr/>
          <a:lstStyle/>
          <a:p>
            <a:r>
              <a:rPr lang="en-GB" dirty="0"/>
              <a:t>Arithmetic Series</a:t>
            </a:r>
          </a:p>
          <a:p>
            <a:endParaRPr lang="en-GB" dirty="0"/>
          </a:p>
          <a:p>
            <a:endParaRPr lang="en-GB" dirty="0"/>
          </a:p>
          <a:p>
            <a:endParaRPr lang="en-GB" dirty="0"/>
          </a:p>
          <a:p>
            <a:endParaRPr lang="en-SG"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7422" y="2156385"/>
            <a:ext cx="1449532" cy="442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
        <p:nvSpPr>
          <p:cNvPr id="7" name="Content Placeholder 2"/>
          <p:cNvSpPr txBox="1">
            <a:spLocks/>
          </p:cNvSpPr>
          <p:nvPr/>
        </p:nvSpPr>
        <p:spPr>
          <a:xfrm>
            <a:off x="1371600" y="2857500"/>
            <a:ext cx="3257550" cy="1734603"/>
          </a:xfrm>
          <a:prstGeom prst="rect">
            <a:avLst/>
          </a:prstGeom>
        </p:spPr>
        <p:txBody>
          <a:bodyPr vert="horz" lIns="41148" tIns="6858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GB" sz="2400" dirty="0"/>
              <a:t>Sum of 1 - 200</a:t>
            </a:r>
          </a:p>
          <a:p>
            <a:r>
              <a:rPr lang="en-GB" sz="2400" dirty="0"/>
              <a:t>n = 200</a:t>
            </a:r>
          </a:p>
          <a:p>
            <a:r>
              <a:rPr lang="en-GB" sz="2400" dirty="0"/>
              <a:t>a</a:t>
            </a:r>
            <a:r>
              <a:rPr lang="en-GB" sz="2400" baseline="-25000" dirty="0"/>
              <a:t>1</a:t>
            </a:r>
            <a:r>
              <a:rPr lang="en-GB" sz="2400" dirty="0"/>
              <a:t> = 1</a:t>
            </a:r>
          </a:p>
          <a:p>
            <a:r>
              <a:rPr lang="en-GB" sz="2400" dirty="0"/>
              <a:t>a</a:t>
            </a:r>
            <a:r>
              <a:rPr lang="en-GB" sz="2400" baseline="-25000" dirty="0"/>
              <a:t>200</a:t>
            </a:r>
            <a:r>
              <a:rPr lang="en-GB" sz="2400" dirty="0"/>
              <a:t> = 200</a:t>
            </a:r>
          </a:p>
          <a:p>
            <a:r>
              <a:rPr lang="en-GB" sz="2400" dirty="0"/>
              <a:t>Sn = 20,100</a:t>
            </a:r>
          </a:p>
          <a:p>
            <a:endParaRPr lang="en-GB" sz="2400" dirty="0"/>
          </a:p>
          <a:p>
            <a:endParaRPr lang="en-SG" sz="2400" dirty="0"/>
          </a:p>
        </p:txBody>
      </p:sp>
      <p:sp>
        <p:nvSpPr>
          <p:cNvPr id="8" name="Content Placeholder 2"/>
          <p:cNvSpPr txBox="1">
            <a:spLocks/>
          </p:cNvSpPr>
          <p:nvPr/>
        </p:nvSpPr>
        <p:spPr>
          <a:xfrm>
            <a:off x="4457700" y="2894547"/>
            <a:ext cx="3112035" cy="1734603"/>
          </a:xfrm>
          <a:prstGeom prst="rect">
            <a:avLst/>
          </a:prstGeom>
        </p:spPr>
        <p:txBody>
          <a:bodyPr vert="horz" lIns="41148" tIns="6858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n-GB" sz="2400" dirty="0"/>
              <a:t>Sum odd no of 1 - 200</a:t>
            </a:r>
          </a:p>
          <a:p>
            <a:r>
              <a:rPr lang="en-GB" sz="2400" dirty="0"/>
              <a:t>n = 100</a:t>
            </a:r>
          </a:p>
          <a:p>
            <a:r>
              <a:rPr lang="en-GB" sz="2400" dirty="0"/>
              <a:t>a</a:t>
            </a:r>
            <a:r>
              <a:rPr lang="en-GB" sz="2400" baseline="-25000" dirty="0"/>
              <a:t>1</a:t>
            </a:r>
            <a:r>
              <a:rPr lang="en-GB" sz="2400" dirty="0"/>
              <a:t> = 1</a:t>
            </a:r>
          </a:p>
          <a:p>
            <a:r>
              <a:rPr lang="en-GB" sz="2400" dirty="0"/>
              <a:t>a</a:t>
            </a:r>
            <a:r>
              <a:rPr lang="en-GB" sz="2400" baseline="-25000" dirty="0"/>
              <a:t>199</a:t>
            </a:r>
            <a:r>
              <a:rPr lang="en-GB" sz="2400" dirty="0"/>
              <a:t> = 199</a:t>
            </a:r>
          </a:p>
          <a:p>
            <a:r>
              <a:rPr lang="en-GB" sz="2400" dirty="0"/>
              <a:t>Sn = 10,000</a:t>
            </a:r>
          </a:p>
          <a:p>
            <a:endParaRPr lang="en-GB" sz="2400" dirty="0"/>
          </a:p>
          <a:p>
            <a:endParaRPr lang="en-SG" sz="2400" dirty="0"/>
          </a:p>
        </p:txBody>
      </p:sp>
    </p:spTree>
    <p:extLst>
      <p:ext uri="{BB962C8B-B14F-4D97-AF65-F5344CB8AC3E}">
        <p14:creationId xmlns:p14="http://schemas.microsoft.com/office/powerpoint/2010/main" val="1421623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idx="4294967295"/>
          </p:nvPr>
        </p:nvSpPr>
        <p:spPr>
          <a:xfrm>
            <a:off x="1162341" y="3206337"/>
            <a:ext cx="6810375" cy="4365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highlight>
                  <a:srgbClr val="FFCD00"/>
                </a:highlight>
              </a:rPr>
              <a:t> 4 Algorithm</a:t>
            </a:r>
            <a:endParaRPr sz="4800" dirty="0">
              <a:highlight>
                <a:srgbClr val="FFCD00"/>
              </a:highlight>
            </a:endParaRPr>
          </a:p>
        </p:txBody>
      </p:sp>
      <p:sp>
        <p:nvSpPr>
          <p:cNvPr id="122" name="Shape 122"/>
          <p:cNvSpPr txBox="1">
            <a:spLocks noGrp="1"/>
          </p:cNvSpPr>
          <p:nvPr>
            <p:ph type="subTitle" idx="4294967295"/>
          </p:nvPr>
        </p:nvSpPr>
        <p:spPr>
          <a:xfrm>
            <a:off x="1162341" y="3885787"/>
            <a:ext cx="6810375" cy="1093256"/>
          </a:xfrm>
          <a:prstGeom prst="rect">
            <a:avLst/>
          </a:prstGeom>
        </p:spPr>
        <p:txBody>
          <a:bodyPr spcFirstLastPara="1" wrap="square" lIns="91425" tIns="91425" rIns="91425" bIns="91425" anchor="t" anchorCtr="0">
            <a:noAutofit/>
          </a:bodyPr>
          <a:lstStyle/>
          <a:p>
            <a:pPr marL="558800" lvl="1" indent="0" algn="ctr">
              <a:buNone/>
            </a:pPr>
            <a:r>
              <a:rPr lang="en-SG" dirty="0"/>
              <a:t>A list of steps that you can follow to finish a task</a:t>
            </a:r>
            <a:endParaRPr lang="en-GB" dirty="0"/>
          </a:p>
        </p:txBody>
      </p:sp>
      <p:cxnSp>
        <p:nvCxnSpPr>
          <p:cNvPr id="123" name="Shape 123"/>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24" name="Shape 124"/>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25" name="Shape 125"/>
          <p:cNvGrpSpPr/>
          <p:nvPr/>
        </p:nvGrpSpPr>
        <p:grpSpPr>
          <a:xfrm>
            <a:off x="4184367" y="854983"/>
            <a:ext cx="1035173" cy="1035155"/>
            <a:chOff x="6643075" y="3664250"/>
            <a:chExt cx="407950" cy="407975"/>
          </a:xfrm>
        </p:grpSpPr>
        <p:sp>
          <p:nvSpPr>
            <p:cNvPr id="126" name="Shape 12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8" name="Shape 128"/>
          <p:cNvGrpSpPr/>
          <p:nvPr/>
        </p:nvGrpSpPr>
        <p:grpSpPr>
          <a:xfrm rot="-587406">
            <a:off x="4123593" y="2025001"/>
            <a:ext cx="425594" cy="425570"/>
            <a:chOff x="576250" y="4319400"/>
            <a:chExt cx="442075" cy="442050"/>
          </a:xfrm>
        </p:grpSpPr>
        <p:sp>
          <p:nvSpPr>
            <p:cNvPr id="129" name="Shape 12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3" name="Shape 133"/>
          <p:cNvSpPr/>
          <p:nvPr/>
        </p:nvSpPr>
        <p:spPr>
          <a:xfrm>
            <a:off x="3936800" y="1094079"/>
            <a:ext cx="161807" cy="1545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5197375" y="1751151"/>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280154">
            <a:off x="3824697"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780619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Algorithm</a:t>
            </a:r>
            <a:endParaRPr lang="en-SG" dirty="0"/>
          </a:p>
        </p:txBody>
      </p:sp>
      <p:sp>
        <p:nvSpPr>
          <p:cNvPr id="3" name="Content Placeholder 2"/>
          <p:cNvSpPr>
            <a:spLocks noGrp="1"/>
          </p:cNvSpPr>
          <p:nvPr>
            <p:ph type="body" idx="1"/>
          </p:nvPr>
        </p:nvSpPr>
        <p:spPr>
          <a:xfrm>
            <a:off x="1375800" y="1420043"/>
            <a:ext cx="5349536" cy="3112200"/>
          </a:xfrm>
        </p:spPr>
        <p:txBody>
          <a:bodyPr>
            <a:normAutofit fontScale="85000" lnSpcReduction="20000"/>
          </a:bodyPr>
          <a:lstStyle/>
          <a:p>
            <a:r>
              <a:rPr lang="en-SG" i="1" dirty="0">
                <a:solidFill>
                  <a:srgbClr val="C00000"/>
                </a:solidFill>
              </a:rPr>
              <a:t>Algorithm</a:t>
            </a:r>
            <a:r>
              <a:rPr lang="en-SG" dirty="0"/>
              <a:t>: a series of steps to follow in a given order that achieves some goal</a:t>
            </a:r>
          </a:p>
          <a:p>
            <a:r>
              <a:rPr lang="en-SG" dirty="0"/>
              <a:t>The steps can be followed without those involved having any understanding of what they are doing, i.e. given an algorithmic solution, other people (or computers) can then follow the instructions mechanically.</a:t>
            </a:r>
          </a:p>
          <a:p>
            <a:r>
              <a:rPr lang="en-SG" dirty="0"/>
              <a:t>E.g. When a chef writes a recipe for a dish, she is creating an </a:t>
            </a:r>
            <a:r>
              <a:rPr lang="en-SG" b="1" dirty="0"/>
              <a:t>algorithm </a:t>
            </a:r>
            <a:r>
              <a:rPr lang="en-SG" dirty="0"/>
              <a:t>that others can follow to replicate the dish.</a:t>
            </a:r>
          </a:p>
        </p:txBody>
      </p:sp>
      <p:sp>
        <p:nvSpPr>
          <p:cNvPr id="4" name="Speech Bubble: Oval 3">
            <a:extLst>
              <a:ext uri="{FF2B5EF4-FFF2-40B4-BE49-F238E27FC236}">
                <a16:creationId xmlns:a16="http://schemas.microsoft.com/office/drawing/2014/main" id="{9339BEB0-033C-4CFE-960F-4A83286D3C9A}"/>
              </a:ext>
            </a:extLst>
          </p:cNvPr>
          <p:cNvSpPr/>
          <p:nvPr/>
        </p:nvSpPr>
        <p:spPr>
          <a:xfrm>
            <a:off x="6630569" y="2383738"/>
            <a:ext cx="2275262" cy="2210280"/>
          </a:xfrm>
          <a:prstGeom prst="wedgeEllipseCallout">
            <a:avLst>
              <a:gd name="adj1" fmla="val -45446"/>
              <a:gd name="adj2" fmla="val 48056"/>
            </a:avLst>
          </a:prstGeom>
          <a:solidFill>
            <a:srgbClr val="20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chemeClr val="bg1"/>
                </a:solidFill>
                <a:latin typeface="Lato" panose="020F0502020204030203" pitchFamily="34" charset="0"/>
              </a:rPr>
              <a:t>We will learn more about Algorithm in the next lesson</a:t>
            </a:r>
          </a:p>
        </p:txBody>
      </p:sp>
    </p:spTree>
    <p:extLst>
      <p:ext uri="{BB962C8B-B14F-4D97-AF65-F5344CB8AC3E}">
        <p14:creationId xmlns:p14="http://schemas.microsoft.com/office/powerpoint/2010/main" val="19827632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olving Problems at Google Using Computational Thinking">
            <a:hlinkClick r:id="" action="ppaction://media"/>
            <a:extLst>
              <a:ext uri="{FF2B5EF4-FFF2-40B4-BE49-F238E27FC236}">
                <a16:creationId xmlns:a16="http://schemas.microsoft.com/office/drawing/2014/main" id="{5034F758-826B-4085-9125-AFD1B040D7A7}"/>
              </a:ext>
            </a:extLst>
          </p:cNvPr>
          <p:cNvPicPr>
            <a:picLocks noChangeAspect="1"/>
          </p:cNvPicPr>
          <p:nvPr>
            <a:videoFile r:link="rId2"/>
            <p:extLst>
              <p:ext uri="{DAA4B4D4-6D71-4841-9C94-3DE7FCFB9230}">
                <p14:media xmlns:p14="http://schemas.microsoft.com/office/powerpoint/2010/main" r:link="rId1"/>
              </p:ext>
            </p:extLst>
          </p:nvPr>
        </p:nvPicPr>
        <p:blipFill>
          <a:blip r:embed="rId4"/>
          <a:stretch>
            <a:fillRect/>
          </a:stretch>
        </p:blipFill>
        <p:spPr>
          <a:xfrm>
            <a:off x="0" y="0"/>
            <a:ext cx="9144000" cy="5143500"/>
          </a:xfrm>
          <a:prstGeom prst="rect">
            <a:avLst/>
          </a:prstGeom>
        </p:spPr>
      </p:pic>
      <p:sp>
        <p:nvSpPr>
          <p:cNvPr id="6" name="Rectangle 5">
            <a:extLst>
              <a:ext uri="{FF2B5EF4-FFF2-40B4-BE49-F238E27FC236}">
                <a16:creationId xmlns:a16="http://schemas.microsoft.com/office/drawing/2014/main" id="{129E57A7-42E7-47D9-8833-DB656F44BCBC}"/>
              </a:ext>
            </a:extLst>
          </p:cNvPr>
          <p:cNvSpPr/>
          <p:nvPr/>
        </p:nvSpPr>
        <p:spPr>
          <a:xfrm>
            <a:off x="0" y="4771428"/>
            <a:ext cx="4842992" cy="307777"/>
          </a:xfrm>
          <a:prstGeom prst="rect">
            <a:avLst/>
          </a:prstGeom>
        </p:spPr>
        <p:txBody>
          <a:bodyPr wrap="none">
            <a:spAutoFit/>
          </a:bodyPr>
          <a:lstStyle/>
          <a:p>
            <a:r>
              <a:rPr lang="en-SG" dirty="0">
                <a:highlight>
                  <a:srgbClr val="FFCD00"/>
                </a:highlight>
              </a:rPr>
              <a:t>Solving Problems at Google Using Computational Thinking</a:t>
            </a:r>
            <a:endParaRPr lang="en-SG" dirty="0"/>
          </a:p>
        </p:txBody>
      </p:sp>
      <p:sp>
        <p:nvSpPr>
          <p:cNvPr id="2" name="Rectangle 1">
            <a:extLst>
              <a:ext uri="{FF2B5EF4-FFF2-40B4-BE49-F238E27FC236}">
                <a16:creationId xmlns:a16="http://schemas.microsoft.com/office/drawing/2014/main" id="{6CE1F602-BA76-464A-8307-6A1FBF25B6BA}"/>
              </a:ext>
            </a:extLst>
          </p:cNvPr>
          <p:cNvSpPr/>
          <p:nvPr/>
        </p:nvSpPr>
        <p:spPr>
          <a:xfrm>
            <a:off x="6535560" y="4863761"/>
            <a:ext cx="2520242" cy="215444"/>
          </a:xfrm>
          <a:prstGeom prst="rect">
            <a:avLst/>
          </a:prstGeom>
        </p:spPr>
        <p:txBody>
          <a:bodyPr wrap="none">
            <a:spAutoFit/>
          </a:bodyPr>
          <a:lstStyle/>
          <a:p>
            <a:r>
              <a:rPr lang="en-SG" sz="800" dirty="0">
                <a:hlinkClick r:id="rId5"/>
              </a:rPr>
              <a:t>https://www.youtube.com/watch?v=SVVB5RQfYxk</a:t>
            </a:r>
            <a:r>
              <a:rPr lang="en-SG" sz="800" dirty="0"/>
              <a:t> </a:t>
            </a:r>
          </a:p>
        </p:txBody>
      </p:sp>
    </p:spTree>
    <p:extLst>
      <p:ext uri="{BB962C8B-B14F-4D97-AF65-F5344CB8AC3E}">
        <p14:creationId xmlns:p14="http://schemas.microsoft.com/office/powerpoint/2010/main" val="1642886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3863"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0" dirty="0">
                <a:solidFill>
                  <a:schemeClr val="tx1">
                    <a:lumMod val="50000"/>
                    <a:lumOff val="50000"/>
                  </a:schemeClr>
                </a:solidFill>
              </a:rPr>
              <a:t>Summary - </a:t>
            </a:r>
            <a:r>
              <a:rPr lang="en-GB" dirty="0"/>
              <a:t>4 Key Concepts of Computational Thinking</a:t>
            </a:r>
            <a:endParaRPr lang="en-SG" dirty="0"/>
          </a:p>
        </p:txBody>
      </p:sp>
      <p:sp>
        <p:nvSpPr>
          <p:cNvPr id="3" name="Content Placeholder 2"/>
          <p:cNvSpPr>
            <a:spLocks noGrp="1"/>
          </p:cNvSpPr>
          <p:nvPr>
            <p:ph type="body" idx="1"/>
          </p:nvPr>
        </p:nvSpPr>
        <p:spPr/>
        <p:txBody>
          <a:bodyPr>
            <a:normAutofit fontScale="92500" lnSpcReduction="10000"/>
          </a:bodyPr>
          <a:lstStyle/>
          <a:p>
            <a:r>
              <a:rPr lang="en-GB" dirty="0">
                <a:solidFill>
                  <a:srgbClr val="C00000"/>
                </a:solidFill>
              </a:rPr>
              <a:t>Decomposition</a:t>
            </a:r>
          </a:p>
          <a:p>
            <a:pPr lvl="1"/>
            <a:r>
              <a:rPr lang="en-SG" dirty="0"/>
              <a:t>Break a problem down into smaller problems</a:t>
            </a:r>
            <a:endParaRPr lang="en-GB" dirty="0"/>
          </a:p>
          <a:p>
            <a:r>
              <a:rPr lang="en-GB" dirty="0">
                <a:solidFill>
                  <a:srgbClr val="C00000"/>
                </a:solidFill>
              </a:rPr>
              <a:t>Pattern Recognition</a:t>
            </a:r>
          </a:p>
          <a:p>
            <a:pPr lvl="1"/>
            <a:r>
              <a:rPr lang="en-GB" dirty="0"/>
              <a:t>Find similarities between things</a:t>
            </a:r>
          </a:p>
          <a:p>
            <a:r>
              <a:rPr lang="en-GB" dirty="0">
                <a:solidFill>
                  <a:srgbClr val="C00000"/>
                </a:solidFill>
              </a:rPr>
              <a:t>Abstraction </a:t>
            </a:r>
            <a:r>
              <a:rPr lang="en-GB" dirty="0">
                <a:solidFill>
                  <a:schemeClr val="tx1"/>
                </a:solidFill>
              </a:rPr>
              <a:t>(Pattern Generalization)</a:t>
            </a:r>
          </a:p>
          <a:p>
            <a:pPr lvl="1"/>
            <a:r>
              <a:rPr lang="en-GB" dirty="0"/>
              <a:t>Pull out specific differences to make one solution work for multiple problems</a:t>
            </a:r>
          </a:p>
          <a:p>
            <a:r>
              <a:rPr lang="en-GB" dirty="0">
                <a:solidFill>
                  <a:srgbClr val="C00000"/>
                </a:solidFill>
              </a:rPr>
              <a:t>Algorithm</a:t>
            </a:r>
          </a:p>
          <a:p>
            <a:pPr lvl="1"/>
            <a:r>
              <a:rPr lang="en-SG" dirty="0"/>
              <a:t>A list of steps that you can follow to finish a task</a:t>
            </a:r>
            <a:endParaRPr lang="en-GB" dirty="0"/>
          </a:p>
        </p:txBody>
      </p:sp>
      <p:pic>
        <p:nvPicPr>
          <p:cNvPr id="2050" name="Picture 2" descr="Image result for target png">
            <a:extLst>
              <a:ext uri="{FF2B5EF4-FFF2-40B4-BE49-F238E27FC236}">
                <a16:creationId xmlns:a16="http://schemas.microsoft.com/office/drawing/2014/main" id="{E451192C-8914-43FA-BF73-80A164A77E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076" y="748819"/>
            <a:ext cx="671224" cy="671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85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ctrTitle" idx="4294967295"/>
          </p:nvPr>
        </p:nvSpPr>
        <p:spPr>
          <a:xfrm>
            <a:off x="1951575" y="2878750"/>
            <a:ext cx="52410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highlight>
                  <a:srgbClr val="FFCD00"/>
                </a:highlight>
              </a:rPr>
              <a:t>Activity</a:t>
            </a:r>
            <a:endParaRPr sz="4800" dirty="0">
              <a:highlight>
                <a:srgbClr val="FFCD00"/>
              </a:highlight>
            </a:endParaRPr>
          </a:p>
        </p:txBody>
      </p:sp>
      <p:pic>
        <p:nvPicPr>
          <p:cNvPr id="3074" name="Picture 2" descr="Related image">
            <a:extLst>
              <a:ext uri="{FF2B5EF4-FFF2-40B4-BE49-F238E27FC236}">
                <a16:creationId xmlns:a16="http://schemas.microsoft.com/office/drawing/2014/main" id="{BB21DB9C-29C0-441B-871D-2F207C98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079" y="287950"/>
            <a:ext cx="2590800" cy="2590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lated image">
            <a:extLst>
              <a:ext uri="{FF2B5EF4-FFF2-40B4-BE49-F238E27FC236}">
                <a16:creationId xmlns:a16="http://schemas.microsoft.com/office/drawing/2014/main" id="{CCC82978-6CC4-49FC-88A0-BDE8A236A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500" y="1981276"/>
            <a:ext cx="1159800" cy="1159800"/>
          </a:xfrm>
          <a:prstGeom prst="rect">
            <a:avLst/>
          </a:prstGeom>
          <a:noFill/>
          <a:extLst>
            <a:ext uri="{909E8E84-426E-40DD-AFC4-6F175D3DCCD1}">
              <a14:hiddenFill xmlns:a14="http://schemas.microsoft.com/office/drawing/2010/main">
                <a:solidFill>
                  <a:srgbClr val="FFFFFF"/>
                </a:solidFill>
              </a14:hiddenFill>
            </a:ext>
          </a:extLst>
        </p:spPr>
      </p:pic>
      <p:sp>
        <p:nvSpPr>
          <p:cNvPr id="8" name="Shape 122">
            <a:extLst>
              <a:ext uri="{FF2B5EF4-FFF2-40B4-BE49-F238E27FC236}">
                <a16:creationId xmlns:a16="http://schemas.microsoft.com/office/drawing/2014/main" id="{FB5E2DD7-BD10-47AD-BB65-4458A3CAC72E}"/>
              </a:ext>
            </a:extLst>
          </p:cNvPr>
          <p:cNvSpPr txBox="1">
            <a:spLocks/>
          </p:cNvSpPr>
          <p:nvPr/>
        </p:nvSpPr>
        <p:spPr>
          <a:xfrm>
            <a:off x="1951575" y="3792555"/>
            <a:ext cx="52410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SG" sz="1800" b="1" dirty="0">
                <a:solidFill>
                  <a:schemeClr val="tx1"/>
                </a:solidFill>
                <a:ea typeface="Open Sans" panose="020B0606030504020204" pitchFamily="34" charset="0"/>
                <a:cs typeface="Open Sans" panose="020B0606030504020204" pitchFamily="34" charset="0"/>
              </a:rPr>
              <a:t>Task 1 </a:t>
            </a:r>
            <a:r>
              <a:rPr lang="en-SG" sz="1800" dirty="0">
                <a:solidFill>
                  <a:schemeClr val="tx1"/>
                </a:solidFill>
                <a:ea typeface="Open Sans" panose="020B0606030504020204" pitchFamily="34" charset="0"/>
                <a:cs typeface="Open Sans" panose="020B0606030504020204" pitchFamily="34" charset="0"/>
              </a:rPr>
              <a:t>Decomposition</a:t>
            </a:r>
          </a:p>
          <a:p>
            <a:pPr marL="0" indent="0" algn="ctr">
              <a:buNone/>
            </a:pPr>
            <a:r>
              <a:rPr lang="en-SG" sz="1800" dirty="0"/>
              <a:t>Break a problem down into smaller problems</a:t>
            </a:r>
          </a:p>
          <a:p>
            <a:pPr marL="0" indent="0" algn="ctr">
              <a:buNone/>
            </a:pPr>
            <a:r>
              <a:rPr lang="en-SG" sz="1800" b="1" dirty="0"/>
              <a:t>[ Optional ]</a:t>
            </a:r>
            <a:endParaRPr lang="en-GB" sz="1800" b="1" dirty="0"/>
          </a:p>
          <a:p>
            <a:pPr marL="0" indent="0" algn="ctr">
              <a:buFont typeface="Quattrocento Sans"/>
              <a:buNone/>
            </a:pPr>
            <a:endParaRPr lang="en-SG" sz="1800" dirty="0"/>
          </a:p>
        </p:txBody>
      </p:sp>
    </p:spTree>
    <p:extLst>
      <p:ext uri="{BB962C8B-B14F-4D97-AF65-F5344CB8AC3E}">
        <p14:creationId xmlns:p14="http://schemas.microsoft.com/office/powerpoint/2010/main" val="770500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4D9AE72-5713-4F8D-AE1C-6A386D4F26A3}"/>
              </a:ext>
            </a:extLst>
          </p:cNvPr>
          <p:cNvPicPr>
            <a:picLocks noChangeAspect="1"/>
          </p:cNvPicPr>
          <p:nvPr/>
        </p:nvPicPr>
        <p:blipFill>
          <a:blip r:embed="rId2"/>
          <a:stretch>
            <a:fillRect/>
          </a:stretch>
        </p:blipFill>
        <p:spPr>
          <a:xfrm>
            <a:off x="3095490" y="1187198"/>
            <a:ext cx="5303654" cy="3197957"/>
          </a:xfrm>
          <a:prstGeom prst="rect">
            <a:avLst/>
          </a:prstGeom>
        </p:spPr>
      </p:pic>
      <p:sp>
        <p:nvSpPr>
          <p:cNvPr id="3" name="Flowchart: Process 2">
            <a:extLst>
              <a:ext uri="{FF2B5EF4-FFF2-40B4-BE49-F238E27FC236}">
                <a16:creationId xmlns:a16="http://schemas.microsoft.com/office/drawing/2014/main" id="{AEB3BF9F-5A07-4819-B158-AE8F18C8399D}"/>
              </a:ext>
            </a:extLst>
          </p:cNvPr>
          <p:cNvSpPr/>
          <p:nvPr/>
        </p:nvSpPr>
        <p:spPr>
          <a:xfrm rot="21255025">
            <a:off x="704520" y="1306252"/>
            <a:ext cx="1329267" cy="364067"/>
          </a:xfrm>
          <a:prstGeom prst="flowChartProcess">
            <a:avLst/>
          </a:prstGeom>
          <a:solidFill>
            <a:srgbClr val="20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latin typeface="Lato" panose="020F0502020204030203" pitchFamily="34" charset="0"/>
              </a:rPr>
              <a:t>Individual</a:t>
            </a:r>
          </a:p>
        </p:txBody>
      </p:sp>
      <p:sp>
        <p:nvSpPr>
          <p:cNvPr id="4" name="Flowchart: Process 3">
            <a:extLst>
              <a:ext uri="{FF2B5EF4-FFF2-40B4-BE49-F238E27FC236}">
                <a16:creationId xmlns:a16="http://schemas.microsoft.com/office/drawing/2014/main" id="{F596C53A-3E6D-4783-9B4A-96C87898B4D2}"/>
              </a:ext>
            </a:extLst>
          </p:cNvPr>
          <p:cNvSpPr/>
          <p:nvPr/>
        </p:nvSpPr>
        <p:spPr>
          <a:xfrm rot="21255025">
            <a:off x="759749" y="2356442"/>
            <a:ext cx="1329267" cy="364067"/>
          </a:xfrm>
          <a:prstGeom prst="flowChartProcess">
            <a:avLst/>
          </a:prstGeom>
          <a:solidFill>
            <a:srgbClr val="20D0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latin typeface="Lato" panose="020F0502020204030203" pitchFamily="34" charset="0"/>
              </a:rPr>
              <a:t>Class</a:t>
            </a:r>
          </a:p>
        </p:txBody>
      </p:sp>
      <p:sp>
        <p:nvSpPr>
          <p:cNvPr id="5" name="Shape 122">
            <a:extLst>
              <a:ext uri="{FF2B5EF4-FFF2-40B4-BE49-F238E27FC236}">
                <a16:creationId xmlns:a16="http://schemas.microsoft.com/office/drawing/2014/main" id="{3D310D3F-9AF5-43B1-8960-964AFAD25A14}"/>
              </a:ext>
            </a:extLst>
          </p:cNvPr>
          <p:cNvSpPr txBox="1">
            <a:spLocks/>
          </p:cNvSpPr>
          <p:nvPr/>
        </p:nvSpPr>
        <p:spPr>
          <a:xfrm>
            <a:off x="1183163" y="1584216"/>
            <a:ext cx="1841492" cy="29012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buFont typeface="Quattrocento Sans"/>
              <a:buNone/>
            </a:pPr>
            <a:r>
              <a:rPr lang="en-SG" sz="1800" dirty="0">
                <a:hlinkClick r:id="rId3"/>
              </a:rPr>
              <a:t>Classification</a:t>
            </a:r>
            <a:endParaRPr lang="en-SG" sz="1800" dirty="0"/>
          </a:p>
          <a:p>
            <a:pPr marL="0" indent="0">
              <a:buFont typeface="Quattrocento Sans"/>
              <a:buNone/>
            </a:pPr>
            <a:endParaRPr lang="en-SG" sz="1800" dirty="0"/>
          </a:p>
          <a:p>
            <a:pPr marL="0" indent="0">
              <a:buFont typeface="Quattrocento Sans"/>
              <a:buNone/>
            </a:pPr>
            <a:endParaRPr lang="en-SG" sz="1800" dirty="0"/>
          </a:p>
          <a:p>
            <a:pPr marL="0" indent="0">
              <a:buFont typeface="Quattrocento Sans"/>
              <a:buNone/>
            </a:pPr>
            <a:r>
              <a:rPr lang="en-SG" sz="1800" dirty="0">
                <a:hlinkClick r:id="rId4"/>
              </a:rPr>
              <a:t>Mystery Animal</a:t>
            </a:r>
            <a:r>
              <a:rPr lang="en-SG" sz="1800" dirty="0"/>
              <a:t>    </a:t>
            </a:r>
          </a:p>
          <a:p>
            <a:pPr marL="0" indent="0">
              <a:buFont typeface="Quattrocento Sans"/>
              <a:buNone/>
            </a:pPr>
            <a:endParaRPr lang="en-SG" sz="1800" dirty="0"/>
          </a:p>
        </p:txBody>
      </p:sp>
    </p:spTree>
    <p:extLst>
      <p:ext uri="{BB962C8B-B14F-4D97-AF65-F5344CB8AC3E}">
        <p14:creationId xmlns:p14="http://schemas.microsoft.com/office/powerpoint/2010/main" val="1317781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0"/>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BB21DB9C-29C0-441B-871D-2F207C98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079" y="287950"/>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21">
            <a:extLst>
              <a:ext uri="{FF2B5EF4-FFF2-40B4-BE49-F238E27FC236}">
                <a16:creationId xmlns:a16="http://schemas.microsoft.com/office/drawing/2014/main" id="{2265D5A9-58D9-4EFB-AD17-0215B1C7E35B}"/>
              </a:ext>
            </a:extLst>
          </p:cNvPr>
          <p:cNvSpPr txBox="1">
            <a:spLocks/>
          </p:cNvSpPr>
          <p:nvPr/>
        </p:nvSpPr>
        <p:spPr>
          <a:xfrm>
            <a:off x="1951575" y="2878750"/>
            <a:ext cx="52410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SG" sz="4800" dirty="0">
                <a:highlight>
                  <a:srgbClr val="FFCD00"/>
                </a:highlight>
              </a:rPr>
              <a:t>Activity</a:t>
            </a:r>
          </a:p>
        </p:txBody>
      </p:sp>
      <p:sp>
        <p:nvSpPr>
          <p:cNvPr id="7" name="Shape 122">
            <a:extLst>
              <a:ext uri="{FF2B5EF4-FFF2-40B4-BE49-F238E27FC236}">
                <a16:creationId xmlns:a16="http://schemas.microsoft.com/office/drawing/2014/main" id="{67C73A49-357E-44D3-8E84-F9FAFE6304F4}"/>
              </a:ext>
            </a:extLst>
          </p:cNvPr>
          <p:cNvSpPr txBox="1">
            <a:spLocks/>
          </p:cNvSpPr>
          <p:nvPr/>
        </p:nvSpPr>
        <p:spPr>
          <a:xfrm>
            <a:off x="1900775" y="3787276"/>
            <a:ext cx="52410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SG" sz="1800" b="1" dirty="0">
                <a:solidFill>
                  <a:schemeClr val="tx1"/>
                </a:solidFill>
              </a:rPr>
              <a:t>Task 2 </a:t>
            </a:r>
            <a:r>
              <a:rPr lang="en-SG" sz="1800" dirty="0">
                <a:solidFill>
                  <a:schemeClr val="tx1"/>
                </a:solidFill>
              </a:rPr>
              <a:t>Pattern Recognition</a:t>
            </a:r>
          </a:p>
          <a:p>
            <a:pPr marL="0" indent="0" algn="ctr">
              <a:buNone/>
            </a:pPr>
            <a:r>
              <a:rPr lang="en-GB" sz="1800" dirty="0"/>
              <a:t>Find similarities between things</a:t>
            </a:r>
          </a:p>
          <a:p>
            <a:pPr marL="0" indent="0" algn="ctr">
              <a:buNone/>
            </a:pPr>
            <a:r>
              <a:rPr lang="en-GB" sz="1800" b="1" dirty="0"/>
              <a:t>[ Optional]</a:t>
            </a:r>
          </a:p>
        </p:txBody>
      </p:sp>
      <p:sp>
        <p:nvSpPr>
          <p:cNvPr id="2" name="Flowchart: Process 1">
            <a:extLst>
              <a:ext uri="{FF2B5EF4-FFF2-40B4-BE49-F238E27FC236}">
                <a16:creationId xmlns:a16="http://schemas.microsoft.com/office/drawing/2014/main" id="{70C3F8A0-96AD-458E-A4B2-DCB2BA9DB24A}"/>
              </a:ext>
            </a:extLst>
          </p:cNvPr>
          <p:cNvSpPr/>
          <p:nvPr/>
        </p:nvSpPr>
        <p:spPr>
          <a:xfrm rot="21255025">
            <a:off x="2878667" y="2824015"/>
            <a:ext cx="1329267" cy="364067"/>
          </a:xfrm>
          <a:prstGeom prst="flowChartProcess">
            <a:avLst/>
          </a:prstGeom>
          <a:solidFill>
            <a:srgbClr val="2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latin typeface="Lato" panose="020F0502020204030203" pitchFamily="34" charset="0"/>
              </a:rPr>
              <a:t>Class</a:t>
            </a:r>
          </a:p>
        </p:txBody>
      </p:sp>
      <p:pic>
        <p:nvPicPr>
          <p:cNvPr id="8" name="Picture 2" descr="Related image">
            <a:extLst>
              <a:ext uri="{FF2B5EF4-FFF2-40B4-BE49-F238E27FC236}">
                <a16:creationId xmlns:a16="http://schemas.microsoft.com/office/drawing/2014/main" id="{FC61429B-FD94-4A1A-947D-92AE00182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500" y="1981276"/>
            <a:ext cx="1159800" cy="115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767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Sum of 1-200</a:t>
            </a:r>
            <a:endParaRPr lang="en-SG" dirty="0"/>
          </a:p>
        </p:txBody>
      </p:sp>
      <p:sp>
        <p:nvSpPr>
          <p:cNvPr id="3" name="Content Placeholder 2"/>
          <p:cNvSpPr>
            <a:spLocks noGrp="1"/>
          </p:cNvSpPr>
          <p:nvPr>
            <p:ph type="body" idx="1"/>
          </p:nvPr>
        </p:nvSpPr>
        <p:spPr/>
        <p:txBody>
          <a:bodyPr/>
          <a:lstStyle/>
          <a:p>
            <a:r>
              <a:rPr lang="en-GB" dirty="0"/>
              <a:t>Without using computers/calculator/ mobile phones</a:t>
            </a:r>
          </a:p>
          <a:p>
            <a:r>
              <a:rPr lang="en-GB" dirty="0"/>
              <a:t>Find a fast way to calculate sum of 1-200</a:t>
            </a:r>
          </a:p>
        </p:txBody>
      </p:sp>
    </p:spTree>
    <p:extLst>
      <p:ext uri="{BB962C8B-B14F-4D97-AF65-F5344CB8AC3E}">
        <p14:creationId xmlns:p14="http://schemas.microsoft.com/office/powerpoint/2010/main" val="419314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Sum of 1-200</a:t>
            </a:r>
            <a:endParaRPr lang="en-SG" dirty="0"/>
          </a:p>
        </p:txBody>
      </p:sp>
      <p:sp>
        <p:nvSpPr>
          <p:cNvPr id="3" name="Content Placeholder 2"/>
          <p:cNvSpPr>
            <a:spLocks noGrp="1"/>
          </p:cNvSpPr>
          <p:nvPr>
            <p:ph type="body" idx="1"/>
          </p:nvPr>
        </p:nvSpPr>
        <p:spPr/>
        <p:txBody>
          <a:bodyPr>
            <a:normAutofit lnSpcReduction="10000"/>
          </a:bodyPr>
          <a:lstStyle/>
          <a:p>
            <a:r>
              <a:rPr lang="en-GB" dirty="0"/>
              <a:t>Easiest method</a:t>
            </a:r>
          </a:p>
          <a:p>
            <a:pPr lvl="1"/>
            <a:r>
              <a:rPr lang="en-GB" dirty="0"/>
              <a:t>Just sum up manually</a:t>
            </a:r>
          </a:p>
          <a:p>
            <a:pPr lvl="1"/>
            <a:r>
              <a:rPr lang="en-GB" dirty="0"/>
              <a:t>1 + 2 = 3</a:t>
            </a:r>
          </a:p>
          <a:p>
            <a:pPr lvl="1"/>
            <a:r>
              <a:rPr lang="en-GB" dirty="0"/>
              <a:t>1 +2 +3 = 6</a:t>
            </a:r>
          </a:p>
          <a:p>
            <a:pPr lvl="1"/>
            <a:r>
              <a:rPr lang="en-GB" dirty="0"/>
              <a:t>…</a:t>
            </a:r>
          </a:p>
          <a:p>
            <a:pPr lvl="1"/>
            <a:r>
              <a:rPr lang="en-GB" dirty="0"/>
              <a:t>1 + 2 + … + 200 = 20100</a:t>
            </a:r>
          </a:p>
          <a:p>
            <a:pPr lvl="1"/>
            <a:endParaRPr lang="en-GB" dirty="0"/>
          </a:p>
          <a:p>
            <a:r>
              <a:rPr lang="en-GB" dirty="0"/>
              <a:t>Tedious</a:t>
            </a:r>
          </a:p>
          <a:p>
            <a:r>
              <a:rPr lang="en-GB" dirty="0"/>
              <a:t>Time consuming</a:t>
            </a:r>
          </a:p>
          <a:p>
            <a:endParaRPr lang="en-GB" dirty="0"/>
          </a:p>
        </p:txBody>
      </p:sp>
    </p:spTree>
    <p:extLst>
      <p:ext uri="{BB962C8B-B14F-4D97-AF65-F5344CB8AC3E}">
        <p14:creationId xmlns:p14="http://schemas.microsoft.com/office/powerpoint/2010/main" val="299934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idx="4294967295"/>
          </p:nvPr>
        </p:nvSpPr>
        <p:spPr>
          <a:xfrm>
            <a:off x="1961307" y="2836306"/>
            <a:ext cx="5241925" cy="116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highlight>
                  <a:srgbClr val="FFCD00"/>
                </a:highlight>
              </a:rPr>
              <a:t> 1 Decomposition</a:t>
            </a:r>
            <a:endParaRPr sz="4800" dirty="0">
              <a:highlight>
                <a:srgbClr val="FFCD00"/>
              </a:highlight>
            </a:endParaRPr>
          </a:p>
        </p:txBody>
      </p:sp>
      <p:sp>
        <p:nvSpPr>
          <p:cNvPr id="122" name="Shape 122"/>
          <p:cNvSpPr txBox="1">
            <a:spLocks noGrp="1"/>
          </p:cNvSpPr>
          <p:nvPr>
            <p:ph type="subTitle" idx="4294967295"/>
          </p:nvPr>
        </p:nvSpPr>
        <p:spPr>
          <a:xfrm>
            <a:off x="1961307" y="3750706"/>
            <a:ext cx="5241925" cy="784225"/>
          </a:xfrm>
          <a:prstGeom prst="rect">
            <a:avLst/>
          </a:prstGeom>
        </p:spPr>
        <p:txBody>
          <a:bodyPr spcFirstLastPara="1" wrap="square" lIns="91425" tIns="91425" rIns="91425" bIns="91425" anchor="t" anchorCtr="0">
            <a:noAutofit/>
          </a:bodyPr>
          <a:lstStyle/>
          <a:p>
            <a:pPr marL="558800" lvl="1" indent="0" algn="ctr">
              <a:buNone/>
            </a:pPr>
            <a:r>
              <a:rPr lang="en-SG" dirty="0"/>
              <a:t>Break a problem down into smaller problems</a:t>
            </a:r>
            <a:endParaRPr lang="en-GB" dirty="0"/>
          </a:p>
        </p:txBody>
      </p:sp>
      <p:cxnSp>
        <p:nvCxnSpPr>
          <p:cNvPr id="123" name="Shape 123"/>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24" name="Shape 124"/>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25" name="Shape 125"/>
          <p:cNvGrpSpPr/>
          <p:nvPr/>
        </p:nvGrpSpPr>
        <p:grpSpPr>
          <a:xfrm>
            <a:off x="4184367" y="854983"/>
            <a:ext cx="1035173" cy="1035155"/>
            <a:chOff x="6643075" y="3664250"/>
            <a:chExt cx="407950" cy="407975"/>
          </a:xfrm>
        </p:grpSpPr>
        <p:sp>
          <p:nvSpPr>
            <p:cNvPr id="126" name="Shape 12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8" name="Shape 128"/>
          <p:cNvGrpSpPr/>
          <p:nvPr/>
        </p:nvGrpSpPr>
        <p:grpSpPr>
          <a:xfrm rot="-587406">
            <a:off x="4123593" y="2025001"/>
            <a:ext cx="425594" cy="425570"/>
            <a:chOff x="576250" y="4319400"/>
            <a:chExt cx="442075" cy="442050"/>
          </a:xfrm>
        </p:grpSpPr>
        <p:sp>
          <p:nvSpPr>
            <p:cNvPr id="129" name="Shape 12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3" name="Shape 133"/>
          <p:cNvSpPr/>
          <p:nvPr/>
        </p:nvSpPr>
        <p:spPr>
          <a:xfrm>
            <a:off x="3936800" y="1094079"/>
            <a:ext cx="161807" cy="1545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5197375" y="1751151"/>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280154">
            <a:off x="3824697"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165728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Sum of 1-200</a:t>
            </a:r>
            <a:endParaRPr lang="en-SG" dirty="0"/>
          </a:p>
        </p:txBody>
      </p:sp>
      <p:sp>
        <p:nvSpPr>
          <p:cNvPr id="3" name="Content Placeholder 2"/>
          <p:cNvSpPr>
            <a:spLocks noGrp="1"/>
          </p:cNvSpPr>
          <p:nvPr>
            <p:ph type="body" idx="1"/>
          </p:nvPr>
        </p:nvSpPr>
        <p:spPr/>
        <p:txBody>
          <a:bodyPr>
            <a:normAutofit/>
          </a:bodyPr>
          <a:lstStyle/>
          <a:p>
            <a:r>
              <a:rPr lang="en-GB" dirty="0"/>
              <a:t>How can we use decomposition to break the problems to identify any patterns</a:t>
            </a:r>
          </a:p>
          <a:p>
            <a:endParaRPr lang="en-GB" dirty="0"/>
          </a:p>
          <a:p>
            <a:r>
              <a:rPr lang="en-GB" dirty="0"/>
              <a:t>1 + 2 +    …   + 100 + 101 +   …   + 199 + 200</a:t>
            </a:r>
          </a:p>
          <a:p>
            <a:endParaRPr lang="en-GB" dirty="0"/>
          </a:p>
        </p:txBody>
      </p:sp>
    </p:spTree>
    <p:extLst>
      <p:ext uri="{BB962C8B-B14F-4D97-AF65-F5344CB8AC3E}">
        <p14:creationId xmlns:p14="http://schemas.microsoft.com/office/powerpoint/2010/main" val="26317915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Sum of 1-200</a:t>
            </a:r>
            <a:endParaRPr lang="en-SG" dirty="0"/>
          </a:p>
        </p:txBody>
      </p:sp>
      <p:sp>
        <p:nvSpPr>
          <p:cNvPr id="3" name="Content Placeholder 2"/>
          <p:cNvSpPr>
            <a:spLocks noGrp="1"/>
          </p:cNvSpPr>
          <p:nvPr>
            <p:ph type="body" idx="1"/>
          </p:nvPr>
        </p:nvSpPr>
        <p:spPr/>
        <p:txBody>
          <a:bodyPr/>
          <a:lstStyle/>
          <a:p>
            <a:r>
              <a:rPr lang="en-GB" dirty="0"/>
              <a:t>1 + 2 +    …   + 100 + 101 +   …   + 199 + 200</a:t>
            </a:r>
          </a:p>
          <a:p>
            <a:endParaRPr lang="en-GB" dirty="0"/>
          </a:p>
        </p:txBody>
      </p:sp>
      <p:grpSp>
        <p:nvGrpSpPr>
          <p:cNvPr id="30" name="Group 29"/>
          <p:cNvGrpSpPr/>
          <p:nvPr/>
        </p:nvGrpSpPr>
        <p:grpSpPr>
          <a:xfrm>
            <a:off x="1943100" y="1828800"/>
            <a:ext cx="4629150" cy="2834417"/>
            <a:chOff x="1066800" y="2438400"/>
            <a:chExt cx="6172200" cy="3779223"/>
          </a:xfrm>
        </p:grpSpPr>
        <p:cxnSp>
          <p:nvCxnSpPr>
            <p:cNvPr id="6" name="Straight Connector 5"/>
            <p:cNvCxnSpPr/>
            <p:nvPr/>
          </p:nvCxnSpPr>
          <p:spPr>
            <a:xfrm>
              <a:off x="1066800" y="2438400"/>
              <a:ext cx="0" cy="2819400"/>
            </a:xfrm>
            <a:prstGeom prst="line">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239000" y="2438400"/>
              <a:ext cx="0" cy="2819400"/>
            </a:xfrm>
            <a:prstGeom prst="line">
              <a:avLst/>
            </a:prstGeom>
            <a:ln w="25400">
              <a:solidFill>
                <a:srgbClr val="00B050"/>
              </a:solidFill>
              <a:head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rot="5400000">
              <a:off x="3918158" y="2546558"/>
              <a:ext cx="487680" cy="6154003"/>
            </a:xfrm>
            <a:prstGeom prst="rightBrace">
              <a:avLst>
                <a:gd name="adj1" fmla="val 53109"/>
                <a:gd name="adj2" fmla="val 50000"/>
              </a:avLst>
            </a:prstGeom>
            <a:ln w="2222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1050"/>
            </a:p>
          </p:txBody>
        </p:sp>
        <p:sp>
          <p:nvSpPr>
            <p:cNvPr id="15" name="TextBox 14"/>
            <p:cNvSpPr txBox="1"/>
            <p:nvPr/>
          </p:nvSpPr>
          <p:spPr>
            <a:xfrm>
              <a:off x="3461807" y="5879068"/>
              <a:ext cx="1355500" cy="338555"/>
            </a:xfrm>
            <a:prstGeom prst="rect">
              <a:avLst/>
            </a:prstGeom>
            <a:noFill/>
          </p:spPr>
          <p:txBody>
            <a:bodyPr wrap="none" rtlCol="0">
              <a:spAutoFit/>
            </a:bodyPr>
            <a:lstStyle/>
            <a:p>
              <a:r>
                <a:rPr lang="en-US" sz="1050" dirty="0"/>
                <a:t>1 + 200 = </a:t>
              </a:r>
              <a:r>
                <a:rPr lang="en-US" sz="1050" b="1" dirty="0">
                  <a:solidFill>
                    <a:srgbClr val="FF0000"/>
                  </a:solidFill>
                </a:rPr>
                <a:t>201</a:t>
              </a:r>
              <a:endParaRPr lang="en-SG" sz="1050" b="1" dirty="0">
                <a:solidFill>
                  <a:srgbClr val="FF0000"/>
                </a:solidFill>
              </a:endParaRPr>
            </a:p>
          </p:txBody>
        </p:sp>
      </p:grpSp>
      <p:grpSp>
        <p:nvGrpSpPr>
          <p:cNvPr id="31" name="Group 30"/>
          <p:cNvGrpSpPr/>
          <p:nvPr/>
        </p:nvGrpSpPr>
        <p:grpSpPr>
          <a:xfrm>
            <a:off x="2343148" y="1828801"/>
            <a:ext cx="3543302" cy="2182906"/>
            <a:chOff x="1600198" y="2438400"/>
            <a:chExt cx="4724402" cy="2910542"/>
          </a:xfrm>
        </p:grpSpPr>
        <p:cxnSp>
          <p:nvCxnSpPr>
            <p:cNvPr id="16" name="Straight Connector 15"/>
            <p:cNvCxnSpPr/>
            <p:nvPr/>
          </p:nvCxnSpPr>
          <p:spPr>
            <a:xfrm flipH="1">
              <a:off x="1600199" y="2438400"/>
              <a:ext cx="1" cy="1905000"/>
            </a:xfrm>
            <a:prstGeom prst="line">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6324600" y="2438400"/>
              <a:ext cx="0" cy="1923766"/>
            </a:xfrm>
            <a:prstGeom prst="line">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rot="5400000">
              <a:off x="3718559" y="2377439"/>
              <a:ext cx="487680" cy="4724401"/>
            </a:xfrm>
            <a:prstGeom prst="rightBrace">
              <a:avLst>
                <a:gd name="adj1" fmla="val 53109"/>
                <a:gd name="adj2" fmla="val 46570"/>
              </a:avLst>
            </a:prstGeom>
            <a:ln w="2222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1050"/>
            </a:p>
          </p:txBody>
        </p:sp>
        <p:sp>
          <p:nvSpPr>
            <p:cNvPr id="23" name="TextBox 22"/>
            <p:cNvSpPr txBox="1"/>
            <p:nvPr/>
          </p:nvSpPr>
          <p:spPr>
            <a:xfrm>
              <a:off x="3450904" y="5010387"/>
              <a:ext cx="1355500" cy="338555"/>
            </a:xfrm>
            <a:prstGeom prst="rect">
              <a:avLst/>
            </a:prstGeom>
            <a:noFill/>
          </p:spPr>
          <p:txBody>
            <a:bodyPr wrap="none" rtlCol="0">
              <a:spAutoFit/>
            </a:bodyPr>
            <a:lstStyle/>
            <a:p>
              <a:r>
                <a:rPr lang="en-US" sz="1050" dirty="0"/>
                <a:t>2 + 199 = </a:t>
              </a:r>
              <a:r>
                <a:rPr lang="en-US" sz="1050" b="1" dirty="0">
                  <a:solidFill>
                    <a:srgbClr val="FF0000"/>
                  </a:solidFill>
                </a:rPr>
                <a:t>201</a:t>
              </a:r>
              <a:endParaRPr lang="en-SG" sz="1050" b="1" dirty="0">
                <a:solidFill>
                  <a:srgbClr val="FF0000"/>
                </a:solidFill>
              </a:endParaRPr>
            </a:p>
          </p:txBody>
        </p:sp>
      </p:grpSp>
      <p:grpSp>
        <p:nvGrpSpPr>
          <p:cNvPr id="32" name="Group 31"/>
          <p:cNvGrpSpPr/>
          <p:nvPr/>
        </p:nvGrpSpPr>
        <p:grpSpPr>
          <a:xfrm>
            <a:off x="3600450" y="1828799"/>
            <a:ext cx="1167307" cy="834167"/>
            <a:chOff x="3276600" y="2438400"/>
            <a:chExt cx="1556409" cy="1112223"/>
          </a:xfrm>
        </p:grpSpPr>
        <p:cxnSp>
          <p:nvCxnSpPr>
            <p:cNvPr id="24" name="Straight Connector 23"/>
            <p:cNvCxnSpPr/>
            <p:nvPr/>
          </p:nvCxnSpPr>
          <p:spPr>
            <a:xfrm flipH="1">
              <a:off x="3481141" y="2438400"/>
              <a:ext cx="1" cy="457200"/>
            </a:xfrm>
            <a:prstGeom prst="line">
              <a:avLst/>
            </a:prstGeom>
            <a:ln w="254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4495800" y="2438400"/>
              <a:ext cx="1" cy="457200"/>
            </a:xfrm>
            <a:prstGeom prst="line">
              <a:avLst/>
            </a:prstGeom>
            <a:ln w="2540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Right Brace 26"/>
            <p:cNvSpPr/>
            <p:nvPr/>
          </p:nvSpPr>
          <p:spPr>
            <a:xfrm rot="5400000">
              <a:off x="3866551" y="2632110"/>
              <a:ext cx="243840" cy="1014660"/>
            </a:xfrm>
            <a:prstGeom prst="rightBrace">
              <a:avLst>
                <a:gd name="adj1" fmla="val 53109"/>
                <a:gd name="adj2" fmla="val 46570"/>
              </a:avLst>
            </a:prstGeom>
            <a:ln w="2222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sz="1050"/>
            </a:p>
          </p:txBody>
        </p:sp>
        <p:sp>
          <p:nvSpPr>
            <p:cNvPr id="28" name="TextBox 27"/>
            <p:cNvSpPr txBox="1"/>
            <p:nvPr/>
          </p:nvSpPr>
          <p:spPr>
            <a:xfrm>
              <a:off x="3276600" y="3212068"/>
              <a:ext cx="1556409" cy="338555"/>
            </a:xfrm>
            <a:prstGeom prst="rect">
              <a:avLst/>
            </a:prstGeom>
            <a:noFill/>
          </p:spPr>
          <p:txBody>
            <a:bodyPr wrap="none" rtlCol="0">
              <a:spAutoFit/>
            </a:bodyPr>
            <a:lstStyle/>
            <a:p>
              <a:r>
                <a:rPr lang="en-US" sz="1050" dirty="0"/>
                <a:t>100 + 101 = </a:t>
              </a:r>
              <a:r>
                <a:rPr lang="en-US" sz="1050" b="1" dirty="0">
                  <a:solidFill>
                    <a:srgbClr val="FF0000"/>
                  </a:solidFill>
                </a:rPr>
                <a:t>201</a:t>
              </a:r>
              <a:endParaRPr lang="en-SG" sz="1050" b="1" dirty="0">
                <a:solidFill>
                  <a:srgbClr val="FF0000"/>
                </a:solidFill>
              </a:endParaRPr>
            </a:p>
          </p:txBody>
        </p:sp>
      </p:grpSp>
      <p:sp>
        <p:nvSpPr>
          <p:cNvPr id="29" name="TextBox 28"/>
          <p:cNvSpPr txBox="1"/>
          <p:nvPr/>
        </p:nvSpPr>
        <p:spPr>
          <a:xfrm>
            <a:off x="3886201" y="2571751"/>
            <a:ext cx="825867" cy="646331"/>
          </a:xfrm>
          <a:prstGeom prst="rect">
            <a:avLst/>
          </a:prstGeom>
          <a:noFill/>
        </p:spPr>
        <p:txBody>
          <a:bodyPr wrap="none" rtlCol="0">
            <a:spAutoFit/>
          </a:bodyPr>
          <a:lstStyle/>
          <a:p>
            <a:r>
              <a:rPr lang="en-US" sz="3600" dirty="0">
                <a:solidFill>
                  <a:srgbClr val="FF0000"/>
                </a:solidFill>
              </a:rPr>
              <a:t>. . .</a:t>
            </a:r>
            <a:endParaRPr lang="en-SG" sz="3600" b="1" dirty="0">
              <a:solidFill>
                <a:srgbClr val="FF0000"/>
              </a:solidFill>
            </a:endParaRPr>
          </a:p>
        </p:txBody>
      </p:sp>
    </p:spTree>
    <p:extLst>
      <p:ext uri="{BB962C8B-B14F-4D97-AF65-F5344CB8AC3E}">
        <p14:creationId xmlns:p14="http://schemas.microsoft.com/office/powerpoint/2010/main" val="134349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Sum of 1-200</a:t>
            </a:r>
            <a:endParaRPr lang="en-SG" dirty="0"/>
          </a:p>
        </p:txBody>
      </p:sp>
      <p:sp>
        <p:nvSpPr>
          <p:cNvPr id="3" name="Content Placeholder 2"/>
          <p:cNvSpPr>
            <a:spLocks noGrp="1"/>
          </p:cNvSpPr>
          <p:nvPr>
            <p:ph type="body" idx="1"/>
          </p:nvPr>
        </p:nvSpPr>
        <p:spPr/>
        <p:txBody>
          <a:bodyPr/>
          <a:lstStyle/>
          <a:p>
            <a:r>
              <a:rPr lang="en-GB" dirty="0"/>
              <a:t>Patterns Recognition</a:t>
            </a:r>
          </a:p>
          <a:p>
            <a:pPr lvl="1"/>
            <a:r>
              <a:rPr lang="en-GB" dirty="0"/>
              <a:t>Each pair of matching numbers sum up to </a:t>
            </a:r>
            <a:r>
              <a:rPr lang="en-GB" dirty="0">
                <a:solidFill>
                  <a:srgbClr val="FF0000"/>
                </a:solidFill>
              </a:rPr>
              <a:t>201</a:t>
            </a:r>
          </a:p>
          <a:p>
            <a:pPr lvl="1"/>
            <a:r>
              <a:rPr lang="en-GB" dirty="0"/>
              <a:t>1 – 200 is made up of </a:t>
            </a:r>
            <a:r>
              <a:rPr lang="en-GB" dirty="0">
                <a:solidFill>
                  <a:srgbClr val="00B050"/>
                </a:solidFill>
              </a:rPr>
              <a:t>100</a:t>
            </a:r>
            <a:r>
              <a:rPr lang="en-GB" dirty="0">
                <a:solidFill>
                  <a:srgbClr val="FF0000"/>
                </a:solidFill>
              </a:rPr>
              <a:t> </a:t>
            </a:r>
            <a:r>
              <a:rPr lang="en-GB" dirty="0"/>
              <a:t>pairs of these numbers</a:t>
            </a:r>
          </a:p>
          <a:p>
            <a:endParaRPr lang="en-GB" dirty="0"/>
          </a:p>
          <a:p>
            <a:r>
              <a:rPr lang="en-GB" dirty="0"/>
              <a:t>Therefore sum of 1 – 200</a:t>
            </a:r>
          </a:p>
          <a:p>
            <a:pPr lvl="1"/>
            <a:r>
              <a:rPr lang="en-GB" dirty="0">
                <a:solidFill>
                  <a:srgbClr val="FF0000"/>
                </a:solidFill>
              </a:rPr>
              <a:t>201</a:t>
            </a:r>
            <a:r>
              <a:rPr lang="en-GB" dirty="0"/>
              <a:t> x </a:t>
            </a:r>
            <a:r>
              <a:rPr lang="en-GB" dirty="0">
                <a:solidFill>
                  <a:srgbClr val="00B050"/>
                </a:solidFill>
              </a:rPr>
              <a:t>100</a:t>
            </a:r>
            <a:r>
              <a:rPr lang="en-GB" dirty="0"/>
              <a:t> = 20100</a:t>
            </a:r>
          </a:p>
        </p:txBody>
      </p:sp>
    </p:spTree>
    <p:extLst>
      <p:ext uri="{BB962C8B-B14F-4D97-AF65-F5344CB8AC3E}">
        <p14:creationId xmlns:p14="http://schemas.microsoft.com/office/powerpoint/2010/main" val="3753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120"/>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BB21DB9C-29C0-441B-871D-2F207C98A3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0079" y="287950"/>
            <a:ext cx="2590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Shape 121">
            <a:extLst>
              <a:ext uri="{FF2B5EF4-FFF2-40B4-BE49-F238E27FC236}">
                <a16:creationId xmlns:a16="http://schemas.microsoft.com/office/drawing/2014/main" id="{2265D5A9-58D9-4EFB-AD17-0215B1C7E35B}"/>
              </a:ext>
            </a:extLst>
          </p:cNvPr>
          <p:cNvSpPr txBox="1">
            <a:spLocks/>
          </p:cNvSpPr>
          <p:nvPr/>
        </p:nvSpPr>
        <p:spPr>
          <a:xfrm>
            <a:off x="1951575" y="2878750"/>
            <a:ext cx="5241000"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1pPr>
            <a:lvl2pPr marR="0" lvl="1"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2pPr>
            <a:lvl3pPr marR="0" lvl="2"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3pPr>
            <a:lvl4pPr marR="0" lvl="3"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4pPr>
            <a:lvl5pPr marR="0" lvl="4"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5pPr>
            <a:lvl6pPr marR="0" lvl="5"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6pPr>
            <a:lvl7pPr marR="0" lvl="6"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7pPr>
            <a:lvl8pPr marR="0" lvl="7"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8pPr>
            <a:lvl9pPr marR="0" lvl="8" algn="l" rtl="0">
              <a:lnSpc>
                <a:spcPct val="100000"/>
              </a:lnSpc>
              <a:spcBef>
                <a:spcPts val="0"/>
              </a:spcBef>
              <a:spcAft>
                <a:spcPts val="0"/>
              </a:spcAft>
              <a:buClr>
                <a:srgbClr val="000000"/>
              </a:buClr>
              <a:buSzPts val="2000"/>
              <a:buFont typeface="Lora"/>
              <a:buNone/>
              <a:defRPr sz="2000" b="1" i="0" u="none" strike="noStrike" cap="none">
                <a:solidFill>
                  <a:srgbClr val="000000"/>
                </a:solidFill>
                <a:latin typeface="Lora"/>
                <a:ea typeface="Lora"/>
                <a:cs typeface="Lora"/>
                <a:sym typeface="Lora"/>
              </a:defRPr>
            </a:lvl9pPr>
          </a:lstStyle>
          <a:p>
            <a:pPr algn="ctr"/>
            <a:r>
              <a:rPr lang="en-SG" sz="4800" dirty="0">
                <a:highlight>
                  <a:srgbClr val="FFCD00"/>
                </a:highlight>
              </a:rPr>
              <a:t>Activity</a:t>
            </a:r>
          </a:p>
        </p:txBody>
      </p:sp>
      <p:sp>
        <p:nvSpPr>
          <p:cNvPr id="7" name="Shape 122">
            <a:extLst>
              <a:ext uri="{FF2B5EF4-FFF2-40B4-BE49-F238E27FC236}">
                <a16:creationId xmlns:a16="http://schemas.microsoft.com/office/drawing/2014/main" id="{67C73A49-357E-44D3-8E84-F9FAFE6304F4}"/>
              </a:ext>
            </a:extLst>
          </p:cNvPr>
          <p:cNvSpPr txBox="1">
            <a:spLocks/>
          </p:cNvSpPr>
          <p:nvPr/>
        </p:nvSpPr>
        <p:spPr>
          <a:xfrm>
            <a:off x="1951575" y="3792555"/>
            <a:ext cx="5241000" cy="784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FFCD00"/>
              </a:buClr>
              <a:buSzPts val="2400"/>
              <a:buFont typeface="Quattrocento Sans"/>
              <a:buChar char="◉"/>
              <a:defRPr sz="2400" b="0" i="0" u="none" strike="noStrike" cap="none">
                <a:solidFill>
                  <a:srgbClr val="000000"/>
                </a:solidFill>
                <a:latin typeface="Quattrocento Sans"/>
                <a:ea typeface="Quattrocento Sans"/>
                <a:cs typeface="Quattrocento Sans"/>
                <a:sym typeface="Quattrocento Sans"/>
              </a:defRPr>
            </a:lvl1pPr>
            <a:lvl2pPr marL="914400" marR="0" lvl="1"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2pPr>
            <a:lvl3pPr marL="1371600" marR="0" lvl="2" indent="-355600" algn="l" rtl="0">
              <a:lnSpc>
                <a:spcPct val="100000"/>
              </a:lnSpc>
              <a:spcBef>
                <a:spcPts val="0"/>
              </a:spcBef>
              <a:spcAft>
                <a:spcPts val="0"/>
              </a:spcAft>
              <a:buClr>
                <a:srgbClr val="FFCD00"/>
              </a:buClr>
              <a:buSzPts val="2000"/>
              <a:buFont typeface="Quattrocento Sans"/>
              <a:buChar char="■"/>
              <a:defRPr sz="2000" b="0" i="0" u="none" strike="noStrike" cap="none">
                <a:solidFill>
                  <a:srgbClr val="000000"/>
                </a:solidFill>
                <a:latin typeface="Quattrocento Sans"/>
                <a:ea typeface="Quattrocento Sans"/>
                <a:cs typeface="Quattrocento Sans"/>
                <a:sym typeface="Quattrocento Sans"/>
              </a:defRPr>
            </a:lvl3pPr>
            <a:lvl4pPr marL="1828800" marR="0" lvl="3"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4pPr>
            <a:lvl5pPr marL="2286000" marR="0" lvl="4"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5pPr>
            <a:lvl6pPr marL="2743200" marR="0" lvl="5"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6pPr>
            <a:lvl7pPr marL="3200400" marR="0" lvl="6"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7pPr>
            <a:lvl8pPr marL="3657600" marR="0" lvl="7"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8pPr>
            <a:lvl9pPr marL="4114800" marR="0" lvl="8" indent="-342900" algn="l" rtl="0">
              <a:lnSpc>
                <a:spcPct val="100000"/>
              </a:lnSpc>
              <a:spcBef>
                <a:spcPts val="0"/>
              </a:spcBef>
              <a:spcAft>
                <a:spcPts val="0"/>
              </a:spcAft>
              <a:buClr>
                <a:srgbClr val="FFCD00"/>
              </a:buClr>
              <a:buSzPts val="1800"/>
              <a:buFont typeface="Quattrocento Sans"/>
              <a:buChar char="■"/>
              <a:defRPr sz="1800" b="0" i="0" u="none" strike="noStrike" cap="none">
                <a:solidFill>
                  <a:srgbClr val="000000"/>
                </a:solidFill>
                <a:latin typeface="Quattrocento Sans"/>
                <a:ea typeface="Quattrocento Sans"/>
                <a:cs typeface="Quattrocento Sans"/>
                <a:sym typeface="Quattrocento Sans"/>
              </a:defRPr>
            </a:lvl9pPr>
          </a:lstStyle>
          <a:p>
            <a:pPr marL="0" indent="0" algn="ctr">
              <a:buNone/>
            </a:pPr>
            <a:r>
              <a:rPr lang="en-SG" sz="1800" b="1" dirty="0">
                <a:solidFill>
                  <a:schemeClr val="tx1"/>
                </a:solidFill>
              </a:rPr>
              <a:t>Task 3 </a:t>
            </a:r>
            <a:r>
              <a:rPr lang="en-GB" sz="1800" dirty="0">
                <a:solidFill>
                  <a:schemeClr val="tx1"/>
                </a:solidFill>
              </a:rPr>
              <a:t>Abstraction</a:t>
            </a:r>
            <a:endParaRPr lang="en-SG" sz="1800" dirty="0"/>
          </a:p>
          <a:p>
            <a:pPr marL="0" indent="0" algn="ctr">
              <a:buNone/>
            </a:pPr>
            <a:r>
              <a:rPr lang="en-GB" sz="1800" dirty="0">
                <a:solidFill>
                  <a:schemeClr val="tx1"/>
                </a:solidFill>
              </a:rPr>
              <a:t>Pattern Generalization</a:t>
            </a:r>
            <a:endParaRPr lang="en-SG" sz="1800" dirty="0"/>
          </a:p>
        </p:txBody>
      </p:sp>
      <p:sp>
        <p:nvSpPr>
          <p:cNvPr id="2" name="Flowchart: Process 1">
            <a:extLst>
              <a:ext uri="{FF2B5EF4-FFF2-40B4-BE49-F238E27FC236}">
                <a16:creationId xmlns:a16="http://schemas.microsoft.com/office/drawing/2014/main" id="{70C3F8A0-96AD-458E-A4B2-DCB2BA9DB24A}"/>
              </a:ext>
            </a:extLst>
          </p:cNvPr>
          <p:cNvSpPr/>
          <p:nvPr/>
        </p:nvSpPr>
        <p:spPr>
          <a:xfrm rot="21255025">
            <a:off x="2878667" y="2824015"/>
            <a:ext cx="1329267" cy="364067"/>
          </a:xfrm>
          <a:prstGeom prst="flowChartProcess">
            <a:avLst/>
          </a:prstGeom>
          <a:solidFill>
            <a:srgbClr val="2ADE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dirty="0">
                <a:latin typeface="Lato" panose="020F0502020204030203" pitchFamily="34" charset="0"/>
              </a:rPr>
              <a:t>Individual</a:t>
            </a:r>
          </a:p>
        </p:txBody>
      </p:sp>
      <p:pic>
        <p:nvPicPr>
          <p:cNvPr id="8" name="Picture 2" descr="Related image">
            <a:extLst>
              <a:ext uri="{FF2B5EF4-FFF2-40B4-BE49-F238E27FC236}">
                <a16:creationId xmlns:a16="http://schemas.microsoft.com/office/drawing/2014/main" id="{FC61429B-FD94-4A1A-947D-92AE00182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3500" y="1981276"/>
            <a:ext cx="1159800" cy="115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30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a:bodyPr>
          <a:lstStyle/>
          <a:p>
            <a:pPr marL="0" indent="0">
              <a:buNone/>
            </a:pPr>
            <a:r>
              <a:rPr lang="en-GB" sz="3000" dirty="0"/>
              <a:t>What is the pattern?</a:t>
            </a:r>
          </a:p>
          <a:p>
            <a:pPr marL="0" indent="0">
              <a:buNone/>
            </a:pPr>
            <a:r>
              <a:rPr lang="en-GB" sz="3000" dirty="0"/>
              <a:t>	I have two orange dogs</a:t>
            </a:r>
          </a:p>
          <a:p>
            <a:pPr marL="0" indent="0">
              <a:buNone/>
            </a:pPr>
            <a:r>
              <a:rPr lang="en-GB" sz="3000" dirty="0"/>
              <a:t>	I have three orange cats</a:t>
            </a:r>
          </a:p>
          <a:p>
            <a:pPr marL="0" indent="0">
              <a:buNone/>
            </a:pPr>
            <a:r>
              <a:rPr lang="en-GB" sz="3000" dirty="0"/>
              <a:t>	I have two orange chairs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5" name="TextBox 4"/>
          <p:cNvSpPr txBox="1"/>
          <p:nvPr/>
        </p:nvSpPr>
        <p:spPr>
          <a:xfrm>
            <a:off x="1215964" y="4013083"/>
            <a:ext cx="6688049" cy="415498"/>
          </a:xfrm>
          <a:prstGeom prst="rect">
            <a:avLst/>
          </a:prstGeom>
          <a:noFill/>
        </p:spPr>
        <p:txBody>
          <a:bodyPr wrap="none" rtlCol="0">
            <a:spAutoFit/>
          </a:bodyPr>
          <a:lstStyle/>
          <a:p>
            <a:r>
              <a:rPr lang="en-US" sz="2100" dirty="0">
                <a:solidFill>
                  <a:srgbClr val="FF0000"/>
                </a:solidFill>
              </a:rPr>
              <a:t>Can you give the next sentence that fits in the pattern?</a:t>
            </a:r>
            <a:endParaRPr lang="en-SG" sz="2100" dirty="0">
              <a:solidFill>
                <a:srgbClr val="FF0000"/>
              </a:solidFill>
            </a:endParaRPr>
          </a:p>
        </p:txBody>
      </p:sp>
    </p:spTree>
    <p:extLst>
      <p:ext uri="{BB962C8B-B14F-4D97-AF65-F5344CB8AC3E}">
        <p14:creationId xmlns:p14="http://schemas.microsoft.com/office/powerpoint/2010/main" val="810358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lnSpcReduction="10000"/>
          </a:bodyPr>
          <a:lstStyle/>
          <a:p>
            <a:pPr marL="89154" indent="0">
              <a:buNone/>
            </a:pPr>
            <a:r>
              <a:rPr lang="en-SG" sz="3000" dirty="0"/>
              <a:t>Abstraction: </a:t>
            </a:r>
          </a:p>
          <a:p>
            <a:r>
              <a:rPr lang="en-SG" sz="3000" dirty="0"/>
              <a:t>Hide some of the less important details</a:t>
            </a:r>
          </a:p>
          <a:p>
            <a:endParaRPr lang="en-SG" sz="3000" dirty="0"/>
          </a:p>
          <a:p>
            <a:pPr marL="0" indent="0">
              <a:buNone/>
            </a:pPr>
            <a:r>
              <a:rPr lang="en-GB" sz="3000" dirty="0"/>
              <a:t>	I have two orange dogs</a:t>
            </a:r>
          </a:p>
          <a:p>
            <a:pPr marL="0" indent="0">
              <a:buNone/>
            </a:pPr>
            <a:r>
              <a:rPr lang="en-GB" sz="3000" dirty="0"/>
              <a:t>	I have three orange cats</a:t>
            </a:r>
          </a:p>
          <a:p>
            <a:pPr marL="0" indent="0">
              <a:buNone/>
            </a:pPr>
            <a:r>
              <a:rPr lang="en-GB" sz="3000" dirty="0"/>
              <a:t>	I have two orange chairs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Tree>
    <p:extLst>
      <p:ext uri="{BB962C8B-B14F-4D97-AF65-F5344CB8AC3E}">
        <p14:creationId xmlns:p14="http://schemas.microsoft.com/office/powerpoint/2010/main" val="3814024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fontScale="92500" lnSpcReduction="20000"/>
          </a:bodyPr>
          <a:lstStyle/>
          <a:p>
            <a:pPr marL="89154" indent="0">
              <a:buNone/>
            </a:pPr>
            <a:r>
              <a:rPr lang="en-SG" sz="3000" dirty="0"/>
              <a:t>Abstraction: </a:t>
            </a:r>
          </a:p>
          <a:p>
            <a:r>
              <a:rPr lang="en-SG" sz="3000" dirty="0"/>
              <a:t>Identify primary pattern (ignoring others) </a:t>
            </a:r>
          </a:p>
          <a:p>
            <a:pPr lvl="1"/>
            <a:r>
              <a:rPr lang="en-SG" sz="2700" dirty="0"/>
              <a:t>I have xxx orange xxx</a:t>
            </a:r>
          </a:p>
          <a:p>
            <a:endParaRPr lang="en-SG" sz="3000" dirty="0"/>
          </a:p>
          <a:p>
            <a:pPr marL="0" indent="0">
              <a:buNone/>
            </a:pPr>
            <a:r>
              <a:rPr lang="en-GB" sz="3000" dirty="0"/>
              <a:t>	</a:t>
            </a:r>
            <a:r>
              <a:rPr lang="en-GB" sz="3000" dirty="0">
                <a:solidFill>
                  <a:srgbClr val="FF0000"/>
                </a:solidFill>
              </a:rPr>
              <a:t>I have </a:t>
            </a:r>
            <a:r>
              <a:rPr lang="en-GB" sz="3000" dirty="0"/>
              <a:t>two </a:t>
            </a:r>
            <a:r>
              <a:rPr lang="en-GB" sz="3000" dirty="0">
                <a:solidFill>
                  <a:srgbClr val="FF0000"/>
                </a:solidFill>
              </a:rPr>
              <a:t>orange</a:t>
            </a:r>
            <a:r>
              <a:rPr lang="en-GB" sz="3000" dirty="0"/>
              <a:t> dogs</a:t>
            </a:r>
          </a:p>
          <a:p>
            <a:pPr marL="0" indent="0">
              <a:buNone/>
            </a:pPr>
            <a:r>
              <a:rPr lang="en-GB" sz="3000" dirty="0"/>
              <a:t>	</a:t>
            </a:r>
            <a:r>
              <a:rPr lang="en-GB" sz="3000" dirty="0">
                <a:solidFill>
                  <a:srgbClr val="FF0000"/>
                </a:solidFill>
              </a:rPr>
              <a:t>I have </a:t>
            </a:r>
            <a:r>
              <a:rPr lang="en-GB" sz="3000" dirty="0"/>
              <a:t>three </a:t>
            </a:r>
            <a:r>
              <a:rPr lang="en-GB" sz="3000" dirty="0">
                <a:solidFill>
                  <a:srgbClr val="FF0000"/>
                </a:solidFill>
              </a:rPr>
              <a:t>orange</a:t>
            </a:r>
            <a:r>
              <a:rPr lang="en-GB" sz="3000" dirty="0"/>
              <a:t> cats</a:t>
            </a:r>
          </a:p>
          <a:p>
            <a:pPr marL="0" indent="0">
              <a:buNone/>
            </a:pPr>
            <a:r>
              <a:rPr lang="en-GB" sz="3000" dirty="0"/>
              <a:t>	</a:t>
            </a:r>
            <a:r>
              <a:rPr lang="en-GB" sz="3000" dirty="0">
                <a:solidFill>
                  <a:srgbClr val="FF0000"/>
                </a:solidFill>
              </a:rPr>
              <a:t>I have </a:t>
            </a:r>
            <a:r>
              <a:rPr lang="en-GB" sz="3000" dirty="0"/>
              <a:t>two </a:t>
            </a:r>
            <a:r>
              <a:rPr lang="en-GB" sz="3000" dirty="0">
                <a:solidFill>
                  <a:srgbClr val="FF0000"/>
                </a:solidFill>
              </a:rPr>
              <a:t>orange</a:t>
            </a:r>
            <a:r>
              <a:rPr lang="en-GB" sz="3000" dirty="0"/>
              <a:t> chairs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
        <p:nvSpPr>
          <p:cNvPr id="4" name="Rectangle 3"/>
          <p:cNvSpPr/>
          <p:nvPr/>
        </p:nvSpPr>
        <p:spPr>
          <a:xfrm>
            <a:off x="5097110" y="3413766"/>
            <a:ext cx="1018464"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7" name="Rectangle 6"/>
          <p:cNvSpPr/>
          <p:nvPr/>
        </p:nvSpPr>
        <p:spPr>
          <a:xfrm>
            <a:off x="5372624" y="3907644"/>
            <a:ext cx="742950"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Rectangle 7"/>
          <p:cNvSpPr/>
          <p:nvPr/>
        </p:nvSpPr>
        <p:spPr>
          <a:xfrm>
            <a:off x="5174732" y="4303428"/>
            <a:ext cx="940842"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9" name="Rectangle 8"/>
          <p:cNvSpPr/>
          <p:nvPr/>
        </p:nvSpPr>
        <p:spPr>
          <a:xfrm>
            <a:off x="3364916" y="3447158"/>
            <a:ext cx="742950"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0" name="Rectangle 9"/>
          <p:cNvSpPr/>
          <p:nvPr/>
        </p:nvSpPr>
        <p:spPr>
          <a:xfrm>
            <a:off x="3364916" y="3902651"/>
            <a:ext cx="857250"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11" name="Rectangle 10"/>
          <p:cNvSpPr/>
          <p:nvPr/>
        </p:nvSpPr>
        <p:spPr>
          <a:xfrm>
            <a:off x="3344871" y="4286494"/>
            <a:ext cx="742950"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Tree>
    <p:extLst>
      <p:ext uri="{BB962C8B-B14F-4D97-AF65-F5344CB8AC3E}">
        <p14:creationId xmlns:p14="http://schemas.microsoft.com/office/powerpoint/2010/main" val="3374150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fontScale="77500" lnSpcReduction="20000"/>
          </a:bodyPr>
          <a:lstStyle/>
          <a:p>
            <a:pPr marL="89154" indent="0">
              <a:buNone/>
            </a:pPr>
            <a:r>
              <a:rPr lang="en-SG" sz="3000" dirty="0"/>
              <a:t>Abstraction: </a:t>
            </a:r>
          </a:p>
          <a:p>
            <a:r>
              <a:rPr lang="en-SG" sz="3000" dirty="0"/>
              <a:t>Identify any other patterns</a:t>
            </a:r>
          </a:p>
          <a:p>
            <a:pPr lvl="1"/>
            <a:r>
              <a:rPr lang="en-SG" sz="2250" dirty="0"/>
              <a:t>xxx </a:t>
            </a:r>
            <a:r>
              <a:rPr lang="en-SG" sz="2250" dirty="0">
                <a:solidFill>
                  <a:srgbClr val="00B050"/>
                </a:solidFill>
              </a:rPr>
              <a:t>two</a:t>
            </a:r>
            <a:r>
              <a:rPr lang="en-SG" sz="2250" dirty="0"/>
              <a:t> xxx</a:t>
            </a:r>
          </a:p>
          <a:p>
            <a:pPr lvl="1"/>
            <a:r>
              <a:rPr lang="en-US" sz="2250" dirty="0"/>
              <a:t>xxx </a:t>
            </a:r>
            <a:r>
              <a:rPr lang="en-US" sz="2250" dirty="0">
                <a:solidFill>
                  <a:srgbClr val="FF0000"/>
                </a:solidFill>
              </a:rPr>
              <a:t>three</a:t>
            </a:r>
            <a:r>
              <a:rPr lang="en-US" sz="2250" dirty="0"/>
              <a:t> xxx</a:t>
            </a:r>
          </a:p>
          <a:p>
            <a:pPr lvl="1"/>
            <a:r>
              <a:rPr lang="en-US" sz="2250" dirty="0"/>
              <a:t>repeats</a:t>
            </a:r>
            <a:endParaRPr lang="en-SG" sz="2250" dirty="0"/>
          </a:p>
          <a:p>
            <a:endParaRPr lang="en-SG" sz="3000" dirty="0"/>
          </a:p>
          <a:p>
            <a:pPr marL="0" indent="0">
              <a:buNone/>
            </a:pPr>
            <a:r>
              <a:rPr lang="en-GB" sz="3000" dirty="0"/>
              <a:t>	I have </a:t>
            </a:r>
            <a:r>
              <a:rPr lang="en-GB" sz="3000" dirty="0">
                <a:solidFill>
                  <a:srgbClr val="00B050"/>
                </a:solidFill>
              </a:rPr>
              <a:t>two</a:t>
            </a:r>
            <a:r>
              <a:rPr lang="en-GB" sz="3000" dirty="0"/>
              <a:t> orange dogs</a:t>
            </a:r>
          </a:p>
          <a:p>
            <a:pPr marL="0" indent="0">
              <a:buNone/>
            </a:pPr>
            <a:r>
              <a:rPr lang="en-GB" sz="3000" dirty="0"/>
              <a:t>	I have </a:t>
            </a:r>
            <a:r>
              <a:rPr lang="en-GB" sz="3000" dirty="0">
                <a:solidFill>
                  <a:srgbClr val="FF0000"/>
                </a:solidFill>
              </a:rPr>
              <a:t>three</a:t>
            </a:r>
            <a:r>
              <a:rPr lang="en-GB" sz="3000" dirty="0"/>
              <a:t> orange cats</a:t>
            </a:r>
          </a:p>
          <a:p>
            <a:pPr marL="0" indent="0">
              <a:buNone/>
            </a:pPr>
            <a:r>
              <a:rPr lang="en-GB" sz="3000" dirty="0"/>
              <a:t>	I have </a:t>
            </a:r>
            <a:r>
              <a:rPr lang="en-GB" sz="3000" dirty="0">
                <a:solidFill>
                  <a:srgbClr val="00B050"/>
                </a:solidFill>
              </a:rPr>
              <a:t>two</a:t>
            </a:r>
            <a:r>
              <a:rPr lang="en-GB" sz="3000" dirty="0"/>
              <a:t> orange chairs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
        <p:nvSpPr>
          <p:cNvPr id="4" name="Rectangle 3"/>
          <p:cNvSpPr/>
          <p:nvPr/>
        </p:nvSpPr>
        <p:spPr>
          <a:xfrm>
            <a:off x="3628220" y="3193862"/>
            <a:ext cx="1818564"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
        <p:nvSpPr>
          <p:cNvPr id="7" name="Rectangle 6"/>
          <p:cNvSpPr/>
          <p:nvPr/>
        </p:nvSpPr>
        <p:spPr>
          <a:xfrm>
            <a:off x="3799670" y="3614384"/>
            <a:ext cx="1849272"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Rectangle 7"/>
          <p:cNvSpPr/>
          <p:nvPr/>
        </p:nvSpPr>
        <p:spPr>
          <a:xfrm>
            <a:off x="3628220" y="3999932"/>
            <a:ext cx="2010486"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9" name="Rectangle 8"/>
          <p:cNvSpPr/>
          <p:nvPr/>
        </p:nvSpPr>
        <p:spPr>
          <a:xfrm>
            <a:off x="2203103" y="3205802"/>
            <a:ext cx="909282"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
        <p:nvSpPr>
          <p:cNvPr id="10" name="Rectangle 9"/>
          <p:cNvSpPr/>
          <p:nvPr/>
        </p:nvSpPr>
        <p:spPr>
          <a:xfrm>
            <a:off x="2197985" y="3610118"/>
            <a:ext cx="909282"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
        <p:nvSpPr>
          <p:cNvPr id="11" name="Rectangle 10"/>
          <p:cNvSpPr/>
          <p:nvPr/>
        </p:nvSpPr>
        <p:spPr>
          <a:xfrm>
            <a:off x="2197985" y="3999932"/>
            <a:ext cx="909282"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Tree>
    <p:extLst>
      <p:ext uri="{BB962C8B-B14F-4D97-AF65-F5344CB8AC3E}">
        <p14:creationId xmlns:p14="http://schemas.microsoft.com/office/powerpoint/2010/main" val="1481612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fontScale="92500" lnSpcReduction="20000"/>
          </a:bodyPr>
          <a:lstStyle/>
          <a:p>
            <a:pPr marL="89154" indent="0">
              <a:buNone/>
            </a:pPr>
            <a:r>
              <a:rPr lang="en-SG" sz="3000" dirty="0"/>
              <a:t>Abstraction: </a:t>
            </a:r>
          </a:p>
          <a:p>
            <a:r>
              <a:rPr lang="en-SG" sz="3000" dirty="0"/>
              <a:t>Identify any other patterns</a:t>
            </a:r>
          </a:p>
          <a:p>
            <a:pPr lvl="1"/>
            <a:r>
              <a:rPr lang="en-US" sz="2250" dirty="0"/>
              <a:t>Non – repeating objects</a:t>
            </a:r>
            <a:endParaRPr lang="en-SG" sz="2250" dirty="0"/>
          </a:p>
          <a:p>
            <a:endParaRPr lang="en-SG" sz="3000" dirty="0"/>
          </a:p>
          <a:p>
            <a:pPr marL="0" indent="0">
              <a:buNone/>
            </a:pPr>
            <a:r>
              <a:rPr lang="en-GB" sz="3000" dirty="0"/>
              <a:t>	</a:t>
            </a:r>
            <a:r>
              <a:rPr lang="en-GB" sz="2775" dirty="0"/>
              <a:t>I have two orange dogs</a:t>
            </a:r>
          </a:p>
          <a:p>
            <a:pPr marL="0" indent="0">
              <a:buNone/>
            </a:pPr>
            <a:r>
              <a:rPr lang="en-GB" sz="2775" dirty="0"/>
              <a:t>	I have three orange cats</a:t>
            </a:r>
          </a:p>
          <a:p>
            <a:pPr marL="0" indent="0">
              <a:buNone/>
            </a:pPr>
            <a:r>
              <a:rPr lang="en-GB" sz="2775" dirty="0"/>
              <a:t>	I have two orange chairs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
        <p:nvSpPr>
          <p:cNvPr id="4" name="Rectangle 3"/>
          <p:cNvSpPr/>
          <p:nvPr/>
        </p:nvSpPr>
        <p:spPr>
          <a:xfrm>
            <a:off x="2192172" y="3071862"/>
            <a:ext cx="2669844"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dirty="0"/>
          </a:p>
        </p:txBody>
      </p:sp>
      <p:sp>
        <p:nvSpPr>
          <p:cNvPr id="7" name="Rectangle 6"/>
          <p:cNvSpPr/>
          <p:nvPr/>
        </p:nvSpPr>
        <p:spPr>
          <a:xfrm>
            <a:off x="2192172" y="3467646"/>
            <a:ext cx="2857500"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8" name="Rectangle 7"/>
          <p:cNvSpPr/>
          <p:nvPr/>
        </p:nvSpPr>
        <p:spPr>
          <a:xfrm>
            <a:off x="2192172" y="3877932"/>
            <a:ext cx="2669844" cy="342900"/>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Tree>
    <p:extLst>
      <p:ext uri="{BB962C8B-B14F-4D97-AF65-F5344CB8AC3E}">
        <p14:creationId xmlns:p14="http://schemas.microsoft.com/office/powerpoint/2010/main" val="1901386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Activity: Word Pattern</a:t>
            </a:r>
            <a:endParaRPr lang="en-SG" dirty="0"/>
          </a:p>
        </p:txBody>
      </p:sp>
      <p:sp>
        <p:nvSpPr>
          <p:cNvPr id="3" name="Content Placeholder 2"/>
          <p:cNvSpPr>
            <a:spLocks noGrp="1"/>
          </p:cNvSpPr>
          <p:nvPr>
            <p:ph type="body" idx="1"/>
          </p:nvPr>
        </p:nvSpPr>
        <p:spPr/>
        <p:txBody>
          <a:bodyPr>
            <a:normAutofit lnSpcReduction="10000"/>
          </a:bodyPr>
          <a:lstStyle/>
          <a:p>
            <a:pPr marL="89154" indent="0">
              <a:buNone/>
            </a:pPr>
            <a:r>
              <a:rPr lang="en-SG" sz="3000" dirty="0"/>
              <a:t>Putting them together</a:t>
            </a:r>
          </a:p>
          <a:p>
            <a:pPr marL="0" indent="0">
              <a:buNone/>
            </a:pPr>
            <a:endParaRPr lang="en-GB" sz="3000" dirty="0"/>
          </a:p>
          <a:p>
            <a:pPr marL="0" indent="0">
              <a:buNone/>
            </a:pPr>
            <a:r>
              <a:rPr lang="en-GB" sz="3000" dirty="0"/>
              <a:t>	I have two orange dogs</a:t>
            </a:r>
          </a:p>
          <a:p>
            <a:pPr marL="0" indent="0">
              <a:buNone/>
            </a:pPr>
            <a:r>
              <a:rPr lang="en-GB" sz="3000" dirty="0"/>
              <a:t>	I have three orange cats</a:t>
            </a:r>
          </a:p>
          <a:p>
            <a:pPr marL="0" indent="0">
              <a:buNone/>
            </a:pPr>
            <a:r>
              <a:rPr lang="en-GB" sz="3000" dirty="0"/>
              <a:t>	I have two orange chairs</a:t>
            </a:r>
          </a:p>
          <a:p>
            <a:pPr marL="0" indent="0">
              <a:buNone/>
            </a:pPr>
            <a:r>
              <a:rPr lang="en-GB" dirty="0"/>
              <a:t>	</a:t>
            </a:r>
            <a:r>
              <a:rPr lang="en-GB" sz="3000" dirty="0"/>
              <a:t>I have three orange rabbits</a:t>
            </a:r>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93887" y="194054"/>
            <a:ext cx="580296" cy="663196"/>
          </a:xfrm>
          <a:prstGeom prst="rect">
            <a:avLst/>
          </a:prstGeom>
        </p:spPr>
      </p:pic>
    </p:spTree>
    <p:extLst>
      <p:ext uri="{BB962C8B-B14F-4D97-AF65-F5344CB8AC3E}">
        <p14:creationId xmlns:p14="http://schemas.microsoft.com/office/powerpoint/2010/main" val="80118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Decomposition</a:t>
            </a:r>
            <a:endParaRPr lang="en-SG" dirty="0"/>
          </a:p>
        </p:txBody>
      </p:sp>
      <p:sp>
        <p:nvSpPr>
          <p:cNvPr id="3" name="Content Placeholder 2"/>
          <p:cNvSpPr>
            <a:spLocks noGrp="1"/>
          </p:cNvSpPr>
          <p:nvPr>
            <p:ph type="body" idx="1"/>
          </p:nvPr>
        </p:nvSpPr>
        <p:spPr/>
        <p:txBody>
          <a:bodyPr>
            <a:normAutofit/>
          </a:bodyPr>
          <a:lstStyle/>
          <a:p>
            <a:r>
              <a:rPr lang="en-SG" dirty="0"/>
              <a:t>Breaking a task or problem into steps or parts</a:t>
            </a:r>
          </a:p>
          <a:p>
            <a:r>
              <a:rPr lang="en-SG" dirty="0"/>
              <a:t>Decomposing a problem frequently leads to pattern recognition and generalization</a:t>
            </a:r>
          </a:p>
          <a:p>
            <a:r>
              <a:rPr lang="en-SG" dirty="0"/>
              <a:t>Examples:</a:t>
            </a:r>
          </a:p>
          <a:p>
            <a:pPr lvl="1"/>
            <a:r>
              <a:rPr lang="en-SG" dirty="0"/>
              <a:t>When we taste an unfamiliar dish and identify several ingredients based on the flavour, we are decomposing that dish into its individual ingredients</a:t>
            </a:r>
          </a:p>
          <a:p>
            <a:endParaRPr lang="en-SG" dirty="0"/>
          </a:p>
        </p:txBody>
      </p:sp>
    </p:spTree>
    <p:extLst>
      <p:ext uri="{BB962C8B-B14F-4D97-AF65-F5344CB8AC3E}">
        <p14:creationId xmlns:p14="http://schemas.microsoft.com/office/powerpoint/2010/main" val="34970826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6AC73-8C65-418F-9EA9-53C7A84DEB93}"/>
              </a:ext>
            </a:extLst>
          </p:cNvPr>
          <p:cNvSpPr>
            <a:spLocks noGrp="1"/>
          </p:cNvSpPr>
          <p:nvPr>
            <p:ph type="title"/>
          </p:nvPr>
        </p:nvSpPr>
        <p:spPr/>
        <p:txBody>
          <a:bodyPr/>
          <a:lstStyle/>
          <a:p>
            <a:r>
              <a:rPr lang="en-SG" dirty="0"/>
              <a:t>Worksheet</a:t>
            </a:r>
          </a:p>
        </p:txBody>
      </p:sp>
      <p:sp>
        <p:nvSpPr>
          <p:cNvPr id="3" name="Text Placeholder 2">
            <a:extLst>
              <a:ext uri="{FF2B5EF4-FFF2-40B4-BE49-F238E27FC236}">
                <a16:creationId xmlns:a16="http://schemas.microsoft.com/office/drawing/2014/main" id="{2E9DABA1-D99C-4B49-AD06-AF7AEE2640C0}"/>
              </a:ext>
            </a:extLst>
          </p:cNvPr>
          <p:cNvSpPr>
            <a:spLocks noGrp="1"/>
          </p:cNvSpPr>
          <p:nvPr>
            <p:ph type="body" idx="1"/>
          </p:nvPr>
        </p:nvSpPr>
        <p:spPr>
          <a:xfrm>
            <a:off x="1381250" y="1358268"/>
            <a:ext cx="6809700" cy="3112200"/>
          </a:xfrm>
        </p:spPr>
        <p:txBody>
          <a:bodyPr/>
          <a:lstStyle/>
          <a:p>
            <a:r>
              <a:rPr lang="en-SG" dirty="0"/>
              <a:t>Complete the worksheet </a:t>
            </a:r>
          </a:p>
          <a:p>
            <a:pPr lvl="1"/>
            <a:r>
              <a:rPr lang="en-SG" dirty="0"/>
              <a:t>Circle identical words</a:t>
            </a:r>
          </a:p>
          <a:p>
            <a:pPr lvl="1"/>
            <a:r>
              <a:rPr lang="en-SG" u="sng" dirty="0"/>
              <a:t>Underline</a:t>
            </a:r>
            <a:r>
              <a:rPr lang="en-SG" dirty="0"/>
              <a:t> differences</a:t>
            </a:r>
          </a:p>
          <a:p>
            <a:pPr lvl="1"/>
            <a:r>
              <a:rPr lang="en-SG" dirty="0"/>
              <a:t>Write the sentence with ______ using </a:t>
            </a:r>
            <a:r>
              <a:rPr lang="en-SG" dirty="0">
                <a:highlight>
                  <a:srgbClr val="FFCD00"/>
                </a:highlight>
              </a:rPr>
              <a:t>Abstraction</a:t>
            </a:r>
            <a:endParaRPr lang="en-SG" dirty="0"/>
          </a:p>
        </p:txBody>
      </p:sp>
      <p:pic>
        <p:nvPicPr>
          <p:cNvPr id="1026" name="Picture 2" descr="https://code.org/curriculum/course3/1/ex1.png">
            <a:extLst>
              <a:ext uri="{FF2B5EF4-FFF2-40B4-BE49-F238E27FC236}">
                <a16:creationId xmlns:a16="http://schemas.microsoft.com/office/drawing/2014/main" id="{3AC32696-09C4-4AD1-8C11-23CCB3C53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2334" y="2901883"/>
            <a:ext cx="4794779" cy="19580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worksheet png logo">
            <a:extLst>
              <a:ext uri="{FF2B5EF4-FFF2-40B4-BE49-F238E27FC236}">
                <a16:creationId xmlns:a16="http://schemas.microsoft.com/office/drawing/2014/main" id="{15EB067D-EA2B-4952-8996-7C59EA8B9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33" y="673032"/>
            <a:ext cx="754717" cy="757412"/>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E792E2B3-F479-4597-A6C5-99F529234436}"/>
              </a:ext>
            </a:extLst>
          </p:cNvPr>
          <p:cNvSpPr/>
          <p:nvPr/>
        </p:nvSpPr>
        <p:spPr>
          <a:xfrm>
            <a:off x="2362200" y="1849818"/>
            <a:ext cx="643468" cy="391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34109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lunch break">
            <a:extLst>
              <a:ext uri="{FF2B5EF4-FFF2-40B4-BE49-F238E27FC236}">
                <a16:creationId xmlns:a16="http://schemas.microsoft.com/office/drawing/2014/main" id="{B80D820E-5D27-48E6-9A40-05268B715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4">
            <a:extLst>
              <a:ext uri="{FF2B5EF4-FFF2-40B4-BE49-F238E27FC236}">
                <a16:creationId xmlns:a16="http://schemas.microsoft.com/office/drawing/2014/main" id="{552EDDA1-ECF2-4B74-B944-5F40EB10D116}"/>
              </a:ext>
            </a:extLst>
          </p:cNvPr>
          <p:cNvSpPr txBox="1">
            <a:spLocks/>
          </p:cNvSpPr>
          <p:nvPr/>
        </p:nvSpPr>
        <p:spPr>
          <a:xfrm>
            <a:off x="333097" y="392266"/>
            <a:ext cx="3134607" cy="8199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6200"/>
            <a:r>
              <a:rPr lang="en-SG" sz="4000">
                <a:solidFill>
                  <a:srgbClr val="936E44"/>
                </a:solidFill>
                <a:latin typeface="Berlin Sans FB" panose="020E0602020502020306" pitchFamily="34" charset="0"/>
              </a:rPr>
              <a:t>Thank you</a:t>
            </a:r>
            <a:endParaRPr lang="en-SG" sz="4000" dirty="0">
              <a:solidFill>
                <a:srgbClr val="936E44"/>
              </a:solidFill>
              <a:latin typeface="Berlin Sans FB" panose="020E0602020502020306" pitchFamily="34" charset="0"/>
            </a:endParaRPr>
          </a:p>
        </p:txBody>
      </p:sp>
    </p:spTree>
    <p:extLst>
      <p:ext uri="{BB962C8B-B14F-4D97-AF65-F5344CB8AC3E}">
        <p14:creationId xmlns:p14="http://schemas.microsoft.com/office/powerpoint/2010/main" val="639101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Decomposition</a:t>
            </a:r>
            <a:endParaRPr lang="en-SG" dirty="0"/>
          </a:p>
        </p:txBody>
      </p:sp>
      <p:sp>
        <p:nvSpPr>
          <p:cNvPr id="3" name="Content Placeholder 2"/>
          <p:cNvSpPr>
            <a:spLocks noGrp="1"/>
          </p:cNvSpPr>
          <p:nvPr>
            <p:ph type="body" idx="1"/>
          </p:nvPr>
        </p:nvSpPr>
        <p:spPr/>
        <p:txBody>
          <a:bodyPr>
            <a:normAutofit/>
          </a:bodyPr>
          <a:lstStyle/>
          <a:p>
            <a:r>
              <a:rPr lang="en-SG" dirty="0"/>
              <a:t>Remember the scenario</a:t>
            </a:r>
          </a:p>
          <a:p>
            <a:pPr lvl="1"/>
            <a:endParaRPr lang="en-SG" dirty="0"/>
          </a:p>
          <a:p>
            <a:endParaRPr lang="en-SG" dirty="0"/>
          </a:p>
        </p:txBody>
      </p:sp>
      <p:grpSp>
        <p:nvGrpSpPr>
          <p:cNvPr id="9" name="Group 8"/>
          <p:cNvGrpSpPr/>
          <p:nvPr/>
        </p:nvGrpSpPr>
        <p:grpSpPr>
          <a:xfrm>
            <a:off x="1314450" y="2349615"/>
            <a:ext cx="6656199" cy="2679586"/>
            <a:chOff x="228600" y="3132819"/>
            <a:chExt cx="8874932" cy="3572781"/>
          </a:xfrm>
        </p:grpSpPr>
        <p:sp>
          <p:nvSpPr>
            <p:cNvPr id="4" name="Content Placeholder 2"/>
            <p:cNvSpPr txBox="1">
              <a:spLocks/>
            </p:cNvSpPr>
            <p:nvPr/>
          </p:nvSpPr>
          <p:spPr>
            <a:xfrm>
              <a:off x="228600" y="3433388"/>
              <a:ext cx="4114800" cy="2817125"/>
            </a:xfrm>
            <a:prstGeom prst="rect">
              <a:avLst/>
            </a:prstGeom>
            <a:ln>
              <a:solidFill>
                <a:schemeClr val="accent1">
                  <a:lumMod val="60000"/>
                  <a:lumOff val="40000"/>
                </a:schemeClr>
              </a:solidFill>
            </a:ln>
            <a:effectLst>
              <a:glow rad="101600">
                <a:schemeClr val="accent1">
                  <a:satMod val="175000"/>
                  <a:alpha val="40000"/>
                </a:schemeClr>
              </a:glow>
            </a:effectLst>
          </p:spPr>
          <p:txBody>
            <a:bodyPr vert="horz" lIns="41148" tIns="6858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89154" indent="0">
                <a:buNone/>
              </a:pPr>
              <a:r>
                <a:rPr lang="en-GB" sz="2400" dirty="0"/>
                <a:t>Considerations</a:t>
              </a:r>
            </a:p>
            <a:p>
              <a:pPr>
                <a:buFont typeface="Arial" panose="020B0604020202020204" pitchFamily="34" charset="0"/>
                <a:buChar char="•"/>
              </a:pPr>
              <a:r>
                <a:rPr lang="en-GB" sz="2400" dirty="0"/>
                <a:t>Shortest path</a:t>
              </a:r>
            </a:p>
            <a:p>
              <a:pPr>
                <a:buFont typeface="Arial" panose="020B0604020202020204" pitchFamily="34" charset="0"/>
                <a:buChar char="•"/>
              </a:pPr>
              <a:r>
                <a:rPr lang="en-GB" sz="2400" dirty="0"/>
                <a:t>Sequence</a:t>
              </a:r>
            </a:p>
            <a:p>
              <a:pPr lvl="1">
                <a:buFont typeface="Arial" panose="020B0604020202020204" pitchFamily="34" charset="0"/>
                <a:buChar char="•"/>
              </a:pPr>
              <a:r>
                <a:rPr lang="en-GB" sz="2100" dirty="0"/>
                <a:t>Must get cup before coffee and milk</a:t>
              </a:r>
            </a:p>
            <a:p>
              <a:pPr>
                <a:buFont typeface="Arial" panose="020B0604020202020204" pitchFamily="34" charset="0"/>
                <a:buChar char="•"/>
              </a:pPr>
              <a:r>
                <a:rPr lang="en-GB" sz="2400" dirty="0"/>
                <a:t>Exclude unimportant details</a:t>
              </a:r>
            </a:p>
            <a:p>
              <a:pPr>
                <a:buFont typeface="Arial" panose="020B0604020202020204" pitchFamily="34" charset="0"/>
                <a:buChar char="•"/>
              </a:pPr>
              <a:endParaRPr lang="en-GB" sz="2400" dirty="0">
                <a:solidFill>
                  <a:srgbClr val="FF0000"/>
                </a:solidFill>
              </a:endParaRPr>
            </a:p>
          </p:txBody>
        </p:sp>
        <p:grpSp>
          <p:nvGrpSpPr>
            <p:cNvPr id="7" name="Group 6"/>
            <p:cNvGrpSpPr/>
            <p:nvPr/>
          </p:nvGrpSpPr>
          <p:grpSpPr>
            <a:xfrm>
              <a:off x="4648200" y="3132819"/>
              <a:ext cx="4455332" cy="3572781"/>
              <a:chOff x="4122191" y="2664884"/>
              <a:chExt cx="4981341" cy="3727297"/>
            </a:xfrm>
          </p:grpSpPr>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191" y="2664884"/>
                <a:ext cx="4981341" cy="3727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09730" y="3670411"/>
                <a:ext cx="3948484" cy="2180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sp>
        <p:nvSpPr>
          <p:cNvPr id="8" name="TextBox 7"/>
          <p:cNvSpPr txBox="1"/>
          <p:nvPr/>
        </p:nvSpPr>
        <p:spPr>
          <a:xfrm>
            <a:off x="3482131" y="771136"/>
            <a:ext cx="3227165" cy="369332"/>
          </a:xfrm>
          <a:prstGeom prst="rect">
            <a:avLst/>
          </a:prstGeom>
          <a:noFill/>
        </p:spPr>
        <p:txBody>
          <a:bodyPr wrap="none" rtlCol="0">
            <a:spAutoFit/>
          </a:bodyPr>
          <a:lstStyle/>
          <a:p>
            <a:pPr marL="257175" indent="-257175">
              <a:buFont typeface="Arial" panose="020B0604020202020204" pitchFamily="34" charset="0"/>
              <a:buChar char="•"/>
            </a:pPr>
            <a:r>
              <a:rPr lang="en-US" sz="1800" dirty="0">
                <a:solidFill>
                  <a:srgbClr val="FF0000"/>
                </a:solidFill>
              </a:rPr>
              <a:t>We’re doing decomposition</a:t>
            </a:r>
            <a:endParaRPr lang="en-SG" sz="1800" dirty="0">
              <a:solidFill>
                <a:srgbClr val="FF0000"/>
              </a:solidFill>
            </a:endParaRPr>
          </a:p>
        </p:txBody>
      </p:sp>
    </p:spTree>
    <p:extLst>
      <p:ext uri="{BB962C8B-B14F-4D97-AF65-F5344CB8AC3E}">
        <p14:creationId xmlns:p14="http://schemas.microsoft.com/office/powerpoint/2010/main" val="418064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Shape 122"/>
          <p:cNvSpPr txBox="1">
            <a:spLocks noGrp="1"/>
          </p:cNvSpPr>
          <p:nvPr>
            <p:ph type="subTitle" idx="4294967295"/>
          </p:nvPr>
        </p:nvSpPr>
        <p:spPr>
          <a:xfrm>
            <a:off x="1162341" y="3773067"/>
            <a:ext cx="6810375" cy="1042458"/>
          </a:xfrm>
          <a:prstGeom prst="rect">
            <a:avLst/>
          </a:prstGeom>
        </p:spPr>
        <p:txBody>
          <a:bodyPr spcFirstLastPara="1" wrap="square" lIns="91425" tIns="91425" rIns="91425" bIns="91425" anchor="t" anchorCtr="0">
            <a:noAutofit/>
          </a:bodyPr>
          <a:lstStyle/>
          <a:p>
            <a:pPr marL="558800" lvl="1" indent="0" algn="ctr">
              <a:buNone/>
            </a:pPr>
            <a:r>
              <a:rPr lang="en-GB" dirty="0"/>
              <a:t>Find similarities between things</a:t>
            </a:r>
          </a:p>
        </p:txBody>
      </p:sp>
      <p:sp>
        <p:nvSpPr>
          <p:cNvPr id="121" name="Shape 121"/>
          <p:cNvSpPr txBox="1">
            <a:spLocks noGrp="1"/>
          </p:cNvSpPr>
          <p:nvPr>
            <p:ph type="ctrTitle" idx="4294967295"/>
          </p:nvPr>
        </p:nvSpPr>
        <p:spPr>
          <a:xfrm>
            <a:off x="1162341" y="3093617"/>
            <a:ext cx="6810375" cy="4365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highlight>
                  <a:srgbClr val="FFCD00"/>
                </a:highlight>
              </a:rPr>
              <a:t> 2 Pattern Recognition</a:t>
            </a:r>
            <a:endParaRPr sz="4800" dirty="0">
              <a:highlight>
                <a:srgbClr val="FFCD00"/>
              </a:highlight>
            </a:endParaRPr>
          </a:p>
        </p:txBody>
      </p:sp>
      <p:cxnSp>
        <p:nvCxnSpPr>
          <p:cNvPr id="4" name="Shape 123">
            <a:extLst>
              <a:ext uri="{FF2B5EF4-FFF2-40B4-BE49-F238E27FC236}">
                <a16:creationId xmlns:a16="http://schemas.microsoft.com/office/drawing/2014/main" id="{A421B502-0B31-472E-8D20-2F536BC69EDF}"/>
              </a:ext>
            </a:extLst>
          </p:cNvPr>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5" name="Shape 124">
            <a:extLst>
              <a:ext uri="{FF2B5EF4-FFF2-40B4-BE49-F238E27FC236}">
                <a16:creationId xmlns:a16="http://schemas.microsoft.com/office/drawing/2014/main" id="{2188C92C-86C7-4F0E-B1AB-62E36DAE91B9}"/>
              </a:ext>
            </a:extLst>
          </p:cNvPr>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6" name="Shape 125">
            <a:extLst>
              <a:ext uri="{FF2B5EF4-FFF2-40B4-BE49-F238E27FC236}">
                <a16:creationId xmlns:a16="http://schemas.microsoft.com/office/drawing/2014/main" id="{45B2A548-A0EE-469F-9F41-9979988997B9}"/>
              </a:ext>
            </a:extLst>
          </p:cNvPr>
          <p:cNvGrpSpPr/>
          <p:nvPr/>
        </p:nvGrpSpPr>
        <p:grpSpPr>
          <a:xfrm>
            <a:off x="4184367" y="854983"/>
            <a:ext cx="1035173" cy="1035155"/>
            <a:chOff x="6643075" y="3664250"/>
            <a:chExt cx="407950" cy="407975"/>
          </a:xfrm>
        </p:grpSpPr>
        <p:sp>
          <p:nvSpPr>
            <p:cNvPr id="7" name="Shape 126">
              <a:extLst>
                <a:ext uri="{FF2B5EF4-FFF2-40B4-BE49-F238E27FC236}">
                  <a16:creationId xmlns:a16="http://schemas.microsoft.com/office/drawing/2014/main" id="{1D1B1FDB-A334-494B-AED8-8A566A4499CD}"/>
                </a:ext>
              </a:extLst>
            </p:cNvPr>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 name="Shape 127">
              <a:extLst>
                <a:ext uri="{FF2B5EF4-FFF2-40B4-BE49-F238E27FC236}">
                  <a16:creationId xmlns:a16="http://schemas.microsoft.com/office/drawing/2014/main" id="{37E7C6BB-C0B6-4C4B-B326-6CD4337FD5A3}"/>
                </a:ext>
              </a:extLst>
            </p:cNvPr>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9" name="Shape 128">
            <a:extLst>
              <a:ext uri="{FF2B5EF4-FFF2-40B4-BE49-F238E27FC236}">
                <a16:creationId xmlns:a16="http://schemas.microsoft.com/office/drawing/2014/main" id="{47CAD32E-69C5-4C69-A46E-A7BF4910381B}"/>
              </a:ext>
            </a:extLst>
          </p:cNvPr>
          <p:cNvGrpSpPr/>
          <p:nvPr/>
        </p:nvGrpSpPr>
        <p:grpSpPr>
          <a:xfrm rot="-587406">
            <a:off x="4123593" y="2025001"/>
            <a:ext cx="425594" cy="425570"/>
            <a:chOff x="576250" y="4319400"/>
            <a:chExt cx="442075" cy="442050"/>
          </a:xfrm>
        </p:grpSpPr>
        <p:sp>
          <p:nvSpPr>
            <p:cNvPr id="10" name="Shape 129">
              <a:extLst>
                <a:ext uri="{FF2B5EF4-FFF2-40B4-BE49-F238E27FC236}">
                  <a16:creationId xmlns:a16="http://schemas.microsoft.com/office/drawing/2014/main" id="{14D3C21C-A415-4364-A4C3-91E4B7E78A9D}"/>
                </a:ext>
              </a:extLst>
            </p:cNvPr>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130">
              <a:extLst>
                <a:ext uri="{FF2B5EF4-FFF2-40B4-BE49-F238E27FC236}">
                  <a16:creationId xmlns:a16="http://schemas.microsoft.com/office/drawing/2014/main" id="{11F1DE0B-28EA-4BC0-A3DC-C7FBD2D9E06D}"/>
                </a:ext>
              </a:extLst>
            </p:cNvPr>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131">
              <a:extLst>
                <a:ext uri="{FF2B5EF4-FFF2-40B4-BE49-F238E27FC236}">
                  <a16:creationId xmlns:a16="http://schemas.microsoft.com/office/drawing/2014/main" id="{56E97E5A-7BB8-4B98-B9E3-CB9D0E45A00E}"/>
                </a:ext>
              </a:extLst>
            </p:cNvPr>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132">
              <a:extLst>
                <a:ext uri="{FF2B5EF4-FFF2-40B4-BE49-F238E27FC236}">
                  <a16:creationId xmlns:a16="http://schemas.microsoft.com/office/drawing/2014/main" id="{6A3CFD92-4B3A-409A-804B-3FAEA97A4158}"/>
                </a:ext>
              </a:extLst>
            </p:cNvPr>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Shape 133">
            <a:extLst>
              <a:ext uri="{FF2B5EF4-FFF2-40B4-BE49-F238E27FC236}">
                <a16:creationId xmlns:a16="http://schemas.microsoft.com/office/drawing/2014/main" id="{FE1ABEB2-43FA-4E20-AD7D-B97038A8AFFF}"/>
              </a:ext>
            </a:extLst>
          </p:cNvPr>
          <p:cNvSpPr/>
          <p:nvPr/>
        </p:nvSpPr>
        <p:spPr>
          <a:xfrm>
            <a:off x="3936800" y="1094079"/>
            <a:ext cx="161807" cy="1545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134">
            <a:extLst>
              <a:ext uri="{FF2B5EF4-FFF2-40B4-BE49-F238E27FC236}">
                <a16:creationId xmlns:a16="http://schemas.microsoft.com/office/drawing/2014/main" id="{54D3AFF8-B6A5-4660-9C01-2B89A245175A}"/>
              </a:ext>
            </a:extLst>
          </p:cNvPr>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135">
            <a:extLst>
              <a:ext uri="{FF2B5EF4-FFF2-40B4-BE49-F238E27FC236}">
                <a16:creationId xmlns:a16="http://schemas.microsoft.com/office/drawing/2014/main" id="{2CAFFCDC-4B61-4DC2-AB3A-C4BD308DE188}"/>
              </a:ext>
            </a:extLst>
          </p:cNvPr>
          <p:cNvSpPr/>
          <p:nvPr/>
        </p:nvSpPr>
        <p:spPr>
          <a:xfrm>
            <a:off x="5197375" y="1751151"/>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136">
            <a:extLst>
              <a:ext uri="{FF2B5EF4-FFF2-40B4-BE49-F238E27FC236}">
                <a16:creationId xmlns:a16="http://schemas.microsoft.com/office/drawing/2014/main" id="{B9493876-54F6-4CD8-826E-6C1E457FF100}"/>
              </a:ext>
            </a:extLst>
          </p:cNvPr>
          <p:cNvSpPr/>
          <p:nvPr/>
        </p:nvSpPr>
        <p:spPr>
          <a:xfrm rot="1280154">
            <a:off x="3824697"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114586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Pattern Recognition</a:t>
            </a:r>
          </a:p>
        </p:txBody>
      </p:sp>
      <p:sp>
        <p:nvSpPr>
          <p:cNvPr id="3" name="Content Placeholder 2"/>
          <p:cNvSpPr>
            <a:spLocks noGrp="1"/>
          </p:cNvSpPr>
          <p:nvPr>
            <p:ph type="body" idx="1"/>
          </p:nvPr>
        </p:nvSpPr>
        <p:spPr/>
        <p:txBody>
          <a:bodyPr>
            <a:normAutofit fontScale="85000" lnSpcReduction="20000"/>
          </a:bodyPr>
          <a:lstStyle/>
          <a:p>
            <a:r>
              <a:rPr lang="en-SG" dirty="0"/>
              <a:t>The ability to notice similarities or common differences that will help us make predictions or lead us to shortcuts</a:t>
            </a:r>
          </a:p>
          <a:p>
            <a:r>
              <a:rPr lang="en-SG" dirty="0"/>
              <a:t>Examples:</a:t>
            </a:r>
          </a:p>
          <a:p>
            <a:pPr lvl="1"/>
            <a:r>
              <a:rPr lang="en-SG" dirty="0"/>
              <a:t>People look for patterns in stock prices to decide when to buy and sell.</a:t>
            </a:r>
          </a:p>
          <a:p>
            <a:pPr lvl="1"/>
            <a:r>
              <a:rPr lang="en-SG" dirty="0"/>
              <a:t>In mathematics, when calculating the largest area possible for a rectangle of a given perimeter, we can see patterns in the length, width, and area such as:</a:t>
            </a:r>
          </a:p>
          <a:p>
            <a:pPr lvl="2"/>
            <a:r>
              <a:rPr lang="en-SG" dirty="0"/>
              <a:t>As the length and width approach each other in value, the area increases</a:t>
            </a:r>
          </a:p>
          <a:p>
            <a:pPr lvl="2"/>
            <a:r>
              <a:rPr lang="en-SG" dirty="0"/>
              <a:t>As the difference between the length and width increases, the area decreases</a:t>
            </a:r>
          </a:p>
        </p:txBody>
      </p:sp>
    </p:spTree>
    <p:extLst>
      <p:ext uri="{BB962C8B-B14F-4D97-AF65-F5344CB8AC3E}">
        <p14:creationId xmlns:p14="http://schemas.microsoft.com/office/powerpoint/2010/main" val="255391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Pattern Recognition</a:t>
            </a:r>
          </a:p>
        </p:txBody>
      </p:sp>
      <p:sp>
        <p:nvSpPr>
          <p:cNvPr id="3" name="Text Placeholder 2">
            <a:extLst>
              <a:ext uri="{FF2B5EF4-FFF2-40B4-BE49-F238E27FC236}">
                <a16:creationId xmlns:a16="http://schemas.microsoft.com/office/drawing/2014/main" id="{34CDFA84-D7ED-436D-ABEA-5C60FDFE494C}"/>
              </a:ext>
            </a:extLst>
          </p:cNvPr>
          <p:cNvSpPr>
            <a:spLocks noGrp="1"/>
          </p:cNvSpPr>
          <p:nvPr>
            <p:ph type="body" idx="1"/>
          </p:nvPr>
        </p:nvSpPr>
        <p:spPr/>
        <p:txBody>
          <a:bodyPr/>
          <a:lstStyle/>
          <a:p>
            <a:endParaRPr lang="en-SG"/>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9384" y="812707"/>
            <a:ext cx="3371850" cy="391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867934" y="2605682"/>
            <a:ext cx="3600450" cy="800100"/>
          </a:xfrm>
          <a:prstGeom prst="rect">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1050"/>
          </a:p>
        </p:txBody>
      </p:sp>
      <p:sp>
        <p:nvSpPr>
          <p:cNvPr id="5" name="TextBox 4"/>
          <p:cNvSpPr txBox="1"/>
          <p:nvPr/>
        </p:nvSpPr>
        <p:spPr>
          <a:xfrm>
            <a:off x="1605885" y="2767264"/>
            <a:ext cx="2286000" cy="738664"/>
          </a:xfrm>
          <a:prstGeom prst="rect">
            <a:avLst/>
          </a:prstGeom>
          <a:noFill/>
        </p:spPr>
        <p:txBody>
          <a:bodyPr wrap="square" rtlCol="0">
            <a:spAutoFit/>
          </a:bodyPr>
          <a:lstStyle/>
          <a:p>
            <a:pPr lvl="2"/>
            <a:r>
              <a:rPr lang="en-SG" sz="1050" dirty="0"/>
              <a:t>As the length and width approaches each other in value, the area increases</a:t>
            </a:r>
          </a:p>
          <a:p>
            <a:endParaRPr lang="en-SG" sz="1050" dirty="0"/>
          </a:p>
        </p:txBody>
      </p:sp>
      <p:cxnSp>
        <p:nvCxnSpPr>
          <p:cNvPr id="7" name="Straight Arrow Connector 6"/>
          <p:cNvCxnSpPr/>
          <p:nvPr/>
        </p:nvCxnSpPr>
        <p:spPr>
          <a:xfrm>
            <a:off x="3744384" y="1176931"/>
            <a:ext cx="0" cy="1200150"/>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44384" y="3505928"/>
            <a:ext cx="0" cy="1222742"/>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07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ctrTitle" idx="4294967295"/>
          </p:nvPr>
        </p:nvSpPr>
        <p:spPr>
          <a:xfrm>
            <a:off x="1177082" y="3206337"/>
            <a:ext cx="6810375" cy="43656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SG" sz="4800" dirty="0">
                <a:highlight>
                  <a:srgbClr val="FFCD00"/>
                </a:highlight>
              </a:rPr>
              <a:t> 3 Abstraction</a:t>
            </a:r>
            <a:endParaRPr sz="4800" dirty="0">
              <a:highlight>
                <a:srgbClr val="FFCD00"/>
              </a:highlight>
            </a:endParaRPr>
          </a:p>
        </p:txBody>
      </p:sp>
      <p:sp>
        <p:nvSpPr>
          <p:cNvPr id="122" name="Shape 122"/>
          <p:cNvSpPr txBox="1">
            <a:spLocks noGrp="1"/>
          </p:cNvSpPr>
          <p:nvPr>
            <p:ph type="subTitle" idx="4294967295"/>
          </p:nvPr>
        </p:nvSpPr>
        <p:spPr>
          <a:xfrm>
            <a:off x="1177082" y="3885787"/>
            <a:ext cx="6810375" cy="969934"/>
          </a:xfrm>
          <a:prstGeom prst="rect">
            <a:avLst/>
          </a:prstGeom>
        </p:spPr>
        <p:txBody>
          <a:bodyPr spcFirstLastPara="1" wrap="square" lIns="91425" tIns="91425" rIns="91425" bIns="91425" anchor="t" anchorCtr="0">
            <a:noAutofit/>
          </a:bodyPr>
          <a:lstStyle/>
          <a:p>
            <a:pPr marL="558800" lvl="1" indent="0" algn="ctr">
              <a:buNone/>
            </a:pPr>
            <a:r>
              <a:rPr lang="en-GB" dirty="0"/>
              <a:t>Find similarities between things</a:t>
            </a:r>
          </a:p>
        </p:txBody>
      </p:sp>
      <p:cxnSp>
        <p:nvCxnSpPr>
          <p:cNvPr id="123" name="Shape 123"/>
          <p:cNvCxnSpPr/>
          <p:nvPr/>
        </p:nvCxnSpPr>
        <p:spPr>
          <a:xfrm>
            <a:off x="-6025" y="1668728"/>
            <a:ext cx="9162000" cy="0"/>
          </a:xfrm>
          <a:prstGeom prst="straightConnector1">
            <a:avLst/>
          </a:prstGeom>
          <a:noFill/>
          <a:ln w="9525" cap="flat" cmpd="sng">
            <a:solidFill>
              <a:srgbClr val="CCCCCC"/>
            </a:solidFill>
            <a:prstDash val="solid"/>
            <a:round/>
            <a:headEnd type="none" w="med" len="med"/>
            <a:tailEnd type="none" w="med" len="med"/>
          </a:ln>
        </p:spPr>
      </p:cxnSp>
      <p:sp>
        <p:nvSpPr>
          <p:cNvPr id="124" name="Shape 124"/>
          <p:cNvSpPr/>
          <p:nvPr/>
        </p:nvSpPr>
        <p:spPr>
          <a:xfrm>
            <a:off x="3470200" y="566931"/>
            <a:ext cx="2203500" cy="2203500"/>
          </a:xfrm>
          <a:prstGeom prst="ellipse">
            <a:avLst/>
          </a:prstGeom>
          <a:solidFill>
            <a:srgbClr val="FFCD00"/>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p>
        </p:txBody>
      </p:sp>
      <p:grpSp>
        <p:nvGrpSpPr>
          <p:cNvPr id="125" name="Shape 125"/>
          <p:cNvGrpSpPr/>
          <p:nvPr/>
        </p:nvGrpSpPr>
        <p:grpSpPr>
          <a:xfrm>
            <a:off x="4184367" y="854983"/>
            <a:ext cx="1035173" cy="1035155"/>
            <a:chOff x="6643075" y="3664250"/>
            <a:chExt cx="407950" cy="407975"/>
          </a:xfrm>
        </p:grpSpPr>
        <p:sp>
          <p:nvSpPr>
            <p:cNvPr id="126" name="Shape 126"/>
            <p:cNvSpPr/>
            <p:nvPr/>
          </p:nvSpPr>
          <p:spPr>
            <a:xfrm>
              <a:off x="6794075" y="3815250"/>
              <a:ext cx="211300" cy="211300"/>
            </a:xfrm>
            <a:custGeom>
              <a:avLst/>
              <a:gdLst/>
              <a:ahLst/>
              <a:cxnLst/>
              <a:rect l="0" t="0" r="0" b="0"/>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7" name="Shape 127"/>
            <p:cNvSpPr/>
            <p:nvPr/>
          </p:nvSpPr>
          <p:spPr>
            <a:xfrm>
              <a:off x="6643075" y="3664250"/>
              <a:ext cx="407950" cy="407975"/>
            </a:xfrm>
            <a:custGeom>
              <a:avLst/>
              <a:gdLst/>
              <a:ahLst/>
              <a:cxnLst/>
              <a:rect l="0" t="0" r="0" b="0"/>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128" name="Shape 128"/>
          <p:cNvGrpSpPr/>
          <p:nvPr/>
        </p:nvGrpSpPr>
        <p:grpSpPr>
          <a:xfrm rot="-587406">
            <a:off x="4123593" y="2025001"/>
            <a:ext cx="425594" cy="425570"/>
            <a:chOff x="576250" y="4319400"/>
            <a:chExt cx="442075" cy="442050"/>
          </a:xfrm>
        </p:grpSpPr>
        <p:sp>
          <p:nvSpPr>
            <p:cNvPr id="129" name="Shape 129"/>
            <p:cNvSpPr/>
            <p:nvPr/>
          </p:nvSpPr>
          <p:spPr>
            <a:xfrm>
              <a:off x="576250" y="4319400"/>
              <a:ext cx="442075" cy="442050"/>
            </a:xfrm>
            <a:custGeom>
              <a:avLst/>
              <a:gdLst/>
              <a:ahLst/>
              <a:cxnLst/>
              <a:rect l="0" t="0" r="0" b="0"/>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0" name="Shape 130"/>
            <p:cNvSpPr/>
            <p:nvPr/>
          </p:nvSpPr>
          <p:spPr>
            <a:xfrm>
              <a:off x="595725" y="4668875"/>
              <a:ext cx="73100" cy="73100"/>
            </a:xfrm>
            <a:custGeom>
              <a:avLst/>
              <a:gdLst/>
              <a:ahLst/>
              <a:cxnLst/>
              <a:rect l="0" t="0" r="0" b="0"/>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1" name="Shape 131"/>
            <p:cNvSpPr/>
            <p:nvPr/>
          </p:nvSpPr>
          <p:spPr>
            <a:xfrm>
              <a:off x="652350" y="4711500"/>
              <a:ext cx="46925" cy="46925"/>
            </a:xfrm>
            <a:custGeom>
              <a:avLst/>
              <a:gdLst/>
              <a:ahLst/>
              <a:cxnLst/>
              <a:rect l="0" t="0" r="0" b="0"/>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2" name="Shape 132"/>
            <p:cNvSpPr/>
            <p:nvPr/>
          </p:nvSpPr>
          <p:spPr>
            <a:xfrm>
              <a:off x="579300" y="4638450"/>
              <a:ext cx="46900" cy="46900"/>
            </a:xfrm>
            <a:custGeom>
              <a:avLst/>
              <a:gdLst/>
              <a:ahLst/>
              <a:cxnLst/>
              <a:rect l="0" t="0" r="0" b="0"/>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33" name="Shape 133"/>
          <p:cNvSpPr/>
          <p:nvPr/>
        </p:nvSpPr>
        <p:spPr>
          <a:xfrm>
            <a:off x="3936800" y="1094079"/>
            <a:ext cx="161807" cy="154500"/>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4" name="Shape 134"/>
          <p:cNvSpPr/>
          <p:nvPr/>
        </p:nvSpPr>
        <p:spPr>
          <a:xfrm rot="2697385">
            <a:off x="5003062" y="1885038"/>
            <a:ext cx="245621" cy="234528"/>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5" name="Shape 135"/>
          <p:cNvSpPr/>
          <p:nvPr/>
        </p:nvSpPr>
        <p:spPr>
          <a:xfrm>
            <a:off x="5197375" y="1751151"/>
            <a:ext cx="98383" cy="93976"/>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6" name="Shape 136"/>
          <p:cNvSpPr/>
          <p:nvPr/>
        </p:nvSpPr>
        <p:spPr>
          <a:xfrm rot="1280154">
            <a:off x="3824697" y="1560092"/>
            <a:ext cx="98367" cy="93971"/>
          </a:xfrm>
          <a:custGeom>
            <a:avLst/>
            <a:gdLst/>
            <a:ahLst/>
            <a:cxnLst/>
            <a:rect l="0" t="0" r="0" b="0"/>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0940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theme/theme1.xml><?xml version="1.0" encoding="utf-8"?>
<a:theme xmlns:a="http://schemas.openxmlformats.org/drawingml/2006/main" name="Viola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8EA27FBD4C284986B3106C7698E2C5" ma:contentTypeVersion="3" ma:contentTypeDescription="Create a new document." ma:contentTypeScope="" ma:versionID="24799c556f80520c691bcd18255cec23">
  <xsd:schema xmlns:xsd="http://www.w3.org/2001/XMLSchema" xmlns:xs="http://www.w3.org/2001/XMLSchema" xmlns:p="http://schemas.microsoft.com/office/2006/metadata/properties" xmlns:ns1="http://schemas.microsoft.com/sharepoint/v3" xmlns:ns2="bcaf11b6-d7d7-4cf4-aa30-f11e767a1514" xmlns:ns3="b88c6a22-f980-423d-98c5-4bae664910af" targetNamespace="http://schemas.microsoft.com/office/2006/metadata/properties" ma:root="true" ma:fieldsID="acf44474ec9829b4298ed2cc7bc2fa8e" ns1:_="" ns2:_="" ns3:_="">
    <xsd:import namespace="http://schemas.microsoft.com/sharepoint/v3"/>
    <xsd:import namespace="bcaf11b6-d7d7-4cf4-aa30-f11e767a1514"/>
    <xsd:import namespace="b88c6a22-f980-423d-98c5-4bae664910af"/>
    <xsd:element name="properties">
      <xsd:complexType>
        <xsd:sequence>
          <xsd:element name="documentManagement">
            <xsd:complexType>
              <xsd:all>
                <xsd:element ref="ns1:PublishingStartDate" minOccurs="0"/>
                <xsd:element ref="ns1:PublishingExpirationDate" minOccurs="0"/>
                <xsd:element ref="ns2:SharedWithUsers" minOccurs="0"/>
                <xsd:element ref="ns3: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caf11b6-d7d7-4cf4-aa30-f11e767a1514"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b88c6a22-f980-423d-98c5-4bae664910af" elementFormDefault="qualified">
    <xsd:import namespace="http://schemas.microsoft.com/office/2006/documentManagement/types"/>
    <xsd:import namespace="http://schemas.microsoft.com/office/infopath/2007/PartnerControls"/>
    <xsd:element name="Owner" ma:index="11" nillable="true" ma:displayName="Owner" ma:internalName="Owner">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wner xmlns="b88c6a22-f980-423d-98c5-4bae664910af" xsi:nil="true"/>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6E95B67-D927-4E8C-B2E8-81F297330C5B}">
  <ds:schemaRefs>
    <ds:schemaRef ds:uri="http://schemas.microsoft.com/sharepoint/v3/contenttype/forms"/>
  </ds:schemaRefs>
</ds:datastoreItem>
</file>

<file path=customXml/itemProps2.xml><?xml version="1.0" encoding="utf-8"?>
<ds:datastoreItem xmlns:ds="http://schemas.openxmlformats.org/officeDocument/2006/customXml" ds:itemID="{2B624FC1-8689-4FD9-8380-D8EDB89356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caf11b6-d7d7-4cf4-aa30-f11e767a1514"/>
    <ds:schemaRef ds:uri="b88c6a22-f980-423d-98c5-4bae664910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D44F0A-F17F-405C-AA95-E7EA0E849AA1}">
  <ds:schemaRef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b88c6a22-f980-423d-98c5-4bae664910af"/>
    <ds:schemaRef ds:uri="bcaf11b6-d7d7-4cf4-aa30-f11e767a1514"/>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
  <TotalTime>399</TotalTime>
  <Words>1187</Words>
  <Application>Microsoft Office PowerPoint</Application>
  <PresentationFormat>On-screen Show (16:9)</PresentationFormat>
  <Paragraphs>230</Paragraphs>
  <Slides>41</Slides>
  <Notes>11</Notes>
  <HiddenSlides>3</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Berlin Sans FB</vt:lpstr>
      <vt:lpstr>Calibri</vt:lpstr>
      <vt:lpstr>Lato</vt:lpstr>
      <vt:lpstr>Lora</vt:lpstr>
      <vt:lpstr>Open Sans</vt:lpstr>
      <vt:lpstr>Quattrocento Sans</vt:lpstr>
      <vt:lpstr>Viola template</vt:lpstr>
      <vt:lpstr>Key Concepts of Computational  Thinking</vt:lpstr>
      <vt:lpstr>Learning Outcomes</vt:lpstr>
      <vt:lpstr> 1 Decomposition</vt:lpstr>
      <vt:lpstr>Decomposition</vt:lpstr>
      <vt:lpstr>Decomposition</vt:lpstr>
      <vt:lpstr> 2 Pattern Recognition</vt:lpstr>
      <vt:lpstr>Pattern Recognition</vt:lpstr>
      <vt:lpstr>Pattern Recognition</vt:lpstr>
      <vt:lpstr> 3 Abstraction</vt:lpstr>
      <vt:lpstr>PowerPoint Presentation</vt:lpstr>
      <vt:lpstr>Pattern Generalisation</vt:lpstr>
      <vt:lpstr>Pattern Generalisation</vt:lpstr>
      <vt:lpstr>Pattern Generalisation</vt:lpstr>
      <vt:lpstr>Pattern Generalisation</vt:lpstr>
      <vt:lpstr>Pattern Generalisation</vt:lpstr>
      <vt:lpstr>Pattern Generalisation</vt:lpstr>
      <vt:lpstr>Abstraction</vt:lpstr>
      <vt:lpstr>Pattern Generalisation</vt:lpstr>
      <vt:lpstr>Pattern Generalisation</vt:lpstr>
      <vt:lpstr>Pattern Generalisation</vt:lpstr>
      <vt:lpstr> 4 Algorithm</vt:lpstr>
      <vt:lpstr>Algorithm</vt:lpstr>
      <vt:lpstr>PowerPoint Presentation</vt:lpstr>
      <vt:lpstr>Summary - 4 Key Concepts of Computational Thinking</vt:lpstr>
      <vt:lpstr>Activity</vt:lpstr>
      <vt:lpstr>PowerPoint Presentation</vt:lpstr>
      <vt:lpstr>PowerPoint Presentation</vt:lpstr>
      <vt:lpstr>Activity: Sum of 1-200</vt:lpstr>
      <vt:lpstr>Activity: Sum of 1-200</vt:lpstr>
      <vt:lpstr>Activity: Sum of 1-200</vt:lpstr>
      <vt:lpstr>Activity: Sum of 1-200</vt:lpstr>
      <vt:lpstr>Activity: Sum of 1-200</vt:lpstr>
      <vt:lpstr>PowerPoint Presentation</vt:lpstr>
      <vt:lpstr>Activity: Word Pattern</vt:lpstr>
      <vt:lpstr>Activity: Word Pattern</vt:lpstr>
      <vt:lpstr>Activity: Word Pattern</vt:lpstr>
      <vt:lpstr>Activity: Word Pattern</vt:lpstr>
      <vt:lpstr>Activity: Word Pattern</vt:lpstr>
      <vt:lpstr>Activity: Word Pattern</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Ai Lian TAN (NYP)</dc:creator>
  <cp:lastModifiedBy>Alan CHOW (NYP)</cp:lastModifiedBy>
  <cp:revision>82</cp:revision>
  <cp:lastPrinted>2018-11-04T13:34:10Z</cp:lastPrinted>
  <dcterms:modified xsi:type="dcterms:W3CDTF">2024-08-05T08:25:04Z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0x010100BC8EA27FBD4C284986B3106C7698E2C5</vt:lpwstr>
  </property>
  <property fmtid="{D5CDD505-2E9C-101B-9397-08002B2CF9AE}" pid="3" name="MSIP_Label_babe128f-e2ab-4b18-9c62-301caee5e80a_Enabled">
    <vt:lpwstr>true</vt:lpwstr>
  </property>
  <property fmtid="{D5CDD505-2E9C-101B-9397-08002B2CF9AE}" pid="4" name="MSIP_Label_babe128f-e2ab-4b18-9c62-301caee5e80a_SetDate">
    <vt:lpwstr>2024-03-21T06:31:52Z</vt:lpwstr>
  </property>
  <property fmtid="{D5CDD505-2E9C-101B-9397-08002B2CF9AE}" pid="5" name="MSIP_Label_babe128f-e2ab-4b18-9c62-301caee5e80a_Method">
    <vt:lpwstr>Privileged</vt:lpwstr>
  </property>
  <property fmtid="{D5CDD505-2E9C-101B-9397-08002B2CF9AE}" pid="6" name="MSIP_Label_babe128f-e2ab-4b18-9c62-301caee5e80a_Name">
    <vt:lpwstr>OFFICIAL [OPEN]</vt:lpwstr>
  </property>
  <property fmtid="{D5CDD505-2E9C-101B-9397-08002B2CF9AE}" pid="7" name="MSIP_Label_babe128f-e2ab-4b18-9c62-301caee5e80a_SiteId">
    <vt:lpwstr>243ebaed-00d0-4690-a7dc-75893b0d9f98</vt:lpwstr>
  </property>
  <property fmtid="{D5CDD505-2E9C-101B-9397-08002B2CF9AE}" pid="8" name="MSIP_Label_babe128f-e2ab-4b18-9c62-301caee5e80a_ActionId">
    <vt:lpwstr>91d3dbd3-6adc-47ce-9dc0-0979870475f2</vt:lpwstr>
  </property>
  <property fmtid="{D5CDD505-2E9C-101B-9397-08002B2CF9AE}" pid="9" name="MSIP_Label_babe128f-e2ab-4b18-9c62-301caee5e80a_ContentBits">
    <vt:lpwstr>1</vt:lpwstr>
  </property>
  <property fmtid="{D5CDD505-2E9C-101B-9397-08002B2CF9AE}" pid="10" name="ClassificationContentMarkingHeaderLocations">
    <vt:lpwstr>Viola template:3</vt:lpwstr>
  </property>
  <property fmtid="{D5CDD505-2E9C-101B-9397-08002B2CF9AE}" pid="11" name="ClassificationContentMarkingHeaderText">
    <vt:lpwstr>Official (Open)</vt:lpwstr>
  </property>
</Properties>
</file>