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8" r:id="rId9"/>
    <p:sldId id="269" r:id="rId10"/>
    <p:sldId id="266" r:id="rId11"/>
    <p:sldId id="263" r:id="rId12"/>
    <p:sldId id="264" r:id="rId13"/>
    <p:sldId id="265" r:id="rId14"/>
    <p:sldId id="270" r:id="rId15"/>
    <p:sldId id="267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8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8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45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21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63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479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80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7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09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5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48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7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28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76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2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8B9A-3CFF-47EA-85A8-127F4B19F60A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3A324E-CC18-4CFC-BC07-8B876619C1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25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zh.wikipedia.org/wiki/%E9%9B%86%E6%88%90%E5%BC%80%E5%8F%91%E7%8E%AF%E5%A2%8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an.csie.ntu.edu.t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65BCD-3EBB-49E8-B01C-8C7973E0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444" y="1928950"/>
            <a:ext cx="7766936" cy="1171576"/>
          </a:xfrm>
        </p:spPr>
        <p:txBody>
          <a:bodyPr/>
          <a:lstStyle/>
          <a:p>
            <a:pPr algn="ctr"/>
            <a:r>
              <a:rPr lang="zh-TW" altLang="en-US" sz="7200" dirty="0"/>
              <a:t>安裝 </a:t>
            </a:r>
            <a:r>
              <a:rPr lang="en-US" altLang="zh-TW" sz="7200" dirty="0"/>
              <a:t>R </a:t>
            </a:r>
            <a:r>
              <a:rPr lang="zh-TW" altLang="en-US" sz="7200" dirty="0"/>
              <a:t>及 </a:t>
            </a:r>
            <a:r>
              <a:rPr lang="en-US" altLang="zh-TW" sz="7200" dirty="0"/>
              <a:t>RStudio</a:t>
            </a:r>
            <a:endParaRPr lang="zh-TW" altLang="en-US" sz="72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AFA4DD3-6058-40DD-BE88-058EC1B6A2E2}"/>
              </a:ext>
            </a:extLst>
          </p:cNvPr>
          <p:cNvSpPr txBox="1">
            <a:spLocks/>
          </p:cNvSpPr>
          <p:nvPr/>
        </p:nvSpPr>
        <p:spPr>
          <a:xfrm>
            <a:off x="3529566" y="3997172"/>
            <a:ext cx="3358692" cy="8298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TW" sz="4400" dirty="0" err="1"/>
              <a:t>Rstudio</a:t>
            </a:r>
            <a:r>
              <a:rPr lang="zh-TW" altLang="en-US" sz="4400" dirty="0"/>
              <a:t> 簡介</a:t>
            </a:r>
          </a:p>
        </p:txBody>
      </p:sp>
    </p:spTree>
    <p:extLst>
      <p:ext uri="{BB962C8B-B14F-4D97-AF65-F5344CB8AC3E}">
        <p14:creationId xmlns:p14="http://schemas.microsoft.com/office/powerpoint/2010/main" val="360208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9E112-E0CD-4D07-B5B9-9F6C7BBF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859" y="2571750"/>
            <a:ext cx="8596668" cy="1320800"/>
          </a:xfrm>
        </p:spPr>
        <p:txBody>
          <a:bodyPr>
            <a:noAutofit/>
          </a:bodyPr>
          <a:lstStyle/>
          <a:p>
            <a:r>
              <a:rPr lang="zh-TW" altLang="en-US" sz="8800" dirty="0"/>
              <a:t>安裝 </a:t>
            </a:r>
            <a:r>
              <a:rPr lang="en-US" altLang="zh-TW" sz="8800" dirty="0"/>
              <a:t>R-</a:t>
            </a:r>
            <a:r>
              <a:rPr lang="zh-TW" altLang="en-US" sz="8800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44060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6F3C-B641-4852-83AF-E03FC741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7200" dirty="0"/>
              <a:t>安裝 </a:t>
            </a:r>
            <a:r>
              <a:rPr lang="en-US" altLang="zh-TW" sz="7200" dirty="0"/>
              <a:t>RStudio</a:t>
            </a:r>
            <a:r>
              <a:rPr lang="zh-TW" altLang="en-US" sz="7200" dirty="0"/>
              <a:t> </a:t>
            </a:r>
            <a:r>
              <a:rPr lang="en-US" altLang="zh-TW" sz="7200" dirty="0"/>
              <a:t>-</a:t>
            </a:r>
            <a:r>
              <a:rPr lang="zh-TW" altLang="en-US" sz="7200" dirty="0"/>
              <a:t> 第一步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836739"/>
            <a:ext cx="8596668" cy="168751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點選網址：</a:t>
            </a:r>
            <a:r>
              <a:rPr lang="en-US" altLang="zh-TW" sz="3200" dirty="0">
                <a:hlinkClick r:id="rId2"/>
              </a:rPr>
              <a:t> https://rstudio.com/ </a:t>
            </a:r>
            <a:r>
              <a:rPr lang="zh-TW" altLang="en-US" sz="3200" dirty="0"/>
              <a:t>，會連接到 </a:t>
            </a:r>
            <a:r>
              <a:rPr lang="en-US" altLang="zh-TW" sz="3200" dirty="0"/>
              <a:t>RStudio </a:t>
            </a:r>
            <a:r>
              <a:rPr lang="zh-TW" altLang="en-US" sz="3200" dirty="0"/>
              <a:t>網頁如下圖。</a:t>
            </a:r>
            <a:endParaRPr lang="en-US" altLang="zh-TW" sz="3200" dirty="0"/>
          </a:p>
          <a:p>
            <a:r>
              <a:rPr lang="zh-TW" altLang="en-US" sz="3200" dirty="0"/>
              <a:t>點選如下圖： </a:t>
            </a:r>
            <a:r>
              <a:rPr lang="en-US" altLang="zh-TW" sz="3200" dirty="0"/>
              <a:t>Products</a:t>
            </a:r>
            <a:r>
              <a:rPr lang="zh-TW" altLang="en-US" sz="3200" dirty="0"/>
              <a:t> </a:t>
            </a:r>
            <a:r>
              <a:rPr lang="en-US" altLang="zh-TW" sz="3200" dirty="0"/>
              <a:t>-&gt; RStudio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2E6372-B39F-4928-920E-5CE707DE96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b="11711"/>
          <a:stretch/>
        </p:blipFill>
        <p:spPr>
          <a:xfrm>
            <a:off x="600075" y="3524250"/>
            <a:ext cx="862541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6F3C-B641-4852-83AF-E03FC741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7200" dirty="0"/>
              <a:t>安裝 </a:t>
            </a:r>
            <a:r>
              <a:rPr lang="en-US" altLang="zh-TW" sz="7200" dirty="0"/>
              <a:t>RStudio</a:t>
            </a:r>
            <a:r>
              <a:rPr lang="zh-TW" altLang="en-US" sz="7200" dirty="0"/>
              <a:t> </a:t>
            </a:r>
            <a:r>
              <a:rPr lang="en-US" altLang="zh-TW" sz="7200" dirty="0"/>
              <a:t>-</a:t>
            </a:r>
            <a:r>
              <a:rPr lang="zh-TW" altLang="en-US" sz="7200" dirty="0"/>
              <a:t> 第二步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836739"/>
            <a:ext cx="8596668" cy="168751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往下滑動 </a:t>
            </a:r>
            <a:r>
              <a:rPr lang="en-US" altLang="zh-TW" sz="3200" dirty="0"/>
              <a:t>-&gt; </a:t>
            </a:r>
            <a:r>
              <a:rPr lang="zh-TW" altLang="en-US" sz="3200" dirty="0"/>
              <a:t>看到 </a:t>
            </a:r>
            <a:r>
              <a:rPr lang="en-US" altLang="zh-TW" sz="3200" dirty="0"/>
              <a:t>RStudio</a:t>
            </a:r>
            <a:r>
              <a:rPr lang="zh-TW" altLang="en-US" sz="3200" dirty="0"/>
              <a:t> </a:t>
            </a:r>
            <a:r>
              <a:rPr lang="en-US" altLang="zh-TW" sz="3200" dirty="0"/>
              <a:t>Desktop</a:t>
            </a:r>
            <a:r>
              <a:rPr lang="zh-TW" altLang="en-US" sz="3200" dirty="0"/>
              <a:t>：選擇 </a:t>
            </a:r>
            <a:r>
              <a:rPr lang="en-US" altLang="zh-TW" sz="3200" dirty="0"/>
              <a:t>Open Source Edition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r>
              <a:rPr lang="zh-TW" altLang="en-US" sz="3200" dirty="0"/>
              <a:t>點選 </a:t>
            </a:r>
            <a:r>
              <a:rPr lang="en-US" altLang="zh-TW" sz="3200" dirty="0"/>
              <a:t>DOWNLOAD RSTUDIO DESKTOP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B1ACD6-030B-48E4-BD84-D3B94545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77" y="3524250"/>
            <a:ext cx="4656224" cy="33035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C4EB096-35FC-4B5F-8BEB-CC9E40E37A6C}"/>
              </a:ext>
            </a:extLst>
          </p:cNvPr>
          <p:cNvSpPr/>
          <p:nvPr/>
        </p:nvSpPr>
        <p:spPr>
          <a:xfrm>
            <a:off x="2966681" y="6618257"/>
            <a:ext cx="1062393" cy="2095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16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6F3C-B641-4852-83AF-E03FC741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7200" dirty="0"/>
              <a:t>安裝 </a:t>
            </a:r>
            <a:r>
              <a:rPr lang="en-US" altLang="zh-TW" sz="7200" dirty="0"/>
              <a:t>RStudio</a:t>
            </a:r>
            <a:r>
              <a:rPr lang="zh-TW" altLang="en-US" sz="7200" dirty="0"/>
              <a:t> </a:t>
            </a:r>
            <a:r>
              <a:rPr lang="en-US" altLang="zh-TW" sz="7200" dirty="0"/>
              <a:t>-</a:t>
            </a:r>
            <a:r>
              <a:rPr lang="zh-TW" altLang="en-US" sz="7200" dirty="0"/>
              <a:t> 第三步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836739"/>
            <a:ext cx="8596668" cy="168751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選擇電腦的系統 </a:t>
            </a:r>
            <a:r>
              <a:rPr lang="en-US" altLang="zh-TW" sz="3200" dirty="0"/>
              <a:t>-&gt; </a:t>
            </a:r>
          </a:p>
          <a:p>
            <a:pPr marL="0" indent="0">
              <a:buNone/>
            </a:pPr>
            <a:r>
              <a:rPr lang="en-US" altLang="zh-TW" sz="3200" dirty="0"/>
              <a:t>   Windows</a:t>
            </a:r>
            <a:r>
              <a:rPr lang="zh-TW" altLang="en-US" sz="3200" dirty="0"/>
              <a:t>、</a:t>
            </a:r>
            <a:r>
              <a:rPr lang="en-US" altLang="zh-TW" sz="3200" dirty="0"/>
              <a:t>Linus</a:t>
            </a:r>
            <a:r>
              <a:rPr lang="zh-TW" altLang="en-US" sz="3200" dirty="0"/>
              <a:t>、</a:t>
            </a:r>
            <a:r>
              <a:rPr lang="en-US" altLang="zh-TW" sz="3200" dirty="0"/>
              <a:t>Mas OS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1AD05F-72E8-483B-9EF1-9D96288CB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35" y="3029407"/>
            <a:ext cx="5761115" cy="38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6F3C-B641-4852-83AF-E03FC741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08" y="287343"/>
            <a:ext cx="10314517" cy="1180827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安裝 </a:t>
            </a:r>
            <a:r>
              <a:rPr lang="en-US" altLang="zh-TW" sz="6000" dirty="0"/>
              <a:t>RStudio</a:t>
            </a:r>
            <a:r>
              <a:rPr lang="zh-TW" altLang="en-US" sz="6000" dirty="0"/>
              <a:t> </a:t>
            </a:r>
            <a:r>
              <a:rPr lang="en-US" altLang="zh-TW" sz="6000" dirty="0"/>
              <a:t>–</a:t>
            </a:r>
            <a:r>
              <a:rPr lang="zh-TW" altLang="en-US" sz="6000" dirty="0"/>
              <a:t> 安裝過程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76222"/>
            <a:ext cx="2303991" cy="545306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/>
              <a:t>Windows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0CED6102-49B0-42B0-84E4-3168FD2CD452}"/>
              </a:ext>
            </a:extLst>
          </p:cNvPr>
          <p:cNvSpPr/>
          <p:nvPr/>
        </p:nvSpPr>
        <p:spPr>
          <a:xfrm>
            <a:off x="4210050" y="2854910"/>
            <a:ext cx="4381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AF621793-8243-49FF-ADE1-F1F46826A2E0}"/>
              </a:ext>
            </a:extLst>
          </p:cNvPr>
          <p:cNvSpPr/>
          <p:nvPr/>
        </p:nvSpPr>
        <p:spPr>
          <a:xfrm>
            <a:off x="9496425" y="2854910"/>
            <a:ext cx="4381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9373949-20D4-4495-823E-28B72D70B6DC}"/>
              </a:ext>
            </a:extLst>
          </p:cNvPr>
          <p:cNvSpPr/>
          <p:nvPr/>
        </p:nvSpPr>
        <p:spPr>
          <a:xfrm>
            <a:off x="4210050" y="5199852"/>
            <a:ext cx="4381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47AA2B7-37E4-43ED-BBDE-F2D9F5A9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0" y="1857435"/>
            <a:ext cx="3524250" cy="24197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33DB7C3-B7FF-491C-91C4-4951F7B10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76" y="1434452"/>
            <a:ext cx="4293943" cy="284091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8613056-8773-424E-87B2-AA590E0F4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7" y="4313093"/>
            <a:ext cx="3735536" cy="241975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7EE4059-9668-41C4-A37D-FACAC7A60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57" y="4315578"/>
            <a:ext cx="4254982" cy="24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9E112-E0CD-4D07-B5B9-9F6C7BBF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59" y="2647950"/>
            <a:ext cx="9552516" cy="1320800"/>
          </a:xfrm>
        </p:spPr>
        <p:txBody>
          <a:bodyPr>
            <a:noAutofit/>
          </a:bodyPr>
          <a:lstStyle/>
          <a:p>
            <a:r>
              <a:rPr lang="zh-TW" altLang="en-US" sz="8800" dirty="0"/>
              <a:t>安裝 </a:t>
            </a:r>
            <a:r>
              <a:rPr lang="en-US" altLang="zh-TW" sz="8800" dirty="0"/>
              <a:t>RStudio -</a:t>
            </a:r>
            <a:r>
              <a:rPr lang="zh-TW" altLang="en-US" sz="8800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6704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6255CF-3DC6-4BF9-8466-AEBAB8BD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84" y="1844675"/>
            <a:ext cx="8596668" cy="8207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4000" dirty="0"/>
              <a:t>RStudio </a:t>
            </a:r>
            <a:r>
              <a:rPr lang="zh-TW" altLang="en-US" sz="4000" dirty="0"/>
              <a:t>是一個 </a:t>
            </a:r>
            <a:r>
              <a:rPr lang="en-US" altLang="zh-TW" sz="4000" dirty="0">
                <a:hlinkClick r:id="rId2"/>
              </a:rPr>
              <a:t>IDE</a:t>
            </a:r>
            <a:r>
              <a:rPr lang="en-US" altLang="zh-TW" sz="4000" dirty="0"/>
              <a:t>(Integrated Development Environment)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2F5D6E6-326B-4F2C-82D1-4FF1982F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523875"/>
            <a:ext cx="8596312" cy="1320800"/>
          </a:xfrm>
        </p:spPr>
        <p:txBody>
          <a:bodyPr/>
          <a:lstStyle/>
          <a:p>
            <a:r>
              <a:rPr lang="en-US" altLang="zh-TW" sz="7200" dirty="0"/>
              <a:t>RStudio </a:t>
            </a:r>
            <a:r>
              <a:rPr lang="zh-TW" altLang="en-US" sz="7200" dirty="0"/>
              <a:t>介面介紹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14E40D-48FE-4F60-B108-A293905C7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93" y="2582919"/>
            <a:ext cx="5516582" cy="42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3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6255CF-3DC6-4BF9-8466-AEBAB8BD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57" y="1768474"/>
            <a:ext cx="8596668" cy="36226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12800" b="1" dirty="0">
                <a:solidFill>
                  <a:srgbClr val="0070C0"/>
                </a:solidFill>
              </a:rPr>
              <a:t>1.</a:t>
            </a:r>
            <a:r>
              <a:rPr lang="zh-TW" altLang="en-US" sz="12800" b="1" dirty="0">
                <a:solidFill>
                  <a:srgbClr val="0070C0"/>
                </a:solidFill>
              </a:rPr>
              <a:t> </a:t>
            </a:r>
            <a:r>
              <a:rPr lang="en-US" altLang="zh-TW" sz="12800" b="1" dirty="0"/>
              <a:t>Workspace</a:t>
            </a:r>
          </a:p>
          <a:p>
            <a:r>
              <a:rPr lang="zh-TW" altLang="en-US" sz="12800" dirty="0"/>
              <a:t>剛開啟時不會存在，可以在左上角點擊新文件的 </a:t>
            </a:r>
            <a:r>
              <a:rPr lang="en-US" altLang="zh-TW" sz="12800" dirty="0"/>
              <a:t>icon</a:t>
            </a:r>
            <a:r>
              <a:rPr lang="zh-TW" altLang="en-US" sz="12800" dirty="0"/>
              <a:t>，選擇一個新的 </a:t>
            </a:r>
            <a:r>
              <a:rPr lang="en-US" altLang="zh-TW" sz="12800" dirty="0"/>
              <a:t>R script </a:t>
            </a:r>
            <a:r>
              <a:rPr lang="zh-TW" altLang="en-US" sz="12800" dirty="0"/>
              <a:t>檔案，這邊主要是用來撰寫程式碼的部份。</a:t>
            </a:r>
            <a:endParaRPr lang="en-US" altLang="zh-TW" sz="12800" dirty="0"/>
          </a:p>
          <a:p>
            <a:pPr marL="0" indent="0">
              <a:buNone/>
            </a:pPr>
            <a:r>
              <a:rPr lang="en-US" altLang="zh-TW" sz="12800" b="1" dirty="0">
                <a:solidFill>
                  <a:srgbClr val="0070C0"/>
                </a:solidFill>
              </a:rPr>
              <a:t>2.</a:t>
            </a:r>
            <a:r>
              <a:rPr lang="zh-TW" altLang="en-US" sz="12800" b="1" dirty="0">
                <a:solidFill>
                  <a:srgbClr val="0070C0"/>
                </a:solidFill>
              </a:rPr>
              <a:t> </a:t>
            </a:r>
            <a:r>
              <a:rPr lang="en-US" altLang="zh-TW" sz="12800" b="1" dirty="0"/>
              <a:t>Console</a:t>
            </a:r>
          </a:p>
          <a:p>
            <a:r>
              <a:rPr lang="zh-TW" altLang="en-US" sz="12800" dirty="0"/>
              <a:t>用來執行程式碼的地方，在 </a:t>
            </a:r>
            <a:r>
              <a:rPr lang="en-US" altLang="zh-TW" sz="12800" dirty="0"/>
              <a:t>Workspace </a:t>
            </a:r>
            <a:r>
              <a:rPr lang="zh-TW" altLang="en-US" sz="12800" dirty="0"/>
              <a:t>選取欲執行的程式碼，按下以下快捷鍵就會發現程式碼自動在 </a:t>
            </a:r>
            <a:r>
              <a:rPr lang="en-US" altLang="zh-TW" sz="12800" dirty="0"/>
              <a:t>Console </a:t>
            </a:r>
            <a:r>
              <a:rPr lang="zh-TW" altLang="en-US" sz="12800" dirty="0"/>
              <a:t>執行完成。</a:t>
            </a:r>
            <a:endParaRPr lang="en-US" altLang="zh-TW" sz="12800" dirty="0"/>
          </a:p>
          <a:p>
            <a:endParaRPr lang="zh-TW" altLang="en-US" sz="8600" dirty="0"/>
          </a:p>
          <a:p>
            <a:pPr marL="1143000" indent="-1143000">
              <a:buFont typeface="+mj-lt"/>
              <a:buAutoNum type="arabicPeriod" startAt="2"/>
            </a:pPr>
            <a:endParaRPr lang="en-US" altLang="zh-TW" sz="5900" dirty="0"/>
          </a:p>
          <a:p>
            <a:pPr marL="1143000" indent="-1143000">
              <a:buFont typeface="+mj-lt"/>
              <a:buAutoNum type="arabicPeriod"/>
            </a:pPr>
            <a:endParaRPr lang="zh-TW" altLang="en-US" sz="7000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2F5D6E6-326B-4F2C-82D1-4FF1982F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523875"/>
            <a:ext cx="8596312" cy="1320800"/>
          </a:xfrm>
        </p:spPr>
        <p:txBody>
          <a:bodyPr/>
          <a:lstStyle/>
          <a:p>
            <a:r>
              <a:rPr lang="en-US" altLang="zh-TW" sz="7200" dirty="0"/>
              <a:t>RStudio </a:t>
            </a:r>
            <a:r>
              <a:rPr lang="zh-TW" altLang="en-US" sz="7200" dirty="0"/>
              <a:t>介面介紹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12BD7AD6-D62B-4952-AEA5-BB88CA2C6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26940"/>
              </p:ext>
            </p:extLst>
          </p:nvPr>
        </p:nvGraphicFramePr>
        <p:xfrm>
          <a:off x="683419" y="559244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156">
                  <a:extLst>
                    <a:ext uri="{9D8B030D-6E8A-4147-A177-3AD203B41FA5}">
                      <a16:colId xmlns:a16="http://schemas.microsoft.com/office/drawing/2014/main" val="592205240"/>
                    </a:ext>
                  </a:extLst>
                </a:gridCol>
                <a:gridCol w="2263510">
                  <a:extLst>
                    <a:ext uri="{9D8B030D-6E8A-4147-A177-3AD203B41FA5}">
                      <a16:colId xmlns:a16="http://schemas.microsoft.com/office/drawing/2014/main" val="34895133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2345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快捷鍵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Mac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Windows &amp; Linux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384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Run current line/selection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Command + Enter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Ctrl + Enter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26323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16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6255CF-3DC6-4BF9-8466-AEBAB8BD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84" y="1844673"/>
            <a:ext cx="8596668" cy="48323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12800" b="1" dirty="0">
                <a:solidFill>
                  <a:srgbClr val="0070C0"/>
                </a:solidFill>
              </a:rPr>
              <a:t>3.</a:t>
            </a:r>
            <a:r>
              <a:rPr lang="en-US" altLang="zh-TW" sz="12800" b="1" dirty="0"/>
              <a:t>Environment</a:t>
            </a:r>
            <a:r>
              <a:rPr lang="zh-TW" altLang="en-US" sz="12800" b="1" dirty="0"/>
              <a:t>、</a:t>
            </a:r>
            <a:r>
              <a:rPr lang="en-US" altLang="zh-TW" sz="12800" b="1" dirty="0"/>
              <a:t>History</a:t>
            </a:r>
          </a:p>
          <a:p>
            <a:r>
              <a:rPr lang="en-US" altLang="zh-TW" sz="8000" dirty="0"/>
              <a:t>Environment</a:t>
            </a:r>
            <a:r>
              <a:rPr lang="zh-TW" altLang="en-US" sz="8000" dirty="0"/>
              <a:t>：是用來記載目前變數的數值，方便查看目前變數的狀況。</a:t>
            </a:r>
          </a:p>
          <a:p>
            <a:r>
              <a:rPr lang="en-US" altLang="zh-TW" sz="8000" dirty="0"/>
              <a:t>History</a:t>
            </a:r>
            <a:r>
              <a:rPr lang="zh-TW" altLang="en-US" sz="8000" dirty="0"/>
              <a:t>：是所有在 </a:t>
            </a:r>
            <a:r>
              <a:rPr lang="en-US" altLang="zh-TW" sz="8000" b="1" dirty="0" err="1"/>
              <a:t>Consloe</a:t>
            </a:r>
            <a:r>
              <a:rPr lang="en-US" altLang="zh-TW" sz="8000" dirty="0"/>
              <a:t> </a:t>
            </a:r>
            <a:r>
              <a:rPr lang="zh-TW" altLang="en-US" sz="8000" dirty="0"/>
              <a:t>執行過程式碼的歷史記錄。</a:t>
            </a:r>
            <a:endParaRPr lang="en-US" altLang="zh-TW" sz="8000" dirty="0"/>
          </a:p>
          <a:p>
            <a:endParaRPr lang="zh-TW" altLang="en-US" sz="7400" dirty="0"/>
          </a:p>
          <a:p>
            <a:pPr marL="0" indent="0">
              <a:buNone/>
            </a:pPr>
            <a:r>
              <a:rPr lang="en-US" altLang="zh-TW" sz="12800" b="1" dirty="0">
                <a:solidFill>
                  <a:srgbClr val="0070C0"/>
                </a:solidFill>
              </a:rPr>
              <a:t>4.</a:t>
            </a:r>
            <a:r>
              <a:rPr lang="zh-TW" altLang="en-US" sz="12800" b="1" dirty="0">
                <a:solidFill>
                  <a:srgbClr val="0070C0"/>
                </a:solidFill>
              </a:rPr>
              <a:t> </a:t>
            </a:r>
            <a:r>
              <a:rPr lang="en-US" altLang="zh-TW" sz="12800" b="1" dirty="0"/>
              <a:t>Files</a:t>
            </a:r>
            <a:r>
              <a:rPr lang="zh-TW" altLang="en-US" sz="12800" b="1" dirty="0"/>
              <a:t>、</a:t>
            </a:r>
            <a:r>
              <a:rPr lang="en-US" altLang="zh-TW" sz="12800" b="1" dirty="0"/>
              <a:t>Plots</a:t>
            </a:r>
            <a:r>
              <a:rPr lang="zh-TW" altLang="en-US" sz="12800" b="1" dirty="0"/>
              <a:t>、</a:t>
            </a:r>
            <a:r>
              <a:rPr lang="en-US" altLang="zh-TW" sz="12800" b="1" dirty="0"/>
              <a:t>Packages</a:t>
            </a:r>
            <a:r>
              <a:rPr lang="zh-TW" altLang="en-US" sz="12800" b="1" dirty="0"/>
              <a:t>、</a:t>
            </a:r>
            <a:r>
              <a:rPr lang="en-US" altLang="zh-TW" sz="12800" b="1" dirty="0"/>
              <a:t>Help</a:t>
            </a:r>
            <a:r>
              <a:rPr lang="zh-TW" altLang="en-US" sz="12800" b="1" dirty="0"/>
              <a:t>、</a:t>
            </a:r>
            <a:r>
              <a:rPr lang="en-US" altLang="zh-TW" sz="12800" b="1" dirty="0"/>
              <a:t>Viewer</a:t>
            </a:r>
          </a:p>
          <a:p>
            <a:r>
              <a:rPr lang="en-US" altLang="zh-TW" sz="8000" dirty="0"/>
              <a:t>Files</a:t>
            </a:r>
            <a:r>
              <a:rPr lang="zh-TW" altLang="en-US" sz="8000" dirty="0"/>
              <a:t>：是讓使用者了解所在的工作環境是在哪個目錄，這個對讀取檔案非常重要。</a:t>
            </a:r>
          </a:p>
          <a:p>
            <a:r>
              <a:rPr lang="en-US" altLang="zh-TW" sz="8000" dirty="0"/>
              <a:t>Plots</a:t>
            </a:r>
            <a:r>
              <a:rPr lang="zh-TW" altLang="en-US" sz="8000" dirty="0"/>
              <a:t>：顯示使用者利用程式畫出的圖表。</a:t>
            </a:r>
          </a:p>
          <a:p>
            <a:r>
              <a:rPr lang="en-US" altLang="zh-TW" sz="8000" dirty="0"/>
              <a:t>Package</a:t>
            </a:r>
            <a:r>
              <a:rPr lang="zh-TW" altLang="en-US" sz="8000" dirty="0"/>
              <a:t>：記錄目前已安裝的 </a:t>
            </a:r>
            <a:r>
              <a:rPr lang="en-US" altLang="zh-TW" sz="8000" dirty="0"/>
              <a:t>Package</a:t>
            </a:r>
            <a:r>
              <a:rPr lang="zh-TW" altLang="en-US" sz="8000" dirty="0"/>
              <a:t>，打勾代表已經載入，安裝 </a:t>
            </a:r>
            <a:r>
              <a:rPr lang="en-US" altLang="zh-TW" sz="8000" dirty="0"/>
              <a:t>Package </a:t>
            </a:r>
            <a:r>
              <a:rPr lang="zh-TW" altLang="en-US" sz="8000" dirty="0"/>
              <a:t>請點選「</a:t>
            </a:r>
            <a:r>
              <a:rPr lang="en-US" altLang="zh-TW" sz="8000" dirty="0"/>
              <a:t>Install</a:t>
            </a:r>
            <a:r>
              <a:rPr lang="zh-TW" altLang="en-US" sz="8000" dirty="0"/>
              <a:t>」。</a:t>
            </a:r>
          </a:p>
          <a:p>
            <a:r>
              <a:rPr lang="en-US" altLang="zh-TW" sz="8000" dirty="0"/>
              <a:t>Help</a:t>
            </a:r>
            <a:r>
              <a:rPr lang="zh-TW" altLang="en-US" sz="8000" dirty="0"/>
              <a:t>：查詢文件使用，在 </a:t>
            </a:r>
            <a:r>
              <a:rPr lang="en-US" altLang="zh-TW" sz="8000" dirty="0"/>
              <a:t>Console </a:t>
            </a:r>
            <a:r>
              <a:rPr lang="zh-TW" altLang="en-US" sz="8000" dirty="0"/>
              <a:t>輸入 </a:t>
            </a:r>
            <a:r>
              <a:rPr lang="en-US" altLang="zh-TW" sz="8000" dirty="0"/>
              <a:t>help()</a:t>
            </a:r>
            <a:r>
              <a:rPr lang="zh-TW" altLang="en-US" sz="8000" dirty="0"/>
              <a:t>，</a:t>
            </a:r>
            <a:r>
              <a:rPr lang="en-US" altLang="zh-TW" sz="8000" dirty="0"/>
              <a:t>() </a:t>
            </a:r>
            <a:r>
              <a:rPr lang="zh-TW" altLang="en-US" sz="8000" dirty="0"/>
              <a:t>輸入所要查詢方法的名稱，</a:t>
            </a:r>
            <a:r>
              <a:rPr lang="en-US" altLang="zh-TW" sz="8000" dirty="0"/>
              <a:t>ex</a:t>
            </a:r>
            <a:r>
              <a:rPr lang="zh-TW" altLang="en-US" sz="8000" dirty="0"/>
              <a:t>：</a:t>
            </a:r>
            <a:r>
              <a:rPr lang="en-US" altLang="zh-TW" sz="8000" dirty="0"/>
              <a:t>help(sum)</a:t>
            </a:r>
            <a:r>
              <a:rPr lang="zh-TW" altLang="en-US" sz="8000" dirty="0"/>
              <a:t>。</a:t>
            </a:r>
          </a:p>
          <a:p>
            <a:r>
              <a:rPr lang="en-US" altLang="zh-TW" sz="8000" dirty="0"/>
              <a:t>Viewer</a:t>
            </a:r>
            <a:r>
              <a:rPr lang="zh-TW" altLang="en-US" sz="8000" dirty="0"/>
              <a:t>：是用來顯示網頁或 </a:t>
            </a:r>
            <a:r>
              <a:rPr lang="en-US" altLang="zh-TW" sz="8000" dirty="0"/>
              <a:t>html file</a:t>
            </a:r>
            <a:r>
              <a:rPr lang="zh-TW" altLang="en-US" sz="8000" dirty="0"/>
              <a:t>。</a:t>
            </a:r>
          </a:p>
          <a:p>
            <a:pPr marL="1143000" indent="-1143000">
              <a:buFont typeface="+mj-lt"/>
              <a:buAutoNum type="arabicPeriod"/>
            </a:pPr>
            <a:endParaRPr lang="zh-TW" altLang="en-US" sz="7000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2F5D6E6-326B-4F2C-82D1-4FF1982F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13" y="523875"/>
            <a:ext cx="8596312" cy="1320800"/>
          </a:xfrm>
        </p:spPr>
        <p:txBody>
          <a:bodyPr/>
          <a:lstStyle/>
          <a:p>
            <a:r>
              <a:rPr lang="en-US" altLang="zh-TW" sz="7200" dirty="0"/>
              <a:t>RStudio </a:t>
            </a:r>
            <a:r>
              <a:rPr lang="zh-TW" altLang="en-US" sz="7200" dirty="0"/>
              <a:t>介面介紹</a:t>
            </a:r>
          </a:p>
        </p:txBody>
      </p:sp>
    </p:spTree>
    <p:extLst>
      <p:ext uri="{BB962C8B-B14F-4D97-AF65-F5344CB8AC3E}">
        <p14:creationId xmlns:p14="http://schemas.microsoft.com/office/powerpoint/2010/main" val="174979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0A74A43-D1F2-4592-976C-A2DD5D7D2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2" t="41503" r="1"/>
          <a:stretch/>
        </p:blipFill>
        <p:spPr>
          <a:xfrm>
            <a:off x="559293" y="2170864"/>
            <a:ext cx="4163627" cy="2516272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AF0B1061-B77B-4C59-8CE4-5113C1C097F4}"/>
              </a:ext>
            </a:extLst>
          </p:cNvPr>
          <p:cNvSpPr txBox="1">
            <a:spLocks/>
          </p:cNvSpPr>
          <p:nvPr/>
        </p:nvSpPr>
        <p:spPr>
          <a:xfrm>
            <a:off x="677690" y="683673"/>
            <a:ext cx="8596312" cy="7819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7200" dirty="0"/>
              <a:t>RStudio-install packages</a:t>
            </a:r>
            <a:endParaRPr lang="zh-TW" altLang="en-US" sz="7200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1981FAB-A771-4DF2-9CEF-55CD180B3DE3}"/>
              </a:ext>
            </a:extLst>
          </p:cNvPr>
          <p:cNvSpPr/>
          <p:nvPr/>
        </p:nvSpPr>
        <p:spPr>
          <a:xfrm>
            <a:off x="5062307" y="3162300"/>
            <a:ext cx="4381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3B32F4-78C9-42C1-A80D-AF8EEE840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44" y="2373538"/>
            <a:ext cx="2903472" cy="2110923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2DFDFE-D6DB-4EA8-81B8-31CD412328CE}"/>
              </a:ext>
            </a:extLst>
          </p:cNvPr>
          <p:cNvGrpSpPr/>
          <p:nvPr/>
        </p:nvGrpSpPr>
        <p:grpSpPr>
          <a:xfrm>
            <a:off x="840510" y="5023048"/>
            <a:ext cx="6761018" cy="738664"/>
            <a:chOff x="822037" y="5365197"/>
            <a:chExt cx="6761018" cy="73866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45CB5AD-EFAE-492D-B316-EF63D1FB6FDA}"/>
                </a:ext>
              </a:extLst>
            </p:cNvPr>
            <p:cNvSpPr txBox="1"/>
            <p:nvPr/>
          </p:nvSpPr>
          <p:spPr>
            <a:xfrm>
              <a:off x="822037" y="5365197"/>
              <a:ext cx="6761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</a:rPr>
                <a:t>       </a:t>
              </a:r>
              <a:r>
                <a:rPr lang="en-US" altLang="zh-TW" sz="2400" dirty="0" err="1">
                  <a:latin typeface="微軟正黑體" panose="020B0604030504040204" pitchFamily="34" charset="-120"/>
                </a:rPr>
                <a:t>install.packages</a:t>
              </a:r>
              <a:r>
                <a:rPr lang="en-US" altLang="zh-TW" sz="2400" dirty="0">
                  <a:latin typeface="微軟正黑體" panose="020B0604030504040204" pitchFamily="34" charset="-120"/>
                </a:rPr>
                <a:t>("x") </a:t>
              </a:r>
              <a:r>
                <a:rPr lang="zh-TW" altLang="en-US" sz="2400" dirty="0">
                  <a:latin typeface="微軟正黑體" panose="020B0604030504040204" pitchFamily="34" charset="-120"/>
                </a:rPr>
                <a:t>，</a:t>
              </a:r>
              <a:r>
                <a:rPr lang="en-US" altLang="zh-TW" sz="2400" dirty="0">
                  <a:latin typeface="微軟正黑體" panose="020B0604030504040204" pitchFamily="34" charset="-120"/>
                </a:rPr>
                <a:t>x</a:t>
              </a:r>
              <a:r>
                <a:rPr lang="zh-TW" altLang="en-US" sz="2400" dirty="0">
                  <a:latin typeface="微軟正黑體" panose="020B0604030504040204" pitchFamily="34" charset="-120"/>
                </a:rPr>
                <a:t>為要安裝的套件</a:t>
              </a:r>
            </a:p>
            <a:p>
              <a:endParaRPr lang="zh-TW" altLang="en-US" dirty="0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A809055D-7497-4700-A021-2ED6A5AA4B25}"/>
                </a:ext>
              </a:extLst>
            </p:cNvPr>
            <p:cNvSpPr/>
            <p:nvPr/>
          </p:nvSpPr>
          <p:spPr>
            <a:xfrm rot="5400000">
              <a:off x="879856" y="5408453"/>
              <a:ext cx="350982" cy="318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E2F2617-864D-4D08-A8AF-9DEAB80518D0}"/>
              </a:ext>
            </a:extLst>
          </p:cNvPr>
          <p:cNvGrpSpPr/>
          <p:nvPr/>
        </p:nvGrpSpPr>
        <p:grpSpPr>
          <a:xfrm>
            <a:off x="840510" y="5638337"/>
            <a:ext cx="6761018" cy="738664"/>
            <a:chOff x="822037" y="5365197"/>
            <a:chExt cx="6761018" cy="738664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3E4EAEB-A0E2-4B24-9AED-1757D55920F8}"/>
                </a:ext>
              </a:extLst>
            </p:cNvPr>
            <p:cNvSpPr txBox="1"/>
            <p:nvPr/>
          </p:nvSpPr>
          <p:spPr>
            <a:xfrm>
              <a:off x="822037" y="5365197"/>
              <a:ext cx="6761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</a:rPr>
                <a:t>       ex: </a:t>
              </a:r>
              <a:r>
                <a:rPr lang="en-US" altLang="zh-TW" sz="2400" dirty="0" err="1">
                  <a:latin typeface="微軟正黑體" panose="020B0604030504040204" pitchFamily="34" charset="-120"/>
                </a:rPr>
                <a:t>install.packages</a:t>
              </a:r>
              <a:r>
                <a:rPr lang="en-US" altLang="zh-TW" sz="2400" dirty="0">
                  <a:latin typeface="微軟正黑體" panose="020B0604030504040204" pitchFamily="34" charset="-120"/>
                </a:rPr>
                <a:t>("ggplot2 ")</a:t>
              </a:r>
              <a:endParaRPr lang="zh-TW" altLang="en-US" sz="2400" dirty="0">
                <a:latin typeface="微軟正黑體" panose="020B0604030504040204" pitchFamily="34" charset="-120"/>
              </a:endParaRPr>
            </a:p>
            <a:p>
              <a:endParaRPr lang="zh-TW" altLang="en-US" dirty="0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A11149D6-1B9C-45F0-A001-5826176DAC9C}"/>
                </a:ext>
              </a:extLst>
            </p:cNvPr>
            <p:cNvSpPr/>
            <p:nvPr/>
          </p:nvSpPr>
          <p:spPr>
            <a:xfrm rot="5400000">
              <a:off x="879856" y="5408453"/>
              <a:ext cx="350982" cy="318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87F012-F33E-4F36-9C0E-560089AC6969}"/>
              </a:ext>
            </a:extLst>
          </p:cNvPr>
          <p:cNvSpPr txBox="1"/>
          <p:nvPr/>
        </p:nvSpPr>
        <p:spPr>
          <a:xfrm>
            <a:off x="840510" y="6187918"/>
            <a:ext cx="6761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</a:rPr>
              <a:t>       use packages : library("x") or require("x") </a:t>
            </a:r>
            <a:endParaRPr lang="zh-TW" altLang="en-US" sz="2400" dirty="0">
              <a:latin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1153E679-DFEC-4B83-B4A3-CC4DB4D53D76}"/>
              </a:ext>
            </a:extLst>
          </p:cNvPr>
          <p:cNvSpPr/>
          <p:nvPr/>
        </p:nvSpPr>
        <p:spPr>
          <a:xfrm rot="5400000">
            <a:off x="898329" y="6314365"/>
            <a:ext cx="350982" cy="3188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136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6F3C-B641-4852-83AF-E03FC741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安裝 </a:t>
            </a:r>
            <a:r>
              <a:rPr lang="en-US" altLang="zh-TW" sz="7200" dirty="0"/>
              <a:t>R</a:t>
            </a:r>
            <a:r>
              <a:rPr lang="zh-TW" altLang="en-US" sz="7200" dirty="0"/>
              <a:t> </a:t>
            </a:r>
            <a:r>
              <a:rPr lang="en-US" altLang="zh-TW" sz="7200" dirty="0"/>
              <a:t>-</a:t>
            </a:r>
            <a:r>
              <a:rPr lang="zh-TW" altLang="en-US" sz="7200" dirty="0"/>
              <a:t> 第一步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836739"/>
            <a:ext cx="8596668" cy="168751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點選網址：</a:t>
            </a:r>
            <a:r>
              <a:rPr lang="en-US" altLang="zh-TW" sz="3200" dirty="0">
                <a:hlinkClick r:id="rId2"/>
              </a:rPr>
              <a:t>https://www.r-project.org/</a:t>
            </a:r>
            <a:r>
              <a:rPr lang="zh-TW" altLang="en-US" sz="3200" dirty="0"/>
              <a:t>，會連接到 </a:t>
            </a:r>
            <a:r>
              <a:rPr lang="en-US" altLang="zh-TW" sz="3200" dirty="0"/>
              <a:t>R </a:t>
            </a:r>
            <a:r>
              <a:rPr lang="zh-TW" altLang="en-US" sz="3200" dirty="0"/>
              <a:t>網頁如下圖。</a:t>
            </a:r>
            <a:endParaRPr lang="en-US" altLang="zh-TW" sz="3200" dirty="0"/>
          </a:p>
          <a:p>
            <a:r>
              <a:rPr lang="zh-TW" altLang="en-US" sz="3200" dirty="0"/>
              <a:t>點選如下圖： </a:t>
            </a:r>
            <a:r>
              <a:rPr lang="en-US" altLang="zh-TW" sz="3200" dirty="0"/>
              <a:t>Download</a:t>
            </a:r>
            <a:r>
              <a:rPr lang="zh-TW" altLang="en-US" sz="3200" dirty="0"/>
              <a:t> </a:t>
            </a:r>
            <a:r>
              <a:rPr lang="en-US" altLang="zh-TW" sz="3200" dirty="0"/>
              <a:t>-&gt; CRAN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441C7C-A335-4ACF-8AB1-E15DF96E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1" y="3619500"/>
            <a:ext cx="8882432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7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1A4AE-D783-4B4B-995E-5A5FA21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RStudio-options</a:t>
            </a:r>
            <a:endParaRPr lang="zh-TW" altLang="en-US" sz="6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3CC489-29E3-4E79-9BB5-C9A491E53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6" y="1604997"/>
            <a:ext cx="7262841" cy="4945243"/>
          </a:xfrm>
        </p:spPr>
      </p:pic>
    </p:spTree>
    <p:extLst>
      <p:ext uri="{BB962C8B-B14F-4D97-AF65-F5344CB8AC3E}">
        <p14:creationId xmlns:p14="http://schemas.microsoft.com/office/powerpoint/2010/main" val="8210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F0B1061-B77B-4C59-8CE4-5113C1C097F4}"/>
              </a:ext>
            </a:extLst>
          </p:cNvPr>
          <p:cNvSpPr txBox="1">
            <a:spLocks/>
          </p:cNvSpPr>
          <p:nvPr/>
        </p:nvSpPr>
        <p:spPr>
          <a:xfrm>
            <a:off x="677690" y="683673"/>
            <a:ext cx="8596312" cy="7819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7200" dirty="0"/>
              <a:t>RStudio-Read</a:t>
            </a:r>
            <a:r>
              <a:rPr lang="zh-TW" altLang="en-US" sz="7200" dirty="0"/>
              <a:t> </a:t>
            </a:r>
            <a:r>
              <a:rPr lang="en-US" altLang="zh-TW" sz="7200" dirty="0"/>
              <a:t>or Output Data</a:t>
            </a:r>
            <a:endParaRPr lang="zh-TW" altLang="en-US" sz="72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2DFDFE-D6DB-4EA8-81B8-31CD412328CE}"/>
              </a:ext>
            </a:extLst>
          </p:cNvPr>
          <p:cNvGrpSpPr/>
          <p:nvPr/>
        </p:nvGrpSpPr>
        <p:grpSpPr>
          <a:xfrm>
            <a:off x="840510" y="5023048"/>
            <a:ext cx="6761018" cy="738664"/>
            <a:chOff x="822037" y="5365197"/>
            <a:chExt cx="6761018" cy="73866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45CB5AD-EFAE-492D-B316-EF63D1FB6FDA}"/>
                </a:ext>
              </a:extLst>
            </p:cNvPr>
            <p:cNvSpPr txBox="1"/>
            <p:nvPr/>
          </p:nvSpPr>
          <p:spPr>
            <a:xfrm>
              <a:off x="822037" y="5365197"/>
              <a:ext cx="6761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</a:rPr>
                <a:t>       read.csv("x") </a:t>
              </a:r>
              <a:r>
                <a:rPr lang="zh-TW" altLang="en-US" sz="2400" dirty="0">
                  <a:latin typeface="微軟正黑體" panose="020B0604030504040204" pitchFamily="34" charset="-120"/>
                </a:rPr>
                <a:t>，</a:t>
              </a:r>
              <a:r>
                <a:rPr lang="en-US" altLang="zh-TW" sz="2400" dirty="0">
                  <a:latin typeface="微軟正黑體" panose="020B0604030504040204" pitchFamily="34" charset="-120"/>
                </a:rPr>
                <a:t>x</a:t>
              </a:r>
              <a:r>
                <a:rPr lang="zh-TW" altLang="en-US" sz="2400" dirty="0">
                  <a:latin typeface="微軟正黑體" panose="020B0604030504040204" pitchFamily="34" charset="-120"/>
                </a:rPr>
                <a:t>是檔案的存在電腦的位置</a:t>
              </a:r>
            </a:p>
            <a:p>
              <a:endParaRPr lang="zh-TW" altLang="en-US" dirty="0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A809055D-7497-4700-A021-2ED6A5AA4B25}"/>
                </a:ext>
              </a:extLst>
            </p:cNvPr>
            <p:cNvSpPr/>
            <p:nvPr/>
          </p:nvSpPr>
          <p:spPr>
            <a:xfrm rot="5400000">
              <a:off x="879856" y="5408453"/>
              <a:ext cx="350982" cy="318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E2F2617-864D-4D08-A8AF-9DEAB80518D0}"/>
              </a:ext>
            </a:extLst>
          </p:cNvPr>
          <p:cNvGrpSpPr/>
          <p:nvPr/>
        </p:nvGrpSpPr>
        <p:grpSpPr>
          <a:xfrm>
            <a:off x="840510" y="5640545"/>
            <a:ext cx="6761018" cy="461665"/>
            <a:chOff x="822037" y="5367405"/>
            <a:chExt cx="6761018" cy="461665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3E4EAEB-A0E2-4B24-9AED-1757D55920F8}"/>
                </a:ext>
              </a:extLst>
            </p:cNvPr>
            <p:cNvSpPr txBox="1"/>
            <p:nvPr/>
          </p:nvSpPr>
          <p:spPr>
            <a:xfrm>
              <a:off x="822037" y="5367405"/>
              <a:ext cx="6761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</a:rPr>
                <a:t>       other:  read.xlsx ("x")</a:t>
              </a:r>
              <a:r>
                <a:rPr lang="zh-TW" altLang="en-US" sz="2400" dirty="0">
                  <a:latin typeface="微軟正黑體" panose="020B0604030504040204" pitchFamily="34" charset="-120"/>
                </a:rPr>
                <a:t>、</a:t>
              </a:r>
              <a:r>
                <a:rPr lang="en-US" altLang="zh-TW" sz="2400" dirty="0" err="1">
                  <a:latin typeface="微軟正黑體" panose="020B0604030504040204" pitchFamily="34" charset="-120"/>
                </a:rPr>
                <a:t>read.table</a:t>
              </a:r>
              <a:r>
                <a:rPr lang="en-US" altLang="zh-TW" sz="2400" dirty="0">
                  <a:latin typeface="微軟正黑體" panose="020B0604030504040204" pitchFamily="34" charset="-120"/>
                </a:rPr>
                <a:t> ("x") </a:t>
              </a:r>
              <a:endParaRPr lang="zh-TW" altLang="en-US" dirty="0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A11149D6-1B9C-45F0-A001-5826176DAC9C}"/>
                </a:ext>
              </a:extLst>
            </p:cNvPr>
            <p:cNvSpPr/>
            <p:nvPr/>
          </p:nvSpPr>
          <p:spPr>
            <a:xfrm rot="5400000">
              <a:off x="879856" y="5408453"/>
              <a:ext cx="350982" cy="318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7BA78A43-7A2B-43B5-9BA8-0DDA0D78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14" y="1773951"/>
            <a:ext cx="6347118" cy="2743438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50024294-3071-4DF6-94A5-E95CEEEA16CD}"/>
              </a:ext>
            </a:extLst>
          </p:cNvPr>
          <p:cNvGrpSpPr/>
          <p:nvPr/>
        </p:nvGrpSpPr>
        <p:grpSpPr>
          <a:xfrm>
            <a:off x="849388" y="6182941"/>
            <a:ext cx="6761018" cy="461665"/>
            <a:chOff x="830915" y="5367405"/>
            <a:chExt cx="6761018" cy="461665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B595AD0-FF66-44A7-BC7B-F0F4A11E66A2}"/>
                </a:ext>
              </a:extLst>
            </p:cNvPr>
            <p:cNvSpPr txBox="1"/>
            <p:nvPr/>
          </p:nvSpPr>
          <p:spPr>
            <a:xfrm>
              <a:off x="830915" y="5367405"/>
              <a:ext cx="6761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</a:rPr>
                <a:t>       </a:t>
              </a:r>
              <a:r>
                <a:rPr lang="zh-TW" altLang="en-US" sz="2400" dirty="0">
                  <a:latin typeface="微軟正黑體" panose="020B0604030504040204" pitchFamily="34" charset="-120"/>
                </a:rPr>
                <a:t>輸出檔案 </a:t>
              </a:r>
              <a:r>
                <a:rPr lang="en-US" altLang="zh-TW" sz="2400" dirty="0">
                  <a:latin typeface="微軟正黑體" panose="020B0604030504040204" pitchFamily="34" charset="-120"/>
                </a:rPr>
                <a:t>:</a:t>
              </a:r>
              <a:r>
                <a:rPr lang="zh-TW" altLang="en-US" sz="2400" dirty="0">
                  <a:latin typeface="微軟正黑體" panose="020B0604030504040204" pitchFamily="34" charset="-120"/>
                </a:rPr>
                <a:t> </a:t>
              </a:r>
              <a:r>
                <a:rPr lang="en-US" altLang="zh-TW" sz="2400" dirty="0" err="1">
                  <a:latin typeface="微軟正黑體" panose="020B0604030504040204" pitchFamily="34" charset="-120"/>
                </a:rPr>
                <a:t>write.table</a:t>
              </a:r>
              <a:r>
                <a:rPr lang="zh-TW" altLang="en-US" sz="2400" dirty="0">
                  <a:latin typeface="微軟正黑體" panose="020B0604030504040204" pitchFamily="34" charset="-120"/>
                </a:rPr>
                <a:t>  </a:t>
              </a:r>
              <a:endParaRPr lang="zh-TW" altLang="en-US" dirty="0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4BC23951-66B7-41C8-A1F0-1BC2BF5BC0FC}"/>
                </a:ext>
              </a:extLst>
            </p:cNvPr>
            <p:cNvSpPr/>
            <p:nvPr/>
          </p:nvSpPr>
          <p:spPr>
            <a:xfrm rot="5400000">
              <a:off x="879856" y="5408453"/>
              <a:ext cx="350982" cy="3188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383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6F3C-B641-4852-83AF-E03FC741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安裝 </a:t>
            </a:r>
            <a:r>
              <a:rPr lang="en-US" altLang="zh-TW" sz="7200" dirty="0"/>
              <a:t>R</a:t>
            </a:r>
            <a:r>
              <a:rPr lang="zh-TW" altLang="en-US" sz="7200" dirty="0"/>
              <a:t> </a:t>
            </a:r>
            <a:r>
              <a:rPr lang="en-US" altLang="zh-TW" sz="7200" dirty="0"/>
              <a:t>-</a:t>
            </a:r>
            <a:r>
              <a:rPr lang="zh-TW" altLang="en-US" sz="7200" dirty="0"/>
              <a:t> 第二步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264"/>
            <a:ext cx="8596668" cy="1682057"/>
          </a:xfrm>
        </p:spPr>
        <p:txBody>
          <a:bodyPr/>
          <a:lstStyle/>
          <a:p>
            <a:r>
              <a:rPr lang="zh-TW" altLang="en-US" sz="3200" dirty="0"/>
              <a:t>點選</a:t>
            </a:r>
            <a:r>
              <a:rPr lang="en-US" altLang="zh-TW" sz="3200" dirty="0"/>
              <a:t>Taiwan -&gt; </a:t>
            </a:r>
            <a:r>
              <a:rPr lang="en-US" altLang="zh-TW" sz="3200" dirty="0">
                <a:hlinkClick r:id="rId2"/>
              </a:rPr>
              <a:t>http://cran.csie.ntu.edu.tw/</a:t>
            </a:r>
            <a:r>
              <a:rPr lang="en-US" altLang="zh-TW" sz="3200" dirty="0"/>
              <a:t> </a:t>
            </a:r>
          </a:p>
          <a:p>
            <a:pPr marL="0" indent="0">
              <a:buNone/>
            </a:pPr>
            <a:r>
              <a:rPr lang="en-US" altLang="zh-TW" sz="3200" dirty="0"/>
              <a:t>   (National Taiwan University, Taipei)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F4AF2E-3A88-4A24-8CAA-9D92EF917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" y="3528321"/>
            <a:ext cx="8086725" cy="32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2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6F3C-B641-4852-83AF-E03FC741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安裝 </a:t>
            </a:r>
            <a:r>
              <a:rPr lang="en-US" altLang="zh-TW" sz="7200" dirty="0"/>
              <a:t>R</a:t>
            </a:r>
            <a:r>
              <a:rPr lang="zh-TW" altLang="en-US" sz="7200" dirty="0"/>
              <a:t> </a:t>
            </a:r>
            <a:r>
              <a:rPr lang="en-US" altLang="zh-TW" sz="7200" dirty="0"/>
              <a:t>-</a:t>
            </a:r>
            <a:r>
              <a:rPr lang="zh-TW" altLang="en-US" sz="7200" dirty="0"/>
              <a:t> 第三步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5494"/>
            <a:ext cx="8596668" cy="1098643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/>
              <a:t>選擇電腦的系統 </a:t>
            </a:r>
            <a:r>
              <a:rPr lang="en-US" altLang="zh-TW" sz="3200" dirty="0"/>
              <a:t>-&gt; </a:t>
            </a:r>
          </a:p>
          <a:p>
            <a:pPr marL="0" indent="0">
              <a:buNone/>
            </a:pPr>
            <a:r>
              <a:rPr lang="en-US" altLang="zh-TW" sz="3200" dirty="0"/>
              <a:t>   Windows</a:t>
            </a:r>
            <a:r>
              <a:rPr lang="zh-TW" altLang="en-US" sz="3200" dirty="0"/>
              <a:t>、</a:t>
            </a:r>
            <a:r>
              <a:rPr lang="en-US" altLang="zh-TW" sz="3200" dirty="0"/>
              <a:t>Linus</a:t>
            </a:r>
            <a:r>
              <a:rPr lang="zh-TW" altLang="en-US" sz="3200" dirty="0"/>
              <a:t>、</a:t>
            </a:r>
            <a:r>
              <a:rPr lang="en-US" altLang="zh-TW" sz="3200" dirty="0"/>
              <a:t>Mas OS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60FBDF-A344-4C40-B3F2-D72288C4C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85"/>
          <a:stretch/>
        </p:blipFill>
        <p:spPr>
          <a:xfrm>
            <a:off x="589935" y="3144137"/>
            <a:ext cx="8771465" cy="350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3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6F3C-B641-4852-83AF-E03FC741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安裝 </a:t>
            </a:r>
            <a:r>
              <a:rPr lang="en-US" altLang="zh-TW" sz="7200" dirty="0"/>
              <a:t>R</a:t>
            </a:r>
            <a:r>
              <a:rPr lang="zh-TW" altLang="en-US" sz="7200" dirty="0"/>
              <a:t> </a:t>
            </a:r>
            <a:r>
              <a:rPr lang="en-US" altLang="zh-TW" sz="7200" dirty="0"/>
              <a:t>-</a:t>
            </a:r>
            <a:r>
              <a:rPr lang="zh-TW" altLang="en-US" sz="7200" dirty="0"/>
              <a:t> </a:t>
            </a:r>
            <a:r>
              <a:rPr lang="en-US" altLang="zh-TW" sz="7200" dirty="0"/>
              <a:t>windows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5494"/>
            <a:ext cx="8596668" cy="109864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Windows -&gt; base -&gt; Download R 3.6.1 for Windows 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8EDE70-A523-49C5-9D0A-07E53D7D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33"/>
          <a:stretch/>
        </p:blipFill>
        <p:spPr>
          <a:xfrm>
            <a:off x="946593" y="3034172"/>
            <a:ext cx="8058150" cy="37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6F3C-B641-4852-83AF-E03FC741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7200" dirty="0"/>
              <a:t>安裝 </a:t>
            </a:r>
            <a:r>
              <a:rPr lang="en-US" altLang="zh-TW" sz="7200" dirty="0"/>
              <a:t>R</a:t>
            </a:r>
            <a:r>
              <a:rPr lang="zh-TW" altLang="en-US" sz="7200" dirty="0"/>
              <a:t> </a:t>
            </a:r>
            <a:r>
              <a:rPr lang="en-US" altLang="zh-TW" sz="7200" dirty="0"/>
              <a:t>-</a:t>
            </a:r>
            <a:r>
              <a:rPr lang="zh-TW" altLang="en-US" sz="7200" dirty="0"/>
              <a:t> </a:t>
            </a:r>
            <a:r>
              <a:rPr lang="en-US" altLang="zh-TW" sz="7200" dirty="0"/>
              <a:t>Linux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9" y="2879678"/>
            <a:ext cx="8596668" cy="109864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Linux -&gt;  Ubuntu -&gt;“</a:t>
            </a:r>
            <a:r>
              <a:rPr lang="en-US" altLang="zh-TW" sz="3200" dirty="0" err="1"/>
              <a:t>sudo</a:t>
            </a:r>
            <a:r>
              <a:rPr lang="en-US" altLang="zh-TW" sz="3200" dirty="0"/>
              <a:t> apt install r-base”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47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16F3C-B641-4852-83AF-E03FC741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/>
              <a:t>安裝 </a:t>
            </a:r>
            <a:r>
              <a:rPr lang="en-US" altLang="zh-TW" sz="7200" dirty="0"/>
              <a:t>R</a:t>
            </a:r>
            <a:r>
              <a:rPr lang="zh-TW" altLang="en-US" sz="7200" dirty="0"/>
              <a:t> </a:t>
            </a:r>
            <a:r>
              <a:rPr lang="en-US" altLang="zh-TW" sz="7200" dirty="0"/>
              <a:t>–</a:t>
            </a:r>
            <a:r>
              <a:rPr lang="zh-TW" altLang="en-US" sz="7200" dirty="0"/>
              <a:t> </a:t>
            </a:r>
            <a:r>
              <a:rPr lang="en-US" altLang="zh-TW" sz="7200" dirty="0"/>
              <a:t>Mac OS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5495"/>
            <a:ext cx="8596668" cy="640556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Mac OS -&gt; R-3.6.1.pkg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5B7C98-15DA-4EBC-87C2-11945A93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4" y="2686051"/>
            <a:ext cx="8547153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173"/>
            <a:ext cx="2303991" cy="545306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/>
              <a:t>Windows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FD979A-D482-4708-867B-5A3B93F2D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485775" y="1942971"/>
            <a:ext cx="2973836" cy="1486029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0CED6102-49B0-42B0-84E4-3168FD2CD452}"/>
              </a:ext>
            </a:extLst>
          </p:cNvPr>
          <p:cNvSpPr/>
          <p:nvPr/>
        </p:nvSpPr>
        <p:spPr>
          <a:xfrm>
            <a:off x="3571875" y="2590800"/>
            <a:ext cx="4381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FE6F260-804A-4419-B564-E6499F806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53" y="1490663"/>
            <a:ext cx="3234593" cy="2200274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AF621793-8243-49FF-ADE1-F1F46826A2E0}"/>
              </a:ext>
            </a:extLst>
          </p:cNvPr>
          <p:cNvSpPr/>
          <p:nvPr/>
        </p:nvSpPr>
        <p:spPr>
          <a:xfrm>
            <a:off x="8027538" y="2590800"/>
            <a:ext cx="4381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D9358B8-24BE-4DF4-A1B6-369826B0B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4095749"/>
            <a:ext cx="3632790" cy="2474907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9373949-20D4-4495-823E-28B72D70B6DC}"/>
              </a:ext>
            </a:extLst>
          </p:cNvPr>
          <p:cNvSpPr/>
          <p:nvPr/>
        </p:nvSpPr>
        <p:spPr>
          <a:xfrm>
            <a:off x="4210050" y="5199852"/>
            <a:ext cx="4381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AE42A5A-5A52-4849-A8E1-3698F389D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09" y="3938782"/>
            <a:ext cx="4195149" cy="2841260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C1C4C5A0-C61D-4015-A867-2272864FD071}"/>
              </a:ext>
            </a:extLst>
          </p:cNvPr>
          <p:cNvSpPr/>
          <p:nvPr/>
        </p:nvSpPr>
        <p:spPr>
          <a:xfrm>
            <a:off x="9353550" y="5199852"/>
            <a:ext cx="4381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88A57E6C-0CC7-4715-9BDA-AA461A069454}"/>
              </a:ext>
            </a:extLst>
          </p:cNvPr>
          <p:cNvSpPr txBox="1">
            <a:spLocks/>
          </p:cNvSpPr>
          <p:nvPr/>
        </p:nvSpPr>
        <p:spPr>
          <a:xfrm>
            <a:off x="485775" y="271275"/>
            <a:ext cx="10314517" cy="1180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/>
              <a:t>安裝 </a:t>
            </a:r>
            <a:r>
              <a:rPr lang="en-US" altLang="zh-TW" sz="6000" dirty="0"/>
              <a:t>R</a:t>
            </a:r>
            <a:r>
              <a:rPr lang="zh-TW" altLang="en-US" sz="6000" dirty="0"/>
              <a:t> </a:t>
            </a:r>
            <a:r>
              <a:rPr lang="en-US" altLang="zh-TW" sz="6000" dirty="0"/>
              <a:t>–</a:t>
            </a:r>
            <a:r>
              <a:rPr lang="zh-TW" altLang="en-US" sz="6000" dirty="0"/>
              <a:t> 安裝過程</a:t>
            </a:r>
          </a:p>
        </p:txBody>
      </p:sp>
    </p:spTree>
    <p:extLst>
      <p:ext uri="{BB962C8B-B14F-4D97-AF65-F5344CB8AC3E}">
        <p14:creationId xmlns:p14="http://schemas.microsoft.com/office/powerpoint/2010/main" val="251631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BA0A1-006F-431B-96F7-97BBA315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173"/>
            <a:ext cx="2303991" cy="545306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/>
              <a:t>Windows</a:t>
            </a:r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9373949-20D4-4495-823E-28B72D70B6DC}"/>
              </a:ext>
            </a:extLst>
          </p:cNvPr>
          <p:cNvSpPr/>
          <p:nvPr/>
        </p:nvSpPr>
        <p:spPr>
          <a:xfrm>
            <a:off x="4848226" y="3946835"/>
            <a:ext cx="43815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B77BF0-D6C9-4A9B-8949-136E8E0DF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677543"/>
            <a:ext cx="4124325" cy="28052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3836B19-F40D-41C9-B661-0CE102966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2" y="2677543"/>
            <a:ext cx="4297202" cy="2805284"/>
          </a:xfrm>
          <a:prstGeom prst="rect">
            <a:avLst/>
          </a:prstGeom>
        </p:spPr>
      </p:pic>
      <p:sp>
        <p:nvSpPr>
          <p:cNvPr id="17" name="標題 1">
            <a:extLst>
              <a:ext uri="{FF2B5EF4-FFF2-40B4-BE49-F238E27FC236}">
                <a16:creationId xmlns:a16="http://schemas.microsoft.com/office/drawing/2014/main" id="{60270FD4-23D2-4755-B915-6F74F94CD10F}"/>
              </a:ext>
            </a:extLst>
          </p:cNvPr>
          <p:cNvSpPr txBox="1">
            <a:spLocks/>
          </p:cNvSpPr>
          <p:nvPr/>
        </p:nvSpPr>
        <p:spPr>
          <a:xfrm>
            <a:off x="677334" y="309390"/>
            <a:ext cx="10314517" cy="1180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/>
              <a:t>安裝 </a:t>
            </a:r>
            <a:r>
              <a:rPr lang="en-US" altLang="zh-TW" sz="6000" dirty="0"/>
              <a:t>R</a:t>
            </a:r>
            <a:r>
              <a:rPr lang="zh-TW" altLang="en-US" sz="6000" dirty="0"/>
              <a:t> </a:t>
            </a:r>
            <a:r>
              <a:rPr lang="en-US" altLang="zh-TW" sz="6000" dirty="0"/>
              <a:t>–</a:t>
            </a:r>
            <a:r>
              <a:rPr lang="zh-TW" altLang="en-US" sz="6000" dirty="0"/>
              <a:t> 安裝過程</a:t>
            </a:r>
          </a:p>
        </p:txBody>
      </p:sp>
    </p:spTree>
    <p:extLst>
      <p:ext uri="{BB962C8B-B14F-4D97-AF65-F5344CB8AC3E}">
        <p14:creationId xmlns:p14="http://schemas.microsoft.com/office/powerpoint/2010/main" val="111735975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535</Words>
  <Application>Microsoft Office PowerPoint</Application>
  <PresentationFormat>寬螢幕</PresentationFormat>
  <Paragraphs>69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Trebuchet MS</vt:lpstr>
      <vt:lpstr>Wingdings 3</vt:lpstr>
      <vt:lpstr>多面向</vt:lpstr>
      <vt:lpstr>安裝 R 及 RStudio</vt:lpstr>
      <vt:lpstr>安裝 R - 第一步</vt:lpstr>
      <vt:lpstr>安裝 R - 第二步</vt:lpstr>
      <vt:lpstr>安裝 R - 第三步</vt:lpstr>
      <vt:lpstr>安裝 R - windows</vt:lpstr>
      <vt:lpstr>安裝 R - Linux</vt:lpstr>
      <vt:lpstr>安裝 R – Mac OS</vt:lpstr>
      <vt:lpstr>PowerPoint 簡報</vt:lpstr>
      <vt:lpstr>PowerPoint 簡報</vt:lpstr>
      <vt:lpstr>安裝 R-完成</vt:lpstr>
      <vt:lpstr>安裝 RStudio - 第一步</vt:lpstr>
      <vt:lpstr>安裝 RStudio - 第二步</vt:lpstr>
      <vt:lpstr>安裝 RStudio - 第三步</vt:lpstr>
      <vt:lpstr>安裝 RStudio – 安裝過程</vt:lpstr>
      <vt:lpstr>安裝 RStudio -完成</vt:lpstr>
      <vt:lpstr>RStudio 介面介紹</vt:lpstr>
      <vt:lpstr>RStudio 介面介紹</vt:lpstr>
      <vt:lpstr>RStudio 介面介紹</vt:lpstr>
      <vt:lpstr>PowerPoint 簡報</vt:lpstr>
      <vt:lpstr>RStudio-options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安裝 R 及 RStudio</dc:title>
  <dc:creator>M082040010</dc:creator>
  <cp:lastModifiedBy>M082040010</cp:lastModifiedBy>
  <cp:revision>27</cp:revision>
  <dcterms:created xsi:type="dcterms:W3CDTF">2019-12-02T18:04:21Z</dcterms:created>
  <dcterms:modified xsi:type="dcterms:W3CDTF">2019-12-03T04:16:39Z</dcterms:modified>
</cp:coreProperties>
</file>