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46"/>
  </p:notesMasterIdLst>
  <p:sldIdLst>
    <p:sldId id="360" r:id="rId2"/>
    <p:sldId id="283" r:id="rId3"/>
    <p:sldId id="257" r:id="rId4"/>
    <p:sldId id="361" r:id="rId5"/>
    <p:sldId id="442" r:id="rId6"/>
    <p:sldId id="443" r:id="rId7"/>
    <p:sldId id="444" r:id="rId8"/>
    <p:sldId id="445" r:id="rId9"/>
    <p:sldId id="446" r:id="rId10"/>
    <p:sldId id="447" r:id="rId11"/>
    <p:sldId id="448" r:id="rId12"/>
    <p:sldId id="449" r:id="rId13"/>
    <p:sldId id="450" r:id="rId14"/>
    <p:sldId id="451" r:id="rId15"/>
    <p:sldId id="452" r:id="rId16"/>
    <p:sldId id="453" r:id="rId17"/>
    <p:sldId id="454" r:id="rId18"/>
    <p:sldId id="455" r:id="rId19"/>
    <p:sldId id="456" r:id="rId20"/>
    <p:sldId id="457" r:id="rId21"/>
    <p:sldId id="458" r:id="rId22"/>
    <p:sldId id="459" r:id="rId23"/>
    <p:sldId id="460" r:id="rId24"/>
    <p:sldId id="461" r:id="rId25"/>
    <p:sldId id="462" r:id="rId26"/>
    <p:sldId id="463" r:id="rId27"/>
    <p:sldId id="464" r:id="rId28"/>
    <p:sldId id="465" r:id="rId29"/>
    <p:sldId id="466" r:id="rId30"/>
    <p:sldId id="467" r:id="rId31"/>
    <p:sldId id="468" r:id="rId32"/>
    <p:sldId id="469" r:id="rId33"/>
    <p:sldId id="470" r:id="rId34"/>
    <p:sldId id="471" r:id="rId35"/>
    <p:sldId id="472" r:id="rId36"/>
    <p:sldId id="473" r:id="rId37"/>
    <p:sldId id="474" r:id="rId38"/>
    <p:sldId id="475" r:id="rId39"/>
    <p:sldId id="476" r:id="rId40"/>
    <p:sldId id="477" r:id="rId41"/>
    <p:sldId id="478" r:id="rId42"/>
    <p:sldId id="479" r:id="rId43"/>
    <p:sldId id="480" r:id="rId44"/>
    <p:sldId id="426" r:id="rId45"/>
  </p:sldIdLst>
  <p:sldSz cx="9144000" cy="5143500" type="screen16x9"/>
  <p:notesSz cx="6858000" cy="9144000"/>
  <p:custDataLst>
    <p:tags r:id="rId4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176" autoAdjust="0"/>
    <p:restoredTop sz="99462" autoAdjust="0"/>
  </p:normalViewPr>
  <p:slideViewPr>
    <p:cSldViewPr>
      <p:cViewPr varScale="1">
        <p:scale>
          <a:sx n="66" d="100"/>
          <a:sy n="66" d="100"/>
        </p:scale>
        <p:origin x="226" y="38"/>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60000"/>
            <a:lumOff val="4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a:solidFill>
          <a:schemeClr val="accent1">
            <a:lumMod val="20000"/>
            <a:lumOff val="80000"/>
          </a:schemeClr>
        </a:solidFill>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60000"/>
            <a:lumOff val="4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1">
            <a:lumMod val="20000"/>
            <a:lumOff val="8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B14030BE-F7A9-4779-8129-52284C988D47}" type="presOf" srcId="{63A1ED43-AC35-40AD-85BF-17DC05BD0938}" destId="{CF6C6E4E-5B5D-4471-9394-75F54A9377C8}"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C54317E-4170-4CDC-A40F-C7CCE0CC8FF7}" type="presOf" srcId="{255C46B9-17B6-450C-8E38-9519AD0489EF}" destId="{05301027-04BC-4541-BE60-F2A1C22690F8}" srcOrd="1" destOrd="0" presId="urn:microsoft.com/office/officeart/2005/8/layout/process4"/>
    <dgm:cxn modelId="{6E881692-22D4-4BCE-B941-78CAF151D6BF}" type="presOf" srcId="{C531B99D-2AAF-47B7-9ADC-940B51371CBC}" destId="{4BE792FD-BCB4-44EB-8672-F4001B35D8D7}" srcOrd="0" destOrd="0" presId="urn:microsoft.com/office/officeart/2005/8/layout/process4"/>
    <dgm:cxn modelId="{7C34EBA0-F089-43FF-8035-E673394CD794}" type="presOf" srcId="{82A9D05C-E0FE-4095-808C-36195A639D13}" destId="{27BE7760-F6B5-45EE-8956-941501131730}" srcOrd="0" destOrd="0" presId="urn:microsoft.com/office/officeart/2005/8/layout/process4"/>
    <dgm:cxn modelId="{B9AB3C0E-666F-4984-83C6-7FEF8F26543D}" type="presOf" srcId="{DE8A20ED-B8E2-4C21-A26B-AA3A9C5BC628}" destId="{8E1B657C-65E8-4303-A67C-609EECF6EF25}" srcOrd="1"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0C239721-32BB-453C-944C-5F8596353C26}" type="presOf" srcId="{17EBAEB6-D0E6-4EED-B716-2177AE58D86F}" destId="{2ADE2D3B-C947-42B6-8F99-1B3FEDC276D0}" srcOrd="0" destOrd="0" presId="urn:microsoft.com/office/officeart/2005/8/layout/process4"/>
    <dgm:cxn modelId="{0A992602-7CB3-4761-91EB-9E184C025AE6}" type="presOf" srcId="{55C6FB44-A985-45F8-92FB-19BBF542FA67}" destId="{E552DAC0-216A-4B88-AF1A-937842626E7F}" srcOrd="1" destOrd="0" presId="urn:microsoft.com/office/officeart/2005/8/layout/process4"/>
    <dgm:cxn modelId="{CC9DCA89-2211-45BB-AF53-91F24E836395}" type="presOf" srcId="{477044C5-1D51-44A3-89C9-052ED3523E41}" destId="{8F6D97A3-568C-4D42-9F79-089C76ADC77E}" srcOrd="0" destOrd="0" presId="urn:microsoft.com/office/officeart/2005/8/layout/process4"/>
    <dgm:cxn modelId="{C7E5E178-BFB7-47D1-ABFA-01039A48B05C}" type="presOf" srcId="{83622ABD-E064-4BFC-916E-53B83E9021F8}" destId="{CB273461-0642-4901-9B3B-9EBCF230DDBF}" srcOrd="0" destOrd="0" presId="urn:microsoft.com/office/officeart/2005/8/layout/process4"/>
    <dgm:cxn modelId="{F76697AC-897D-4146-BC83-E37E87728748}"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AB5FC9D9-B3A3-48A0-B6CA-479BCCA29D88}" type="presOf" srcId="{55C6FB44-A985-45F8-92FB-19BBF542FA67}" destId="{8CD4145B-AF44-4ADE-B18B-5F8C0E4C6282}"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5249E942-025C-4554-8F95-1B831053B3F0}"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4197D56-2C42-48F7-AD35-7C1245B4E01F}" type="presOf" srcId="{255C46B9-17B6-450C-8E38-9519AD0489EF}" destId="{1EC5EF38-74C9-4808-86EF-4AFC5CB65931}" srcOrd="0" destOrd="0" presId="urn:microsoft.com/office/officeart/2005/8/layout/process4"/>
    <dgm:cxn modelId="{856585CA-84B1-461D-93E3-CE2E81B1B75F}" type="presParOf" srcId="{2ADE2D3B-C947-42B6-8F99-1B3FEDC276D0}" destId="{1358874F-6C22-423A-AE19-BF2BDAD459DE}" srcOrd="0" destOrd="0" presId="urn:microsoft.com/office/officeart/2005/8/layout/process4"/>
    <dgm:cxn modelId="{C91130C1-31A4-43BB-A8C0-C0B7B8567F11}" type="presParOf" srcId="{1358874F-6C22-423A-AE19-BF2BDAD459DE}" destId="{67D9205C-B0C7-436D-A517-EE3892A8FFC0}" srcOrd="0" destOrd="0" presId="urn:microsoft.com/office/officeart/2005/8/layout/process4"/>
    <dgm:cxn modelId="{DE339B54-605D-4F76-982A-3E1552D34CB0}" type="presParOf" srcId="{1358874F-6C22-423A-AE19-BF2BDAD459DE}" destId="{8E1B657C-65E8-4303-A67C-609EECF6EF25}" srcOrd="1" destOrd="0" presId="urn:microsoft.com/office/officeart/2005/8/layout/process4"/>
    <dgm:cxn modelId="{92B9B086-D334-4338-95ED-6AFC667C93A5}" type="presParOf" srcId="{1358874F-6C22-423A-AE19-BF2BDAD459DE}" destId="{56C653EE-AA0C-4E35-B21A-089F8298FBD4}" srcOrd="2" destOrd="0" presId="urn:microsoft.com/office/officeart/2005/8/layout/process4"/>
    <dgm:cxn modelId="{E2174543-FC41-4916-AE3C-AB61D8FD9F69}" type="presParOf" srcId="{56C653EE-AA0C-4E35-B21A-089F8298FBD4}" destId="{8F6D97A3-568C-4D42-9F79-089C76ADC77E}" srcOrd="0" destOrd="0" presId="urn:microsoft.com/office/officeart/2005/8/layout/process4"/>
    <dgm:cxn modelId="{846F1BB2-4121-4B83-8FF1-2F74ABF0662D}" type="presParOf" srcId="{2ADE2D3B-C947-42B6-8F99-1B3FEDC276D0}" destId="{C4BDCED5-B51B-420A-BEA2-6C52CAF77143}" srcOrd="1" destOrd="0" presId="urn:microsoft.com/office/officeart/2005/8/layout/process4"/>
    <dgm:cxn modelId="{F7BA7B16-358D-4134-8A3C-FA92E21FBC2D}" type="presParOf" srcId="{2ADE2D3B-C947-42B6-8F99-1B3FEDC276D0}" destId="{F5DD961D-CF95-4FC5-863B-0212472F390B}" srcOrd="2" destOrd="0" presId="urn:microsoft.com/office/officeart/2005/8/layout/process4"/>
    <dgm:cxn modelId="{A575FC8C-4A2D-4B5F-B287-49C244D0D1A5}" type="presParOf" srcId="{F5DD961D-CF95-4FC5-863B-0212472F390B}" destId="{8CD4145B-AF44-4ADE-B18B-5F8C0E4C6282}" srcOrd="0" destOrd="0" presId="urn:microsoft.com/office/officeart/2005/8/layout/process4"/>
    <dgm:cxn modelId="{780E72F7-0C45-4A3F-93D1-99A49E628CD7}" type="presParOf" srcId="{F5DD961D-CF95-4FC5-863B-0212472F390B}" destId="{E552DAC0-216A-4B88-AF1A-937842626E7F}" srcOrd="1" destOrd="0" presId="urn:microsoft.com/office/officeart/2005/8/layout/process4"/>
    <dgm:cxn modelId="{A1F470E5-CB36-4977-950A-CBCC70FC67D6}" type="presParOf" srcId="{F5DD961D-CF95-4FC5-863B-0212472F390B}" destId="{2B3D6047-A90B-4B0C-80C1-638354C667A5}" srcOrd="2" destOrd="0" presId="urn:microsoft.com/office/officeart/2005/8/layout/process4"/>
    <dgm:cxn modelId="{41266A6D-F126-4299-BD19-1920A8D06E37}" type="presParOf" srcId="{2B3D6047-A90B-4B0C-80C1-638354C667A5}" destId="{27BE7760-F6B5-45EE-8956-941501131730}" srcOrd="0" destOrd="0" presId="urn:microsoft.com/office/officeart/2005/8/layout/process4"/>
    <dgm:cxn modelId="{4062C633-8FDF-424D-BAB7-789C6F68509E}" type="presParOf" srcId="{2ADE2D3B-C947-42B6-8F99-1B3FEDC276D0}" destId="{6872A97C-D449-48B8-B48A-6414A82B5680}" srcOrd="3" destOrd="0" presId="urn:microsoft.com/office/officeart/2005/8/layout/process4"/>
    <dgm:cxn modelId="{8937096B-D0F4-4E7C-8D9D-A99DF182A6F6}" type="presParOf" srcId="{2ADE2D3B-C947-42B6-8F99-1B3FEDC276D0}" destId="{E7A11DED-60A7-4BC3-89FE-F4E69397AE3C}" srcOrd="4" destOrd="0" presId="urn:microsoft.com/office/officeart/2005/8/layout/process4"/>
    <dgm:cxn modelId="{8EDDB56E-6BB6-4A80-9A29-7AA694D5E1E8}" type="presParOf" srcId="{E7A11DED-60A7-4BC3-89FE-F4E69397AE3C}" destId="{CF6C6E4E-5B5D-4471-9394-75F54A9377C8}" srcOrd="0" destOrd="0" presId="urn:microsoft.com/office/officeart/2005/8/layout/process4"/>
    <dgm:cxn modelId="{FB11CDBA-5708-45CF-BEAA-53D3F38D8CD9}" type="presParOf" srcId="{E7A11DED-60A7-4BC3-89FE-F4E69397AE3C}" destId="{C9E1EBD9-D03D-4086-B7FE-8CD684B69897}" srcOrd="1" destOrd="0" presId="urn:microsoft.com/office/officeart/2005/8/layout/process4"/>
    <dgm:cxn modelId="{8EA2CA36-F4DB-418A-983C-0D8AFD063DC9}" type="presParOf" srcId="{E7A11DED-60A7-4BC3-89FE-F4E69397AE3C}" destId="{D18F0391-1D2C-4B99-A316-22233E77FF40}" srcOrd="2" destOrd="0" presId="urn:microsoft.com/office/officeart/2005/8/layout/process4"/>
    <dgm:cxn modelId="{44BD15DB-9296-4DAF-B4E2-D26D79C654BA}" type="presParOf" srcId="{D18F0391-1D2C-4B99-A316-22233E77FF40}" destId="{CB273461-0642-4901-9B3B-9EBCF230DDBF}" srcOrd="0" destOrd="0" presId="urn:microsoft.com/office/officeart/2005/8/layout/process4"/>
    <dgm:cxn modelId="{CF371218-7A35-41EB-8EE2-D25856B82FC0}" type="presParOf" srcId="{2ADE2D3B-C947-42B6-8F99-1B3FEDC276D0}" destId="{477BA6E9-6A31-433E-AE09-3C4C08F9AFFD}" srcOrd="5" destOrd="0" presId="urn:microsoft.com/office/officeart/2005/8/layout/process4"/>
    <dgm:cxn modelId="{B1E848E0-1688-4FAA-9C21-58219DB65FC8}" type="presParOf" srcId="{2ADE2D3B-C947-42B6-8F99-1B3FEDC276D0}" destId="{62686E2A-BF86-480D-A01D-DDFAE5F5E8E8}" srcOrd="6" destOrd="0" presId="urn:microsoft.com/office/officeart/2005/8/layout/process4"/>
    <dgm:cxn modelId="{06A18883-E6C6-4C84-BE38-148D78AAE9FD}" type="presParOf" srcId="{62686E2A-BF86-480D-A01D-DDFAE5F5E8E8}" destId="{1EC5EF38-74C9-4808-86EF-4AFC5CB65931}" srcOrd="0" destOrd="0" presId="urn:microsoft.com/office/officeart/2005/8/layout/process4"/>
    <dgm:cxn modelId="{A3ADE597-7293-454F-8C4B-BD70ED8C5834}" type="presParOf" srcId="{62686E2A-BF86-480D-A01D-DDFAE5F5E8E8}" destId="{05301027-04BC-4541-BE60-F2A1C22690F8}" srcOrd="1" destOrd="0" presId="urn:microsoft.com/office/officeart/2005/8/layout/process4"/>
    <dgm:cxn modelId="{6D260FB9-C29C-4869-A6CF-683E53EC65CA}" type="presParOf" srcId="{62686E2A-BF86-480D-A01D-DDFAE5F5E8E8}" destId="{451C2562-08CE-430D-8173-7A2AB8276007}" srcOrd="2" destOrd="0" presId="urn:microsoft.com/office/officeart/2005/8/layout/process4"/>
    <dgm:cxn modelId="{5FD832E3-B60D-40DD-9907-32EDBD7E9C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1">
            <a:lumMod val="20000"/>
            <a:lumOff val="80000"/>
          </a:schemeClr>
        </a:solidFill>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11D3E2E-67F8-48DF-90A4-0B1B8580D0A0}" type="presOf" srcId="{55C6FB44-A985-45F8-92FB-19BBF542FA67}" destId="{1ACEF5D3-078B-451B-9CB5-CB71F3B070B4}" srcOrd="1" destOrd="0" presId="urn:microsoft.com/office/officeart/2005/8/layout/process4"/>
    <dgm:cxn modelId="{9A96793D-0D98-4EFE-92CE-4E84A699A177}"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44F6D72A-26C3-4E77-A6D6-8CE64EA5ACDA}" srcId="{63A1ED43-AC35-40AD-85BF-17DC05BD0938}" destId="{83622ABD-E064-4BFC-916E-53B83E9021F8}" srcOrd="0" destOrd="0" parTransId="{589CFAA6-E7DA-40E7-BB3A-4677A82BF9D3}" sibTransId="{18EB27F0-7989-42EA-95E0-56291E9DD6C3}"/>
    <dgm:cxn modelId="{2DBA7628-CBD1-44A7-8206-0CAEE552BB46}"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773C050F-8607-44A5-8C21-817E80520D2F}" type="presOf" srcId="{82A9D05C-E0FE-4095-808C-36195A639D13}" destId="{0E0FBB84-906E-4FE6-B300-7C9E4F2765B6}" srcOrd="0" destOrd="0" presId="urn:microsoft.com/office/officeart/2005/8/layout/process4"/>
    <dgm:cxn modelId="{E8EC2E7E-3878-4E67-B01C-4A7F450B7309}" type="presOf" srcId="{63A1ED43-AC35-40AD-85BF-17DC05BD0938}" destId="{CF6C6E4E-5B5D-4471-9394-75F54A9377C8}"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6D35858A-1341-4F8E-BC62-798E122105CA}" type="presOf" srcId="{255C46B9-17B6-450C-8E38-9519AD0489EF}" destId="{1EC5EF38-74C9-4808-86EF-4AFC5CB65931}" srcOrd="0" destOrd="0" presId="urn:microsoft.com/office/officeart/2005/8/layout/process4"/>
    <dgm:cxn modelId="{A04CCAA3-749E-4803-BA64-7EA1286AA452}" type="presOf" srcId="{83622ABD-E064-4BFC-916E-53B83E9021F8}" destId="{CB273461-0642-4901-9B3B-9EBCF230DDBF}" srcOrd="0" destOrd="0" presId="urn:microsoft.com/office/officeart/2005/8/layout/process4"/>
    <dgm:cxn modelId="{49E9AA16-13FF-4F3E-BCFF-17D972DE60F5}" type="presOf" srcId="{C531B99D-2AAF-47B7-9ADC-940B51371CBC}" destId="{4BE792FD-BCB4-44EB-8672-F4001B35D8D7}" srcOrd="0" destOrd="0" presId="urn:microsoft.com/office/officeart/2005/8/layout/process4"/>
    <dgm:cxn modelId="{5863274E-08D4-4401-853D-CC7EA17C24F5}" type="presOf" srcId="{63A1ED43-AC35-40AD-85BF-17DC05BD0938}" destId="{C9E1EBD9-D03D-4086-B7FE-8CD684B69897}" srcOrd="1" destOrd="0" presId="urn:microsoft.com/office/officeart/2005/8/layout/process4"/>
    <dgm:cxn modelId="{1537DE85-991D-4391-B214-B099E679A8F2}" type="presOf" srcId="{55C6FB44-A985-45F8-92FB-19BBF542FA67}" destId="{634B9CA2-3E8D-405E-9EF3-8262D83DEEEE}" srcOrd="0" destOrd="0" presId="urn:microsoft.com/office/officeart/2005/8/layout/process4"/>
    <dgm:cxn modelId="{4B4E474D-1E50-4A33-978B-5B43EB5F590C}" type="presParOf" srcId="{2ADE2D3B-C947-42B6-8F99-1B3FEDC276D0}" destId="{D74163A3-AB2D-48D6-A6BA-7DC441FFA651}" srcOrd="0" destOrd="0" presId="urn:microsoft.com/office/officeart/2005/8/layout/process4"/>
    <dgm:cxn modelId="{98F1A44C-9BC4-4A3A-BF03-F5CE640CE3B8}" type="presParOf" srcId="{D74163A3-AB2D-48D6-A6BA-7DC441FFA651}" destId="{634B9CA2-3E8D-405E-9EF3-8262D83DEEEE}" srcOrd="0" destOrd="0" presId="urn:microsoft.com/office/officeart/2005/8/layout/process4"/>
    <dgm:cxn modelId="{A5027CE4-7531-46CC-9163-23CC52699847}" type="presParOf" srcId="{D74163A3-AB2D-48D6-A6BA-7DC441FFA651}" destId="{1ACEF5D3-078B-451B-9CB5-CB71F3B070B4}" srcOrd="1" destOrd="0" presId="urn:microsoft.com/office/officeart/2005/8/layout/process4"/>
    <dgm:cxn modelId="{8DC1AA1F-C67D-4CC6-A39D-0246D33CEF20}" type="presParOf" srcId="{D74163A3-AB2D-48D6-A6BA-7DC441FFA651}" destId="{C2FADBCD-744E-471C-A2B2-E596A6FDA8B0}" srcOrd="2" destOrd="0" presId="urn:microsoft.com/office/officeart/2005/8/layout/process4"/>
    <dgm:cxn modelId="{9908C89B-8FD4-44D9-89A3-F6250A2A0237}" type="presParOf" srcId="{C2FADBCD-744E-471C-A2B2-E596A6FDA8B0}" destId="{0E0FBB84-906E-4FE6-B300-7C9E4F2765B6}" srcOrd="0" destOrd="0" presId="urn:microsoft.com/office/officeart/2005/8/layout/process4"/>
    <dgm:cxn modelId="{61A08521-3D93-4E9F-A17C-81CFA21E1AB7}" type="presParOf" srcId="{2ADE2D3B-C947-42B6-8F99-1B3FEDC276D0}" destId="{6872A97C-D449-48B8-B48A-6414A82B5680}" srcOrd="1" destOrd="0" presId="urn:microsoft.com/office/officeart/2005/8/layout/process4"/>
    <dgm:cxn modelId="{F983DC6B-A9B3-4F7E-9CA9-3A3E14741CE0}" type="presParOf" srcId="{2ADE2D3B-C947-42B6-8F99-1B3FEDC276D0}" destId="{E7A11DED-60A7-4BC3-89FE-F4E69397AE3C}" srcOrd="2" destOrd="0" presId="urn:microsoft.com/office/officeart/2005/8/layout/process4"/>
    <dgm:cxn modelId="{D07770C8-1DBE-4271-BB71-BA83350DC74C}" type="presParOf" srcId="{E7A11DED-60A7-4BC3-89FE-F4E69397AE3C}" destId="{CF6C6E4E-5B5D-4471-9394-75F54A9377C8}" srcOrd="0" destOrd="0" presId="urn:microsoft.com/office/officeart/2005/8/layout/process4"/>
    <dgm:cxn modelId="{3FF44CFB-596A-45EC-9AEF-006A0379C4A3}" type="presParOf" srcId="{E7A11DED-60A7-4BC3-89FE-F4E69397AE3C}" destId="{C9E1EBD9-D03D-4086-B7FE-8CD684B69897}" srcOrd="1" destOrd="0" presId="urn:microsoft.com/office/officeart/2005/8/layout/process4"/>
    <dgm:cxn modelId="{436BB7D8-FDA0-4B81-A473-ADB895CD1868}" type="presParOf" srcId="{E7A11DED-60A7-4BC3-89FE-F4E69397AE3C}" destId="{D18F0391-1D2C-4B99-A316-22233E77FF40}" srcOrd="2" destOrd="0" presId="urn:microsoft.com/office/officeart/2005/8/layout/process4"/>
    <dgm:cxn modelId="{28B0D609-4792-41EA-8676-CE7BCC46E0A8}" type="presParOf" srcId="{D18F0391-1D2C-4B99-A316-22233E77FF40}" destId="{CB273461-0642-4901-9B3B-9EBCF230DDBF}" srcOrd="0" destOrd="0" presId="urn:microsoft.com/office/officeart/2005/8/layout/process4"/>
    <dgm:cxn modelId="{0E435B83-8FF6-484A-9241-3AABFC00D1E3}" type="presParOf" srcId="{2ADE2D3B-C947-42B6-8F99-1B3FEDC276D0}" destId="{477BA6E9-6A31-433E-AE09-3C4C08F9AFFD}" srcOrd="3" destOrd="0" presId="urn:microsoft.com/office/officeart/2005/8/layout/process4"/>
    <dgm:cxn modelId="{BCA90DFA-3C0B-432B-B292-489E6031D99E}" type="presParOf" srcId="{2ADE2D3B-C947-42B6-8F99-1B3FEDC276D0}" destId="{62686E2A-BF86-480D-A01D-DDFAE5F5E8E8}" srcOrd="4" destOrd="0" presId="urn:microsoft.com/office/officeart/2005/8/layout/process4"/>
    <dgm:cxn modelId="{7AD2FB54-E0C1-41CF-B881-3429B2B39EA6}" type="presParOf" srcId="{62686E2A-BF86-480D-A01D-DDFAE5F5E8E8}" destId="{1EC5EF38-74C9-4808-86EF-4AFC5CB65931}" srcOrd="0" destOrd="0" presId="urn:microsoft.com/office/officeart/2005/8/layout/process4"/>
    <dgm:cxn modelId="{1E3B7046-4E00-4DA4-A4A1-C00512E7D141}" type="presParOf" srcId="{62686E2A-BF86-480D-A01D-DDFAE5F5E8E8}" destId="{05301027-04BC-4541-BE60-F2A1C22690F8}" srcOrd="1" destOrd="0" presId="urn:microsoft.com/office/officeart/2005/8/layout/process4"/>
    <dgm:cxn modelId="{6E202B6F-21C7-4BD7-A701-0047B5BAC38F}" type="presParOf" srcId="{62686E2A-BF86-480D-A01D-DDFAE5F5E8E8}" destId="{451C2562-08CE-430D-8173-7A2AB8276007}" srcOrd="2" destOrd="0" presId="urn:microsoft.com/office/officeart/2005/8/layout/process4"/>
    <dgm:cxn modelId="{EACF97ED-0A19-4E0A-95F4-FAC4612218E1}"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CD2DA11B-603B-4EA4-85C4-AF95263BE0DA}" type="presOf" srcId="{63A1ED43-AC35-40AD-85BF-17DC05BD0938}" destId="{C9E1EBD9-D03D-4086-B7FE-8CD684B69897}" srcOrd="1"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38868D1-73ED-4AD8-9755-4EA7BB102C44}" type="presOf" srcId="{63A1ED43-AC35-40AD-85BF-17DC05BD0938}" destId="{CF6C6E4E-5B5D-4471-9394-75F54A9377C8}" srcOrd="0" destOrd="0" presId="urn:microsoft.com/office/officeart/2005/8/layout/process4"/>
    <dgm:cxn modelId="{7CEE83E3-5B87-4CE4-B0A5-F889857C6CAE}" type="presOf" srcId="{83622ABD-E064-4BFC-916E-53B83E9021F8}" destId="{CB273461-0642-4901-9B3B-9EBCF230DDBF}"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E13323E1-EA56-47CE-969A-C176BA658582}" type="presOf" srcId="{C531B99D-2AAF-47B7-9ADC-940B51371CBC}" destId="{4BE792FD-BCB4-44EB-8672-F4001B35D8D7}"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E321B6B-54D9-45C5-803C-46E01A55AE56}" type="presOf" srcId="{55C6FB44-A985-45F8-92FB-19BBF542FA67}" destId="{93BB1C99-DBF9-4BC6-9BF4-A8AB3952FBB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13B2452-2141-4CDA-9250-B2C2A48FC997}" type="presOf" srcId="{82A9D05C-E0FE-4095-808C-36195A639D13}" destId="{CD4BFA61-F11C-4625-A615-11815B9ABA95}"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BBAB44D-962F-4FBC-939C-A3D3E4F57745}" type="presOf" srcId="{255C46B9-17B6-450C-8E38-9519AD0489EF}" destId="{05301027-04BC-4541-BE60-F2A1C22690F8}" srcOrd="1" destOrd="0" presId="urn:microsoft.com/office/officeart/2005/8/layout/process4"/>
    <dgm:cxn modelId="{76F3ABDB-55C9-4D65-9E70-B291F53D93C4}" type="presOf" srcId="{255C46B9-17B6-450C-8E38-9519AD0489EF}" destId="{1EC5EF38-74C9-4808-86EF-4AFC5CB65931}" srcOrd="0" destOrd="0" presId="urn:microsoft.com/office/officeart/2005/8/layout/process4"/>
    <dgm:cxn modelId="{8B4042FA-2110-449C-83AD-2EE20CD7FC25}" type="presOf" srcId="{17EBAEB6-D0E6-4EED-B716-2177AE58D86F}" destId="{2ADE2D3B-C947-42B6-8F99-1B3FEDC276D0}" srcOrd="0" destOrd="0" presId="urn:microsoft.com/office/officeart/2005/8/layout/process4"/>
    <dgm:cxn modelId="{5D493901-C275-420A-8B47-C6774F11ED14}" type="presOf" srcId="{55C6FB44-A985-45F8-92FB-19BBF542FA67}" destId="{FC59B698-4F46-474C-A5F1-6AF5972B6A99}" srcOrd="0" destOrd="0" presId="urn:microsoft.com/office/officeart/2005/8/layout/process4"/>
    <dgm:cxn modelId="{0ADDDB3F-E3B5-421D-B56B-55C4DA9564EF}" type="presParOf" srcId="{2ADE2D3B-C947-42B6-8F99-1B3FEDC276D0}" destId="{CCAC1241-064D-4ACF-AEEC-F486887B6998}" srcOrd="0" destOrd="0" presId="urn:microsoft.com/office/officeart/2005/8/layout/process4"/>
    <dgm:cxn modelId="{A856CA13-BE19-4010-966F-124C611661D9}" type="presParOf" srcId="{CCAC1241-064D-4ACF-AEEC-F486887B6998}" destId="{FC59B698-4F46-474C-A5F1-6AF5972B6A99}" srcOrd="0" destOrd="0" presId="urn:microsoft.com/office/officeart/2005/8/layout/process4"/>
    <dgm:cxn modelId="{C57A49CF-A78B-4C33-A451-374A68A1A533}" type="presParOf" srcId="{CCAC1241-064D-4ACF-AEEC-F486887B6998}" destId="{93BB1C99-DBF9-4BC6-9BF4-A8AB3952FBB8}" srcOrd="1" destOrd="0" presId="urn:microsoft.com/office/officeart/2005/8/layout/process4"/>
    <dgm:cxn modelId="{0FAAE2AE-29AB-4AE3-BF2D-6DACA7568005}" type="presParOf" srcId="{CCAC1241-064D-4ACF-AEEC-F486887B6998}" destId="{67CEEAC9-EF20-44FC-B05A-9B4CB6D2B7B2}" srcOrd="2" destOrd="0" presId="urn:microsoft.com/office/officeart/2005/8/layout/process4"/>
    <dgm:cxn modelId="{589AD08C-0261-4500-B113-1F798821DFCB}" type="presParOf" srcId="{67CEEAC9-EF20-44FC-B05A-9B4CB6D2B7B2}" destId="{CD4BFA61-F11C-4625-A615-11815B9ABA95}" srcOrd="0" destOrd="0" presId="urn:microsoft.com/office/officeart/2005/8/layout/process4"/>
    <dgm:cxn modelId="{C6171EDF-EB73-4E35-9F10-E9BA6FB8D6BE}" type="presParOf" srcId="{2ADE2D3B-C947-42B6-8F99-1B3FEDC276D0}" destId="{6872A97C-D449-48B8-B48A-6414A82B5680}" srcOrd="1" destOrd="0" presId="urn:microsoft.com/office/officeart/2005/8/layout/process4"/>
    <dgm:cxn modelId="{709AF421-2503-47AB-9BE0-DF815EA69745}" type="presParOf" srcId="{2ADE2D3B-C947-42B6-8F99-1B3FEDC276D0}" destId="{E7A11DED-60A7-4BC3-89FE-F4E69397AE3C}" srcOrd="2" destOrd="0" presId="urn:microsoft.com/office/officeart/2005/8/layout/process4"/>
    <dgm:cxn modelId="{BC938059-2895-4ABE-92F9-3BAD0F95906E}" type="presParOf" srcId="{E7A11DED-60A7-4BC3-89FE-F4E69397AE3C}" destId="{CF6C6E4E-5B5D-4471-9394-75F54A9377C8}" srcOrd="0" destOrd="0" presId="urn:microsoft.com/office/officeart/2005/8/layout/process4"/>
    <dgm:cxn modelId="{673538C9-8517-4CA4-9AB2-8EBC01E58757}" type="presParOf" srcId="{E7A11DED-60A7-4BC3-89FE-F4E69397AE3C}" destId="{C9E1EBD9-D03D-4086-B7FE-8CD684B69897}" srcOrd="1" destOrd="0" presId="urn:microsoft.com/office/officeart/2005/8/layout/process4"/>
    <dgm:cxn modelId="{C8FB6EF2-B996-48DE-8414-ED49F3B74A2E}" type="presParOf" srcId="{E7A11DED-60A7-4BC3-89FE-F4E69397AE3C}" destId="{D18F0391-1D2C-4B99-A316-22233E77FF40}" srcOrd="2" destOrd="0" presId="urn:microsoft.com/office/officeart/2005/8/layout/process4"/>
    <dgm:cxn modelId="{D9EA804A-7508-4436-BC68-F86CDC705968}" type="presParOf" srcId="{D18F0391-1D2C-4B99-A316-22233E77FF40}" destId="{CB273461-0642-4901-9B3B-9EBCF230DDBF}" srcOrd="0" destOrd="0" presId="urn:microsoft.com/office/officeart/2005/8/layout/process4"/>
    <dgm:cxn modelId="{571CAEF7-ED60-4733-B3A8-645F63C6074E}" type="presParOf" srcId="{2ADE2D3B-C947-42B6-8F99-1B3FEDC276D0}" destId="{477BA6E9-6A31-433E-AE09-3C4C08F9AFFD}" srcOrd="3" destOrd="0" presId="urn:microsoft.com/office/officeart/2005/8/layout/process4"/>
    <dgm:cxn modelId="{25164090-B186-4E26-BCC4-A3EBE90F1C2F}" type="presParOf" srcId="{2ADE2D3B-C947-42B6-8F99-1B3FEDC276D0}" destId="{62686E2A-BF86-480D-A01D-DDFAE5F5E8E8}" srcOrd="4" destOrd="0" presId="urn:microsoft.com/office/officeart/2005/8/layout/process4"/>
    <dgm:cxn modelId="{790542B2-2D84-4A7F-A055-B0BBEA3D179D}" type="presParOf" srcId="{62686E2A-BF86-480D-A01D-DDFAE5F5E8E8}" destId="{1EC5EF38-74C9-4808-86EF-4AFC5CB65931}" srcOrd="0" destOrd="0" presId="urn:microsoft.com/office/officeart/2005/8/layout/process4"/>
    <dgm:cxn modelId="{95DA39A0-EEC4-47CF-B121-06C3DEC187E0}" type="presParOf" srcId="{62686E2A-BF86-480D-A01D-DDFAE5F5E8E8}" destId="{05301027-04BC-4541-BE60-F2A1C22690F8}" srcOrd="1" destOrd="0" presId="urn:microsoft.com/office/officeart/2005/8/layout/process4"/>
    <dgm:cxn modelId="{43EADD9C-EC82-43B3-BFD0-0264371A5D30}" type="presParOf" srcId="{62686E2A-BF86-480D-A01D-DDFAE5F5E8E8}" destId="{451C2562-08CE-430D-8173-7A2AB8276007}" srcOrd="2" destOrd="0" presId="urn:microsoft.com/office/officeart/2005/8/layout/process4"/>
    <dgm:cxn modelId="{ACF50C0C-A2C2-4F1C-8D70-E6E3ED4D0C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51343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13</a:t>
            </a:fld>
            <a:endParaRPr lang="en-US" dirty="0"/>
          </a:p>
        </p:txBody>
      </p:sp>
    </p:spTree>
    <p:extLst>
      <p:ext uri="{BB962C8B-B14F-4D97-AF65-F5344CB8AC3E}">
        <p14:creationId xmlns:p14="http://schemas.microsoft.com/office/powerpoint/2010/main" val="1569922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14</a:t>
            </a:fld>
            <a:endParaRPr lang="en-US" dirty="0"/>
          </a:p>
        </p:txBody>
      </p:sp>
    </p:spTree>
    <p:extLst>
      <p:ext uri="{BB962C8B-B14F-4D97-AF65-F5344CB8AC3E}">
        <p14:creationId xmlns:p14="http://schemas.microsoft.com/office/powerpoint/2010/main" val="19797496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406400" y="696913"/>
            <a:ext cx="6197600" cy="3486150"/>
          </a:xfrm>
          <a:ln/>
        </p:spPr>
      </p:sp>
      <p:sp>
        <p:nvSpPr>
          <p:cNvPr id="125955" name="Notes Placeholder 2"/>
          <p:cNvSpPr>
            <a:spLocks noGrp="1"/>
          </p:cNvSpPr>
          <p:nvPr>
            <p:ph type="body" idx="1"/>
          </p:nvPr>
        </p:nvSpPr>
        <p:spPr>
          <a:noFill/>
          <a:ln/>
        </p:spPr>
        <p:txBody>
          <a:bodyPr/>
          <a:lstStyle/>
          <a:p>
            <a:r>
              <a:rPr lang="en-US" dirty="0" smtClean="0">
                <a:latin typeface="Arial" pitchFamily="34" charset="0"/>
              </a:rPr>
              <a:t>The Bundle function is often used to </a:t>
            </a:r>
            <a:r>
              <a:rPr lang="en-US" baseline="0" dirty="0" smtClean="0">
                <a:latin typeface="Arial" pitchFamily="34" charset="0"/>
              </a:rPr>
              <a:t>create multi-chart plot charts and XY plots.  </a:t>
            </a:r>
          </a:p>
          <a:p>
            <a:endParaRPr lang="en-US" baseline="0" dirty="0" smtClean="0">
              <a:latin typeface="Arial" pitchFamily="34" charset="0"/>
            </a:endParaRPr>
          </a:p>
          <a:p>
            <a:r>
              <a:rPr lang="en-US" baseline="0" dirty="0" smtClean="0">
                <a:latin typeface="Arial" pitchFamily="34" charset="0"/>
              </a:rPr>
              <a:t>The Build Array function is used to create multi-plot waveform graphs.  </a:t>
            </a:r>
          </a:p>
          <a:p>
            <a:endParaRPr lang="en-US" baseline="0" dirty="0" smtClean="0">
              <a:latin typeface="Arial" pitchFamily="34" charset="0"/>
            </a:endParaRPr>
          </a:p>
          <a:p>
            <a:endParaRPr lang="en-US" baseline="0" dirty="0" smtClean="0">
              <a:latin typeface="Arial" pitchFamily="34" charset="0"/>
            </a:endParaRPr>
          </a:p>
        </p:txBody>
      </p:sp>
      <p:sp>
        <p:nvSpPr>
          <p:cNvPr id="12595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C9FFE3D0-5AAE-47B3-89E8-3FCA18F30E9E}" type="slidenum">
              <a:rPr lang="en-US"/>
              <a:pPr/>
              <a:t>15</a:t>
            </a:fld>
            <a:endParaRPr lang="en-US" dirty="0"/>
          </a:p>
        </p:txBody>
      </p:sp>
    </p:spTree>
    <p:extLst>
      <p:ext uri="{BB962C8B-B14F-4D97-AF65-F5344CB8AC3E}">
        <p14:creationId xmlns:p14="http://schemas.microsoft.com/office/powerpoint/2010/main" val="1745625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noTextEdit="1"/>
          </p:cNvSpPr>
          <p:nvPr>
            <p:ph type="sldImg"/>
          </p:nvPr>
        </p:nvSpPr>
        <p:spPr>
          <a:xfrm>
            <a:off x="406400" y="696913"/>
            <a:ext cx="6197600" cy="3486150"/>
          </a:xfrm>
          <a:ln/>
        </p:spPr>
      </p:sp>
      <p:sp>
        <p:nvSpPr>
          <p:cNvPr id="126979" name="Notes Placeholder 2"/>
          <p:cNvSpPr>
            <a:spLocks noGrp="1"/>
          </p:cNvSpPr>
          <p:nvPr>
            <p:ph type="body" idx="1"/>
          </p:nvPr>
        </p:nvSpPr>
        <p:spPr>
          <a:noFill/>
          <a:ln/>
        </p:spPr>
        <p:txBody>
          <a:bodyPr/>
          <a:lstStyle/>
          <a:p>
            <a:r>
              <a:rPr lang="en-US" baseline="0" dirty="0" smtClean="0">
                <a:latin typeface="Arial" pitchFamily="34" charset="0"/>
              </a:rPr>
              <a:t>Use the Context Help and shipping examples to investigate </a:t>
            </a:r>
            <a:r>
              <a:rPr lang="en-US" dirty="0" smtClean="0">
                <a:latin typeface="Arial" pitchFamily="34" charset="0"/>
              </a:rPr>
              <a:t>all the possible ways to assemble data</a:t>
            </a:r>
            <a:r>
              <a:rPr lang="en-US" baseline="0" dirty="0" smtClean="0">
                <a:latin typeface="Arial" pitchFamily="34" charset="0"/>
              </a:rPr>
              <a:t> for various graphical displays.  </a:t>
            </a:r>
          </a:p>
          <a:p>
            <a:r>
              <a:rPr lang="en-US" baseline="0" dirty="0" smtClean="0">
                <a:latin typeface="Arial" pitchFamily="34" charset="0"/>
              </a:rPr>
              <a:t>LabVIEW examples and help provide extensive information on wiring data to the various graphical displays. </a:t>
            </a:r>
            <a:endParaRPr lang="en-US" dirty="0" smtClean="0">
              <a:latin typeface="Arial" pitchFamily="34" charset="0"/>
            </a:endParaRPr>
          </a:p>
        </p:txBody>
      </p:sp>
      <p:sp>
        <p:nvSpPr>
          <p:cNvPr id="126980"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D6623914-6780-4788-9EB5-DB53CBD13704}" type="slidenum">
              <a:rPr lang="en-US"/>
              <a:pPr/>
              <a:t>16</a:t>
            </a:fld>
            <a:endParaRPr lang="en-US" dirty="0"/>
          </a:p>
        </p:txBody>
      </p:sp>
    </p:spTree>
    <p:extLst>
      <p:ext uri="{BB962C8B-B14F-4D97-AF65-F5344CB8AC3E}">
        <p14:creationId xmlns:p14="http://schemas.microsoft.com/office/powerpoint/2010/main" val="41184281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17</a:t>
            </a:fld>
            <a:endParaRPr lang="en-US" dirty="0"/>
          </a:p>
        </p:txBody>
      </p:sp>
    </p:spTree>
    <p:extLst>
      <p:ext uri="{BB962C8B-B14F-4D97-AF65-F5344CB8AC3E}">
        <p14:creationId xmlns:p14="http://schemas.microsoft.com/office/powerpoint/2010/main" val="2079950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xfrm>
            <a:off x="3970734" y="8829121"/>
            <a:ext cx="3038145" cy="465743"/>
          </a:xfrm>
          <a:prstGeom prst="rect">
            <a:avLst/>
          </a:prstGeom>
          <a:noFill/>
        </p:spPr>
        <p:txBody>
          <a:bodyPr/>
          <a:lstStyle/>
          <a:p>
            <a:fld id="{336D5B9F-A1DA-4028-8355-A1A5E87E3841}" type="slidenum">
              <a:rPr lang="en-US"/>
              <a:pPr/>
              <a:t>18</a:t>
            </a:fld>
            <a:endParaRPr lang="en-US" dirty="0"/>
          </a:p>
        </p:txBody>
      </p:sp>
      <p:sp>
        <p:nvSpPr>
          <p:cNvPr id="64515" name="Rectangle 2"/>
          <p:cNvSpPr>
            <a:spLocks noGrp="1" noRot="1" noChangeAspect="1" noChangeArrowheads="1" noTextEdit="1"/>
          </p:cNvSpPr>
          <p:nvPr>
            <p:ph type="sldImg"/>
          </p:nvPr>
        </p:nvSpPr>
        <p:spPr>
          <a:xfrm>
            <a:off x="-22225" y="457200"/>
            <a:ext cx="6908800" cy="3886200"/>
          </a:xfrm>
          <a:ln/>
        </p:spPr>
      </p:sp>
      <p:sp>
        <p:nvSpPr>
          <p:cNvPr id="6451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4010617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defTabSz="881390">
              <a:defRPr/>
            </a:pPr>
            <a:r>
              <a:rPr lang="en-US" b="1" dirty="0" smtClean="0"/>
              <a:t>What would happen if you reordered cluster elements?</a:t>
            </a:r>
          </a:p>
          <a:p>
            <a:pPr defTabSz="881390">
              <a:defRPr/>
            </a:pPr>
            <a:r>
              <a:rPr lang="en-US" dirty="0" smtClean="0"/>
              <a:t>Both the subVI and calling VI would continue to work as expected since the only cluster functions used are </a:t>
            </a:r>
            <a:r>
              <a:rPr lang="en-US" baseline="0" dirty="0" smtClean="0"/>
              <a:t>Unbundle By Name and Bundle By Name.  A change to element order in a cluster does not break these functions.</a:t>
            </a:r>
            <a:endParaRPr lang="en-US" dirty="0" smtClean="0"/>
          </a:p>
          <a:p>
            <a:endParaRPr lang="en-US" dirty="0" smtClean="0"/>
          </a:p>
          <a:p>
            <a:pPr defTabSz="881390">
              <a:defRPr/>
            </a:pPr>
            <a:r>
              <a:rPr lang="en-US" b="1" dirty="0" smtClean="0"/>
              <a:t>What would happen if you added a cluster element to Weather Data Out? </a:t>
            </a:r>
          </a:p>
          <a:p>
            <a:r>
              <a:rPr lang="en-US" dirty="0" smtClean="0"/>
              <a:t>Both the subVI and the calling VI would be broken</a:t>
            </a:r>
            <a:r>
              <a:rPr lang="en-US" baseline="0" dirty="0" smtClean="0"/>
              <a:t> because of mismatching cluster data types.</a:t>
            </a:r>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19</a:t>
            </a:fld>
            <a:endParaRPr lang="en-US" dirty="0"/>
          </a:p>
        </p:txBody>
      </p:sp>
    </p:spTree>
    <p:extLst>
      <p:ext uri="{BB962C8B-B14F-4D97-AF65-F5344CB8AC3E}">
        <p14:creationId xmlns:p14="http://schemas.microsoft.com/office/powerpoint/2010/main" val="1701039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LabVIEW has three kinds of custom controls (.ctl files):</a:t>
            </a:r>
          </a:p>
          <a:p>
            <a:pPr marL="579438" lvl="1" indent="-228600">
              <a:buFont typeface="Arial" pitchFamily="34" charset="0"/>
              <a:buChar char="•"/>
            </a:pPr>
            <a:r>
              <a:rPr lang="en-US" dirty="0" smtClean="0"/>
              <a:t>A regular custom control</a:t>
            </a:r>
          </a:p>
          <a:p>
            <a:pPr lvl="2"/>
            <a:r>
              <a:rPr lang="en-US" dirty="0" smtClean="0"/>
              <a:t>Used to create controls that behave like existing controls but look different.</a:t>
            </a:r>
          </a:p>
          <a:p>
            <a:pPr marL="579438" lvl="1" indent="-228600">
              <a:buFont typeface="Arial" pitchFamily="34" charset="0"/>
              <a:buChar char="•"/>
            </a:pPr>
            <a:r>
              <a:rPr lang="en-US" dirty="0" smtClean="0"/>
              <a:t>A type def or type definition control</a:t>
            </a:r>
          </a:p>
          <a:p>
            <a:pPr lvl="2"/>
            <a:r>
              <a:rPr lang="en-US" dirty="0" smtClean="0"/>
              <a:t>Used for changing all instances of a linked</a:t>
            </a:r>
            <a:r>
              <a:rPr lang="en-US" baseline="0" dirty="0" smtClean="0"/>
              <a:t> control</a:t>
            </a:r>
            <a:r>
              <a:rPr lang="en-US" dirty="0" smtClean="0"/>
              <a:t> in a single edit.</a:t>
            </a:r>
          </a:p>
          <a:p>
            <a:pPr marL="579438" lvl="1" indent="-228600">
              <a:buFont typeface="Arial" pitchFamily="34" charset="0"/>
              <a:buChar char="•"/>
            </a:pPr>
            <a:r>
              <a:rPr lang="en-US" dirty="0" smtClean="0"/>
              <a:t>A strict type def control</a:t>
            </a:r>
          </a:p>
          <a:p>
            <a:pPr lvl="2"/>
            <a:r>
              <a:rPr lang="en-US" dirty="0" smtClean="0"/>
              <a:t>Used for changing instances in a single edit.</a:t>
            </a:r>
          </a:p>
          <a:p>
            <a:pPr lvl="2"/>
            <a:r>
              <a:rPr lang="en-US" dirty="0" smtClean="0"/>
              <a:t>Used to ensure all instances have same appearance.</a:t>
            </a:r>
          </a:p>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21</a:t>
            </a:fld>
            <a:endParaRPr lang="en-US" dirty="0"/>
          </a:p>
        </p:txBody>
      </p:sp>
    </p:spTree>
    <p:extLst>
      <p:ext uri="{BB962C8B-B14F-4D97-AF65-F5344CB8AC3E}">
        <p14:creationId xmlns:p14="http://schemas.microsoft.com/office/powerpoint/2010/main" val="23010396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23</a:t>
            </a:fld>
            <a:endParaRPr lang="en-US" dirty="0"/>
          </a:p>
        </p:txBody>
      </p:sp>
    </p:spTree>
    <p:extLst>
      <p:ext uri="{BB962C8B-B14F-4D97-AF65-F5344CB8AC3E}">
        <p14:creationId xmlns:p14="http://schemas.microsoft.com/office/powerpoint/2010/main" val="3382716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xfrm>
            <a:off x="3970734" y="8829121"/>
            <a:ext cx="3038145" cy="465743"/>
          </a:xfrm>
          <a:prstGeom prst="rect">
            <a:avLst/>
          </a:prstGeom>
          <a:noFill/>
        </p:spPr>
        <p:txBody>
          <a:bodyPr/>
          <a:lstStyle/>
          <a:p>
            <a:fld id="{EBF7DB72-4F97-408E-A4C9-7A4FA70C551A}" type="slidenum">
              <a:rPr lang="en-US"/>
              <a:pPr/>
              <a:t>24</a:t>
            </a:fld>
            <a:endParaRPr lang="en-US" dirty="0"/>
          </a:p>
        </p:txBody>
      </p:sp>
      <p:sp>
        <p:nvSpPr>
          <p:cNvPr id="65539" name="Rectangle 2"/>
          <p:cNvSpPr>
            <a:spLocks noGrp="1" noRot="1" noChangeAspect="1" noChangeArrowheads="1" noTextEdit="1"/>
          </p:cNvSpPr>
          <p:nvPr>
            <p:ph type="sldImg"/>
          </p:nvPr>
        </p:nvSpPr>
        <p:spPr>
          <a:xfrm>
            <a:off x="-22225" y="457200"/>
            <a:ext cx="6908800" cy="3886200"/>
          </a:xfrm>
          <a:ln/>
        </p:spPr>
      </p:sp>
      <p:sp>
        <p:nvSpPr>
          <p:cNvPr id="65540" name="Rectangle 3"/>
          <p:cNvSpPr>
            <a:spLocks noGrp="1" noChangeArrowheads="1"/>
          </p:cNvSpPr>
          <p:nvPr>
            <p:ph type="body" idx="1"/>
          </p:nvPr>
        </p:nvSpPr>
        <p:spPr>
          <a:xfrm>
            <a:off x="701345" y="4582105"/>
            <a:ext cx="5607711" cy="4180921"/>
          </a:xfrm>
          <a:noFill/>
          <a:ln/>
        </p:spPr>
        <p:txBody>
          <a:bodyPr/>
          <a:lstStyle/>
          <a:p>
            <a:pPr defTabSz="881390" eaLnBrk="1" hangingPunct="1">
              <a:defRPr/>
            </a:pPr>
            <a:r>
              <a:rPr lang="en-US" dirty="0" smtClean="0"/>
              <a:t>This exercise explores the differences between a type definition and a strict type definition.</a:t>
            </a:r>
          </a:p>
        </p:txBody>
      </p:sp>
    </p:spTree>
    <p:extLst>
      <p:ext uri="{BB962C8B-B14F-4D97-AF65-F5344CB8AC3E}">
        <p14:creationId xmlns:p14="http://schemas.microsoft.com/office/powerpoint/2010/main" val="2144280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r>
              <a:rPr lang="en-US" dirty="0" smtClean="0"/>
              <a:t>The</a:t>
            </a:r>
            <a:r>
              <a:rPr lang="en-US" baseline="0" dirty="0" smtClean="0"/>
              <a:t> slides from here to the first lesson slide are the standard front matter for any course.  Any text in red should be replaced with text appropriate to your course.</a:t>
            </a:r>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b="1" dirty="0" smtClean="0"/>
              <a:t>Now that the Weather Data control is saved as a type definition, how many instances of the cluster would need to be updated to add wind speed data?</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One.  You</a:t>
            </a:r>
            <a:r>
              <a:rPr lang="en-US" baseline="0" dirty="0" smtClean="0"/>
              <a:t> add elements to the type definition.  Apply and save changes.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Converting from a cluster to a type definition requires a one-time update to each cluster.  However, once you have your data in a type definition, adding or removing elements is a simple update to the type definition control.</a:t>
            </a:r>
            <a:endParaRPr lang="en-US" dirty="0" smtClean="0"/>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25</a:t>
            </a:fld>
            <a:endParaRPr lang="en-US" dirty="0"/>
          </a:p>
        </p:txBody>
      </p:sp>
    </p:spTree>
    <p:extLst>
      <p:ext uri="{BB962C8B-B14F-4D97-AF65-F5344CB8AC3E}">
        <p14:creationId xmlns:p14="http://schemas.microsoft.com/office/powerpoint/2010/main" val="3332425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970734" y="8829121"/>
            <a:ext cx="3038145" cy="465743"/>
          </a:xfrm>
          <a:prstGeom prst="rect">
            <a:avLst/>
          </a:prstGeom>
          <a:noFill/>
        </p:spPr>
        <p:txBody>
          <a:bodyPr/>
          <a:lstStyle/>
          <a:p>
            <a:fld id="{F2959304-04E4-4E31-8886-718973BF4191}" type="slidenum">
              <a:rPr lang="en-US"/>
              <a:pPr/>
              <a:t>27</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False.</a:t>
            </a:r>
          </a:p>
        </p:txBody>
      </p:sp>
    </p:spTree>
    <p:extLst>
      <p:ext uri="{BB962C8B-B14F-4D97-AF65-F5344CB8AC3E}">
        <p14:creationId xmlns:p14="http://schemas.microsoft.com/office/powerpoint/2010/main" val="860788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970734" y="8829121"/>
            <a:ext cx="3038145" cy="465743"/>
          </a:xfrm>
          <a:prstGeom prst="rect">
            <a:avLst/>
          </a:prstGeom>
          <a:noFill/>
        </p:spPr>
        <p:txBody>
          <a:bodyPr/>
          <a:lstStyle/>
          <a:p>
            <a:fld id="{F2959304-04E4-4E31-8886-718973BF4191}" type="slidenum">
              <a:rPr lang="en-US"/>
              <a:pPr/>
              <a:t>28</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defTabSz="881390" eaLnBrk="1" hangingPunct="1">
              <a:defRPr/>
            </a:pPr>
            <a:endParaRPr lang="en-US" baseline="0" dirty="0" smtClean="0"/>
          </a:p>
        </p:txBody>
      </p:sp>
    </p:spTree>
    <p:extLst>
      <p:ext uri="{BB962C8B-B14F-4D97-AF65-F5344CB8AC3E}">
        <p14:creationId xmlns:p14="http://schemas.microsoft.com/office/powerpoint/2010/main" val="37290857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970734" y="8829121"/>
            <a:ext cx="3038145" cy="465743"/>
          </a:xfrm>
          <a:prstGeom prst="rect">
            <a:avLst/>
          </a:prstGeom>
          <a:noFill/>
        </p:spPr>
        <p:txBody>
          <a:bodyPr/>
          <a:lstStyle/>
          <a:p>
            <a:fld id="{F0072307-139E-4096-8070-08E75051206A}" type="slidenum">
              <a:rPr lang="en-US"/>
              <a:pPr/>
              <a:t>29</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defTabSz="881390" eaLnBrk="1" hangingPunct="1">
              <a:defRPr/>
            </a:pPr>
            <a:r>
              <a:rPr lang="en-US" dirty="0" smtClean="0"/>
              <a:t>Answer is 4.</a:t>
            </a:r>
          </a:p>
        </p:txBody>
      </p:sp>
    </p:spTree>
    <p:extLst>
      <p:ext uri="{BB962C8B-B14F-4D97-AF65-F5344CB8AC3E}">
        <p14:creationId xmlns:p14="http://schemas.microsoft.com/office/powerpoint/2010/main" val="2751572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970734" y="8829121"/>
            <a:ext cx="3038145" cy="465743"/>
          </a:xfrm>
          <a:prstGeom prst="rect">
            <a:avLst/>
          </a:prstGeom>
          <a:noFill/>
        </p:spPr>
        <p:txBody>
          <a:bodyPr/>
          <a:lstStyle/>
          <a:p>
            <a:fld id="{F0072307-139E-4096-8070-08E75051206A}" type="slidenum">
              <a:rPr lang="en-US"/>
              <a:pPr/>
              <a:t>30</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a:p>
            <a:pPr eaLnBrk="1" hangingPunct="1"/>
            <a:r>
              <a:rPr lang="en-US" dirty="0" smtClean="0"/>
              <a:t>LabVIEW does not exceed the array size. This helps to protect against programming error. So</a:t>
            </a:r>
            <a:r>
              <a:rPr lang="en-US" baseline="0" dirty="0" smtClean="0"/>
              <a:t> the loop runs 5 times.</a:t>
            </a:r>
            <a:endParaRPr lang="en-US" dirty="0" smtClean="0"/>
          </a:p>
          <a:p>
            <a:pPr eaLnBrk="1" hangingPunct="1"/>
            <a:r>
              <a:rPr lang="en-US" dirty="0" smtClean="0"/>
              <a:t>Although the for loop runs 5 times, the iterations are zero-based. Therefore the value of the </a:t>
            </a:r>
            <a:r>
              <a:rPr lang="en-US" b="1" dirty="0" smtClean="0"/>
              <a:t>Iterations</a:t>
            </a:r>
            <a:r>
              <a:rPr lang="en-US" dirty="0" smtClean="0"/>
              <a:t> indicators is 4.</a:t>
            </a:r>
          </a:p>
        </p:txBody>
      </p:sp>
    </p:spTree>
    <p:extLst>
      <p:ext uri="{BB962C8B-B14F-4D97-AF65-F5344CB8AC3E}">
        <p14:creationId xmlns:p14="http://schemas.microsoft.com/office/powerpoint/2010/main" val="1221504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970734" y="8829121"/>
            <a:ext cx="3038145" cy="465743"/>
          </a:xfrm>
          <a:prstGeom prst="rect">
            <a:avLst/>
          </a:prstGeom>
          <a:noFill/>
        </p:spPr>
        <p:txBody>
          <a:bodyPr/>
          <a:lstStyle/>
          <a:p>
            <a:fld id="{F2959304-04E4-4E31-8886-718973BF4191}" type="slidenum">
              <a:rPr lang="en-US"/>
              <a:pPr/>
              <a:t>31</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b.</a:t>
            </a:r>
          </a:p>
        </p:txBody>
      </p:sp>
    </p:spTree>
    <p:extLst>
      <p:ext uri="{BB962C8B-B14F-4D97-AF65-F5344CB8AC3E}">
        <p14:creationId xmlns:p14="http://schemas.microsoft.com/office/powerpoint/2010/main" val="14361763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xfrm>
            <a:off x="3970734" y="8829121"/>
            <a:ext cx="3038145" cy="465743"/>
          </a:xfrm>
          <a:prstGeom prst="rect">
            <a:avLst/>
          </a:prstGeom>
          <a:noFill/>
        </p:spPr>
        <p:txBody>
          <a:bodyPr/>
          <a:lstStyle/>
          <a:p>
            <a:fld id="{F2959304-04E4-4E31-8886-718973BF4191}" type="slidenum">
              <a:rPr lang="en-US"/>
              <a:pPr/>
              <a:t>32</a:t>
            </a:fld>
            <a:endParaRPr lang="en-US" dirty="0"/>
          </a:p>
        </p:txBody>
      </p:sp>
      <p:sp>
        <p:nvSpPr>
          <p:cNvPr id="67587" name="Rectangle 2"/>
          <p:cNvSpPr>
            <a:spLocks noGrp="1" noRot="1" noChangeAspect="1" noChangeArrowheads="1" noTextEdit="1"/>
          </p:cNvSpPr>
          <p:nvPr>
            <p:ph type="sldImg"/>
          </p:nvPr>
        </p:nvSpPr>
        <p:spPr>
          <a:xfrm>
            <a:off x="-22225" y="457200"/>
            <a:ext cx="6908800" cy="3886200"/>
          </a:xfrm>
          <a:ln/>
        </p:spPr>
      </p:sp>
      <p:sp>
        <p:nvSpPr>
          <p:cNvPr id="67588" name="Rectangle 3"/>
          <p:cNvSpPr>
            <a:spLocks noGrp="1" noChangeArrowheads="1"/>
          </p:cNvSpPr>
          <p:nvPr>
            <p:ph type="body" idx="1"/>
          </p:nvPr>
        </p:nvSpPr>
        <p:spPr>
          <a:xfrm>
            <a:off x="701345" y="4582105"/>
            <a:ext cx="5607711" cy="4180921"/>
          </a:xfrm>
          <a:noFill/>
          <a:ln/>
        </p:spPr>
        <p:txBody>
          <a:bodyPr/>
          <a:lstStyle/>
          <a:p>
            <a:pPr lvl="0"/>
            <a:endParaRPr lang="en-US" dirty="0" smtClean="0"/>
          </a:p>
          <a:p>
            <a:pPr lvl="0"/>
            <a:r>
              <a:rPr lang="en-US" dirty="0" smtClean="0"/>
              <a:t>A standard type definition ensures that all instances of the control use the same</a:t>
            </a:r>
            <a:r>
              <a:rPr lang="en-US" baseline="0" dirty="0" smtClean="0"/>
              <a:t> data type but allows for flexibility in colors and font styles.    A strict type definition is similar to a type definition but forces everything to be identical except label, description and default value.   There is no connection between a custom control and the instance of a custom control.   Therefore selecting control does not define the data type of all instances. </a:t>
            </a:r>
            <a:endParaRPr lang="en-US" dirty="0" smtClean="0"/>
          </a:p>
        </p:txBody>
      </p:sp>
    </p:spTree>
    <p:extLst>
      <p:ext uri="{BB962C8B-B14F-4D97-AF65-F5344CB8AC3E}">
        <p14:creationId xmlns:p14="http://schemas.microsoft.com/office/powerpoint/2010/main" val="7448894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970734" y="8829121"/>
            <a:ext cx="3038145" cy="465743"/>
          </a:xfrm>
          <a:prstGeom prst="rect">
            <a:avLst/>
          </a:prstGeom>
          <a:noFill/>
        </p:spPr>
        <p:txBody>
          <a:bodyPr/>
          <a:lstStyle/>
          <a:p>
            <a:fld id="{A183F420-7937-450E-B785-D77B80E7DC83}" type="slidenum">
              <a:rPr lang="en-US"/>
              <a:pPr/>
              <a:t>33</a:t>
            </a:fld>
            <a:endParaRPr lang="en-US" dirty="0"/>
          </a:p>
        </p:txBody>
      </p:sp>
      <p:sp>
        <p:nvSpPr>
          <p:cNvPr id="68611" name="Rectangle 2"/>
          <p:cNvSpPr>
            <a:spLocks noGrp="1" noRot="1" noChangeAspect="1" noChangeArrowheads="1" noTextEdit="1"/>
          </p:cNvSpPr>
          <p:nvPr>
            <p:ph type="sldImg"/>
          </p:nvPr>
        </p:nvSpPr>
        <p:spPr>
          <a:xfrm>
            <a:off x="-22225" y="457200"/>
            <a:ext cx="6908800" cy="3886200"/>
          </a:xfrm>
          <a:ln/>
        </p:spPr>
      </p:sp>
      <p:sp>
        <p:nvSpPr>
          <p:cNvPr id="6861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d.</a:t>
            </a:r>
          </a:p>
        </p:txBody>
      </p:sp>
    </p:spTree>
    <p:extLst>
      <p:ext uri="{BB962C8B-B14F-4D97-AF65-F5344CB8AC3E}">
        <p14:creationId xmlns:p14="http://schemas.microsoft.com/office/powerpoint/2010/main" val="2282299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xfrm>
            <a:off x="3970734" y="8829121"/>
            <a:ext cx="3038145" cy="465743"/>
          </a:xfrm>
          <a:prstGeom prst="rect">
            <a:avLst/>
          </a:prstGeom>
          <a:noFill/>
        </p:spPr>
        <p:txBody>
          <a:bodyPr/>
          <a:lstStyle/>
          <a:p>
            <a:fld id="{A183F420-7937-450E-B785-D77B80E7DC83}" type="slidenum">
              <a:rPr lang="en-US"/>
              <a:pPr/>
              <a:t>34</a:t>
            </a:fld>
            <a:endParaRPr lang="en-US" dirty="0"/>
          </a:p>
        </p:txBody>
      </p:sp>
      <p:sp>
        <p:nvSpPr>
          <p:cNvPr id="68611" name="Rectangle 2"/>
          <p:cNvSpPr>
            <a:spLocks noGrp="1" noRot="1" noChangeAspect="1" noChangeArrowheads="1" noTextEdit="1"/>
          </p:cNvSpPr>
          <p:nvPr>
            <p:ph type="sldImg"/>
          </p:nvPr>
        </p:nvSpPr>
        <p:spPr>
          <a:xfrm>
            <a:off x="-22225" y="457200"/>
            <a:ext cx="6908800" cy="3886200"/>
          </a:xfrm>
          <a:ln/>
        </p:spPr>
      </p:sp>
      <p:sp>
        <p:nvSpPr>
          <p:cNvPr id="68612"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Answer is d.</a:t>
            </a:r>
          </a:p>
        </p:txBody>
      </p:sp>
    </p:spTree>
    <p:extLst>
      <p:ext uri="{BB962C8B-B14F-4D97-AF65-F5344CB8AC3E}">
        <p14:creationId xmlns:p14="http://schemas.microsoft.com/office/powerpoint/2010/main" val="9337709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noTextEdit="1"/>
          </p:cNvSpPr>
          <p:nvPr>
            <p:ph type="sldImg"/>
          </p:nvPr>
        </p:nvSpPr>
        <p:spPr>
          <a:xfrm>
            <a:off x="342900" y="696913"/>
            <a:ext cx="6197600" cy="3486150"/>
          </a:xfrm>
          <a:ln/>
        </p:spPr>
      </p:sp>
      <p:sp>
        <p:nvSpPr>
          <p:cNvPr id="13107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31076" name="Slide Number Placeholder 3"/>
          <p:cNvSpPr>
            <a:spLocks noGrp="1"/>
          </p:cNvSpPr>
          <p:nvPr>
            <p:ph type="sldNum" sz="quarter" idx="4294967295"/>
          </p:nvPr>
        </p:nvSpPr>
        <p:spPr bwMode="auto">
          <a:xfrm>
            <a:off x="3897313" y="8829675"/>
            <a:ext cx="2982912" cy="465138"/>
          </a:xfrm>
          <a:prstGeom prst="rect">
            <a:avLst/>
          </a:prstGeom>
          <a:noFill/>
          <a:ln>
            <a:miter lim="800000"/>
            <a:headEnd/>
            <a:tailEnd/>
          </a:ln>
        </p:spPr>
        <p:txBody>
          <a:bodyPr/>
          <a:lstStyle/>
          <a:p>
            <a:fld id="{45F46CA1-7254-4A97-A3C6-7F76C7EE2CBB}" type="slidenum">
              <a:rPr lang="en-US"/>
              <a:pPr/>
              <a:t>38</a:t>
            </a:fld>
            <a:endParaRPr lang="en-US" dirty="0"/>
          </a:p>
        </p:txBody>
      </p:sp>
    </p:spTree>
    <p:extLst>
      <p:ext uri="{BB962C8B-B14F-4D97-AF65-F5344CB8AC3E}">
        <p14:creationId xmlns:p14="http://schemas.microsoft.com/office/powerpoint/2010/main" val="3906328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r>
              <a:rPr lang="en-US" dirty="0" smtClean="0"/>
              <a:t>&lt;Replace text with your lesson titles.  Click each smart art, press the left expand icon, and add or remove Lessons as needed.  Resize the smart art to fit the actual number of lessons.&gt;</a:t>
            </a:r>
            <a:endParaRPr lang="en-US" dirty="0"/>
          </a:p>
        </p:txBody>
      </p:sp>
    </p:spTree>
    <p:extLst>
      <p:ext uri="{BB962C8B-B14F-4D97-AF65-F5344CB8AC3E}">
        <p14:creationId xmlns:p14="http://schemas.microsoft.com/office/powerpoint/2010/main" val="30846744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42900" y="696913"/>
            <a:ext cx="6197600" cy="3486150"/>
          </a:xfrm>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endParaRPr lang="en-US" dirty="0"/>
          </a:p>
        </p:txBody>
      </p:sp>
    </p:spTree>
    <p:extLst>
      <p:ext uri="{BB962C8B-B14F-4D97-AF65-F5344CB8AC3E}">
        <p14:creationId xmlns:p14="http://schemas.microsoft.com/office/powerpoint/2010/main" val="13793854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xfrm>
            <a:off x="342900" y="696913"/>
            <a:ext cx="6197600" cy="3486150"/>
          </a:xfrm>
          <a:ln/>
        </p:spPr>
      </p:sp>
      <p:sp>
        <p:nvSpPr>
          <p:cNvPr id="132099"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32100" name="Slide Number Placeholder 3"/>
          <p:cNvSpPr>
            <a:spLocks noGrp="1"/>
          </p:cNvSpPr>
          <p:nvPr>
            <p:ph type="sldNum" sz="quarter" idx="4294967295"/>
          </p:nvPr>
        </p:nvSpPr>
        <p:spPr bwMode="auto">
          <a:xfrm>
            <a:off x="3897313" y="8829675"/>
            <a:ext cx="2982912" cy="465138"/>
          </a:xfrm>
          <a:prstGeom prst="rect">
            <a:avLst/>
          </a:prstGeom>
          <a:noFill/>
          <a:ln>
            <a:miter lim="800000"/>
            <a:headEnd/>
            <a:tailEnd/>
          </a:ln>
        </p:spPr>
        <p:txBody>
          <a:bodyPr/>
          <a:lstStyle/>
          <a:p>
            <a:fld id="{EABA2F21-723B-4E51-824E-D689C33065DC}" type="slidenum">
              <a:rPr lang="en-US"/>
              <a:pPr/>
              <a:t>40</a:t>
            </a:fld>
            <a:endParaRPr lang="en-US" dirty="0"/>
          </a:p>
        </p:txBody>
      </p:sp>
    </p:spTree>
    <p:extLst>
      <p:ext uri="{BB962C8B-B14F-4D97-AF65-F5344CB8AC3E}">
        <p14:creationId xmlns:p14="http://schemas.microsoft.com/office/powerpoint/2010/main" val="1107990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4294967295"/>
          </p:nvPr>
        </p:nvSpPr>
        <p:spPr bwMode="auto">
          <a:xfrm>
            <a:off x="3897313" y="8829675"/>
            <a:ext cx="2982912" cy="465138"/>
          </a:xfrm>
          <a:prstGeom prst="rect">
            <a:avLst/>
          </a:prstGeom>
          <a:noFill/>
          <a:ln>
            <a:miter lim="800000"/>
            <a:headEnd/>
            <a:tailEnd/>
          </a:ln>
        </p:spPr>
        <p:txBody>
          <a:bodyPr/>
          <a:lstStyle/>
          <a:p>
            <a:fld id="{7BF070FF-0A30-4C7D-BBCA-05B7F89ED5D4}" type="slidenum">
              <a:rPr lang="en-US"/>
              <a:pPr/>
              <a:t>42</a:t>
            </a:fld>
            <a:endParaRPr lang="en-US" dirty="0"/>
          </a:p>
        </p:txBody>
      </p:sp>
      <p:sp>
        <p:nvSpPr>
          <p:cNvPr id="139267" name="Rectangle 2"/>
          <p:cNvSpPr>
            <a:spLocks noGrp="1" noRot="1" noChangeAspect="1" noChangeArrowheads="1" noTextEdit="1"/>
          </p:cNvSpPr>
          <p:nvPr>
            <p:ph type="sldImg"/>
          </p:nvPr>
        </p:nvSpPr>
        <p:spPr>
          <a:xfrm>
            <a:off x="-85725" y="457200"/>
            <a:ext cx="6908800" cy="3886200"/>
          </a:xfrm>
          <a:ln/>
        </p:spPr>
      </p:sp>
      <p:sp>
        <p:nvSpPr>
          <p:cNvPr id="139268" name="Rectangle 3"/>
          <p:cNvSpPr>
            <a:spLocks noGrp="1" noChangeArrowheads="1"/>
          </p:cNvSpPr>
          <p:nvPr>
            <p:ph type="body" idx="1"/>
          </p:nvPr>
        </p:nvSpPr>
        <p:spPr>
          <a:xfrm>
            <a:off x="688975" y="4581525"/>
            <a:ext cx="5503863"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22835966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4294967295"/>
          </p:nvPr>
        </p:nvSpPr>
        <p:spPr bwMode="auto">
          <a:xfrm>
            <a:off x="3897313" y="8829675"/>
            <a:ext cx="2982912" cy="465138"/>
          </a:xfrm>
          <a:prstGeom prst="rect">
            <a:avLst/>
          </a:prstGeom>
          <a:noFill/>
          <a:ln>
            <a:miter lim="800000"/>
            <a:headEnd/>
            <a:tailEnd/>
          </a:ln>
        </p:spPr>
        <p:txBody>
          <a:bodyPr/>
          <a:lstStyle/>
          <a:p>
            <a:fld id="{7BF070FF-0A30-4C7D-BBCA-05B7F89ED5D4}" type="slidenum">
              <a:rPr lang="en-US"/>
              <a:pPr/>
              <a:t>43</a:t>
            </a:fld>
            <a:endParaRPr lang="en-US" dirty="0"/>
          </a:p>
        </p:txBody>
      </p:sp>
      <p:sp>
        <p:nvSpPr>
          <p:cNvPr id="139267" name="Rectangle 2"/>
          <p:cNvSpPr>
            <a:spLocks noGrp="1" noRot="1" noChangeAspect="1" noChangeArrowheads="1" noTextEdit="1"/>
          </p:cNvSpPr>
          <p:nvPr>
            <p:ph type="sldImg"/>
          </p:nvPr>
        </p:nvSpPr>
        <p:spPr>
          <a:xfrm>
            <a:off x="-85725" y="457200"/>
            <a:ext cx="6908800" cy="3886200"/>
          </a:xfrm>
          <a:ln/>
        </p:spPr>
      </p:sp>
      <p:sp>
        <p:nvSpPr>
          <p:cNvPr id="139268" name="Rectangle 3"/>
          <p:cNvSpPr>
            <a:spLocks noGrp="1" noChangeArrowheads="1"/>
          </p:cNvSpPr>
          <p:nvPr>
            <p:ph type="body" idx="1"/>
          </p:nvPr>
        </p:nvSpPr>
        <p:spPr>
          <a:xfrm>
            <a:off x="688975" y="4581525"/>
            <a:ext cx="5503863" cy="4181475"/>
          </a:xfrm>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smtClean="0"/>
          </a:p>
        </p:txBody>
      </p:sp>
    </p:spTree>
    <p:extLst>
      <p:ext uri="{BB962C8B-B14F-4D97-AF65-F5344CB8AC3E}">
        <p14:creationId xmlns:p14="http://schemas.microsoft.com/office/powerpoint/2010/main" val="240806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Additional items to mention:</a:t>
            </a:r>
          </a:p>
          <a:p>
            <a:pPr marL="228600" indent="-228600">
              <a:buFont typeface="Arial" pitchFamily="34" charset="0"/>
              <a:buChar char="•"/>
            </a:pPr>
            <a:r>
              <a:rPr lang="en-US" dirty="0" smtClean="0"/>
              <a:t>Bundling several data elements into clusters eliminates wire clutter on the block diagram and reduces inputs and outputs for subVIs.</a:t>
            </a:r>
          </a:p>
          <a:p>
            <a:pPr marL="228600" indent="-228600">
              <a:buFont typeface="Arial" pitchFamily="34" charset="0"/>
              <a:buChar char="•"/>
            </a:pPr>
            <a:r>
              <a:rPr lang="en-US" dirty="0" smtClean="0"/>
              <a:t> Most clusters on the block diagram have a pink wire and data type terminal.</a:t>
            </a:r>
          </a:p>
          <a:p>
            <a:pPr marL="228600" indent="-228600">
              <a:buFont typeface="Arial" pitchFamily="34" charset="0"/>
              <a:buChar char="•"/>
            </a:pPr>
            <a:r>
              <a:rPr lang="en-US" dirty="0" smtClean="0"/>
              <a:t> Clusters of numeric values, sometimes referred to as points, have a brown wire and data type terminal.</a:t>
            </a:r>
          </a:p>
          <a:p>
            <a:pPr marL="228600" indent="-228600">
              <a:buFont typeface="Arial" pitchFamily="34" charset="0"/>
              <a:buChar char="•"/>
            </a:pPr>
            <a:r>
              <a:rPr lang="en-US" dirty="0" smtClean="0"/>
              <a:t> You can wire brown numeric clusters to Numeric functions to perform the same operation simultaneously on all elements of the cluster.</a:t>
            </a:r>
          </a:p>
          <a:p>
            <a:pPr marL="228600" indent="-228600">
              <a:buFont typeface="Arial" pitchFamily="34" charset="0"/>
              <a:buChar char="•"/>
            </a:pPr>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7</a:t>
            </a:fld>
            <a:endParaRPr lang="en-US" dirty="0"/>
          </a:p>
        </p:txBody>
      </p:sp>
    </p:spTree>
    <p:extLst>
      <p:ext uri="{BB962C8B-B14F-4D97-AF65-F5344CB8AC3E}">
        <p14:creationId xmlns:p14="http://schemas.microsoft.com/office/powerpoint/2010/main" val="819677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8</a:t>
            </a:fld>
            <a:endParaRPr lang="en-US" dirty="0"/>
          </a:p>
        </p:txBody>
      </p:sp>
    </p:spTree>
    <p:extLst>
      <p:ext uri="{BB962C8B-B14F-4D97-AF65-F5344CB8AC3E}">
        <p14:creationId xmlns:p14="http://schemas.microsoft.com/office/powerpoint/2010/main" val="2292844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9</a:t>
            </a:fld>
            <a:endParaRPr lang="en-US" dirty="0"/>
          </a:p>
        </p:txBody>
      </p:sp>
    </p:spTree>
    <p:extLst>
      <p:ext uri="{BB962C8B-B14F-4D97-AF65-F5344CB8AC3E}">
        <p14:creationId xmlns:p14="http://schemas.microsoft.com/office/powerpoint/2010/main" val="4369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10</a:t>
            </a:fld>
            <a:endParaRPr lang="en-US" dirty="0"/>
          </a:p>
        </p:txBody>
      </p:sp>
    </p:spTree>
    <p:extLst>
      <p:ext uri="{BB962C8B-B14F-4D97-AF65-F5344CB8AC3E}">
        <p14:creationId xmlns:p14="http://schemas.microsoft.com/office/powerpoint/2010/main" val="1798930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11</a:t>
            </a:fld>
            <a:endParaRPr lang="en-US" dirty="0"/>
          </a:p>
        </p:txBody>
      </p:sp>
    </p:spTree>
    <p:extLst>
      <p:ext uri="{BB962C8B-B14F-4D97-AF65-F5344CB8AC3E}">
        <p14:creationId xmlns:p14="http://schemas.microsoft.com/office/powerpoint/2010/main" val="27508664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12</a:t>
            </a:fld>
            <a:endParaRPr lang="en-US" dirty="0"/>
          </a:p>
        </p:txBody>
      </p:sp>
    </p:spTree>
    <p:extLst>
      <p:ext uri="{BB962C8B-B14F-4D97-AF65-F5344CB8AC3E}">
        <p14:creationId xmlns:p14="http://schemas.microsoft.com/office/powerpoint/2010/main" val="21135247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8229600" cy="47982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8229600"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6"/>
          <p:cNvSpPr>
            <a:spLocks noGrp="1"/>
          </p:cNvSpPr>
          <p:nvPr>
            <p:ph type="sldNum" sz="quarter" idx="4"/>
          </p:nvPr>
        </p:nvSpPr>
        <p:spPr>
          <a:xfrm>
            <a:off x="457200" y="4686301"/>
            <a:ext cx="533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5155545-BBCF-4BE9-AB87-C8FCBC31EEDF}" type="slidenum">
              <a:rPr lang="en-US" smtClean="0"/>
              <a:pPr/>
              <a:t>‹#›</a:t>
            </a:fld>
            <a:endParaRPr lang="en-US"/>
          </a:p>
        </p:txBody>
      </p:sp>
    </p:spTree>
    <p:extLst>
      <p:ext uri="{BB962C8B-B14F-4D97-AF65-F5344CB8AC3E}">
        <p14:creationId xmlns:p14="http://schemas.microsoft.com/office/powerpoint/2010/main" val="3842695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userDrawn="1">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8106223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ummary Quiz">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n-lt"/>
              </a:defRPr>
            </a:lvl1pPr>
            <a:lvl2pPr marL="642640" indent="-186321">
              <a:buClrTx/>
              <a:buFont typeface="Lucida Grande"/>
              <a:buChar char="&gt;"/>
              <a:defRPr>
                <a:solidFill>
                  <a:schemeClr val="tx2"/>
                </a:solidFill>
                <a:latin typeface="+mn-lt"/>
              </a:defRPr>
            </a:lvl2pPr>
          </a:lstStyle>
          <a:p>
            <a:pPr lvl="0"/>
            <a:r>
              <a:rPr lang="en-US" smtClean="0"/>
              <a:t>Click to edit Master text styles</a:t>
            </a:r>
          </a:p>
          <a:p>
            <a:pPr lvl="1"/>
            <a:r>
              <a:rPr lang="en-US" smtClean="0"/>
              <a:t>Second level</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Lesson Review</a:t>
            </a:r>
            <a:endParaRPr lang="en-US" dirty="0"/>
          </a:p>
        </p:txBody>
      </p:sp>
      <p:pic>
        <p:nvPicPr>
          <p:cNvPr id="7" name="Picture 6" descr="knowledge check white.png"/>
          <p:cNvPicPr>
            <a:picLocks noChangeAspect="1"/>
          </p:cNvPicPr>
          <p:nvPr userDrawn="1"/>
        </p:nvPicPr>
        <p:blipFill>
          <a:blip r:embed="rId2" cstate="print"/>
          <a:stretch>
            <a:fillRect/>
          </a:stretch>
        </p:blipFill>
        <p:spPr>
          <a:xfrm>
            <a:off x="8773387" y="69851"/>
            <a:ext cx="260931" cy="297510"/>
          </a:xfrm>
          <a:prstGeom prst="rect">
            <a:avLst/>
          </a:prstGeom>
        </p:spPr>
      </p:pic>
    </p:spTree>
    <p:extLst>
      <p:ext uri="{BB962C8B-B14F-4D97-AF65-F5344CB8AC3E}">
        <p14:creationId xmlns:p14="http://schemas.microsoft.com/office/powerpoint/2010/main" val="534189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3" name="TextBox 12"/>
          <p:cNvSpPr txBox="1"/>
          <p:nvPr userDrawn="1"/>
        </p:nvSpPr>
        <p:spPr>
          <a:xfrm>
            <a:off x="839988" y="542113"/>
            <a:ext cx="6754612" cy="276999"/>
          </a:xfrm>
          <a:prstGeom prst="rect">
            <a:avLst/>
          </a:prstGeom>
          <a:noFill/>
        </p:spPr>
        <p:txBody>
          <a:bodyPr wrap="square" rtlCol="0" anchor="b">
            <a:spAutoFit/>
          </a:bodyPr>
          <a:lstStyle/>
          <a:p>
            <a:pPr algn="l">
              <a:spcBef>
                <a:spcPts val="573"/>
              </a:spcBef>
            </a:pPr>
            <a:r>
              <a:rPr lang="en-US" sz="1200" baseline="0" dirty="0" smtClean="0">
                <a:solidFill>
                  <a:schemeClr val="bg1"/>
                </a:solidFill>
                <a:latin typeface="+mn-lt"/>
              </a:rPr>
              <a:t>LESSON 6 Using Decision-Making Structures</a:t>
            </a:r>
            <a:endParaRPr lang="en-US" sz="1200" baseline="0" dirty="0">
              <a:solidFill>
                <a:schemeClr val="bg1"/>
              </a:solidFill>
              <a:latin typeface="+mn-lt"/>
            </a:endParaRPr>
          </a:p>
        </p:txBody>
      </p:sp>
      <p:sp>
        <p:nvSpPr>
          <p:cNvPr id="14" name="Text Placeholder 15"/>
          <p:cNvSpPr>
            <a:spLocks noGrp="1"/>
          </p:cNvSpPr>
          <p:nvPr>
            <p:ph type="body" idx="18" hasCustomPrompt="1"/>
          </p:nvPr>
        </p:nvSpPr>
        <p:spPr>
          <a:xfrm>
            <a:off x="754905" y="1441618"/>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11" name="Picture 10" descr="activity white.png"/>
          <p:cNvPicPr>
            <a:picLocks noChangeAspect="1"/>
          </p:cNvPicPr>
          <p:nvPr userDrawn="1"/>
        </p:nvPicPr>
        <p:blipFill>
          <a:blip r:embed="rId2" cstate="print"/>
          <a:stretch>
            <a:fillRect/>
          </a:stretch>
        </p:blipFill>
        <p:spPr>
          <a:xfrm>
            <a:off x="8350251" y="155433"/>
            <a:ext cx="470916" cy="555259"/>
          </a:xfrm>
          <a:prstGeom prst="rect">
            <a:avLst/>
          </a:prstGeom>
        </p:spPr>
      </p:pic>
    </p:spTree>
    <p:extLst>
      <p:ext uri="{BB962C8B-B14F-4D97-AF65-F5344CB8AC3E}">
        <p14:creationId xmlns:p14="http://schemas.microsoft.com/office/powerpoint/2010/main" val="1113332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3" r:id="rId25"/>
    <p:sldLayoutId id="2147483815" r:id="rId26"/>
    <p:sldLayoutId id="2147483816" r:id="rId27"/>
    <p:sldLayoutId id="2147483817" r:id="rId28"/>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3.xml"/><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4.xml"/><Relationship Id="rId1" Type="http://schemas.openxmlformats.org/officeDocument/2006/relationships/slideLayout" Target="../slideLayouts/slideLayout18.xml"/><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8.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9.xml"/><Relationship Id="rId1" Type="http://schemas.openxmlformats.org/officeDocument/2006/relationships/slideLayout" Target="../slideLayouts/slideLayout11.xml"/><Relationship Id="rId4" Type="http://schemas.openxmlformats.org/officeDocument/2006/relationships/image" Target="../media/image42.png"/></Relationships>
</file>

<file path=ppt/slides/_rels/slide3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0.png"/><Relationship Id="rId7"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23.x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this Slide Deck</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r>
              <a:rPr lang="en-US" dirty="0"/>
              <a:t>What’s Included?</a:t>
            </a:r>
          </a:p>
          <a:p>
            <a:pPr lvl="1"/>
            <a:r>
              <a:rPr lang="en-US" dirty="0"/>
              <a:t>Instructional and exercise slides for the LabVIEW Student Ambassadors</a:t>
            </a:r>
          </a:p>
          <a:p>
            <a:pPr lvl="1"/>
            <a:r>
              <a:rPr lang="en-US" dirty="0"/>
              <a:t>End of lesson quiz questions</a:t>
            </a:r>
          </a:p>
          <a:p>
            <a:pPr lvl="1"/>
            <a:r>
              <a:rPr lang="en-US" dirty="0"/>
              <a:t>Exercises that are designated “Homework” exercises</a:t>
            </a:r>
          </a:p>
          <a:p>
            <a:pPr marL="0" indent="-13283">
              <a:buNone/>
            </a:pPr>
            <a:endParaRPr lang="en-US" dirty="0"/>
          </a:p>
          <a:p>
            <a:pPr marL="272467" indent="-285750"/>
            <a:r>
              <a:rPr lang="en-US" dirty="0"/>
              <a:t>What’s Excluded?</a:t>
            </a:r>
          </a:p>
          <a:p>
            <a:pPr lvl="1"/>
            <a:r>
              <a:rPr lang="en-US" dirty="0"/>
              <a:t>Sections involving hardware</a:t>
            </a:r>
          </a:p>
        </p:txBody>
      </p:sp>
      <p:sp>
        <p:nvSpPr>
          <p:cNvPr id="5" name="TextBox 4"/>
          <p:cNvSpPr txBox="1"/>
          <p:nvPr/>
        </p:nvSpPr>
        <p:spPr>
          <a:xfrm>
            <a:off x="6188672" y="625302"/>
            <a:ext cx="2202013" cy="300082"/>
          </a:xfrm>
          <a:prstGeom prst="rect">
            <a:avLst/>
          </a:prstGeom>
          <a:noFill/>
        </p:spPr>
        <p:txBody>
          <a:bodyPr wrap="none" rtlCol="0">
            <a:spAutoFit/>
          </a:bodyPr>
          <a:lstStyle/>
          <a:p>
            <a:r>
              <a:rPr lang="en-US" sz="1350" dirty="0">
                <a:solidFill>
                  <a:sysClr val="windowText" lastClr="000000"/>
                </a:solidFill>
              </a:rPr>
              <a:t>[Last Updated 08.20.2015]</a:t>
            </a:r>
          </a:p>
        </p:txBody>
      </p:sp>
      <p:pic>
        <p:nvPicPr>
          <p:cNvPr id="6" name="Picture 2"/>
          <p:cNvPicPr>
            <a:picLocks noChangeAspect="1" noChangeArrowheads="1"/>
          </p:cNvPicPr>
          <p:nvPr/>
        </p:nvPicPr>
        <p:blipFill>
          <a:blip r:embed="rId3" cstate="print"/>
          <a:srcRect/>
          <a:stretch>
            <a:fillRect/>
          </a:stretch>
        </p:blipFill>
        <p:spPr bwMode="auto">
          <a:xfrm>
            <a:off x="6516209" y="4249632"/>
            <a:ext cx="2114550" cy="630741"/>
          </a:xfrm>
          <a:prstGeom prst="rect">
            <a:avLst/>
          </a:prstGeom>
          <a:noFill/>
          <a:ln w="9525">
            <a:noFill/>
            <a:miter lim="800000"/>
            <a:headEnd/>
            <a:tailEnd/>
          </a:ln>
        </p:spPr>
      </p:pic>
    </p:spTree>
    <p:extLst>
      <p:ext uri="{BB962C8B-B14F-4D97-AF65-F5344CB8AC3E}">
        <p14:creationId xmlns:p14="http://schemas.microsoft.com/office/powerpoint/2010/main" val="32217864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body" sz="quarter" idx="10"/>
          </p:nvPr>
        </p:nvSpPr>
        <p:spPr/>
        <p:txBody>
          <a:bodyPr>
            <a:normAutofit lnSpcReduction="10000"/>
          </a:bodyPr>
          <a:lstStyle/>
          <a:p>
            <a:r>
              <a:rPr lang="en-US" dirty="0" smtClean="0">
                <a:latin typeface="+mj-lt"/>
              </a:rPr>
              <a:t>Cluster</a:t>
            </a:r>
            <a:r>
              <a:rPr lang="en-US" dirty="0" smtClean="0"/>
              <a:t> Order</a:t>
            </a:r>
          </a:p>
        </p:txBody>
      </p:sp>
      <p:sp>
        <p:nvSpPr>
          <p:cNvPr id="34819" name="Rectangle 6"/>
          <p:cNvSpPr>
            <a:spLocks noGrp="1" noChangeArrowheads="1"/>
          </p:cNvSpPr>
          <p:nvPr>
            <p:ph sz="quarter" idx="15"/>
          </p:nvPr>
        </p:nvSpPr>
        <p:spPr/>
        <p:txBody>
          <a:bodyPr>
            <a:normAutofit/>
          </a:bodyPr>
          <a:lstStyle/>
          <a:p>
            <a:pPr marL="0" indent="0">
              <a:buNone/>
            </a:pPr>
            <a:r>
              <a:rPr lang="en-US" dirty="0" smtClean="0"/>
              <a:t>Cluster elements have a logical order unrelated to their position in the shell.</a:t>
            </a:r>
          </a:p>
          <a:p>
            <a:endParaRPr lang="en-US" dirty="0" smtClean="0"/>
          </a:p>
        </p:txBody>
      </p:sp>
      <p:pic>
        <p:nvPicPr>
          <p:cNvPr id="11" name="Content Placeholder 10" descr="loc_fp_cluster sample - order.png"/>
          <p:cNvPicPr>
            <a:picLocks noGrp="1" noChangeAspect="1"/>
          </p:cNvPicPr>
          <p:nvPr>
            <p:ph sz="quarter" idx="16"/>
          </p:nvPr>
        </p:nvPicPr>
        <p:blipFill>
          <a:blip r:embed="rId3" cstate="print"/>
          <a:stretch>
            <a:fillRect/>
          </a:stretch>
        </p:blipFill>
        <p:spPr>
          <a:xfrm>
            <a:off x="5092898" y="1104900"/>
            <a:ext cx="2539603" cy="3600450"/>
          </a:xfrm>
        </p:spPr>
      </p:pic>
      <p:sp>
        <p:nvSpPr>
          <p:cNvPr id="6" name="Text Placeholder 5"/>
          <p:cNvSpPr>
            <a:spLocks noGrp="1"/>
          </p:cNvSpPr>
          <p:nvPr>
            <p:ph type="body" sz="quarter" idx="13"/>
          </p:nvPr>
        </p:nvSpPr>
        <p:spPr/>
        <p:txBody>
          <a:bodyPr/>
          <a:lstStyle/>
          <a:p>
            <a:r>
              <a:rPr lang="en-US" dirty="0" smtClean="0"/>
              <a:t>E. Clusters</a:t>
            </a:r>
            <a:endParaRPr lang="en-US" dirty="0"/>
          </a:p>
        </p:txBody>
      </p:sp>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10</a:t>
            </a:fld>
            <a:endParaRPr lang="en-US" dirty="0"/>
          </a:p>
        </p:txBody>
      </p:sp>
    </p:spTree>
    <p:extLst>
      <p:ext uri="{BB962C8B-B14F-4D97-AF65-F5344CB8AC3E}">
        <p14:creationId xmlns:p14="http://schemas.microsoft.com/office/powerpoint/2010/main" val="441478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body" sz="quarter" idx="10"/>
          </p:nvPr>
        </p:nvSpPr>
        <p:spPr/>
        <p:txBody>
          <a:bodyPr>
            <a:normAutofit lnSpcReduction="10000"/>
          </a:bodyPr>
          <a:lstStyle/>
          <a:p>
            <a:r>
              <a:rPr lang="en-US" dirty="0" smtClean="0"/>
              <a:t>Autosizing Clusters</a:t>
            </a:r>
            <a:endParaRPr lang="en-US" dirty="0"/>
          </a:p>
        </p:txBody>
      </p:sp>
      <p:sp>
        <p:nvSpPr>
          <p:cNvPr id="3" name="Content Placeholder 2"/>
          <p:cNvSpPr>
            <a:spLocks noGrp="1"/>
          </p:cNvSpPr>
          <p:nvPr>
            <p:ph sz="quarter" idx="15"/>
          </p:nvPr>
        </p:nvSpPr>
        <p:spPr/>
        <p:txBody>
          <a:bodyPr>
            <a:normAutofit/>
          </a:bodyPr>
          <a:lstStyle/>
          <a:p>
            <a:r>
              <a:rPr lang="en-US" dirty="0" smtClean="0"/>
              <a:t>Arrange elements in clusters</a:t>
            </a:r>
          </a:p>
          <a:p>
            <a:r>
              <a:rPr lang="en-US" dirty="0" smtClean="0"/>
              <a:t>NI recommends:</a:t>
            </a:r>
          </a:p>
          <a:p>
            <a:pPr lvl="1"/>
            <a:r>
              <a:rPr lang="en-US" dirty="0" smtClean="0"/>
              <a:t>Arrange vertically</a:t>
            </a:r>
          </a:p>
          <a:p>
            <a:pPr lvl="1"/>
            <a:r>
              <a:rPr lang="en-US" dirty="0" smtClean="0"/>
              <a:t>Arrange elements compactly</a:t>
            </a:r>
          </a:p>
          <a:p>
            <a:pPr lvl="1"/>
            <a:r>
              <a:rPr lang="en-US" dirty="0" smtClean="0"/>
              <a:t>Arrange elements in preferred order</a:t>
            </a:r>
          </a:p>
        </p:txBody>
      </p:sp>
      <p:pic>
        <p:nvPicPr>
          <p:cNvPr id="8" name="Content Placeholder 7" descr="loc_fp_cluster sample - autosize.png"/>
          <p:cNvPicPr>
            <a:picLocks noGrp="1" noChangeAspect="1"/>
          </p:cNvPicPr>
          <p:nvPr>
            <p:ph sz="quarter" idx="16"/>
          </p:nvPr>
        </p:nvPicPr>
        <p:blipFill>
          <a:blip r:embed="rId3" cstate="print"/>
          <a:stretch>
            <a:fillRect/>
          </a:stretch>
        </p:blipFill>
        <p:spPr>
          <a:xfrm>
            <a:off x="4652723" y="1252306"/>
            <a:ext cx="3419953" cy="3305637"/>
          </a:xfrm>
        </p:spPr>
      </p:pic>
      <p:sp>
        <p:nvSpPr>
          <p:cNvPr id="6" name="Text Placeholder 5"/>
          <p:cNvSpPr>
            <a:spLocks noGrp="1"/>
          </p:cNvSpPr>
          <p:nvPr>
            <p:ph type="body" sz="quarter" idx="13"/>
          </p:nvPr>
        </p:nvSpPr>
        <p:spPr/>
        <p:txBody>
          <a:bodyPr/>
          <a:lstStyle/>
          <a:p>
            <a:r>
              <a:rPr lang="en-US" dirty="0" smtClean="0"/>
              <a:t>E. Clusters</a:t>
            </a:r>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11</a:t>
            </a:fld>
            <a:endParaRPr lang="en-US" dirty="0"/>
          </a:p>
        </p:txBody>
      </p:sp>
    </p:spTree>
    <p:extLst>
      <p:ext uri="{BB962C8B-B14F-4D97-AF65-F5344CB8AC3E}">
        <p14:creationId xmlns:p14="http://schemas.microsoft.com/office/powerpoint/2010/main" val="3580676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body" sz="quarter" idx="10"/>
          </p:nvPr>
        </p:nvSpPr>
        <p:spPr/>
        <p:txBody>
          <a:bodyPr>
            <a:normAutofit lnSpcReduction="10000"/>
          </a:bodyPr>
          <a:lstStyle/>
          <a:p>
            <a:r>
              <a:rPr lang="en-US" dirty="0" smtClean="0"/>
              <a:t>Disassembling Clusters</a:t>
            </a:r>
            <a:endParaRPr lang="en-US" dirty="0"/>
          </a:p>
        </p:txBody>
      </p:sp>
      <p:sp>
        <p:nvSpPr>
          <p:cNvPr id="3" name="Content Placeholder 2"/>
          <p:cNvSpPr>
            <a:spLocks noGrp="1"/>
          </p:cNvSpPr>
          <p:nvPr>
            <p:ph sz="quarter" idx="15"/>
          </p:nvPr>
        </p:nvSpPr>
        <p:spPr/>
        <p:txBody>
          <a:bodyPr/>
          <a:lstStyle/>
          <a:p>
            <a:r>
              <a:rPr lang="en-US" dirty="0" smtClean="0"/>
              <a:t>Unbundle By Name</a:t>
            </a:r>
          </a:p>
          <a:p>
            <a:pPr lvl="1"/>
            <a:r>
              <a:rPr lang="en-US" dirty="0" smtClean="0"/>
              <a:t>Use if all elements have names.</a:t>
            </a:r>
          </a:p>
          <a:p>
            <a:pPr lvl="1"/>
            <a:endParaRPr lang="en-US" dirty="0" smtClean="0"/>
          </a:p>
          <a:p>
            <a:pPr lvl="1"/>
            <a:endParaRPr lang="en-US" dirty="0" smtClean="0"/>
          </a:p>
          <a:p>
            <a:endParaRPr lang="en-US" dirty="0"/>
          </a:p>
        </p:txBody>
      </p:sp>
      <p:sp>
        <p:nvSpPr>
          <p:cNvPr id="9" name="Content Placeholder 8"/>
          <p:cNvSpPr>
            <a:spLocks noGrp="1"/>
          </p:cNvSpPr>
          <p:nvPr>
            <p:ph sz="quarter" idx="16"/>
          </p:nvPr>
        </p:nvSpPr>
        <p:spPr/>
        <p:txBody>
          <a:bodyPr/>
          <a:lstStyle/>
          <a:p>
            <a:r>
              <a:rPr lang="en-US" dirty="0" smtClean="0"/>
              <a:t>Unbundle</a:t>
            </a:r>
          </a:p>
          <a:p>
            <a:pPr lvl="1"/>
            <a:r>
              <a:rPr lang="en-US" dirty="0" smtClean="0"/>
              <a:t>Use if some or all cluster elements are unnamed.</a:t>
            </a:r>
          </a:p>
          <a:p>
            <a:endParaRPr lang="en-US" dirty="0"/>
          </a:p>
        </p:txBody>
      </p:sp>
      <p:sp>
        <p:nvSpPr>
          <p:cNvPr id="6" name="Text Placeholder 5"/>
          <p:cNvSpPr>
            <a:spLocks noGrp="1"/>
          </p:cNvSpPr>
          <p:nvPr>
            <p:ph type="body" sz="quarter" idx="13"/>
          </p:nvPr>
        </p:nvSpPr>
        <p:spPr/>
        <p:txBody>
          <a:bodyPr/>
          <a:lstStyle/>
          <a:p>
            <a:r>
              <a:rPr lang="en-US" dirty="0" smtClean="0"/>
              <a:t>E. Clusters</a:t>
            </a:r>
            <a:endParaRPr lang="en-US" dirty="0"/>
          </a:p>
        </p:txBody>
      </p:sp>
      <p:pic>
        <p:nvPicPr>
          <p:cNvPr id="8" name="Picture 7" descr="loc_bd_cluster_unbundle.png"/>
          <p:cNvPicPr>
            <a:picLocks noChangeAspect="1"/>
          </p:cNvPicPr>
          <p:nvPr/>
        </p:nvPicPr>
        <p:blipFill>
          <a:blip r:embed="rId3" cstate="print"/>
          <a:stretch>
            <a:fillRect/>
          </a:stretch>
        </p:blipFill>
        <p:spPr>
          <a:xfrm>
            <a:off x="1119963" y="2711746"/>
            <a:ext cx="5844404" cy="1114581"/>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17995855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loc_bd_cluster_modify_by_name.png"/>
          <p:cNvPicPr>
            <a:picLocks noChangeAspect="1"/>
          </p:cNvPicPr>
          <p:nvPr/>
        </p:nvPicPr>
        <p:blipFill>
          <a:blip r:embed="rId3" cstate="print"/>
          <a:stretch>
            <a:fillRect/>
          </a:stretch>
        </p:blipFill>
        <p:spPr>
          <a:xfrm>
            <a:off x="948463" y="2795400"/>
            <a:ext cx="5439535" cy="1105054"/>
          </a:xfrm>
          <a:prstGeom prst="rect">
            <a:avLst/>
          </a:prstGeom>
        </p:spPr>
      </p:pic>
      <p:pic>
        <p:nvPicPr>
          <p:cNvPr id="14" name="Picture 13" descr="loc_bd_cluster_modify_by_no_name.png"/>
          <p:cNvPicPr>
            <a:picLocks noChangeAspect="1"/>
          </p:cNvPicPr>
          <p:nvPr/>
        </p:nvPicPr>
        <p:blipFill>
          <a:blip r:embed="rId4" cstate="print"/>
          <a:stretch>
            <a:fillRect/>
          </a:stretch>
        </p:blipFill>
        <p:spPr>
          <a:xfrm>
            <a:off x="1525367" y="3751796"/>
            <a:ext cx="4734586" cy="1200318"/>
          </a:xfrm>
          <a:prstGeom prst="rect">
            <a:avLst/>
          </a:prstGeom>
        </p:spPr>
      </p:pic>
      <p:sp>
        <p:nvSpPr>
          <p:cNvPr id="13" name="Title 1"/>
          <p:cNvSpPr>
            <a:spLocks noGrp="1"/>
          </p:cNvSpPr>
          <p:nvPr>
            <p:ph type="body" sz="quarter" idx="10"/>
          </p:nvPr>
        </p:nvSpPr>
        <p:spPr/>
        <p:txBody>
          <a:bodyPr/>
          <a:lstStyle/>
          <a:p>
            <a:r>
              <a:rPr lang="en-US" dirty="0" smtClean="0"/>
              <a:t>Modifying a Cluster</a:t>
            </a:r>
            <a:endParaRPr lang="en-US" dirty="0"/>
          </a:p>
        </p:txBody>
      </p:sp>
      <p:sp>
        <p:nvSpPr>
          <p:cNvPr id="3" name="Content Placeholder 2"/>
          <p:cNvSpPr>
            <a:spLocks noGrp="1"/>
          </p:cNvSpPr>
          <p:nvPr>
            <p:ph sz="quarter" idx="15"/>
          </p:nvPr>
        </p:nvSpPr>
        <p:spPr/>
        <p:txBody>
          <a:bodyPr/>
          <a:lstStyle/>
          <a:p>
            <a:r>
              <a:rPr lang="en-US" dirty="0" smtClean="0"/>
              <a:t>Bundle By Name</a:t>
            </a:r>
          </a:p>
          <a:p>
            <a:pPr lvl="1"/>
            <a:r>
              <a:rPr lang="en-US" dirty="0" smtClean="0"/>
              <a:t> access elements in a cluster.</a:t>
            </a:r>
          </a:p>
          <a:p>
            <a:r>
              <a:rPr lang="en-US" dirty="0" smtClean="0"/>
              <a:t>Bundle </a:t>
            </a:r>
          </a:p>
          <a:p>
            <a:pPr lvl="1"/>
            <a:r>
              <a:rPr lang="en-US" dirty="0" smtClean="0"/>
              <a:t> some or all cluster elements are unnamed.</a:t>
            </a:r>
          </a:p>
          <a:p>
            <a:pPr lvl="1"/>
            <a:endParaRPr lang="en-US" dirty="0" smtClean="0"/>
          </a:p>
          <a:p>
            <a:pPr lvl="1"/>
            <a:endParaRPr lang="en-US" dirty="0" smtClean="0"/>
          </a:p>
          <a:p>
            <a:endParaRPr lang="en-US" dirty="0"/>
          </a:p>
        </p:txBody>
      </p:sp>
      <p:sp>
        <p:nvSpPr>
          <p:cNvPr id="12" name="Text Placeholder 11"/>
          <p:cNvSpPr>
            <a:spLocks noGrp="1"/>
          </p:cNvSpPr>
          <p:nvPr>
            <p:ph type="body" sz="quarter" idx="13"/>
          </p:nvPr>
        </p:nvSpPr>
        <p:spPr/>
        <p:txBody>
          <a:bodyPr/>
          <a:lstStyle/>
          <a:p>
            <a:r>
              <a:rPr lang="en-US" dirty="0" smtClean="0"/>
              <a:t>E. Clusters</a:t>
            </a:r>
            <a:endParaRPr lang="en-US" dirty="0"/>
          </a:p>
        </p:txBody>
      </p:sp>
      <p:sp>
        <p:nvSpPr>
          <p:cNvPr id="8" name="Content Placeholder 2"/>
          <p:cNvSpPr txBox="1">
            <a:spLocks/>
          </p:cNvSpPr>
          <p:nvPr/>
        </p:nvSpPr>
        <p:spPr>
          <a:xfrm>
            <a:off x="7152167" y="2901482"/>
            <a:ext cx="1295400" cy="1543050"/>
          </a:xfrm>
          <a:prstGeom prst="rect">
            <a:avLst/>
          </a:prstGeom>
        </p:spPr>
        <p:txBody>
          <a:bodyPr vert="horz" lIns="91440" tIns="45720" rIns="91440" bIns="45720" rtlCol="0">
            <a:normAutofit lnSpcReduction="10000"/>
          </a:bodyPr>
          <a:lstStyle/>
          <a:p>
            <a:pPr marL="0" lvl="1" algn="l" eaLnBrk="1" fontAlgn="auto" hangingPunct="1">
              <a:spcBef>
                <a:spcPct val="20000"/>
              </a:spcBef>
              <a:spcAft>
                <a:spcPts val="0"/>
              </a:spcAft>
            </a:pPr>
            <a:r>
              <a:rPr lang="en-US" sz="2000" b="0" dirty="0" smtClean="0">
                <a:solidFill>
                  <a:schemeClr val="tx1"/>
                </a:solidFill>
                <a:latin typeface="+mn-lt"/>
              </a:rPr>
              <a:t>You must wire the </a:t>
            </a:r>
            <a:r>
              <a:rPr lang="en-US" sz="2000" dirty="0" smtClean="0">
                <a:solidFill>
                  <a:schemeClr val="tx1"/>
                </a:solidFill>
                <a:latin typeface="+mn-lt"/>
              </a:rPr>
              <a:t>input cluster</a:t>
            </a:r>
            <a:r>
              <a:rPr lang="en-US" sz="2000" b="0" dirty="0" smtClean="0">
                <a:solidFill>
                  <a:schemeClr val="tx1"/>
                </a:solidFill>
                <a:latin typeface="+mn-lt"/>
              </a:rPr>
              <a:t> terminal.</a:t>
            </a:r>
          </a:p>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33363" marR="0" lvl="1" indent="-233363"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Left Brace 14"/>
          <p:cNvSpPr/>
          <p:nvPr/>
        </p:nvSpPr>
        <p:spPr>
          <a:xfrm rot="10800000">
            <a:off x="5486401" y="3072807"/>
            <a:ext cx="1570074" cy="1007557"/>
          </a:xfrm>
          <a:prstGeom prst="leftBrace">
            <a:avLst>
              <a:gd name="adj1" fmla="val 0"/>
              <a:gd name="adj2" fmla="val 50895"/>
            </a:avLst>
          </a:prstGeom>
          <a:ln w="50800">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13</a:t>
            </a:fld>
            <a:endParaRPr lang="en-US" dirty="0"/>
          </a:p>
        </p:txBody>
      </p:sp>
    </p:spTree>
    <p:extLst>
      <p:ext uri="{BB962C8B-B14F-4D97-AF65-F5344CB8AC3E}">
        <p14:creationId xmlns:p14="http://schemas.microsoft.com/office/powerpoint/2010/main" val="33747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endParaRPr lang="en-US" dirty="0"/>
          </a:p>
        </p:txBody>
      </p:sp>
      <p:sp>
        <p:nvSpPr>
          <p:cNvPr id="9" name="Title 1"/>
          <p:cNvSpPr>
            <a:spLocks noGrp="1"/>
          </p:cNvSpPr>
          <p:nvPr>
            <p:ph type="body" idx="18"/>
          </p:nvPr>
        </p:nvSpPr>
        <p:spPr/>
        <p:txBody>
          <a:bodyPr/>
          <a:lstStyle/>
          <a:p>
            <a:r>
              <a:rPr lang="en-US" dirty="0" smtClean="0"/>
              <a:t>Creating a Cluster on the Block Diagram</a:t>
            </a:r>
            <a:endParaRPr lang="en-US" dirty="0"/>
          </a:p>
        </p:txBody>
      </p:sp>
      <p:pic>
        <p:nvPicPr>
          <p:cNvPr id="7" name="Picture 6" descr="loc_bd_cluster_creating_programmatically.png"/>
          <p:cNvPicPr>
            <a:picLocks noChangeAspect="1"/>
          </p:cNvPicPr>
          <p:nvPr/>
        </p:nvPicPr>
        <p:blipFill>
          <a:blip r:embed="rId3" cstate="print"/>
          <a:stretch>
            <a:fillRect/>
          </a:stretch>
        </p:blipFill>
        <p:spPr>
          <a:xfrm>
            <a:off x="1676400" y="2724150"/>
            <a:ext cx="5867396" cy="1066800"/>
          </a:xfrm>
          <a:prstGeom prst="rect">
            <a:avLst/>
          </a:prstGeom>
        </p:spPr>
      </p:pic>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14</a:t>
            </a:fld>
            <a:endParaRPr lang="en-US" dirty="0"/>
          </a:p>
        </p:txBody>
      </p:sp>
    </p:spTree>
    <p:extLst>
      <p:ext uri="{BB962C8B-B14F-4D97-AF65-F5344CB8AC3E}">
        <p14:creationId xmlns:p14="http://schemas.microsoft.com/office/powerpoint/2010/main" val="3829633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Grp="1" noChangeArrowheads="1"/>
          </p:cNvSpPr>
          <p:nvPr>
            <p:ph type="body" sz="quarter" idx="10"/>
          </p:nvPr>
        </p:nvSpPr>
        <p:spPr>
          <a:xfrm>
            <a:off x="475488" y="514350"/>
            <a:ext cx="8287512" cy="1200150"/>
          </a:xfrm>
        </p:spPr>
        <p:txBody>
          <a:bodyPr/>
          <a:lstStyle/>
          <a:p>
            <a:r>
              <a:rPr lang="en-US" dirty="0" smtClean="0"/>
              <a:t>Multi-plot Graphs/Charts and XY Graph</a:t>
            </a:r>
          </a:p>
        </p:txBody>
      </p:sp>
      <p:sp>
        <p:nvSpPr>
          <p:cNvPr id="6" name="Text Placeholder 5"/>
          <p:cNvSpPr>
            <a:spLocks noGrp="1"/>
          </p:cNvSpPr>
          <p:nvPr>
            <p:ph type="body" sz="quarter" idx="13"/>
          </p:nvPr>
        </p:nvSpPr>
        <p:spPr/>
        <p:txBody>
          <a:bodyPr/>
          <a:lstStyle/>
          <a:p>
            <a:r>
              <a:rPr lang="en-US" dirty="0" smtClean="0"/>
              <a:t>E. Clusters</a:t>
            </a:r>
            <a:endParaRPr lang="en-US" dirty="0"/>
          </a:p>
        </p:txBody>
      </p:sp>
      <p:pic>
        <p:nvPicPr>
          <p:cNvPr id="7" name="Embedded Image" descr="loc_bd_Charts and Graphs2.png"/>
          <p:cNvPicPr>
            <a:picLocks noChangeAspect="1"/>
          </p:cNvPicPr>
          <p:nvPr/>
        </p:nvPicPr>
        <p:blipFill>
          <a:blip r:embed="rId3" cstate="print"/>
          <a:stretch>
            <a:fillRect/>
          </a:stretch>
        </p:blipFill>
        <p:spPr>
          <a:xfrm>
            <a:off x="4267200" y="1123950"/>
            <a:ext cx="3781425" cy="3620170"/>
          </a:xfrm>
          <a:prstGeom prst="rect">
            <a:avLst/>
          </a:prstGeom>
        </p:spPr>
      </p:pic>
      <p:pic>
        <p:nvPicPr>
          <p:cNvPr id="10" name="Picture 9" descr="loc_fp_Charts and Graphs2.png"/>
          <p:cNvPicPr>
            <a:picLocks noChangeAspect="1"/>
          </p:cNvPicPr>
          <p:nvPr/>
        </p:nvPicPr>
        <p:blipFill>
          <a:blip r:embed="rId4" cstate="print"/>
          <a:stretch>
            <a:fillRect/>
          </a:stretch>
        </p:blipFill>
        <p:spPr>
          <a:xfrm>
            <a:off x="1095739" y="1187355"/>
            <a:ext cx="2253338" cy="3669542"/>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15</a:t>
            </a:fld>
            <a:endParaRPr lang="en-US" dirty="0"/>
          </a:p>
        </p:txBody>
      </p:sp>
    </p:spTree>
    <p:extLst>
      <p:ext uri="{BB962C8B-B14F-4D97-AF65-F5344CB8AC3E}">
        <p14:creationId xmlns:p14="http://schemas.microsoft.com/office/powerpoint/2010/main" val="26696673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Grp="1" noChangeArrowheads="1"/>
          </p:cNvSpPr>
          <p:nvPr>
            <p:ph type="body" sz="quarter" idx="10"/>
          </p:nvPr>
        </p:nvSpPr>
        <p:spPr/>
        <p:txBody>
          <a:bodyPr>
            <a:normAutofit lnSpcReduction="10000"/>
          </a:bodyPr>
          <a:lstStyle/>
          <a:p>
            <a:r>
              <a:rPr lang="en-US" dirty="0" smtClean="0"/>
              <a:t>Plotting Data</a:t>
            </a:r>
          </a:p>
        </p:txBody>
      </p:sp>
      <p:sp>
        <p:nvSpPr>
          <p:cNvPr id="65539" name="Rectangle 9"/>
          <p:cNvSpPr>
            <a:spLocks noGrp="1" noChangeArrowheads="1"/>
          </p:cNvSpPr>
          <p:nvPr>
            <p:ph sz="quarter" idx="15"/>
          </p:nvPr>
        </p:nvSpPr>
        <p:spPr/>
        <p:txBody>
          <a:bodyPr/>
          <a:lstStyle/>
          <a:p>
            <a:pPr marL="0" indent="0">
              <a:buNone/>
            </a:pPr>
            <a:r>
              <a:rPr lang="en-US" dirty="0" smtClean="0"/>
              <a:t>Use the Context Help window to determine how to wire multi-plot data to Waveform Graphs, Charts, and XY Graphs.</a:t>
            </a:r>
          </a:p>
        </p:txBody>
      </p:sp>
      <p:sp>
        <p:nvSpPr>
          <p:cNvPr id="10" name="Content Placeholder 9"/>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E. Clusters</a:t>
            </a:r>
            <a:endParaRPr lang="en-US" dirty="0"/>
          </a:p>
        </p:txBody>
      </p:sp>
      <p:pic>
        <p:nvPicPr>
          <p:cNvPr id="5" name="Embedded Image" descr="WaveGraContHelp.bmp"/>
          <p:cNvPicPr>
            <a:picLocks noChangeAspect="1"/>
          </p:cNvPicPr>
          <p:nvPr/>
        </p:nvPicPr>
        <p:blipFill>
          <a:blip r:embed="rId3" cstate="print"/>
          <a:stretch>
            <a:fillRect/>
          </a:stretch>
        </p:blipFill>
        <p:spPr>
          <a:xfrm>
            <a:off x="4724400" y="1733550"/>
            <a:ext cx="3177694" cy="3040527"/>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16</a:t>
            </a:fld>
            <a:endParaRPr lang="en-US" dirty="0"/>
          </a:p>
        </p:txBody>
      </p:sp>
    </p:spTree>
    <p:extLst>
      <p:ext uri="{BB962C8B-B14F-4D97-AF65-F5344CB8AC3E}">
        <p14:creationId xmlns:p14="http://schemas.microsoft.com/office/powerpoint/2010/main" val="1612483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Grp="1" noChangeArrowheads="1"/>
          </p:cNvSpPr>
          <p:nvPr>
            <p:ph type="body" sz="quarter" idx="10"/>
          </p:nvPr>
        </p:nvSpPr>
        <p:spPr/>
        <p:txBody>
          <a:bodyPr/>
          <a:lstStyle/>
          <a:p>
            <a:r>
              <a:rPr lang="en-US" dirty="0" smtClean="0"/>
              <a:t>Error Clusters</a:t>
            </a:r>
          </a:p>
        </p:txBody>
      </p:sp>
      <p:sp>
        <p:nvSpPr>
          <p:cNvPr id="38915" name="Rectangle 5"/>
          <p:cNvSpPr>
            <a:spLocks noGrp="1" noChangeArrowheads="1"/>
          </p:cNvSpPr>
          <p:nvPr>
            <p:ph sz="quarter" idx="15"/>
          </p:nvPr>
        </p:nvSpPr>
        <p:spPr/>
        <p:txBody>
          <a:bodyPr/>
          <a:lstStyle/>
          <a:p>
            <a:pPr>
              <a:buNone/>
            </a:pPr>
            <a:r>
              <a:rPr lang="en-US" dirty="0" smtClean="0"/>
              <a:t>An error cluster contains the following elements: </a:t>
            </a:r>
          </a:p>
          <a:p>
            <a:pPr lvl="1"/>
            <a:r>
              <a:rPr lang="en-US" dirty="0" smtClean="0"/>
              <a:t>status</a:t>
            </a:r>
          </a:p>
          <a:p>
            <a:pPr lvl="1"/>
            <a:r>
              <a:rPr lang="en-US" dirty="0" smtClean="0"/>
              <a:t>code </a:t>
            </a:r>
          </a:p>
          <a:p>
            <a:pPr lvl="1"/>
            <a:r>
              <a:rPr lang="en-US" dirty="0" smtClean="0"/>
              <a:t>source</a:t>
            </a:r>
          </a:p>
          <a:p>
            <a:endParaRPr lang="en-US" dirty="0" smtClean="0"/>
          </a:p>
        </p:txBody>
      </p:sp>
      <p:sp>
        <p:nvSpPr>
          <p:cNvPr id="7" name="Text Placeholder 6"/>
          <p:cNvSpPr>
            <a:spLocks noGrp="1"/>
          </p:cNvSpPr>
          <p:nvPr>
            <p:ph type="body" sz="quarter" idx="13"/>
          </p:nvPr>
        </p:nvSpPr>
        <p:spPr/>
        <p:txBody>
          <a:bodyPr/>
          <a:lstStyle/>
          <a:p>
            <a:r>
              <a:rPr lang="en-US" dirty="0" smtClean="0"/>
              <a:t>E. Clusters</a:t>
            </a:r>
            <a:endParaRPr lang="en-US" dirty="0"/>
          </a:p>
        </p:txBody>
      </p:sp>
      <p:pic>
        <p:nvPicPr>
          <p:cNvPr id="38917" name="Picture 7" descr="loc_bd_errorcluster.bmp"/>
          <p:cNvPicPr>
            <a:picLocks noChangeAspect="1" noChangeArrowheads="1"/>
          </p:cNvPicPr>
          <p:nvPr/>
        </p:nvPicPr>
        <p:blipFill>
          <a:blip r:embed="rId3" cstate="print"/>
          <a:stretch>
            <a:fillRect/>
          </a:stretch>
        </p:blipFill>
        <p:spPr bwMode="auto">
          <a:xfrm>
            <a:off x="4800600" y="2842863"/>
            <a:ext cx="2751220" cy="1475122"/>
          </a:xfrm>
          <a:prstGeom prst="rect">
            <a:avLst/>
          </a:prstGeom>
          <a:noFill/>
          <a:ln w="9525" algn="ctr">
            <a:noFill/>
            <a:miter lim="800000"/>
            <a:headEnd type="none" w="sm" len="sm"/>
            <a:tailEnd type="none" w="sm" len="sm"/>
          </a:ln>
        </p:spPr>
      </p:pic>
      <p:pic>
        <p:nvPicPr>
          <p:cNvPr id="38918" name="Picture 8" descr="loc_fp_errorcluster.bmp"/>
          <p:cNvPicPr>
            <a:picLocks noChangeAspect="1" noChangeArrowheads="1"/>
          </p:cNvPicPr>
          <p:nvPr/>
        </p:nvPicPr>
        <p:blipFill>
          <a:blip r:embed="rId4" cstate="print"/>
          <a:stretch>
            <a:fillRect/>
          </a:stretch>
        </p:blipFill>
        <p:spPr bwMode="auto">
          <a:xfrm>
            <a:off x="742503" y="2745397"/>
            <a:ext cx="3582439" cy="1768284"/>
          </a:xfrm>
          <a:prstGeom prst="rect">
            <a:avLst/>
          </a:prstGeom>
          <a:noFill/>
          <a:ln w="9525" algn="ctr">
            <a:noFill/>
            <a:miter lim="800000"/>
            <a:headEnd type="none" w="sm" len="sm"/>
            <a:tailEnd type="none" w="sm" len="sm"/>
          </a:ln>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17</a:t>
            </a:fld>
            <a:endParaRPr lang="en-US" dirty="0"/>
          </a:p>
        </p:txBody>
      </p:sp>
    </p:spTree>
    <p:extLst>
      <p:ext uri="{BB962C8B-B14F-4D97-AF65-F5344CB8AC3E}">
        <p14:creationId xmlns:p14="http://schemas.microsoft.com/office/powerpoint/2010/main" val="3501494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Create clusters, reorder clusters, and use the cluster functions to assemble and disassemble elements.</a:t>
            </a:r>
          </a:p>
        </p:txBody>
      </p:sp>
      <p:sp>
        <p:nvSpPr>
          <p:cNvPr id="39939" name="Rectangle 3"/>
          <p:cNvSpPr>
            <a:spLocks noGrp="1" noChangeArrowheads="1"/>
          </p:cNvSpPr>
          <p:nvPr>
            <p:ph type="body" idx="10"/>
          </p:nvPr>
        </p:nvSpPr>
        <p:spPr/>
        <p:txBody>
          <a:bodyPr/>
          <a:lstStyle/>
          <a:p>
            <a:r>
              <a:rPr lang="en-US" dirty="0" smtClean="0"/>
              <a:t>Exercise 5-2</a:t>
            </a:r>
          </a:p>
        </p:txBody>
      </p:sp>
      <p:sp>
        <p:nvSpPr>
          <p:cNvPr id="5" name="Text Placeholder 4"/>
          <p:cNvSpPr>
            <a:spLocks noGrp="1"/>
          </p:cNvSpPr>
          <p:nvPr>
            <p:ph type="body" idx="14"/>
          </p:nvPr>
        </p:nvSpPr>
        <p:spPr/>
        <p:txBody>
          <a:bodyPr/>
          <a:lstStyle/>
          <a:p>
            <a:r>
              <a:rPr lang="en-US" dirty="0" smtClean="0"/>
              <a:t>Temperature Warnings VI</a:t>
            </a:r>
            <a:r>
              <a:rPr lang="en-US" dirty="0" smtClean="0">
                <a:latin typeface="Times New Roman"/>
                <a:cs typeface="Times New Roman"/>
              </a:rPr>
              <a:t>─ </a:t>
            </a:r>
            <a:r>
              <a:rPr lang="en-US" dirty="0" smtClean="0"/>
              <a:t>Clusters</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18</a:t>
            </a:fld>
            <a:endParaRPr lang="en-US" dirty="0"/>
          </a:p>
        </p:txBody>
      </p:sp>
    </p:spTree>
    <p:extLst>
      <p:ext uri="{BB962C8B-B14F-4D97-AF65-F5344CB8AC3E}">
        <p14:creationId xmlns:p14="http://schemas.microsoft.com/office/powerpoint/2010/main" val="35363516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5-2</a:t>
            </a:r>
            <a:endParaRPr lang="en-US" dirty="0"/>
          </a:p>
        </p:txBody>
      </p:sp>
      <p:sp>
        <p:nvSpPr>
          <p:cNvPr id="4" name="Text Placeholder 3"/>
          <p:cNvSpPr>
            <a:spLocks noGrp="1"/>
          </p:cNvSpPr>
          <p:nvPr>
            <p:ph type="body" sz="quarter" idx="13"/>
          </p:nvPr>
        </p:nvSpPr>
        <p:spPr/>
        <p:txBody>
          <a:bodyPr/>
          <a:lstStyle/>
          <a:p>
            <a:r>
              <a:rPr lang="en-US" dirty="0" smtClean="0"/>
              <a:t>What would happen if you reordered cluster elements?</a:t>
            </a:r>
          </a:p>
          <a:p>
            <a:r>
              <a:rPr lang="en-US" dirty="0" smtClean="0"/>
              <a:t>What would happen if you added a cluster element to Weather Data Out? </a:t>
            </a:r>
          </a:p>
          <a:p>
            <a:pPr>
              <a:buNone/>
            </a:pPr>
            <a:endParaRPr lang="en-US" dirty="0"/>
          </a:p>
        </p:txBody>
      </p:sp>
      <p:sp>
        <p:nvSpPr>
          <p:cNvPr id="5" name="Text Placeholder 4"/>
          <p:cNvSpPr>
            <a:spLocks noGrp="1"/>
          </p:cNvSpPr>
          <p:nvPr>
            <p:ph type="body" idx="14"/>
          </p:nvPr>
        </p:nvSpPr>
        <p:spPr/>
        <p:txBody>
          <a:bodyPr/>
          <a:lstStyle/>
          <a:p>
            <a:r>
              <a:rPr lang="en-US" dirty="0" smtClean="0"/>
              <a:t>Temperature Warnings VI</a:t>
            </a:r>
            <a:r>
              <a:rPr lang="en-US" dirty="0" smtClean="0">
                <a:latin typeface="Times New Roman"/>
                <a:cs typeface="Times New Roman"/>
              </a:rPr>
              <a:t>─ </a:t>
            </a:r>
            <a:r>
              <a:rPr lang="en-US" dirty="0" smtClean="0"/>
              <a:t>Clusters</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19</a:t>
            </a:fld>
            <a:endParaRPr lang="en-US" dirty="0"/>
          </a:p>
        </p:txBody>
      </p:sp>
    </p:spTree>
    <p:extLst>
      <p:ext uri="{BB962C8B-B14F-4D97-AF65-F5344CB8AC3E}">
        <p14:creationId xmlns:p14="http://schemas.microsoft.com/office/powerpoint/2010/main" val="1379923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pPr lvl="0">
              <a:spcBef>
                <a:spcPct val="0"/>
              </a:spcBef>
              <a:buClrTx/>
              <a:buSzTx/>
              <a:defRPr/>
            </a:pPr>
            <a:r>
              <a:rPr lang="en-US" spc="-100" dirty="0" smtClean="0">
                <a:solidFill>
                  <a:schemeClr val="accent1"/>
                </a:solidFill>
              </a:rPr>
              <a:t>F. Type Definitions</a:t>
            </a:r>
            <a:endParaRPr lang="en-US" spc="-100" dirty="0">
              <a:solidFill>
                <a:schemeClr val="accent1"/>
              </a:solidFill>
            </a:endParaRPr>
          </a:p>
        </p:txBody>
      </p:sp>
      <p:sp>
        <p:nvSpPr>
          <p:cNvPr id="6" name="Content Placeholder 5"/>
          <p:cNvSpPr>
            <a:spLocks noGrp="1"/>
          </p:cNvSpPr>
          <p:nvPr>
            <p:ph type="body" idx="12"/>
          </p:nvPr>
        </p:nvSpPr>
        <p:spPr/>
        <p:txBody>
          <a:bodyPr/>
          <a:lstStyle/>
          <a:p>
            <a:r>
              <a:rPr lang="en-US" dirty="0" smtClean="0"/>
              <a:t>Identify and determine when to use a type definition, strict type definition, or control.</a:t>
            </a:r>
          </a:p>
          <a:p>
            <a:endParaRPr lang="en-US" dirty="0"/>
          </a:p>
        </p:txBody>
      </p:sp>
      <p:sp>
        <p:nvSpPr>
          <p:cNvPr id="7" name="Text Placeholder 6"/>
          <p:cNvSpPr>
            <a:spLocks noGrp="1"/>
          </p:cNvSpPr>
          <p:nvPr>
            <p:ph type="body" sz="quarter" idx="15"/>
          </p:nvPr>
        </p:nvSpPr>
        <p:spPr/>
        <p:txBody>
          <a:bodyPr/>
          <a:lstStyle/>
          <a:p>
            <a:pPr>
              <a:buFont typeface="Arial" pitchFamily="34" charset="0"/>
              <a:buChar char="•"/>
            </a:pPr>
            <a:endParaRPr lang="en-US" dirty="0"/>
          </a:p>
        </p:txBody>
      </p:sp>
      <p:sp>
        <p:nvSpPr>
          <p:cNvPr id="8" name="Text Placeholder 7"/>
          <p:cNvSpPr>
            <a:spLocks noGrp="1"/>
          </p:cNvSpPr>
          <p:nvPr>
            <p:ph type="body" sz="quarter" idx="16"/>
          </p:nvPr>
        </p:nvSpPr>
        <p:spPr/>
        <p:txBody>
          <a:bodyPr/>
          <a:lstStyle/>
          <a:p>
            <a:pPr>
              <a:buFont typeface="Arial" pitchFamily="34" charset="0"/>
              <a:buChar char="•"/>
            </a:pPr>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36533510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body" sz="quarter" idx="10"/>
          </p:nvPr>
        </p:nvSpPr>
        <p:spPr/>
        <p:txBody>
          <a:bodyPr>
            <a:normAutofit lnSpcReduction="10000"/>
          </a:bodyPr>
          <a:lstStyle/>
          <a:p>
            <a:r>
              <a:rPr lang="en-US" dirty="0" smtClean="0"/>
              <a:t>Control Options</a:t>
            </a:r>
          </a:p>
        </p:txBody>
      </p:sp>
      <p:sp>
        <p:nvSpPr>
          <p:cNvPr id="43011" name="Rectangle 5"/>
          <p:cNvSpPr>
            <a:spLocks noGrp="1" noChangeArrowheads="1"/>
          </p:cNvSpPr>
          <p:nvPr>
            <p:ph sz="quarter" idx="15"/>
          </p:nvPr>
        </p:nvSpPr>
        <p:spPr/>
        <p:txBody>
          <a:bodyPr/>
          <a:lstStyle/>
          <a:p>
            <a:pPr marL="0" indent="0">
              <a:buNone/>
            </a:pPr>
            <a:r>
              <a:rPr lang="en-US" dirty="0" smtClean="0"/>
              <a:t>You can save a custom control as: </a:t>
            </a:r>
          </a:p>
          <a:p>
            <a:r>
              <a:rPr lang="en-US" dirty="0" smtClean="0"/>
              <a:t>Control</a:t>
            </a:r>
          </a:p>
          <a:p>
            <a:r>
              <a:rPr lang="en-US" dirty="0" smtClean="0"/>
              <a:t>Type Definition</a:t>
            </a:r>
          </a:p>
          <a:p>
            <a:r>
              <a:rPr lang="en-US" dirty="0" smtClean="0"/>
              <a:t>Strict Type Definition</a:t>
            </a:r>
          </a:p>
        </p:txBody>
      </p:sp>
      <p:sp>
        <p:nvSpPr>
          <p:cNvPr id="10" name="Content Placeholder 9"/>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F. Type Definitions</a:t>
            </a:r>
            <a:endParaRPr lang="en-US" dirty="0"/>
          </a:p>
        </p:txBody>
      </p:sp>
      <p:pic>
        <p:nvPicPr>
          <p:cNvPr id="8" name="Embedded Image" descr="loc_fp_typedef sample-save options.png"/>
          <p:cNvPicPr>
            <a:picLocks noChangeAspect="1"/>
          </p:cNvPicPr>
          <p:nvPr/>
        </p:nvPicPr>
        <p:blipFill>
          <a:blip r:embed="rId3" cstate="print"/>
          <a:stretch>
            <a:fillRect/>
          </a:stretch>
        </p:blipFill>
        <p:spPr>
          <a:xfrm>
            <a:off x="4953000" y="590550"/>
            <a:ext cx="2851496" cy="4220215"/>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4101868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5"/>
          </p:nvPr>
        </p:nvSpPr>
        <p:spPr/>
        <p:txBody>
          <a:bodyPr/>
          <a:lstStyle/>
          <a:p>
            <a:endParaRPr lang="en-US" dirty="0"/>
          </a:p>
        </p:txBody>
      </p:sp>
      <p:sp>
        <p:nvSpPr>
          <p:cNvPr id="11" name="Title 6"/>
          <p:cNvSpPr>
            <a:spLocks noGrp="1"/>
          </p:cNvSpPr>
          <p:nvPr>
            <p:ph type="body" idx="18"/>
          </p:nvPr>
        </p:nvSpPr>
        <p:spPr>
          <a:xfrm>
            <a:off x="754905" y="1504950"/>
            <a:ext cx="8229600" cy="455005"/>
          </a:xfrm>
        </p:spPr>
        <p:txBody>
          <a:bodyPr>
            <a:normAutofit fontScale="75000" lnSpcReduction="20000"/>
          </a:bodyPr>
          <a:lstStyle/>
          <a:p>
            <a:r>
              <a:rPr lang="en-US" dirty="0" smtClean="0"/>
              <a:t>Difference between Control, Type Def, and Strict Type Def</a:t>
            </a: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22</a:t>
            </a:fld>
            <a:endParaRPr lang="en-US" dirty="0"/>
          </a:p>
        </p:txBody>
      </p:sp>
    </p:spTree>
    <p:extLst>
      <p:ext uri="{BB962C8B-B14F-4D97-AF65-F5344CB8AC3E}">
        <p14:creationId xmlns:p14="http://schemas.microsoft.com/office/powerpoint/2010/main" val="7746043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5"/>
          </p:nvPr>
        </p:nvSpPr>
        <p:spPr/>
        <p:txBody>
          <a:bodyPr/>
          <a:lstStyle/>
          <a:p>
            <a:pPr lvl="1"/>
            <a:endParaRPr lang="en-US" dirty="0" smtClean="0"/>
          </a:p>
          <a:p>
            <a:pPr lvl="2"/>
            <a:endParaRPr lang="en-US" dirty="0" smtClean="0"/>
          </a:p>
          <a:p>
            <a:pPr lvl="1"/>
            <a:endParaRPr lang="en-US" dirty="0" smtClean="0"/>
          </a:p>
        </p:txBody>
      </p:sp>
      <p:sp>
        <p:nvSpPr>
          <p:cNvPr id="12" name="Title 1"/>
          <p:cNvSpPr>
            <a:spLocks noGrp="1"/>
          </p:cNvSpPr>
          <p:nvPr>
            <p:ph type="body" idx="18"/>
          </p:nvPr>
        </p:nvSpPr>
        <p:spPr/>
        <p:txBody>
          <a:bodyPr>
            <a:normAutofit fontScale="82500" lnSpcReduction="10000"/>
          </a:bodyPr>
          <a:lstStyle/>
          <a:p>
            <a:r>
              <a:rPr lang="en-US" dirty="0" smtClean="0"/>
              <a:t>Creating and Identifying Type Definitions (Type Def)</a:t>
            </a:r>
            <a:endParaRPr lang="en-US" dirty="0"/>
          </a:p>
        </p:txBody>
      </p:sp>
      <p:pic>
        <p:nvPicPr>
          <p:cNvPr id="4" name="Picture 3" descr="loc_fp_cluster sample-typedef1.png"/>
          <p:cNvPicPr>
            <a:picLocks noChangeAspect="1"/>
          </p:cNvPicPr>
          <p:nvPr/>
        </p:nvPicPr>
        <p:blipFill>
          <a:blip r:embed="rId3" cstate="print"/>
          <a:stretch>
            <a:fillRect/>
          </a:stretch>
        </p:blipFill>
        <p:spPr>
          <a:xfrm>
            <a:off x="228600" y="2190750"/>
            <a:ext cx="1900153" cy="1719638"/>
          </a:xfrm>
          <a:prstGeom prst="rect">
            <a:avLst/>
          </a:prstGeom>
          <a:noFill/>
          <a:ln>
            <a:noFill/>
          </a:ln>
        </p:spPr>
      </p:pic>
      <p:pic>
        <p:nvPicPr>
          <p:cNvPr id="5" name="Picture 4" descr="loc_fp_cluster sample-typedef2.png"/>
          <p:cNvPicPr>
            <a:picLocks noChangeAspect="1"/>
          </p:cNvPicPr>
          <p:nvPr/>
        </p:nvPicPr>
        <p:blipFill>
          <a:blip r:embed="rId4" cstate="print"/>
          <a:stretch>
            <a:fillRect/>
          </a:stretch>
        </p:blipFill>
        <p:spPr>
          <a:xfrm>
            <a:off x="2667000" y="3028950"/>
            <a:ext cx="1900153" cy="1866900"/>
          </a:xfrm>
          <a:prstGeom prst="rect">
            <a:avLst/>
          </a:prstGeom>
          <a:noFill/>
          <a:ln>
            <a:noFill/>
          </a:ln>
        </p:spPr>
      </p:pic>
      <p:sp>
        <p:nvSpPr>
          <p:cNvPr id="6" name="Right Arrow 5"/>
          <p:cNvSpPr/>
          <p:nvPr/>
        </p:nvSpPr>
        <p:spPr>
          <a:xfrm>
            <a:off x="1828800" y="3486150"/>
            <a:ext cx="6858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loc_bd_Use Typedef Sample2.png"/>
          <p:cNvPicPr>
            <a:picLocks noChangeAspect="1"/>
          </p:cNvPicPr>
          <p:nvPr/>
        </p:nvPicPr>
        <p:blipFill>
          <a:blip r:embed="rId5" cstate="print"/>
          <a:stretch>
            <a:fillRect/>
          </a:stretch>
        </p:blipFill>
        <p:spPr>
          <a:xfrm>
            <a:off x="4953000" y="2571750"/>
            <a:ext cx="924299" cy="1600847"/>
          </a:xfrm>
          <a:prstGeom prst="rect">
            <a:avLst/>
          </a:prstGeom>
          <a:noFill/>
          <a:ln>
            <a:noFill/>
          </a:ln>
        </p:spPr>
      </p:pic>
      <p:pic>
        <p:nvPicPr>
          <p:cNvPr id="9" name="Picture 8" descr="loc_bd_Use Typedef Sample.png"/>
          <p:cNvPicPr>
            <a:picLocks noChangeAspect="1"/>
          </p:cNvPicPr>
          <p:nvPr/>
        </p:nvPicPr>
        <p:blipFill>
          <a:blip r:embed="rId6" cstate="print"/>
          <a:stretch>
            <a:fillRect/>
          </a:stretch>
        </p:blipFill>
        <p:spPr>
          <a:xfrm>
            <a:off x="6477000" y="2800350"/>
            <a:ext cx="2468804" cy="1361740"/>
          </a:xfrm>
          <a:prstGeom prst="rect">
            <a:avLst/>
          </a:prstGeom>
          <a:noFill/>
          <a:ln>
            <a:noFill/>
          </a:ln>
        </p:spPr>
      </p:pic>
      <p:sp>
        <p:nvSpPr>
          <p:cNvPr id="11" name="Right Arrow 10"/>
          <p:cNvSpPr/>
          <p:nvPr/>
        </p:nvSpPr>
        <p:spPr>
          <a:xfrm>
            <a:off x="5943600" y="3486150"/>
            <a:ext cx="685800" cy="2857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23</a:t>
            </a:fld>
            <a:endParaRPr lang="en-US" dirty="0"/>
          </a:p>
        </p:txBody>
      </p:sp>
    </p:spTree>
    <p:extLst>
      <p:ext uri="{BB962C8B-B14F-4D97-AF65-F5344CB8AC3E}">
        <p14:creationId xmlns:p14="http://schemas.microsoft.com/office/powerpoint/2010/main" val="18537827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Create and modify a type-defined cluster control and use the type definition in a calling VI and a subVI.</a:t>
            </a:r>
          </a:p>
          <a:p>
            <a:endParaRPr lang="en-US" dirty="0"/>
          </a:p>
        </p:txBody>
      </p:sp>
      <p:sp>
        <p:nvSpPr>
          <p:cNvPr id="47107" name="Rectangle 3"/>
          <p:cNvSpPr>
            <a:spLocks noGrp="1" noChangeArrowheads="1"/>
          </p:cNvSpPr>
          <p:nvPr>
            <p:ph type="body" idx="10"/>
          </p:nvPr>
        </p:nvSpPr>
        <p:spPr/>
        <p:txBody>
          <a:bodyPr/>
          <a:lstStyle/>
          <a:p>
            <a:r>
              <a:rPr lang="en-US" dirty="0" smtClean="0"/>
              <a:t>Exercise 5-3</a:t>
            </a:r>
          </a:p>
        </p:txBody>
      </p:sp>
      <p:sp>
        <p:nvSpPr>
          <p:cNvPr id="5" name="Text Placeholder 4"/>
          <p:cNvSpPr>
            <a:spLocks noGrp="1"/>
          </p:cNvSpPr>
          <p:nvPr>
            <p:ph type="body" idx="14"/>
          </p:nvPr>
        </p:nvSpPr>
        <p:spPr/>
        <p:txBody>
          <a:bodyPr/>
          <a:lstStyle/>
          <a:p>
            <a:r>
              <a:rPr lang="en-US" dirty="0" smtClean="0"/>
              <a:t>Temperature Warnings VI</a:t>
            </a:r>
            <a:r>
              <a:rPr lang="en-US" dirty="0" smtClean="0">
                <a:latin typeface="Times New Roman"/>
                <a:cs typeface="Times New Roman"/>
              </a:rPr>
              <a:t>─ </a:t>
            </a:r>
            <a:br>
              <a:rPr lang="en-US" dirty="0" smtClean="0">
                <a:latin typeface="Times New Roman"/>
                <a:cs typeface="Times New Roman"/>
              </a:rPr>
            </a:br>
            <a:r>
              <a:rPr lang="en-US" dirty="0" smtClean="0"/>
              <a:t>Type Definition</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24</a:t>
            </a:fld>
            <a:endParaRPr lang="en-US" dirty="0"/>
          </a:p>
        </p:txBody>
      </p:sp>
    </p:spTree>
    <p:extLst>
      <p:ext uri="{BB962C8B-B14F-4D97-AF65-F5344CB8AC3E}">
        <p14:creationId xmlns:p14="http://schemas.microsoft.com/office/powerpoint/2010/main" val="13900246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type="body" idx="10"/>
          </p:nvPr>
        </p:nvSpPr>
        <p:spPr/>
        <p:txBody>
          <a:bodyPr/>
          <a:lstStyle/>
          <a:p>
            <a:r>
              <a:rPr lang="en-US" dirty="0" smtClean="0"/>
              <a:t>Exercise 5-3</a:t>
            </a:r>
            <a:endParaRPr lang="en-US" dirty="0"/>
          </a:p>
        </p:txBody>
      </p:sp>
      <p:sp>
        <p:nvSpPr>
          <p:cNvPr id="6" name="Text Placeholder 5"/>
          <p:cNvSpPr>
            <a:spLocks noGrp="1"/>
          </p:cNvSpPr>
          <p:nvPr>
            <p:ph type="body" sz="quarter" idx="13"/>
          </p:nvPr>
        </p:nvSpPr>
        <p:spPr/>
        <p:txBody>
          <a:bodyPr/>
          <a:lstStyle/>
          <a:p>
            <a:pPr marL="0" indent="0">
              <a:buNone/>
            </a:pPr>
            <a:r>
              <a:rPr lang="en-US" dirty="0" smtClean="0"/>
              <a:t>Now that the Weather Data control is saved as a type definition, how many instances of the cluster would need to be updated to add wind speed data?</a:t>
            </a:r>
          </a:p>
          <a:p>
            <a:endParaRPr lang="en-US" dirty="0"/>
          </a:p>
        </p:txBody>
      </p:sp>
      <p:sp>
        <p:nvSpPr>
          <p:cNvPr id="7" name="Text Placeholder 6"/>
          <p:cNvSpPr>
            <a:spLocks noGrp="1"/>
          </p:cNvSpPr>
          <p:nvPr>
            <p:ph type="body" idx="14"/>
          </p:nvPr>
        </p:nvSpPr>
        <p:spPr/>
        <p:txBody>
          <a:bodyPr/>
          <a:lstStyle/>
          <a:p>
            <a:r>
              <a:rPr lang="en-US" dirty="0" smtClean="0"/>
              <a:t>Temperature Warnings VI</a:t>
            </a:r>
            <a:r>
              <a:rPr lang="en-US" dirty="0" smtClean="0">
                <a:latin typeface="Times New Roman"/>
                <a:cs typeface="Times New Roman"/>
              </a:rPr>
              <a:t>─ </a:t>
            </a:r>
            <a:br>
              <a:rPr lang="en-US" dirty="0" smtClean="0">
                <a:latin typeface="Times New Roman"/>
                <a:cs typeface="Times New Roman"/>
              </a:rPr>
            </a:br>
            <a:r>
              <a:rPr lang="en-US" dirty="0" smtClean="0"/>
              <a:t>Type Definition</a:t>
            </a:r>
            <a:endParaRPr lang="en-US" dirty="0"/>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14982452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4"/>
          </p:nvPr>
        </p:nvSpPr>
        <p:spPr/>
        <p:txBody>
          <a:bodyPr/>
          <a:lstStyle/>
          <a:p>
            <a:r>
              <a:rPr lang="en-US" dirty="0" smtClean="0"/>
              <a:t>Activity 5-2</a:t>
            </a:r>
            <a:endParaRPr lang="en-US" dirty="0"/>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26</a:t>
            </a:fld>
            <a:endParaRPr lang="en-US" dirty="0"/>
          </a:p>
        </p:txBody>
      </p:sp>
      <p:sp>
        <p:nvSpPr>
          <p:cNvPr id="8" name="Text Placeholder 7"/>
          <p:cNvSpPr>
            <a:spLocks noGrp="1"/>
          </p:cNvSpPr>
          <p:nvPr>
            <p:ph type="body" idx="18"/>
          </p:nvPr>
        </p:nvSpPr>
        <p:spPr/>
        <p:txBody>
          <a:bodyPr/>
          <a:lstStyle/>
          <a:p>
            <a:r>
              <a:rPr lang="en-US" dirty="0" smtClean="0"/>
              <a:t>Lesson Review</a:t>
            </a:r>
            <a:endParaRPr lang="en-US" dirty="0"/>
          </a:p>
        </p:txBody>
      </p:sp>
      <p:sp>
        <p:nvSpPr>
          <p:cNvPr id="9" name="Text Placeholder 5"/>
          <p:cNvSpPr txBox="1">
            <a:spLocks/>
          </p:cNvSpPr>
          <p:nvPr/>
        </p:nvSpPr>
        <p:spPr>
          <a:xfrm>
            <a:off x="816592" y="2601604"/>
            <a:ext cx="7829550" cy="1200150"/>
          </a:xfrm>
          <a:prstGeom prst="rect">
            <a:avLst/>
          </a:prstGeom>
        </p:spPr>
        <p:txBody>
          <a:bodyPr vert="horz" lIns="91435" tIns="45717" rIns="91435" bIns="45717" rtlCol="0">
            <a:normAutofit/>
          </a:bodyPr>
          <a:lstStyle/>
          <a:p>
            <a:pPr marL="457200" marR="0" lvl="0" indent="0" algn="l" defTabSz="457174" rtl="0" eaLnBrk="1" fontAlgn="auto" latinLnBrk="0" hangingPunct="1">
              <a:lnSpc>
                <a:spcPct val="100000"/>
              </a:lnSpc>
              <a:spcBef>
                <a:spcPts val="573"/>
              </a:spcBef>
              <a:spcAft>
                <a:spcPts val="0"/>
              </a:spcAft>
              <a:buClrTx/>
              <a:buSzPct val="70000"/>
              <a:buFont typeface="Lucida Grande"/>
              <a:buNone/>
              <a:tabLst/>
              <a:defRPr/>
            </a:pPr>
            <a:r>
              <a:rPr kumimoji="0" lang="en-US" sz="1600" b="0" i="0" u="none" strike="noStrike" kern="1200" cap="none" spc="0" normalizeH="0" baseline="0" noProof="0" dirty="0" smtClean="0">
                <a:ln>
                  <a:noFill/>
                </a:ln>
                <a:solidFill>
                  <a:schemeClr val="tx1"/>
                </a:solidFill>
                <a:effectLst/>
                <a:uLnTx/>
                <a:uFillTx/>
                <a:latin typeface="+mn-lt"/>
                <a:ea typeface="+mn-ea"/>
                <a:cs typeface="Arial"/>
              </a:rPr>
              <a:t>Refer to the participant guide to answer questions about what you have learned in this lesson and then discuss the answers as a group.</a:t>
            </a:r>
            <a:endParaRPr kumimoji="0" lang="en-US" sz="1600" b="0" i="0" u="none" strike="noStrike" kern="1200" cap="none" spc="0" normalizeH="0" baseline="0" noProof="0" dirty="0">
              <a:ln>
                <a:noFill/>
              </a:ln>
              <a:solidFill>
                <a:schemeClr val="tx1"/>
              </a:solidFill>
              <a:effectLst/>
              <a:uLnTx/>
              <a:uFillTx/>
              <a:latin typeface="+mn-lt"/>
              <a:ea typeface="+mn-ea"/>
              <a:cs typeface="Arial"/>
            </a:endParaRPr>
          </a:p>
        </p:txBody>
      </p:sp>
      <p:pic>
        <p:nvPicPr>
          <p:cNvPr id="10" name="Picture 9"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12516994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You can create an array of arrays. </a:t>
            </a:r>
          </a:p>
        </p:txBody>
      </p:sp>
      <p:sp>
        <p:nvSpPr>
          <p:cNvPr id="14" name="Content Placeholder 13"/>
          <p:cNvSpPr>
            <a:spLocks noGrp="1"/>
          </p:cNvSpPr>
          <p:nvPr>
            <p:ph sz="quarter" idx="15"/>
          </p:nvPr>
        </p:nvSpPr>
        <p:spPr/>
        <p:txBody>
          <a:bodyPr/>
          <a:lstStyle/>
          <a:p>
            <a:r>
              <a:rPr lang="en-US" dirty="0" smtClean="0"/>
              <a:t>True</a:t>
            </a:r>
          </a:p>
          <a:p>
            <a:r>
              <a:rPr lang="en-US" dirty="0" smtClean="0"/>
              <a:t>False</a:t>
            </a:r>
          </a:p>
          <a:p>
            <a:endParaRPr lang="en-US" dirty="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27</a:t>
            </a:fld>
            <a:endParaRPr lang="en-US" dirty="0"/>
          </a:p>
        </p:txBody>
      </p:sp>
    </p:spTree>
    <p:extLst>
      <p:ext uri="{BB962C8B-B14F-4D97-AF65-F5344CB8AC3E}">
        <p14:creationId xmlns:p14="http://schemas.microsoft.com/office/powerpoint/2010/main" val="20982560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marL="514350" indent="-514350">
              <a:buFont typeface="+mj-lt"/>
              <a:buAutoNum type="arabicPeriod"/>
            </a:pPr>
            <a:r>
              <a:rPr lang="en-US" dirty="0" smtClean="0"/>
              <a:t>You can create an array of arrays. </a:t>
            </a:r>
          </a:p>
        </p:txBody>
      </p:sp>
      <p:sp>
        <p:nvSpPr>
          <p:cNvPr id="49155" name="Rectangle 8"/>
          <p:cNvSpPr>
            <a:spLocks noGrp="1" noChangeArrowheads="1"/>
          </p:cNvSpPr>
          <p:nvPr>
            <p:ph sz="quarter" idx="15"/>
          </p:nvPr>
        </p:nvSpPr>
        <p:spPr/>
        <p:txBody>
          <a:bodyPr/>
          <a:lstStyle/>
          <a:p>
            <a:r>
              <a:rPr lang="en-US" dirty="0" smtClean="0"/>
              <a:t>True</a:t>
            </a:r>
          </a:p>
          <a:p>
            <a:r>
              <a:rPr lang="en-US" b="1" dirty="0" smtClean="0"/>
              <a:t>False </a:t>
            </a:r>
            <a:r>
              <a:rPr lang="en-US" dirty="0" smtClean="0"/>
              <a:t/>
            </a:r>
            <a:br>
              <a:rPr lang="en-US" dirty="0" smtClean="0"/>
            </a:br>
            <a:r>
              <a:rPr lang="en-US" dirty="0" smtClean="0"/>
              <a:t/>
            </a:r>
            <a:br>
              <a:rPr lang="en-US" dirty="0" smtClean="0"/>
            </a:br>
            <a:endParaRPr lang="en-US" dirty="0" smtClean="0"/>
          </a:p>
          <a:p>
            <a:pPr marL="457200" lvl="1" indent="-1588"/>
            <a:r>
              <a:rPr lang="en-US" dirty="0" smtClean="0"/>
              <a:t>You cannot drag an array data type into an array shell.  However, you can create two-dimensional arrays.</a:t>
            </a:r>
          </a:p>
          <a:p>
            <a:endParaRPr lang="en-US" dirty="0" smtClean="0"/>
          </a:p>
          <a:p>
            <a:endParaRPr lang="en-US" dirty="0" smtClean="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28</a:t>
            </a:fld>
            <a:endParaRPr lang="en-US" dirty="0"/>
          </a:p>
        </p:txBody>
      </p:sp>
    </p:spTree>
    <p:extLst>
      <p:ext uri="{BB962C8B-B14F-4D97-AF65-F5344CB8AC3E}">
        <p14:creationId xmlns:p14="http://schemas.microsoft.com/office/powerpoint/2010/main" val="38367178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a:bodyPr>
          <a:lstStyle/>
          <a:p>
            <a:pPr marL="514350" indent="-514350">
              <a:buFont typeface="+mj-lt"/>
              <a:buAutoNum type="arabicPeriod" startAt="2"/>
            </a:pPr>
            <a:r>
              <a:rPr lang="en-US" dirty="0" smtClean="0"/>
              <a:t>What is the value of the </a:t>
            </a:r>
            <a:r>
              <a:rPr lang="en-US" b="1" dirty="0" smtClean="0"/>
              <a:t>Iterations</a:t>
            </a:r>
            <a:r>
              <a:rPr lang="en-US" dirty="0" smtClean="0"/>
              <a:t> indicator after running this VI?</a:t>
            </a:r>
          </a:p>
          <a:p>
            <a:endParaRPr lang="en-US" dirty="0"/>
          </a:p>
        </p:txBody>
      </p:sp>
      <p:sp>
        <p:nvSpPr>
          <p:cNvPr id="48131" name="Rectangle 10"/>
          <p:cNvSpPr>
            <a:spLocks noGrp="1" noChangeArrowheads="1"/>
          </p:cNvSpPr>
          <p:nvPr>
            <p:ph sz="quarter" idx="15"/>
          </p:nvPr>
        </p:nvSpPr>
        <p:spPr/>
        <p:txBody>
          <a:bodyPr/>
          <a:lstStyle/>
          <a:p>
            <a:pPr marL="514350" indent="-514350">
              <a:buNone/>
            </a:pPr>
            <a:endParaRPr lang="en-US" dirty="0" smtClean="0"/>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pic>
        <p:nvPicPr>
          <p:cNvPr id="6" name="Embedded Image" descr="Iteration Quiz.bmp"/>
          <p:cNvPicPr>
            <a:picLocks noChangeAspect="1"/>
          </p:cNvPicPr>
          <p:nvPr/>
        </p:nvPicPr>
        <p:blipFill>
          <a:blip r:embed="rId3" cstate="print"/>
          <a:stretch>
            <a:fillRect/>
          </a:stretch>
        </p:blipFill>
        <p:spPr>
          <a:xfrm>
            <a:off x="2057400" y="1851661"/>
            <a:ext cx="6002080" cy="2892968"/>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7440898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marL="514350" indent="-514350">
              <a:buFont typeface="+mj-lt"/>
              <a:buAutoNum type="arabicPeriod" startAt="2"/>
            </a:pPr>
            <a:r>
              <a:rPr lang="en-US" dirty="0" smtClean="0"/>
              <a:t>What is the value of the Iterations indicator after running this VI? </a:t>
            </a:r>
          </a:p>
          <a:p>
            <a:endParaRPr lang="en-US" dirty="0"/>
          </a:p>
        </p:txBody>
      </p:sp>
      <p:sp>
        <p:nvSpPr>
          <p:cNvPr id="48131" name="Rectangle 10"/>
          <p:cNvSpPr>
            <a:spLocks noGrp="1" noChangeArrowheads="1"/>
          </p:cNvSpPr>
          <p:nvPr>
            <p:ph sz="quarter" idx="15"/>
          </p:nvPr>
        </p:nvSpPr>
        <p:spPr/>
        <p:txBody>
          <a:bodyPr/>
          <a:lstStyle/>
          <a:p>
            <a:pPr>
              <a:buNone/>
            </a:pPr>
            <a:r>
              <a:rPr lang="en-US" b="1" dirty="0" smtClean="0"/>
              <a:t>4</a:t>
            </a:r>
          </a:p>
        </p:txBody>
      </p:sp>
      <p:sp>
        <p:nvSpPr>
          <p:cNvPr id="10" name="Text Placeholder 9"/>
          <p:cNvSpPr>
            <a:spLocks noGrp="1"/>
          </p:cNvSpPr>
          <p:nvPr>
            <p:ph type="body" sz="quarter" idx="13"/>
          </p:nvPr>
        </p:nvSpPr>
        <p:spPr/>
        <p:txBody>
          <a:bodyPr/>
          <a:lstStyle/>
          <a:p>
            <a:r>
              <a:rPr lang="en-US" dirty="0" smtClean="0"/>
              <a:t>Lesson Review</a:t>
            </a:r>
          </a:p>
          <a:p>
            <a:endParaRPr lang="en-US" dirty="0"/>
          </a:p>
        </p:txBody>
      </p:sp>
      <p:pic>
        <p:nvPicPr>
          <p:cNvPr id="6" name="Embedded Image" descr="Iteration Quiz.bmp"/>
          <p:cNvPicPr>
            <a:picLocks noChangeAspect="1"/>
          </p:cNvPicPr>
          <p:nvPr/>
        </p:nvPicPr>
        <p:blipFill>
          <a:blip r:embed="rId3" cstate="print"/>
          <a:stretch>
            <a:fillRect/>
          </a:stretch>
        </p:blipFill>
        <p:spPr>
          <a:xfrm>
            <a:off x="2057400" y="1851661"/>
            <a:ext cx="6002080" cy="2892968"/>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381592786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77500" lnSpcReduction="20000"/>
          </a:bodyPr>
          <a:lstStyle/>
          <a:p>
            <a:pPr marL="514350" indent="-514350">
              <a:buFont typeface="+mj-lt"/>
              <a:buAutoNum type="arabicPeriod" startAt="3"/>
            </a:pPr>
            <a:r>
              <a:rPr lang="en-US" dirty="0" smtClean="0"/>
              <a:t>Which of the following custom control settings defines the data type of all instances of a control but allows for different colors and font styles?</a:t>
            </a:r>
            <a:endParaRPr lang="en-US" dirty="0"/>
          </a:p>
        </p:txBody>
      </p:sp>
      <p:sp>
        <p:nvSpPr>
          <p:cNvPr id="49155" name="Rectangle 8"/>
          <p:cNvSpPr>
            <a:spLocks noGrp="1" noChangeArrowheads="1"/>
          </p:cNvSpPr>
          <p:nvPr>
            <p:ph sz="quarter" idx="15"/>
          </p:nvPr>
        </p:nvSpPr>
        <p:spPr/>
        <p:txBody>
          <a:bodyPr/>
          <a:lstStyle/>
          <a:p>
            <a:r>
              <a:rPr lang="en-US" dirty="0" smtClean="0"/>
              <a:t>Control</a:t>
            </a:r>
          </a:p>
          <a:p>
            <a:r>
              <a:rPr lang="en-US" dirty="0" smtClean="0"/>
              <a:t>Type definition</a:t>
            </a:r>
          </a:p>
          <a:p>
            <a:r>
              <a:rPr lang="en-US" dirty="0" smtClean="0"/>
              <a:t>Strict type definition</a:t>
            </a:r>
          </a:p>
          <a:p>
            <a:r>
              <a:rPr lang="en-US" dirty="0" smtClean="0"/>
              <a:t>Cluster control</a:t>
            </a:r>
          </a:p>
          <a:p>
            <a:endParaRPr lang="en-US" dirty="0" smtClean="0"/>
          </a:p>
          <a:p>
            <a:endParaRPr lang="en-US" dirty="0" smtClean="0"/>
          </a:p>
        </p:txBody>
      </p:sp>
      <p:sp>
        <p:nvSpPr>
          <p:cNvPr id="8" name="Text Placeholder 7"/>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spTree>
    <p:extLst>
      <p:ext uri="{BB962C8B-B14F-4D97-AF65-F5344CB8AC3E}">
        <p14:creationId xmlns:p14="http://schemas.microsoft.com/office/powerpoint/2010/main" val="22052624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normAutofit fontScale="77500" lnSpcReduction="20000"/>
          </a:bodyPr>
          <a:lstStyle/>
          <a:p>
            <a:pPr marL="514350" indent="-514350">
              <a:buFont typeface="+mj-lt"/>
              <a:buAutoNum type="arabicPeriod" startAt="3"/>
            </a:pPr>
            <a:r>
              <a:rPr lang="en-US" dirty="0" smtClean="0"/>
              <a:t>Which of the following custom control settings defines the data type of all instances of a control but allows for different colors and font styles?</a:t>
            </a:r>
          </a:p>
        </p:txBody>
      </p:sp>
      <p:sp>
        <p:nvSpPr>
          <p:cNvPr id="49155" name="Rectangle 8"/>
          <p:cNvSpPr>
            <a:spLocks noGrp="1" noChangeArrowheads="1"/>
          </p:cNvSpPr>
          <p:nvPr>
            <p:ph sz="quarter" idx="15"/>
          </p:nvPr>
        </p:nvSpPr>
        <p:spPr/>
        <p:txBody>
          <a:bodyPr/>
          <a:lstStyle/>
          <a:p>
            <a:r>
              <a:rPr lang="en-US" dirty="0" smtClean="0"/>
              <a:t>Control</a:t>
            </a:r>
          </a:p>
          <a:p>
            <a:r>
              <a:rPr lang="en-US" b="1" dirty="0" smtClean="0"/>
              <a:t>Type definition</a:t>
            </a:r>
          </a:p>
          <a:p>
            <a:r>
              <a:rPr lang="en-US" dirty="0" smtClean="0"/>
              <a:t>Strict type definition</a:t>
            </a:r>
          </a:p>
          <a:p>
            <a:r>
              <a:rPr lang="en-US" dirty="0" smtClean="0"/>
              <a:t>Cluster control</a:t>
            </a:r>
          </a:p>
        </p:txBody>
      </p:sp>
      <p:sp>
        <p:nvSpPr>
          <p:cNvPr id="7" name="Text Placeholder 6"/>
          <p:cNvSpPr>
            <a:spLocks noGrp="1"/>
          </p:cNvSpPr>
          <p:nvPr>
            <p:ph type="body" sz="quarter" idx="13"/>
          </p:nvPr>
        </p:nvSpPr>
        <p:spPr/>
        <p:txBody>
          <a:bodyPr/>
          <a:lstStyle/>
          <a:p>
            <a:r>
              <a:rPr lang="en-US" dirty="0" smtClean="0"/>
              <a:t>Lesson Review</a:t>
            </a:r>
          </a:p>
          <a:p>
            <a:endParaRPr lang="en-US" dirty="0"/>
          </a:p>
        </p:txBody>
      </p:sp>
      <p:sp>
        <p:nvSpPr>
          <p:cNvPr id="5" name="Slide Number Placeholder 4"/>
          <p:cNvSpPr>
            <a:spLocks noGrp="1"/>
          </p:cNvSpPr>
          <p:nvPr>
            <p:ph type="sldNum" sz="quarter" idx="14"/>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144721413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75488" y="514349"/>
            <a:ext cx="8439912" cy="1601053"/>
          </a:xfrm>
        </p:spPr>
        <p:txBody>
          <a:bodyPr>
            <a:noAutofit/>
          </a:bodyPr>
          <a:lstStyle/>
          <a:p>
            <a:pPr marL="342900" indent="-342900">
              <a:buFont typeface="+mj-lt"/>
              <a:buAutoNum type="arabicPeriod" startAt="4"/>
            </a:pPr>
            <a:r>
              <a:rPr lang="en-US" sz="2000" dirty="0" smtClean="0"/>
              <a:t>You have input data representing a circle: X Position (I16), Y Position (I16), and Radius (I16). In the future, you might need to modify your data to include the color of the circle (U32). </a:t>
            </a:r>
            <a:br>
              <a:rPr lang="en-US" sz="2000" dirty="0" smtClean="0"/>
            </a:br>
            <a:r>
              <a:rPr lang="en-US" sz="2000" dirty="0" smtClean="0"/>
              <a:t>What data structure should you use to represent the circle in your application?</a:t>
            </a:r>
          </a:p>
        </p:txBody>
      </p:sp>
      <p:sp>
        <p:nvSpPr>
          <p:cNvPr id="26" name="Content Placeholder 25"/>
          <p:cNvSpPr>
            <a:spLocks noGrp="1"/>
          </p:cNvSpPr>
          <p:nvPr>
            <p:ph sz="quarter" idx="15"/>
          </p:nvPr>
        </p:nvSpPr>
        <p:spPr>
          <a:xfrm>
            <a:off x="533400" y="2279176"/>
            <a:ext cx="7772400" cy="2349974"/>
          </a:xfrm>
        </p:spPr>
        <p:txBody>
          <a:bodyPr>
            <a:normAutofit fontScale="92500" lnSpcReduction="10000"/>
          </a:bodyPr>
          <a:lstStyle/>
          <a:p>
            <a:r>
              <a:rPr lang="en-US" dirty="0" smtClean="0"/>
              <a:t>Three separate controls for the two positions and the radius</a:t>
            </a:r>
          </a:p>
          <a:p>
            <a:r>
              <a:rPr lang="en-US" dirty="0" smtClean="0"/>
              <a:t>A cluster containing all of the data</a:t>
            </a:r>
          </a:p>
          <a:p>
            <a:r>
              <a:rPr lang="en-US" dirty="0" smtClean="0"/>
              <a:t>A custom control containing a cluster</a:t>
            </a:r>
          </a:p>
          <a:p>
            <a:r>
              <a:rPr lang="en-US" dirty="0" smtClean="0"/>
              <a:t>A type definition containing a cluster</a:t>
            </a:r>
          </a:p>
          <a:p>
            <a:r>
              <a:rPr lang="en-US" dirty="0" smtClean="0"/>
              <a:t>An array with three elements</a:t>
            </a:r>
          </a:p>
          <a:p>
            <a:endParaRPr lang="en-US" dirty="0"/>
          </a:p>
        </p:txBody>
      </p:sp>
      <p:sp>
        <p:nvSpPr>
          <p:cNvPr id="25" name="Text Placeholder 24"/>
          <p:cNvSpPr>
            <a:spLocks noGrp="1"/>
          </p:cNvSpPr>
          <p:nvPr>
            <p:ph type="body" sz="quarter" idx="13"/>
          </p:nvPr>
        </p:nvSpPr>
        <p:spPr/>
        <p:txBody>
          <a:bodyPr/>
          <a:lstStyle/>
          <a:p>
            <a:r>
              <a:rPr lang="en-US" dirty="0" smtClean="0"/>
              <a:t>Lesson Review</a:t>
            </a:r>
          </a:p>
          <a:p>
            <a:endParaRPr lang="en-US" dirty="0"/>
          </a:p>
        </p:txBody>
      </p:sp>
      <p:grpSp>
        <p:nvGrpSpPr>
          <p:cNvPr id="13" name="Group 12"/>
          <p:cNvGrpSpPr/>
          <p:nvPr/>
        </p:nvGrpSpPr>
        <p:grpSpPr>
          <a:xfrm>
            <a:off x="5923120" y="2614966"/>
            <a:ext cx="2667000" cy="2209800"/>
            <a:chOff x="6400800" y="2724150"/>
            <a:chExt cx="2667000" cy="2209800"/>
          </a:xfrm>
        </p:grpSpPr>
        <p:sp>
          <p:nvSpPr>
            <p:cNvPr id="14" name="Rectangle 13"/>
            <p:cNvSpPr>
              <a:spLocks noChangeAspect="1"/>
            </p:cNvSpPr>
            <p:nvPr/>
          </p:nvSpPr>
          <p:spPr>
            <a:xfrm>
              <a:off x="6832600" y="3257550"/>
              <a:ext cx="2235200" cy="167640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p:cNvSpPr/>
            <p:nvPr/>
          </p:nvSpPr>
          <p:spPr>
            <a:xfrm>
              <a:off x="7162800" y="3257550"/>
              <a:ext cx="1676400" cy="1676400"/>
            </a:xfrm>
            <a:prstGeom prst="ellipse">
              <a:avLst/>
            </a:prstGeom>
            <a:solidFill>
              <a:schemeClr val="accent1"/>
            </a:solidFill>
            <a:ln w="19050">
              <a:solidFill>
                <a:schemeClr val="accent1">
                  <a:lumMod val="75000"/>
                </a:schemeClr>
              </a:solid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flipV="1">
              <a:off x="8001000" y="4095750"/>
              <a:ext cx="859155" cy="95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8077200" y="3714750"/>
              <a:ext cx="367408" cy="461665"/>
            </a:xfrm>
            <a:prstGeom prst="rect">
              <a:avLst/>
            </a:prstGeom>
            <a:noFill/>
          </p:spPr>
          <p:txBody>
            <a:bodyPr wrap="none" rtlCol="0">
              <a:spAutoFit/>
            </a:bodyPr>
            <a:lstStyle/>
            <a:p>
              <a:r>
                <a:rPr lang="en-US" dirty="0" smtClean="0">
                  <a:solidFill>
                    <a:schemeClr val="tx1"/>
                  </a:solidFill>
                </a:rPr>
                <a:t>R</a:t>
              </a:r>
              <a:endParaRPr lang="en-US" dirty="0">
                <a:solidFill>
                  <a:schemeClr val="tx1"/>
                </a:solidFill>
              </a:endParaRPr>
            </a:p>
          </p:txBody>
        </p:sp>
        <p:sp>
          <p:nvSpPr>
            <p:cNvPr id="22" name="TextBox 21"/>
            <p:cNvSpPr txBox="1"/>
            <p:nvPr/>
          </p:nvSpPr>
          <p:spPr>
            <a:xfrm>
              <a:off x="6400800" y="2724150"/>
              <a:ext cx="758541" cy="461665"/>
            </a:xfrm>
            <a:prstGeom prst="rect">
              <a:avLst/>
            </a:prstGeom>
            <a:noFill/>
          </p:spPr>
          <p:txBody>
            <a:bodyPr wrap="none" rtlCol="0">
              <a:spAutoFit/>
            </a:bodyPr>
            <a:lstStyle/>
            <a:p>
              <a:r>
                <a:rPr lang="en-US" dirty="0" smtClean="0">
                  <a:solidFill>
                    <a:schemeClr val="tx1"/>
                  </a:solidFill>
                </a:rPr>
                <a:t>(X,Y)</a:t>
              </a:r>
              <a:endParaRPr lang="en-US" dirty="0">
                <a:solidFill>
                  <a:schemeClr val="tx1"/>
                </a:solidFill>
              </a:endParaRPr>
            </a:p>
          </p:txBody>
        </p:sp>
      </p:gr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spTree>
    <p:extLst>
      <p:ext uri="{BB962C8B-B14F-4D97-AF65-F5344CB8AC3E}">
        <p14:creationId xmlns:p14="http://schemas.microsoft.com/office/powerpoint/2010/main" val="423753772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0"/>
          </p:nvPr>
        </p:nvSpPr>
        <p:spPr>
          <a:xfrm>
            <a:off x="475488" y="514349"/>
            <a:ext cx="8439912" cy="1601053"/>
          </a:xfrm>
        </p:spPr>
        <p:txBody>
          <a:bodyPr>
            <a:noAutofit/>
          </a:bodyPr>
          <a:lstStyle/>
          <a:p>
            <a:pPr marL="342900" indent="-342900">
              <a:buFont typeface="+mj-lt"/>
              <a:buAutoNum type="arabicPeriod" startAt="4"/>
            </a:pPr>
            <a:r>
              <a:rPr lang="en-US" sz="2000" dirty="0" smtClean="0"/>
              <a:t>You have input data representing a circle: X Position (I16), Y Position (I16), and Radius (I16). In the future, you might need to modify your data to include the color of the circle (U32). </a:t>
            </a:r>
            <a:br>
              <a:rPr lang="en-US" sz="2000" dirty="0" smtClean="0"/>
            </a:br>
            <a:r>
              <a:rPr lang="en-US" sz="2000" dirty="0" smtClean="0"/>
              <a:t>What data structure should you use to represent the circle in your application?</a:t>
            </a:r>
          </a:p>
        </p:txBody>
      </p:sp>
      <p:sp>
        <p:nvSpPr>
          <p:cNvPr id="26" name="Content Placeholder 25"/>
          <p:cNvSpPr>
            <a:spLocks noGrp="1"/>
          </p:cNvSpPr>
          <p:nvPr>
            <p:ph sz="quarter" idx="15"/>
          </p:nvPr>
        </p:nvSpPr>
        <p:spPr>
          <a:xfrm>
            <a:off x="533400" y="2279176"/>
            <a:ext cx="7772400" cy="2349974"/>
          </a:xfrm>
        </p:spPr>
        <p:txBody>
          <a:bodyPr>
            <a:normAutofit fontScale="92500" lnSpcReduction="10000"/>
          </a:bodyPr>
          <a:lstStyle/>
          <a:p>
            <a:r>
              <a:rPr lang="en-US" dirty="0" smtClean="0"/>
              <a:t>Three separate controls for the two positions and the radius</a:t>
            </a:r>
          </a:p>
          <a:p>
            <a:r>
              <a:rPr lang="en-US" dirty="0" smtClean="0"/>
              <a:t>A cluster containing all of the data</a:t>
            </a:r>
          </a:p>
          <a:p>
            <a:r>
              <a:rPr lang="en-US" dirty="0" smtClean="0"/>
              <a:t>A custom control containing a cluster</a:t>
            </a:r>
          </a:p>
          <a:p>
            <a:r>
              <a:rPr lang="en-US" b="1" dirty="0" smtClean="0"/>
              <a:t>A type definition containing a cluster</a:t>
            </a:r>
          </a:p>
          <a:p>
            <a:r>
              <a:rPr lang="en-US" dirty="0" smtClean="0"/>
              <a:t>An array with three elements</a:t>
            </a:r>
          </a:p>
          <a:p>
            <a:endParaRPr lang="en-US" dirty="0"/>
          </a:p>
        </p:txBody>
      </p:sp>
      <p:sp>
        <p:nvSpPr>
          <p:cNvPr id="25" name="Text Placeholder 24"/>
          <p:cNvSpPr>
            <a:spLocks noGrp="1"/>
          </p:cNvSpPr>
          <p:nvPr>
            <p:ph type="body" sz="quarter" idx="13"/>
          </p:nvPr>
        </p:nvSpPr>
        <p:spPr/>
        <p:txBody>
          <a:bodyPr/>
          <a:lstStyle/>
          <a:p>
            <a:r>
              <a:rPr lang="en-US" dirty="0" smtClean="0"/>
              <a:t>Lesson Review</a:t>
            </a:r>
          </a:p>
          <a:p>
            <a:endParaRPr lang="en-US" dirty="0"/>
          </a:p>
        </p:txBody>
      </p:sp>
      <p:grpSp>
        <p:nvGrpSpPr>
          <p:cNvPr id="2" name="Group 12"/>
          <p:cNvGrpSpPr/>
          <p:nvPr/>
        </p:nvGrpSpPr>
        <p:grpSpPr>
          <a:xfrm>
            <a:off x="5923120" y="2614966"/>
            <a:ext cx="2667000" cy="2209800"/>
            <a:chOff x="6400800" y="2724150"/>
            <a:chExt cx="2667000" cy="2209800"/>
          </a:xfrm>
        </p:grpSpPr>
        <p:sp>
          <p:nvSpPr>
            <p:cNvPr id="14" name="Rectangle 13"/>
            <p:cNvSpPr>
              <a:spLocks noChangeAspect="1"/>
            </p:cNvSpPr>
            <p:nvPr/>
          </p:nvSpPr>
          <p:spPr>
            <a:xfrm>
              <a:off x="6832600" y="3257550"/>
              <a:ext cx="2235200" cy="1676400"/>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5" name="Oval 14"/>
            <p:cNvSpPr/>
            <p:nvPr/>
          </p:nvSpPr>
          <p:spPr>
            <a:xfrm>
              <a:off x="7162800" y="3257550"/>
              <a:ext cx="1676400" cy="1676400"/>
            </a:xfrm>
            <a:prstGeom prst="ellipse">
              <a:avLst/>
            </a:prstGeom>
            <a:solidFill>
              <a:schemeClr val="accent1"/>
            </a:solidFill>
            <a:ln w="19050">
              <a:solidFill>
                <a:schemeClr val="accent1">
                  <a:lumMod val="75000"/>
                </a:schemeClr>
              </a:solid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Arrow Connector 15"/>
            <p:cNvCxnSpPr/>
            <p:nvPr/>
          </p:nvCxnSpPr>
          <p:spPr>
            <a:xfrm flipV="1">
              <a:off x="8001000" y="4095750"/>
              <a:ext cx="859155" cy="9524"/>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a:off x="8077200" y="3714750"/>
              <a:ext cx="367408" cy="461665"/>
            </a:xfrm>
            <a:prstGeom prst="rect">
              <a:avLst/>
            </a:prstGeom>
            <a:noFill/>
          </p:spPr>
          <p:txBody>
            <a:bodyPr wrap="none" rtlCol="0">
              <a:spAutoFit/>
            </a:bodyPr>
            <a:lstStyle/>
            <a:p>
              <a:r>
                <a:rPr lang="en-US" dirty="0" smtClean="0">
                  <a:solidFill>
                    <a:schemeClr val="tx1"/>
                  </a:solidFill>
                </a:rPr>
                <a:t>R</a:t>
              </a:r>
              <a:endParaRPr lang="en-US" dirty="0">
                <a:solidFill>
                  <a:schemeClr val="tx1"/>
                </a:solidFill>
              </a:endParaRPr>
            </a:p>
          </p:txBody>
        </p:sp>
        <p:sp>
          <p:nvSpPr>
            <p:cNvPr id="22" name="TextBox 21"/>
            <p:cNvSpPr txBox="1"/>
            <p:nvPr/>
          </p:nvSpPr>
          <p:spPr>
            <a:xfrm>
              <a:off x="6400800" y="2724150"/>
              <a:ext cx="758541" cy="461665"/>
            </a:xfrm>
            <a:prstGeom prst="rect">
              <a:avLst/>
            </a:prstGeom>
            <a:noFill/>
          </p:spPr>
          <p:txBody>
            <a:bodyPr wrap="none" rtlCol="0">
              <a:spAutoFit/>
            </a:bodyPr>
            <a:lstStyle/>
            <a:p>
              <a:r>
                <a:rPr lang="en-US" dirty="0" smtClean="0">
                  <a:solidFill>
                    <a:schemeClr val="tx1"/>
                  </a:solidFill>
                </a:rPr>
                <a:t>(X,Y)</a:t>
              </a:r>
              <a:endParaRPr lang="en-US" dirty="0">
                <a:solidFill>
                  <a:schemeClr val="tx1"/>
                </a:solidFill>
              </a:endParaRPr>
            </a:p>
          </p:txBody>
        </p:sp>
      </p:grp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3000101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6</a:t>
            </a:r>
          </a:p>
          <a:p>
            <a:r>
              <a:rPr lang="en-US" sz="3200" dirty="0" smtClean="0"/>
              <a:t>Using Decision-Making Structures</a:t>
            </a:r>
          </a:p>
          <a:p>
            <a:endParaRPr lang="en-US" dirty="0"/>
          </a:p>
        </p:txBody>
      </p:sp>
      <p:sp>
        <p:nvSpPr>
          <p:cNvPr id="6" name="Text Placeholder 5"/>
          <p:cNvSpPr>
            <a:spLocks noGrp="1"/>
          </p:cNvSpPr>
          <p:nvPr>
            <p:ph type="body" idx="14"/>
          </p:nvPr>
        </p:nvSpPr>
        <p:spPr>
          <a:xfrm>
            <a:off x="762000" y="1962150"/>
            <a:ext cx="6965950" cy="838200"/>
          </a:xfrm>
        </p:spPr>
        <p:txBody>
          <a:bodyPr/>
          <a:lstStyle/>
          <a:p>
            <a:r>
              <a:rPr lang="en-US" sz="1600" dirty="0" smtClean="0"/>
              <a:t>Learn to create different decision-making structures and be able to identify applications where using these structures can be beneficial.</a:t>
            </a:r>
            <a:endParaRPr lang="en-US" dirty="0" smtClean="0"/>
          </a:p>
          <a:p>
            <a:endParaRPr lang="en-US" dirty="0"/>
          </a:p>
        </p:txBody>
      </p:sp>
      <p:sp>
        <p:nvSpPr>
          <p:cNvPr id="7" name="Text Placeholder 6"/>
          <p:cNvSpPr>
            <a:spLocks noGrp="1"/>
          </p:cNvSpPr>
          <p:nvPr>
            <p:ph type="body" sz="quarter" idx="19"/>
          </p:nvPr>
        </p:nvSpPr>
        <p:spPr/>
        <p:txBody>
          <a:bodyPr/>
          <a:lstStyle/>
          <a:p>
            <a:r>
              <a:rPr lang="en-US" dirty="0" smtClean="0"/>
              <a:t>Case Structures</a:t>
            </a:r>
          </a:p>
          <a:p>
            <a:r>
              <a:rPr lang="en-US" dirty="0" smtClean="0"/>
              <a:t>Event-Driven Programming</a:t>
            </a:r>
          </a:p>
        </p:txBody>
      </p:sp>
      <p:sp>
        <p:nvSpPr>
          <p:cNvPr id="11" name="Slide Number Placeholder 10"/>
          <p:cNvSpPr>
            <a:spLocks noGrp="1"/>
          </p:cNvSpPr>
          <p:nvPr>
            <p:ph type="sldNum" sz="quarter" idx="15"/>
          </p:nvPr>
        </p:nvSpPr>
        <p:spPr/>
        <p:txBody>
          <a:bodyPr/>
          <a:lstStyle/>
          <a:p>
            <a:fld id="{F7BDED22-11C7-456A-B829-4ED810F305A6}" type="slidenum">
              <a:rPr lang="en-US" smtClean="0"/>
              <a:pPr/>
              <a:t>35</a:t>
            </a:fld>
            <a:endParaRPr lang="en-US" dirty="0"/>
          </a:p>
        </p:txBody>
      </p:sp>
    </p:spTree>
    <p:extLst>
      <p:ext uri="{BB962C8B-B14F-4D97-AF65-F5344CB8AC3E}">
        <p14:creationId xmlns:p14="http://schemas.microsoft.com/office/powerpoint/2010/main" val="152864366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A. Case Structures</a:t>
            </a:r>
            <a:endParaRPr lang="en-US" dirty="0"/>
          </a:p>
        </p:txBody>
      </p:sp>
      <p:sp>
        <p:nvSpPr>
          <p:cNvPr id="5" name="Text Placeholder 4"/>
          <p:cNvSpPr>
            <a:spLocks noGrp="1"/>
          </p:cNvSpPr>
          <p:nvPr>
            <p:ph type="body" idx="12"/>
          </p:nvPr>
        </p:nvSpPr>
        <p:spPr/>
        <p:txBody>
          <a:bodyPr/>
          <a:lstStyle/>
          <a:p>
            <a:r>
              <a:rPr lang="en-US" dirty="0" smtClean="0"/>
              <a:t>Recognize and use the basic features and functionality of Case Structures.</a:t>
            </a:r>
            <a:endParaRPr lang="en-US" dirty="0"/>
          </a:p>
        </p:txBody>
      </p:sp>
      <p:sp>
        <p:nvSpPr>
          <p:cNvPr id="6" name="Text Placeholder 5"/>
          <p:cNvSpPr>
            <a:spLocks noGrp="1"/>
          </p:cNvSpPr>
          <p:nvPr>
            <p:ph type="body" sz="quarter" idx="15"/>
          </p:nvPr>
        </p:nvSpPr>
        <p:spPr/>
        <p:txBody>
          <a:bodyPr>
            <a:normAutofit lnSpcReduction="10000"/>
          </a:bodyPr>
          <a:lstStyle/>
          <a:p>
            <a:r>
              <a:rPr lang="en-US" dirty="0" smtClean="0"/>
              <a:t>Case Structures Review</a:t>
            </a:r>
          </a:p>
          <a:p>
            <a:r>
              <a:rPr lang="en-US" dirty="0" smtClean="0"/>
              <a:t>Creating and Configuring Case Structures</a:t>
            </a:r>
          </a:p>
          <a:p>
            <a:r>
              <a:rPr lang="en-US" dirty="0" smtClean="0"/>
              <a:t>Selector Terminal Data Types</a:t>
            </a:r>
          </a:p>
          <a:p>
            <a:r>
              <a:rPr lang="en-US" dirty="0" smtClean="0"/>
              <a:t>Input and Output Tunnels</a:t>
            </a:r>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36</a:t>
            </a:fld>
            <a:endParaRPr lang="en-US" dirty="0"/>
          </a:p>
        </p:txBody>
      </p:sp>
    </p:spTree>
    <p:extLst>
      <p:ext uri="{BB962C8B-B14F-4D97-AF65-F5344CB8AC3E}">
        <p14:creationId xmlns:p14="http://schemas.microsoft.com/office/powerpoint/2010/main" val="76679562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6-1</a:t>
            </a:r>
            <a:endParaRPr lang="en-US" dirty="0"/>
          </a:p>
        </p:txBody>
      </p:sp>
      <p:sp>
        <p:nvSpPr>
          <p:cNvPr id="7" name="Text Placeholder 6"/>
          <p:cNvSpPr>
            <a:spLocks noGrp="1"/>
          </p:cNvSpPr>
          <p:nvPr>
            <p:ph type="body" sz="quarter" idx="15"/>
          </p:nvPr>
        </p:nvSpPr>
        <p:spPr/>
        <p:txBody>
          <a:bodyPr/>
          <a:lstStyle/>
          <a:p>
            <a:endParaRPr lang="en-US" dirty="0"/>
          </a:p>
        </p:txBody>
      </p:sp>
      <p:sp>
        <p:nvSpPr>
          <p:cNvPr id="16" name="Slide Number Placeholder 15"/>
          <p:cNvSpPr>
            <a:spLocks noGrp="1"/>
          </p:cNvSpPr>
          <p:nvPr>
            <p:ph type="sldNum" sz="quarter" idx="17"/>
          </p:nvPr>
        </p:nvSpPr>
        <p:spPr/>
        <p:txBody>
          <a:bodyPr/>
          <a:lstStyle/>
          <a:p>
            <a:pPr algn="ctr"/>
            <a:fld id="{F7BDED22-11C7-456A-B829-4ED810F305A6}" type="slidenum">
              <a:rPr lang="en-US" smtClean="0"/>
              <a:pPr algn="ctr"/>
              <a:t>37</a:t>
            </a:fld>
            <a:endParaRPr lang="en-US" dirty="0"/>
          </a:p>
        </p:txBody>
      </p:sp>
      <p:sp>
        <p:nvSpPr>
          <p:cNvPr id="13" name="Text Placeholder 12"/>
          <p:cNvSpPr>
            <a:spLocks noGrp="1"/>
          </p:cNvSpPr>
          <p:nvPr>
            <p:ph type="body" idx="18"/>
          </p:nvPr>
        </p:nvSpPr>
        <p:spPr/>
        <p:txBody>
          <a:bodyPr/>
          <a:lstStyle/>
          <a:p>
            <a:r>
              <a:rPr lang="en-US" dirty="0" smtClean="0"/>
              <a:t>Case Structures Review</a:t>
            </a:r>
          </a:p>
        </p:txBody>
      </p:sp>
      <p:pic>
        <p:nvPicPr>
          <p:cNvPr id="8" name="Embedded Image" descr="loc_bd_Square Root.png"/>
          <p:cNvPicPr>
            <a:picLocks noChangeAspect="1"/>
          </p:cNvPicPr>
          <p:nvPr/>
        </p:nvPicPr>
        <p:blipFill>
          <a:blip r:embed="rId2" cstate="print"/>
          <a:stretch>
            <a:fillRect/>
          </a:stretch>
        </p:blipFill>
        <p:spPr>
          <a:xfrm>
            <a:off x="1828800" y="2876550"/>
            <a:ext cx="5709285" cy="2113979"/>
          </a:xfrm>
          <a:prstGeom prst="rect">
            <a:avLst/>
          </a:prstGeom>
        </p:spPr>
      </p:pic>
      <p:sp>
        <p:nvSpPr>
          <p:cNvPr id="9" name="Text Box 6"/>
          <p:cNvSpPr txBox="1">
            <a:spLocks noChangeArrowheads="1"/>
          </p:cNvSpPr>
          <p:nvPr/>
        </p:nvSpPr>
        <p:spPr bwMode="auto">
          <a:xfrm>
            <a:off x="5896879" y="2247900"/>
            <a:ext cx="2451017" cy="359951"/>
          </a:xfrm>
          <a:prstGeom prst="rect">
            <a:avLst/>
          </a:prstGeom>
          <a:noFill/>
          <a:ln w="9525">
            <a:noFill/>
            <a:miter lim="800000"/>
            <a:headEnd type="none" w="sm" len="sm"/>
            <a:tailEnd type="none" w="sm" len="sm"/>
          </a:ln>
        </p:spPr>
        <p:txBody>
          <a:bodyPr wrap="none" lIns="91294" tIns="45647" rIns="91294" bIns="45647">
            <a:spAutoFit/>
          </a:bodyPr>
          <a:lstStyle/>
          <a:p>
            <a:pPr algn="l" defTabSz="912813" eaLnBrk="1" hangingPunct="1">
              <a:lnSpc>
                <a:spcPct val="87000"/>
              </a:lnSpc>
            </a:pPr>
            <a:r>
              <a:rPr lang="en-US" sz="2000" dirty="0" smtClean="0">
                <a:solidFill>
                  <a:schemeClr val="hlink"/>
                </a:solidFill>
                <a:latin typeface="+mn-lt"/>
              </a:rPr>
              <a:t>Case Selector Label</a:t>
            </a:r>
            <a:endParaRPr lang="en-US" sz="2000" dirty="0">
              <a:solidFill>
                <a:schemeClr val="hlink"/>
              </a:solidFill>
              <a:latin typeface="+mn-lt"/>
            </a:endParaRPr>
          </a:p>
        </p:txBody>
      </p:sp>
      <p:sp>
        <p:nvSpPr>
          <p:cNvPr id="10" name="Text Box 6"/>
          <p:cNvSpPr txBox="1">
            <a:spLocks noChangeArrowheads="1"/>
          </p:cNvSpPr>
          <p:nvPr/>
        </p:nvSpPr>
        <p:spPr bwMode="auto">
          <a:xfrm>
            <a:off x="762000" y="4629150"/>
            <a:ext cx="2119837" cy="359951"/>
          </a:xfrm>
          <a:prstGeom prst="rect">
            <a:avLst/>
          </a:prstGeom>
          <a:noFill/>
          <a:ln w="9525">
            <a:noFill/>
            <a:miter lim="800000"/>
            <a:headEnd type="none" w="sm" len="sm"/>
            <a:tailEnd type="none" w="sm" len="sm"/>
          </a:ln>
        </p:spPr>
        <p:txBody>
          <a:bodyPr wrap="none" lIns="91294" tIns="45647" rIns="91294" bIns="45647">
            <a:spAutoFit/>
          </a:bodyPr>
          <a:lstStyle/>
          <a:p>
            <a:pPr algn="l" defTabSz="912813" eaLnBrk="1" hangingPunct="1">
              <a:lnSpc>
                <a:spcPct val="87000"/>
              </a:lnSpc>
            </a:pPr>
            <a:r>
              <a:rPr lang="en-US" sz="2000" dirty="0" smtClean="0">
                <a:solidFill>
                  <a:schemeClr val="hlink"/>
                </a:solidFill>
                <a:latin typeface="+mn-lt"/>
              </a:rPr>
              <a:t>Selector Terminal</a:t>
            </a:r>
            <a:endParaRPr lang="en-US" sz="2000" dirty="0">
              <a:solidFill>
                <a:schemeClr val="hlink"/>
              </a:solidFill>
              <a:latin typeface="+mn-lt"/>
            </a:endParaRPr>
          </a:p>
        </p:txBody>
      </p:sp>
      <p:cxnSp>
        <p:nvCxnSpPr>
          <p:cNvPr id="11" name="Straight Arrow Connector 10"/>
          <p:cNvCxnSpPr>
            <a:stCxn id="9" idx="1"/>
          </p:cNvCxnSpPr>
          <p:nvPr/>
        </p:nvCxnSpPr>
        <p:spPr>
          <a:xfrm flipH="1">
            <a:off x="5029200" y="2427876"/>
            <a:ext cx="867679" cy="4486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10" idx="3"/>
          </p:cNvCxnSpPr>
          <p:nvPr/>
        </p:nvCxnSpPr>
        <p:spPr>
          <a:xfrm flipV="1">
            <a:off x="2881837" y="4400550"/>
            <a:ext cx="851963" cy="408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44200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5"/>
          </p:nvPr>
        </p:nvSpPr>
        <p:spPr/>
        <p:txBody>
          <a:bodyPr/>
          <a:lstStyle/>
          <a:p>
            <a:r>
              <a:rPr lang="en-US" dirty="0" smtClean="0"/>
              <a:t>Create and configure case structures.</a:t>
            </a:r>
            <a:endParaRPr lang="en-US" dirty="0"/>
          </a:p>
        </p:txBody>
      </p:sp>
      <p:sp>
        <p:nvSpPr>
          <p:cNvPr id="9" name="Slide Number Placeholder 8"/>
          <p:cNvSpPr>
            <a:spLocks noGrp="1"/>
          </p:cNvSpPr>
          <p:nvPr>
            <p:ph type="sldNum" sz="quarter" idx="17"/>
          </p:nvPr>
        </p:nvSpPr>
        <p:spPr/>
        <p:txBody>
          <a:bodyPr/>
          <a:lstStyle/>
          <a:p>
            <a:pPr algn="ctr"/>
            <a:fld id="{F7BDED22-11C7-456A-B829-4ED810F305A6}" type="slidenum">
              <a:rPr lang="en-US" smtClean="0"/>
              <a:pPr algn="ctr"/>
              <a:t>38</a:t>
            </a:fld>
            <a:endParaRPr lang="en-US" dirty="0"/>
          </a:p>
        </p:txBody>
      </p:sp>
      <p:sp>
        <p:nvSpPr>
          <p:cNvPr id="8" name="Text Placeholder 7"/>
          <p:cNvSpPr>
            <a:spLocks noGrp="1"/>
          </p:cNvSpPr>
          <p:nvPr>
            <p:ph type="body" idx="18"/>
          </p:nvPr>
        </p:nvSpPr>
        <p:spPr/>
        <p:txBody>
          <a:bodyPr/>
          <a:lstStyle/>
          <a:p>
            <a:r>
              <a:rPr lang="en-US" dirty="0" smtClean="0"/>
              <a:t>Case Structures</a:t>
            </a:r>
            <a:endParaRPr lang="en-US" dirty="0"/>
          </a:p>
        </p:txBody>
      </p:sp>
      <p:pic>
        <p:nvPicPr>
          <p:cNvPr id="14" name="Embedded Image" descr="loc_bd_Empty Case Structure.png"/>
          <p:cNvPicPr>
            <a:picLocks noChangeAspect="1"/>
          </p:cNvPicPr>
          <p:nvPr/>
        </p:nvPicPr>
        <p:blipFill>
          <a:blip r:embed="rId3" cstate="print"/>
          <a:stretch>
            <a:fillRect/>
          </a:stretch>
        </p:blipFill>
        <p:spPr>
          <a:xfrm>
            <a:off x="2619375" y="3216851"/>
            <a:ext cx="3337004" cy="1717099"/>
          </a:xfrm>
          <a:prstGeom prst="rect">
            <a:avLst/>
          </a:prstGeom>
        </p:spPr>
      </p:pic>
      <p:pic>
        <p:nvPicPr>
          <p:cNvPr id="10" name="Embedded Image" descr="loc_bd_Case Integer - shortcut menu.png"/>
          <p:cNvPicPr>
            <a:picLocks noChangeAspect="1"/>
          </p:cNvPicPr>
          <p:nvPr/>
        </p:nvPicPr>
        <p:blipFill>
          <a:blip r:embed="rId4" cstate="print"/>
          <a:stretch>
            <a:fillRect/>
          </a:stretch>
        </p:blipFill>
        <p:spPr>
          <a:xfrm>
            <a:off x="5791200" y="1504950"/>
            <a:ext cx="1860738" cy="3409950"/>
          </a:xfrm>
          <a:prstGeom prst="rect">
            <a:avLst/>
          </a:prstGeom>
        </p:spPr>
      </p:pic>
      <p:sp>
        <p:nvSpPr>
          <p:cNvPr id="15" name="Rounded Rectangle 14"/>
          <p:cNvSpPr/>
          <p:nvPr/>
        </p:nvSpPr>
        <p:spPr>
          <a:xfrm>
            <a:off x="5715000" y="3028950"/>
            <a:ext cx="1981200" cy="1676400"/>
          </a:xfrm>
          <a:prstGeom prst="round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255362309"/>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p:txBody>
          <a:bodyPr/>
          <a:lstStyle/>
          <a:p>
            <a:r>
              <a:rPr lang="en-US" dirty="0" smtClean="0"/>
              <a:t>Selector Terminal Data Types</a:t>
            </a:r>
            <a:endParaRPr lang="en-US" dirty="0"/>
          </a:p>
        </p:txBody>
      </p:sp>
      <p:sp>
        <p:nvSpPr>
          <p:cNvPr id="11" name="Text Placeholder 10"/>
          <p:cNvSpPr>
            <a:spLocks noGrp="1"/>
          </p:cNvSpPr>
          <p:nvPr>
            <p:ph type="body" sz="quarter" idx="13"/>
          </p:nvPr>
        </p:nvSpPr>
        <p:spPr/>
        <p:txBody>
          <a:bodyPr/>
          <a:lstStyle/>
          <a:p>
            <a:r>
              <a:rPr lang="en-US" dirty="0" smtClean="0"/>
              <a:t>A. Case Structures</a:t>
            </a:r>
            <a:endParaRPr lang="en-US" dirty="0"/>
          </a:p>
        </p:txBody>
      </p:sp>
      <p:pic>
        <p:nvPicPr>
          <p:cNvPr id="16" name="Embedded Image" descr="loc_bd_Square Root.png"/>
          <p:cNvPicPr>
            <a:picLocks noChangeAspect="1"/>
          </p:cNvPicPr>
          <p:nvPr/>
        </p:nvPicPr>
        <p:blipFill>
          <a:blip r:embed="rId3" cstate="print"/>
          <a:stretch>
            <a:fillRect/>
          </a:stretch>
        </p:blipFill>
        <p:spPr>
          <a:xfrm>
            <a:off x="1219200" y="1200150"/>
            <a:ext cx="2819400" cy="1043940"/>
          </a:xfrm>
          <a:prstGeom prst="rect">
            <a:avLst/>
          </a:prstGeom>
        </p:spPr>
      </p:pic>
      <p:pic>
        <p:nvPicPr>
          <p:cNvPr id="17" name="Picture 2" descr="enumcase.bmp"/>
          <p:cNvPicPr>
            <a:picLocks noChangeAspect="1" noChangeArrowheads="1"/>
          </p:cNvPicPr>
          <p:nvPr/>
        </p:nvPicPr>
        <p:blipFill>
          <a:blip r:embed="rId4" cstate="print"/>
          <a:srcRect/>
          <a:stretch>
            <a:fillRect/>
          </a:stretch>
        </p:blipFill>
        <p:spPr bwMode="auto">
          <a:xfrm>
            <a:off x="5638800" y="3105150"/>
            <a:ext cx="2636663" cy="1557731"/>
          </a:xfrm>
          <a:prstGeom prst="rect">
            <a:avLst/>
          </a:prstGeom>
          <a:noFill/>
        </p:spPr>
      </p:pic>
      <p:sp>
        <p:nvSpPr>
          <p:cNvPr id="18" name="Slide Number Placeholder 17"/>
          <p:cNvSpPr>
            <a:spLocks noGrp="1"/>
          </p:cNvSpPr>
          <p:nvPr>
            <p:ph type="sldNum" sz="quarter" idx="14"/>
          </p:nvPr>
        </p:nvSpPr>
        <p:spPr/>
        <p:txBody>
          <a:bodyPr/>
          <a:lstStyle/>
          <a:p>
            <a:pPr algn="ctr"/>
            <a:fld id="{F7BDED22-11C7-456A-B829-4ED810F305A6}" type="slidenum">
              <a:rPr lang="en-US" smtClean="0"/>
              <a:pPr algn="ctr"/>
              <a:t>39</a:t>
            </a:fld>
            <a:endParaRPr lang="en-US" dirty="0"/>
          </a:p>
        </p:txBody>
      </p:sp>
      <p:grpSp>
        <p:nvGrpSpPr>
          <p:cNvPr id="21" name="Group 20"/>
          <p:cNvGrpSpPr/>
          <p:nvPr/>
        </p:nvGrpSpPr>
        <p:grpSpPr>
          <a:xfrm>
            <a:off x="4038600" y="1123950"/>
            <a:ext cx="4933674" cy="1625437"/>
            <a:chOff x="3886200" y="3028950"/>
            <a:chExt cx="4933674" cy="1625437"/>
          </a:xfrm>
        </p:grpSpPr>
        <p:pic>
          <p:nvPicPr>
            <p:cNvPr id="12" name="Picture 11" descr="errorcaseb.bmp"/>
            <p:cNvPicPr>
              <a:picLocks noChangeAspect="1"/>
            </p:cNvPicPr>
            <p:nvPr/>
          </p:nvPicPr>
          <p:blipFill>
            <a:blip r:embed="rId5" cstate="print"/>
            <a:stretch>
              <a:fillRect/>
            </a:stretch>
          </p:blipFill>
          <p:spPr>
            <a:xfrm>
              <a:off x="6096000" y="3409950"/>
              <a:ext cx="2723874" cy="1244437"/>
            </a:xfrm>
            <a:prstGeom prst="rect">
              <a:avLst/>
            </a:prstGeom>
          </p:spPr>
        </p:pic>
        <p:pic>
          <p:nvPicPr>
            <p:cNvPr id="15" name="Embedded Image" descr="errorcasea.bmp"/>
            <p:cNvPicPr>
              <a:picLocks noChangeAspect="1"/>
            </p:cNvPicPr>
            <p:nvPr/>
          </p:nvPicPr>
          <p:blipFill>
            <a:blip r:embed="rId6" cstate="print"/>
            <a:stretch>
              <a:fillRect/>
            </a:stretch>
          </p:blipFill>
          <p:spPr>
            <a:xfrm>
              <a:off x="3886200" y="3028950"/>
              <a:ext cx="2725835" cy="1165118"/>
            </a:xfrm>
            <a:prstGeom prst="rect">
              <a:avLst/>
            </a:prstGeom>
          </p:spPr>
        </p:pic>
      </p:grpSp>
      <p:grpSp>
        <p:nvGrpSpPr>
          <p:cNvPr id="23" name="Group 22"/>
          <p:cNvGrpSpPr/>
          <p:nvPr/>
        </p:nvGrpSpPr>
        <p:grpSpPr>
          <a:xfrm>
            <a:off x="2667000" y="3638550"/>
            <a:ext cx="2659248" cy="1264790"/>
            <a:chOff x="457200" y="3562350"/>
            <a:chExt cx="2659248" cy="1264790"/>
          </a:xfrm>
        </p:grpSpPr>
        <p:pic>
          <p:nvPicPr>
            <p:cNvPr id="22" name="Embedded Image" descr="loc_bd_Case String1.png"/>
            <p:cNvPicPr>
              <a:picLocks noChangeAspect="1"/>
            </p:cNvPicPr>
            <p:nvPr/>
          </p:nvPicPr>
          <p:blipFill>
            <a:blip r:embed="rId7" cstate="print"/>
            <a:stretch>
              <a:fillRect/>
            </a:stretch>
          </p:blipFill>
          <p:spPr>
            <a:xfrm>
              <a:off x="457200" y="3562350"/>
              <a:ext cx="2316480" cy="1036320"/>
            </a:xfrm>
            <a:prstGeom prst="rect">
              <a:avLst/>
            </a:prstGeom>
          </p:spPr>
        </p:pic>
        <p:pic>
          <p:nvPicPr>
            <p:cNvPr id="13" name="Picture 12" descr="loc_bd_Case String2.png"/>
            <p:cNvPicPr>
              <a:picLocks noChangeAspect="1"/>
            </p:cNvPicPr>
            <p:nvPr/>
          </p:nvPicPr>
          <p:blipFill>
            <a:blip r:embed="rId8" cstate="print"/>
            <a:stretch>
              <a:fillRect/>
            </a:stretch>
          </p:blipFill>
          <p:spPr>
            <a:xfrm>
              <a:off x="2057400" y="3790950"/>
              <a:ext cx="1059048" cy="1036190"/>
            </a:xfrm>
            <a:prstGeom prst="rect">
              <a:avLst/>
            </a:prstGeom>
          </p:spPr>
        </p:pic>
      </p:grpSp>
      <p:grpSp>
        <p:nvGrpSpPr>
          <p:cNvPr id="20" name="Group 19"/>
          <p:cNvGrpSpPr/>
          <p:nvPr/>
        </p:nvGrpSpPr>
        <p:grpSpPr>
          <a:xfrm>
            <a:off x="228600" y="2343150"/>
            <a:ext cx="2499229" cy="1348619"/>
            <a:chOff x="2209800" y="1962150"/>
            <a:chExt cx="2499229" cy="1348619"/>
          </a:xfrm>
        </p:grpSpPr>
        <p:pic>
          <p:nvPicPr>
            <p:cNvPr id="19" name="Embedded Image" descr="loc_bd_Case Integer1.png"/>
            <p:cNvPicPr>
              <a:picLocks noChangeAspect="1"/>
            </p:cNvPicPr>
            <p:nvPr/>
          </p:nvPicPr>
          <p:blipFill>
            <a:blip r:embed="rId9" cstate="print"/>
            <a:stretch>
              <a:fillRect/>
            </a:stretch>
          </p:blipFill>
          <p:spPr>
            <a:xfrm>
              <a:off x="2209800" y="1962150"/>
              <a:ext cx="2255520" cy="967740"/>
            </a:xfrm>
            <a:prstGeom prst="rect">
              <a:avLst/>
            </a:prstGeom>
          </p:spPr>
        </p:pic>
        <p:pic>
          <p:nvPicPr>
            <p:cNvPr id="14" name="Picture 13" descr="loc_bd_Case Integer2.png"/>
            <p:cNvPicPr>
              <a:picLocks noChangeAspect="1"/>
            </p:cNvPicPr>
            <p:nvPr/>
          </p:nvPicPr>
          <p:blipFill>
            <a:blip r:embed="rId10" cstate="print"/>
            <a:stretch>
              <a:fillRect/>
            </a:stretch>
          </p:blipFill>
          <p:spPr>
            <a:xfrm>
              <a:off x="3657600" y="2343150"/>
              <a:ext cx="1051429" cy="967619"/>
            </a:xfrm>
            <a:prstGeom prst="rect">
              <a:avLst/>
            </a:prstGeom>
          </p:spPr>
        </p:pic>
      </p:grpSp>
    </p:spTree>
    <p:extLst>
      <p:ext uri="{BB962C8B-B14F-4D97-AF65-F5344CB8AC3E}">
        <p14:creationId xmlns:p14="http://schemas.microsoft.com/office/powerpoint/2010/main" val="1191128748"/>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extLst>
              <p:ext uri="{D42A27DB-BD31-4B8C-83A1-F6EECF244321}">
                <p14:modId xmlns:p14="http://schemas.microsoft.com/office/powerpoint/2010/main" val="2564228723"/>
              </p:ext>
            </p:extLst>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2422389121"/>
              </p:ext>
            </p:extLst>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a:t>
            </a:fld>
            <a:endParaRPr lang="en-US" dirty="0"/>
          </a:p>
        </p:txBody>
      </p:sp>
    </p:spTree>
    <p:extLst>
      <p:ext uri="{BB962C8B-B14F-4D97-AF65-F5344CB8AC3E}">
        <p14:creationId xmlns:p14="http://schemas.microsoft.com/office/powerpoint/2010/main" val="3241732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Input and Output Tunnels</a:t>
            </a:r>
            <a:endParaRPr lang="en-US" dirty="0"/>
          </a:p>
        </p:txBody>
      </p:sp>
      <p:sp>
        <p:nvSpPr>
          <p:cNvPr id="70659" name="Rectangle 5"/>
          <p:cNvSpPr>
            <a:spLocks noGrp="1" noChangeArrowheads="1"/>
          </p:cNvSpPr>
          <p:nvPr>
            <p:ph sz="quarter" idx="15"/>
          </p:nvPr>
        </p:nvSpPr>
        <p:spPr/>
        <p:txBody>
          <a:bodyPr/>
          <a:lstStyle/>
          <a:p>
            <a:r>
              <a:rPr lang="en-US" dirty="0" smtClean="0"/>
              <a:t>Input tunnels are available to all cases if needed.</a:t>
            </a:r>
          </a:p>
          <a:p>
            <a:r>
              <a:rPr lang="en-US" dirty="0" smtClean="0"/>
              <a:t>You must define every output tunnel for each case.</a:t>
            </a:r>
          </a:p>
        </p:txBody>
      </p:sp>
      <p:sp>
        <p:nvSpPr>
          <p:cNvPr id="11" name="Text Placeholder 10"/>
          <p:cNvSpPr>
            <a:spLocks noGrp="1"/>
          </p:cNvSpPr>
          <p:nvPr>
            <p:ph type="body" sz="quarter" idx="13"/>
          </p:nvPr>
        </p:nvSpPr>
        <p:spPr/>
        <p:txBody>
          <a:bodyPr/>
          <a:lstStyle/>
          <a:p>
            <a:r>
              <a:rPr lang="en-US" dirty="0" smtClean="0"/>
              <a:t>A. Case Structures</a:t>
            </a:r>
            <a:endParaRPr lang="en-US" dirty="0"/>
          </a:p>
        </p:txBody>
      </p:sp>
      <p:pic>
        <p:nvPicPr>
          <p:cNvPr id="7" name="Embedded Image" descr="loc_bd_tunnels_in_case_structure.png"/>
          <p:cNvPicPr>
            <a:picLocks noChangeAspect="1"/>
          </p:cNvPicPr>
          <p:nvPr/>
        </p:nvPicPr>
        <p:blipFill>
          <a:blip r:embed="rId3" cstate="print"/>
          <a:stretch>
            <a:fillRect/>
          </a:stretch>
        </p:blipFill>
        <p:spPr>
          <a:xfrm>
            <a:off x="1905000" y="2266950"/>
            <a:ext cx="4954905" cy="2040255"/>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273088841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mbedded Image" descr="loc_bd_tunnels_in_case_structure.png"/>
          <p:cNvPicPr>
            <a:picLocks noChangeAspect="1"/>
          </p:cNvPicPr>
          <p:nvPr/>
        </p:nvPicPr>
        <p:blipFill>
          <a:blip r:embed="rId2" cstate="print"/>
          <a:stretch>
            <a:fillRect/>
          </a:stretch>
        </p:blipFill>
        <p:spPr>
          <a:xfrm>
            <a:off x="5618934" y="2266950"/>
            <a:ext cx="3145971" cy="1295400"/>
          </a:xfrm>
          <a:prstGeom prst="rect">
            <a:avLst/>
          </a:prstGeom>
        </p:spPr>
      </p:pic>
      <p:sp>
        <p:nvSpPr>
          <p:cNvPr id="10" name="Text Placeholder 5"/>
          <p:cNvSpPr txBox="1">
            <a:spLocks/>
          </p:cNvSpPr>
          <p:nvPr/>
        </p:nvSpPr>
        <p:spPr>
          <a:xfrm>
            <a:off x="762000" y="2628900"/>
            <a:ext cx="3352800" cy="1200150"/>
          </a:xfrm>
          <a:prstGeom prst="rect">
            <a:avLst/>
          </a:prstGeom>
        </p:spPr>
        <p:txBody>
          <a:bodyPr vert="horz" lIns="91435" tIns="45717" rIns="91435" bIns="45717" rtlCol="0">
            <a:normAutofit fontScale="85000" lnSpcReduction="10000"/>
          </a:bodyPr>
          <a:lstStyle/>
          <a:p>
            <a:pPr marL="228600" marR="0" lvl="0" indent="-228600" algn="l" defTabSz="457174" rtl="0" eaLnBrk="1" fontAlgn="auto" latinLnBrk="0" hangingPunct="1">
              <a:lnSpc>
                <a:spcPct val="100000"/>
              </a:lnSpc>
              <a:spcBef>
                <a:spcPts val="573"/>
              </a:spcBef>
              <a:spcAft>
                <a:spcPts val="0"/>
              </a:spcAft>
              <a:buClrTx/>
              <a:buSzPct val="70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Arial"/>
              </a:rPr>
              <a:t>Create Case structures using different data type selectors.</a:t>
            </a:r>
          </a:p>
          <a:p>
            <a:pPr marL="228600" marR="0" lvl="0" indent="-228600" algn="l" defTabSz="457174" rtl="0" eaLnBrk="1" fontAlgn="auto" latinLnBrk="0" hangingPunct="1">
              <a:lnSpc>
                <a:spcPct val="100000"/>
              </a:lnSpc>
              <a:spcBef>
                <a:spcPts val="573"/>
              </a:spcBef>
              <a:spcAft>
                <a:spcPts val="0"/>
              </a:spcAft>
              <a:buClrTx/>
              <a:buSzPct val="70000"/>
              <a:buFont typeface="Arial"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Arial"/>
              </a:rPr>
              <a:t>Create different types of output tunnels.</a:t>
            </a:r>
          </a:p>
        </p:txBody>
      </p:sp>
      <p:sp>
        <p:nvSpPr>
          <p:cNvPr id="3" name="Slide Number Placeholder 2"/>
          <p:cNvSpPr>
            <a:spLocks noGrp="1"/>
          </p:cNvSpPr>
          <p:nvPr>
            <p:ph type="sldNum" sz="quarter" idx="17"/>
          </p:nvPr>
        </p:nvSpPr>
        <p:spPr/>
        <p:txBody>
          <a:bodyPr/>
          <a:lstStyle/>
          <a:p>
            <a:pPr algn="ctr"/>
            <a:fld id="{F7BDED22-11C7-456A-B829-4ED810F305A6}" type="slidenum">
              <a:rPr lang="en-US" smtClean="0"/>
              <a:pPr algn="ctr"/>
              <a:t>41</a:t>
            </a:fld>
            <a:endParaRPr lang="en-US" dirty="0"/>
          </a:p>
        </p:txBody>
      </p:sp>
      <p:sp>
        <p:nvSpPr>
          <p:cNvPr id="7" name="Text Placeholder 6"/>
          <p:cNvSpPr>
            <a:spLocks noGrp="1"/>
          </p:cNvSpPr>
          <p:nvPr>
            <p:ph type="body" idx="18"/>
          </p:nvPr>
        </p:nvSpPr>
        <p:spPr/>
        <p:txBody>
          <a:bodyPr/>
          <a:lstStyle/>
          <a:p>
            <a:r>
              <a:rPr lang="en-US" dirty="0" smtClean="0"/>
              <a:t>Selector Terminal Types and Tunnels</a:t>
            </a:r>
            <a:endParaRPr lang="en-US" dirty="0"/>
          </a:p>
        </p:txBody>
      </p:sp>
      <p:pic>
        <p:nvPicPr>
          <p:cNvPr id="5" name="Picture 2" descr="enumcase.bmp"/>
          <p:cNvPicPr>
            <a:picLocks noChangeAspect="1" noChangeArrowheads="1"/>
          </p:cNvPicPr>
          <p:nvPr/>
        </p:nvPicPr>
        <p:blipFill>
          <a:blip r:embed="rId3" cstate="print"/>
          <a:srcRect/>
          <a:stretch>
            <a:fillRect/>
          </a:stretch>
        </p:blipFill>
        <p:spPr bwMode="auto">
          <a:xfrm>
            <a:off x="3733800" y="3333750"/>
            <a:ext cx="2636663" cy="1557731"/>
          </a:xfrm>
          <a:prstGeom prst="rect">
            <a:avLst/>
          </a:prstGeom>
          <a:noFill/>
        </p:spPr>
      </p:pic>
    </p:spTree>
    <p:extLst>
      <p:ext uri="{BB962C8B-B14F-4D97-AF65-F5344CB8AC3E}">
        <p14:creationId xmlns:p14="http://schemas.microsoft.com/office/powerpoint/2010/main" val="18773715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smtClean="0"/>
              <a:t>Modify a VI to use Case structures to make a software decision.</a:t>
            </a:r>
          </a:p>
          <a:p>
            <a:endParaRPr lang="en-US" dirty="0"/>
          </a:p>
        </p:txBody>
      </p:sp>
      <p:sp>
        <p:nvSpPr>
          <p:cNvPr id="4" name="Text Placeholder 3"/>
          <p:cNvSpPr>
            <a:spLocks noGrp="1"/>
          </p:cNvSpPr>
          <p:nvPr>
            <p:ph type="body" idx="10"/>
          </p:nvPr>
        </p:nvSpPr>
        <p:spPr/>
        <p:txBody>
          <a:bodyPr/>
          <a:lstStyle/>
          <a:p>
            <a:r>
              <a:rPr lang="en-US" dirty="0" smtClean="0"/>
              <a:t>Exercise 6-1</a:t>
            </a:r>
            <a:endParaRPr lang="en-US" dirty="0"/>
          </a:p>
        </p:txBody>
      </p:sp>
      <p:sp>
        <p:nvSpPr>
          <p:cNvPr id="6" name="Text Placeholder 5"/>
          <p:cNvSpPr>
            <a:spLocks noGrp="1"/>
          </p:cNvSpPr>
          <p:nvPr>
            <p:ph type="body" idx="14"/>
          </p:nvPr>
        </p:nvSpPr>
        <p:spPr/>
        <p:txBody>
          <a:bodyPr/>
          <a:lstStyle/>
          <a:p>
            <a:r>
              <a:rPr lang="en-US" dirty="0" smtClean="0"/>
              <a:t>Temperature Warnings with Error Handling</a:t>
            </a:r>
            <a:endParaRPr lang="en-US" dirty="0"/>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330937490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Exercise 6-1</a:t>
            </a:r>
            <a:endParaRPr lang="en-US" dirty="0"/>
          </a:p>
        </p:txBody>
      </p:sp>
      <p:sp>
        <p:nvSpPr>
          <p:cNvPr id="5" name="Text Placeholder 4"/>
          <p:cNvSpPr>
            <a:spLocks noGrp="1"/>
          </p:cNvSpPr>
          <p:nvPr>
            <p:ph type="body" sz="quarter" idx="13"/>
          </p:nvPr>
        </p:nvSpPr>
        <p:spPr/>
        <p:txBody>
          <a:bodyPr/>
          <a:lstStyle/>
          <a:p>
            <a:pPr>
              <a:buFont typeface="Arial" pitchFamily="34" charset="0"/>
              <a:buChar char="•"/>
            </a:pPr>
            <a:r>
              <a:rPr lang="en-US" dirty="0" smtClean="0"/>
              <a:t>What happens if all the values are 10? How could you fix this?</a:t>
            </a:r>
          </a:p>
          <a:p>
            <a:pPr>
              <a:buFont typeface="Arial" pitchFamily="34" charset="0"/>
              <a:buChar char="•"/>
            </a:pPr>
            <a:r>
              <a:rPr lang="en-US" dirty="0" smtClean="0"/>
              <a:t>Are all output tunnels defined? What happens if an output is not defined?</a:t>
            </a:r>
            <a:endParaRPr lang="en-US" dirty="0"/>
          </a:p>
        </p:txBody>
      </p:sp>
      <p:sp>
        <p:nvSpPr>
          <p:cNvPr id="6" name="Text Placeholder 5"/>
          <p:cNvSpPr>
            <a:spLocks noGrp="1"/>
          </p:cNvSpPr>
          <p:nvPr>
            <p:ph type="body" idx="14"/>
          </p:nvPr>
        </p:nvSpPr>
        <p:spPr/>
        <p:txBody>
          <a:bodyPr/>
          <a:lstStyle/>
          <a:p>
            <a:r>
              <a:rPr lang="en-US" dirty="0" smtClean="0"/>
              <a:t>Temperature Warnings with Error Handling</a:t>
            </a:r>
            <a:endParaRPr lang="en-US" dirty="0"/>
          </a:p>
        </p:txBody>
      </p:sp>
      <p:sp>
        <p:nvSpPr>
          <p:cNvPr id="7" name="Slide Number Placeholder 6"/>
          <p:cNvSpPr>
            <a:spLocks noGrp="1"/>
          </p:cNvSpPr>
          <p:nvPr>
            <p:ph type="sldNum" sz="quarter" idx="12"/>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1052499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Lesson 5</a:t>
            </a:r>
            <a:endParaRPr lang="en-US" dirty="0"/>
          </a:p>
        </p:txBody>
      </p:sp>
      <p:sp>
        <p:nvSpPr>
          <p:cNvPr id="3" name="Text Placeholder 2"/>
          <p:cNvSpPr>
            <a:spLocks noGrp="1"/>
          </p:cNvSpPr>
          <p:nvPr>
            <p:ph type="body" idx="14"/>
          </p:nvPr>
        </p:nvSpPr>
        <p:spPr/>
        <p:txBody>
          <a:bodyPr/>
          <a:lstStyle/>
          <a:p>
            <a:r>
              <a:rPr lang="en-US" dirty="0" smtClean="0"/>
              <a:t>Create, manipulate and use arrays, clusters, and type definition controls for data access and analysis.</a:t>
            </a:r>
          </a:p>
          <a:p>
            <a:endParaRPr lang="en-US" dirty="0"/>
          </a:p>
        </p:txBody>
      </p:sp>
      <p:sp>
        <p:nvSpPr>
          <p:cNvPr id="4" name="Text Placeholder 3"/>
          <p:cNvSpPr>
            <a:spLocks noGrp="1"/>
          </p:cNvSpPr>
          <p:nvPr>
            <p:ph type="body" sz="quarter" idx="18"/>
          </p:nvPr>
        </p:nvSpPr>
        <p:spPr/>
        <p:txBody>
          <a:bodyPr/>
          <a:lstStyle/>
          <a:p>
            <a:pPr marL="457200" indent="-457200">
              <a:buFont typeface="+mj-lt"/>
              <a:buAutoNum type="alphaUcPeriod" startAt="4"/>
            </a:pPr>
            <a:r>
              <a:rPr lang="en-US" dirty="0" smtClean="0"/>
              <a:t>Auto-Indexing</a:t>
            </a:r>
          </a:p>
          <a:p>
            <a:pPr marL="457200" indent="-457200">
              <a:buAutoNum type="alphaUcPeriod" startAt="4"/>
            </a:pPr>
            <a:r>
              <a:rPr lang="en-US" dirty="0" smtClean="0"/>
              <a:t>Clusters</a:t>
            </a:r>
          </a:p>
          <a:p>
            <a:pPr marL="457200" indent="-457200">
              <a:buAutoNum type="alphaUcPeriod" startAt="4"/>
            </a:pPr>
            <a:r>
              <a:rPr lang="en-US" dirty="0" smtClean="0"/>
              <a:t>Type Definitions</a:t>
            </a:r>
          </a:p>
          <a:p>
            <a:pPr>
              <a:buAutoNum type="alphaUcPeriod" startAt="4"/>
            </a:pPr>
            <a:endParaRPr lang="en-US" dirty="0"/>
          </a:p>
        </p:txBody>
      </p:sp>
      <p:sp>
        <p:nvSpPr>
          <p:cNvPr id="5" name="Text Placeholder 4"/>
          <p:cNvSpPr>
            <a:spLocks noGrp="1"/>
          </p:cNvSpPr>
          <p:nvPr>
            <p:ph type="body" sz="quarter" idx="19"/>
          </p:nvPr>
        </p:nvSpPr>
        <p:spPr/>
        <p:txBody>
          <a:bodyPr>
            <a:normAutofit/>
          </a:bodyPr>
          <a:lstStyle/>
          <a:p>
            <a:pPr marL="457200" indent="-457200"/>
            <a:r>
              <a:rPr lang="en-US" dirty="0" smtClean="0"/>
              <a:t>Arrays</a:t>
            </a:r>
          </a:p>
          <a:p>
            <a:pPr marL="457200" indent="-457200"/>
            <a:r>
              <a:rPr lang="en-US" dirty="0" smtClean="0"/>
              <a:t>Common Array Functions</a:t>
            </a:r>
          </a:p>
          <a:p>
            <a:pPr marL="457200" indent="-457200"/>
            <a:r>
              <a:rPr lang="en-US" dirty="0" smtClean="0"/>
              <a:t>Polymorphism</a:t>
            </a:r>
          </a:p>
        </p:txBody>
      </p:sp>
      <p:sp>
        <p:nvSpPr>
          <p:cNvPr id="6" name="Text Placeholder 5"/>
          <p:cNvSpPr>
            <a:spLocks noGrp="1"/>
          </p:cNvSpPr>
          <p:nvPr>
            <p:ph type="body" idx="20"/>
          </p:nvPr>
        </p:nvSpPr>
        <p:spPr/>
        <p:txBody>
          <a:bodyPr/>
          <a:lstStyle/>
          <a:p>
            <a:r>
              <a:rPr lang="en-US" sz="2800" dirty="0" smtClean="0"/>
              <a:t>Creating and Leveraging Data Structures</a:t>
            </a:r>
            <a:endParaRPr lang="en-US" sz="2800" dirty="0"/>
          </a:p>
        </p:txBody>
      </p:sp>
      <p:sp>
        <p:nvSpPr>
          <p:cNvPr id="7" name="Slide Number Placeholder 6"/>
          <p:cNvSpPr>
            <a:spLocks noGrp="1"/>
          </p:cNvSpPr>
          <p:nvPr>
            <p:ph type="sldNum" sz="quarter" idx="15"/>
          </p:nvPr>
        </p:nvSpPr>
        <p:spPr/>
        <p:txBody>
          <a:bodyPr/>
          <a:lstStyle/>
          <a:p>
            <a:pPr algn="ctr"/>
            <a:fld id="{F7BDED22-11C7-456A-B829-4ED810F305A6}" type="slidenum">
              <a:rPr lang="en-US" smtClean="0"/>
              <a:pPr algn="ctr"/>
              <a:t>5</a:t>
            </a:fld>
            <a:endParaRPr lang="en-US" dirty="0"/>
          </a:p>
        </p:txBody>
      </p:sp>
    </p:spTree>
    <p:extLst>
      <p:ext uri="{BB962C8B-B14F-4D97-AF65-F5344CB8AC3E}">
        <p14:creationId xmlns:p14="http://schemas.microsoft.com/office/powerpoint/2010/main" val="39908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4">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normAutofit/>
          </a:bodyPr>
          <a:lstStyle/>
          <a:p>
            <a:r>
              <a:rPr lang="en-US" dirty="0" smtClean="0"/>
              <a:t>E. Clusters</a:t>
            </a:r>
          </a:p>
        </p:txBody>
      </p:sp>
      <p:sp>
        <p:nvSpPr>
          <p:cNvPr id="10" name="Title 3"/>
          <p:cNvSpPr>
            <a:spLocks noGrp="1"/>
          </p:cNvSpPr>
          <p:nvPr>
            <p:ph type="body" idx="12"/>
          </p:nvPr>
        </p:nvSpPr>
        <p:spPr/>
        <p:txBody>
          <a:bodyPr/>
          <a:lstStyle/>
          <a:p>
            <a:r>
              <a:rPr lang="en-US" dirty="0" smtClean="0"/>
              <a:t>Identify when to use clusters and be able to create them.</a:t>
            </a:r>
            <a:endParaRPr lang="en-US" dirty="0"/>
          </a:p>
        </p:txBody>
      </p:sp>
      <p:sp>
        <p:nvSpPr>
          <p:cNvPr id="8" name="Text Placeholder 7"/>
          <p:cNvSpPr>
            <a:spLocks noGrp="1"/>
          </p:cNvSpPr>
          <p:nvPr>
            <p:ph type="body" sz="quarter" idx="15"/>
          </p:nvPr>
        </p:nvSpPr>
        <p:spPr/>
        <p:txBody>
          <a:bodyPr>
            <a:normAutofit lnSpcReduction="10000"/>
          </a:bodyPr>
          <a:lstStyle/>
          <a:p>
            <a:pPr>
              <a:buFont typeface="Arial" pitchFamily="34" charset="0"/>
              <a:buChar char="•"/>
            </a:pPr>
            <a:r>
              <a:rPr lang="en-US" dirty="0" smtClean="0"/>
              <a:t>Reasons To Use Clusters</a:t>
            </a:r>
          </a:p>
          <a:p>
            <a:pPr>
              <a:buFont typeface="Arial" pitchFamily="34" charset="0"/>
              <a:buChar char="•"/>
            </a:pPr>
            <a:r>
              <a:rPr lang="en-US" dirty="0" smtClean="0"/>
              <a:t>Cluster vs. Arrays</a:t>
            </a:r>
          </a:p>
          <a:p>
            <a:pPr>
              <a:buFont typeface="Arial" pitchFamily="34" charset="0"/>
              <a:buChar char="•"/>
            </a:pPr>
            <a:r>
              <a:rPr lang="en-US" dirty="0" smtClean="0"/>
              <a:t>Creating a Cluster Control and Constant</a:t>
            </a:r>
          </a:p>
          <a:p>
            <a:pPr>
              <a:buFont typeface="Arial" pitchFamily="34" charset="0"/>
              <a:buChar char="•"/>
            </a:pPr>
            <a:endParaRPr lang="en-US" dirty="0"/>
          </a:p>
        </p:txBody>
      </p:sp>
      <p:sp>
        <p:nvSpPr>
          <p:cNvPr id="9" name="Text Placeholder 8"/>
          <p:cNvSpPr>
            <a:spLocks noGrp="1"/>
          </p:cNvSpPr>
          <p:nvPr>
            <p:ph type="body" sz="quarter" idx="16"/>
          </p:nvPr>
        </p:nvSpPr>
        <p:spPr/>
        <p:txBody>
          <a:bodyPr>
            <a:normAutofit fontScale="92500" lnSpcReduction="20000"/>
          </a:bodyPr>
          <a:lstStyle/>
          <a:p>
            <a:pPr>
              <a:buFont typeface="Arial" pitchFamily="34" charset="0"/>
              <a:buChar char="•"/>
            </a:pPr>
            <a:r>
              <a:rPr lang="en-US" dirty="0" smtClean="0"/>
              <a:t>Ordering Items and Resizing Clusters</a:t>
            </a:r>
          </a:p>
          <a:p>
            <a:pPr>
              <a:buFont typeface="Arial" pitchFamily="34" charset="0"/>
              <a:buChar char="•"/>
            </a:pPr>
            <a:r>
              <a:rPr lang="en-US" dirty="0" smtClean="0"/>
              <a:t>Disassembling and Modifying Clusters</a:t>
            </a:r>
          </a:p>
          <a:p>
            <a:pPr>
              <a:buFont typeface="Arial" pitchFamily="34" charset="0"/>
              <a:buChar char="•"/>
            </a:pPr>
            <a:r>
              <a:rPr lang="en-US" dirty="0" smtClean="0"/>
              <a:t>Plotting Data</a:t>
            </a:r>
          </a:p>
          <a:p>
            <a:pPr>
              <a:buFont typeface="Arial" pitchFamily="34" charset="0"/>
              <a:buChar char="•"/>
            </a:pP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6</a:t>
            </a:fld>
            <a:endParaRPr lang="en-US" dirty="0"/>
          </a:p>
        </p:txBody>
      </p:sp>
    </p:spTree>
    <p:extLst>
      <p:ext uri="{BB962C8B-B14F-4D97-AF65-F5344CB8AC3E}">
        <p14:creationId xmlns:p14="http://schemas.microsoft.com/office/powerpoint/2010/main" val="2775216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7"/>
          <p:cNvSpPr>
            <a:spLocks noGrp="1" noChangeArrowheads="1"/>
          </p:cNvSpPr>
          <p:nvPr>
            <p:ph type="body" sz="quarter" idx="10"/>
          </p:nvPr>
        </p:nvSpPr>
        <p:spPr/>
        <p:txBody>
          <a:bodyPr/>
          <a:lstStyle/>
          <a:p>
            <a:r>
              <a:rPr lang="en-US" dirty="0" smtClean="0"/>
              <a:t>Clusters</a:t>
            </a:r>
          </a:p>
        </p:txBody>
      </p:sp>
      <p:sp>
        <p:nvSpPr>
          <p:cNvPr id="30723" name="Rectangle 8"/>
          <p:cNvSpPr>
            <a:spLocks noGrp="1" noChangeArrowheads="1"/>
          </p:cNvSpPr>
          <p:nvPr>
            <p:ph sz="quarter" idx="15"/>
          </p:nvPr>
        </p:nvSpPr>
        <p:spPr/>
        <p:txBody>
          <a:bodyPr/>
          <a:lstStyle/>
          <a:p>
            <a:r>
              <a:rPr lang="en-US" dirty="0" smtClean="0"/>
              <a:t>Clusters group data elements of mixed types.</a:t>
            </a:r>
          </a:p>
          <a:p>
            <a:r>
              <a:rPr lang="en-US" dirty="0" smtClean="0"/>
              <a:t>Clusters are similar to a record or a struct in text-based programming languages.</a:t>
            </a:r>
          </a:p>
        </p:txBody>
      </p:sp>
      <p:sp>
        <p:nvSpPr>
          <p:cNvPr id="8" name="Text Placeholder 7"/>
          <p:cNvSpPr>
            <a:spLocks noGrp="1"/>
          </p:cNvSpPr>
          <p:nvPr>
            <p:ph type="body" sz="quarter" idx="13"/>
          </p:nvPr>
        </p:nvSpPr>
        <p:spPr/>
        <p:txBody>
          <a:bodyPr/>
          <a:lstStyle/>
          <a:p>
            <a:r>
              <a:rPr lang="en-US" dirty="0" smtClean="0"/>
              <a:t>E. Clusters</a:t>
            </a:r>
            <a:endParaRPr lang="en-US" dirty="0"/>
          </a:p>
        </p:txBody>
      </p:sp>
      <p:pic>
        <p:nvPicPr>
          <p:cNvPr id="9" name="Picture 8" descr="loc_fp_cluster sample.png"/>
          <p:cNvPicPr>
            <a:picLocks noChangeAspect="1"/>
          </p:cNvPicPr>
          <p:nvPr/>
        </p:nvPicPr>
        <p:blipFill>
          <a:blip r:embed="rId3" cstate="print"/>
          <a:stretch>
            <a:fillRect/>
          </a:stretch>
        </p:blipFill>
        <p:spPr>
          <a:xfrm>
            <a:off x="914400" y="2454225"/>
            <a:ext cx="1637576" cy="2632125"/>
          </a:xfrm>
          <a:prstGeom prst="rect">
            <a:avLst/>
          </a:prstGeom>
        </p:spPr>
      </p:pic>
      <p:pic>
        <p:nvPicPr>
          <p:cNvPr id="10" name="Picture 9" descr="loc_bd_Cluster Sample.png"/>
          <p:cNvPicPr>
            <a:picLocks noChangeAspect="1"/>
          </p:cNvPicPr>
          <p:nvPr/>
        </p:nvPicPr>
        <p:blipFill>
          <a:blip r:embed="rId4" cstate="print"/>
          <a:stretch>
            <a:fillRect/>
          </a:stretch>
        </p:blipFill>
        <p:spPr>
          <a:xfrm>
            <a:off x="3429000" y="2571750"/>
            <a:ext cx="4362450" cy="1924050"/>
          </a:xfrm>
          <a:prstGeom prst="rect">
            <a:avLst/>
          </a:prstGeom>
        </p:spPr>
      </p:pic>
      <p:cxnSp>
        <p:nvCxnSpPr>
          <p:cNvPr id="12" name="Straight Connector 11"/>
          <p:cNvCxnSpPr/>
          <p:nvPr/>
        </p:nvCxnSpPr>
        <p:spPr>
          <a:xfrm>
            <a:off x="3048000" y="2800350"/>
            <a:ext cx="0" cy="2114550"/>
          </a:xfrm>
          <a:prstGeom prst="line">
            <a:avLst/>
          </a:prstGeom>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7</a:t>
            </a:fld>
            <a:endParaRPr lang="en-US" dirty="0"/>
          </a:p>
        </p:txBody>
      </p:sp>
    </p:spTree>
    <p:extLst>
      <p:ext uri="{BB962C8B-B14F-4D97-AF65-F5344CB8AC3E}">
        <p14:creationId xmlns:p14="http://schemas.microsoft.com/office/powerpoint/2010/main" val="296998579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body" sz="quarter" idx="10"/>
          </p:nvPr>
        </p:nvSpPr>
        <p:spPr/>
        <p:txBody>
          <a:bodyPr/>
          <a:lstStyle/>
          <a:p>
            <a:r>
              <a:rPr lang="en-US" dirty="0" smtClean="0"/>
              <a:t>Clusters vs. Arrays</a:t>
            </a:r>
          </a:p>
        </p:txBody>
      </p:sp>
      <p:sp>
        <p:nvSpPr>
          <p:cNvPr id="31747" name="Rectangle 5"/>
          <p:cNvSpPr>
            <a:spLocks noGrp="1" noChangeArrowheads="1"/>
          </p:cNvSpPr>
          <p:nvPr>
            <p:ph sz="quarter" idx="15"/>
          </p:nvPr>
        </p:nvSpPr>
        <p:spPr/>
        <p:txBody>
          <a:bodyPr>
            <a:normAutofit/>
          </a:bodyPr>
          <a:lstStyle/>
          <a:p>
            <a:pPr>
              <a:buNone/>
            </a:pPr>
            <a:r>
              <a:rPr lang="en-US" dirty="0" smtClean="0"/>
              <a:t>Clusters</a:t>
            </a:r>
          </a:p>
          <a:p>
            <a:r>
              <a:rPr lang="en-US" dirty="0" smtClean="0"/>
              <a:t>Mixed data types</a:t>
            </a:r>
          </a:p>
          <a:p>
            <a:r>
              <a:rPr lang="en-US" dirty="0" smtClean="0"/>
              <a:t>Fixed size</a:t>
            </a:r>
          </a:p>
          <a:p>
            <a:pPr>
              <a:buNone/>
            </a:pPr>
            <a:endParaRPr lang="en-US" dirty="0" smtClean="0"/>
          </a:p>
          <a:p>
            <a:pPr>
              <a:buNone/>
            </a:pPr>
            <a:r>
              <a:rPr lang="en-US" dirty="0" smtClean="0"/>
              <a:t>Arrays</a:t>
            </a:r>
          </a:p>
          <a:p>
            <a:r>
              <a:rPr lang="en-US" dirty="0" smtClean="0"/>
              <a:t>One data type</a:t>
            </a:r>
          </a:p>
          <a:p>
            <a:r>
              <a:rPr lang="en-US" dirty="0" smtClean="0"/>
              <a:t>Vary in size</a:t>
            </a:r>
          </a:p>
        </p:txBody>
      </p:sp>
      <p:sp>
        <p:nvSpPr>
          <p:cNvPr id="8" name="Text Placeholder 7"/>
          <p:cNvSpPr>
            <a:spLocks noGrp="1"/>
          </p:cNvSpPr>
          <p:nvPr>
            <p:ph type="body" sz="quarter" idx="13"/>
          </p:nvPr>
        </p:nvSpPr>
        <p:spPr/>
        <p:txBody>
          <a:bodyPr/>
          <a:lstStyle/>
          <a:p>
            <a:r>
              <a:rPr lang="en-US" dirty="0" smtClean="0"/>
              <a:t>E. Clusters</a:t>
            </a:r>
            <a:endParaRPr lang="en-US" dirty="0"/>
          </a:p>
        </p:txBody>
      </p:sp>
      <p:pic>
        <p:nvPicPr>
          <p:cNvPr id="7" name="Embedded Image" descr="autoindexon.bmp"/>
          <p:cNvPicPr>
            <a:picLocks noChangeAspect="1"/>
          </p:cNvPicPr>
          <p:nvPr/>
        </p:nvPicPr>
        <p:blipFill>
          <a:blip r:embed="rId3" cstate="print"/>
          <a:stretch>
            <a:fillRect/>
          </a:stretch>
        </p:blipFill>
        <p:spPr>
          <a:xfrm>
            <a:off x="3905692" y="3323666"/>
            <a:ext cx="3175591" cy="1391212"/>
          </a:xfrm>
          <a:prstGeom prst="rect">
            <a:avLst/>
          </a:prstGeom>
        </p:spPr>
      </p:pic>
      <p:pic>
        <p:nvPicPr>
          <p:cNvPr id="10" name="Picture 9" descr="loc_bd_Unbundle Error Cluster.png"/>
          <p:cNvPicPr>
            <a:picLocks noChangeAspect="1"/>
          </p:cNvPicPr>
          <p:nvPr/>
        </p:nvPicPr>
        <p:blipFill>
          <a:blip r:embed="rId4" cstate="print"/>
          <a:stretch>
            <a:fillRect/>
          </a:stretch>
        </p:blipFill>
        <p:spPr>
          <a:xfrm>
            <a:off x="3953539" y="1286540"/>
            <a:ext cx="2901775" cy="1367059"/>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8</a:t>
            </a:fld>
            <a:endParaRPr lang="en-US" dirty="0"/>
          </a:p>
        </p:txBody>
      </p:sp>
    </p:spTree>
    <p:extLst>
      <p:ext uri="{BB962C8B-B14F-4D97-AF65-F5344CB8AC3E}">
        <p14:creationId xmlns:p14="http://schemas.microsoft.com/office/powerpoint/2010/main" val="68946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5"/>
          <p:cNvSpPr>
            <a:spLocks noGrp="1" noChangeArrowheads="1"/>
          </p:cNvSpPr>
          <p:nvPr>
            <p:ph type="body" sz="quarter" idx="15"/>
          </p:nvPr>
        </p:nvSpPr>
        <p:spPr/>
        <p:txBody>
          <a:bodyPr>
            <a:normAutofit/>
          </a:bodyPr>
          <a:lstStyle/>
          <a:p>
            <a:r>
              <a:rPr lang="en-US" dirty="0" smtClean="0"/>
              <a:t>.</a:t>
            </a:r>
          </a:p>
        </p:txBody>
      </p:sp>
      <p:sp>
        <p:nvSpPr>
          <p:cNvPr id="9" name="Rectangle 4"/>
          <p:cNvSpPr>
            <a:spLocks noGrp="1" noChangeArrowheads="1"/>
          </p:cNvSpPr>
          <p:nvPr>
            <p:ph type="body" idx="18"/>
          </p:nvPr>
        </p:nvSpPr>
        <p:spPr/>
        <p:txBody>
          <a:bodyPr/>
          <a:lstStyle/>
          <a:p>
            <a:r>
              <a:rPr lang="en-US" dirty="0" smtClean="0"/>
              <a:t>Create a Cluster Control</a:t>
            </a:r>
          </a:p>
        </p:txBody>
      </p:sp>
      <p:pic>
        <p:nvPicPr>
          <p:cNvPr id="6" name="Embedded Image" descr="clustercreate.bmp"/>
          <p:cNvPicPr>
            <a:picLocks noChangeAspect="1"/>
          </p:cNvPicPr>
          <p:nvPr/>
        </p:nvPicPr>
        <p:blipFill>
          <a:blip r:embed="rId3" cstate="print"/>
          <a:stretch>
            <a:fillRect/>
          </a:stretch>
        </p:blipFill>
        <p:spPr>
          <a:xfrm>
            <a:off x="1237383" y="2362200"/>
            <a:ext cx="2178040" cy="2377556"/>
          </a:xfrm>
          <a:prstGeom prst="rect">
            <a:avLst/>
          </a:prstGeom>
        </p:spPr>
      </p:pic>
      <p:pic>
        <p:nvPicPr>
          <p:cNvPr id="5" name="Picture 2" descr="noloc_cluster constant.bmp"/>
          <p:cNvPicPr>
            <a:picLocks noChangeAspect="1" noChangeArrowheads="1"/>
          </p:cNvPicPr>
          <p:nvPr/>
        </p:nvPicPr>
        <p:blipFill>
          <a:blip r:embed="rId4" cstate="print"/>
          <a:stretch>
            <a:fillRect/>
          </a:stretch>
        </p:blipFill>
        <p:spPr bwMode="auto">
          <a:xfrm>
            <a:off x="4548542" y="2993766"/>
            <a:ext cx="414338" cy="1114425"/>
          </a:xfrm>
          <a:prstGeom prst="rect">
            <a:avLst/>
          </a:prstGeom>
          <a:noFill/>
        </p:spPr>
      </p:pic>
      <p:pic>
        <p:nvPicPr>
          <p:cNvPr id="7" name="Content Placeholder 8" descr="loc_bd_Cluster Sample 2 constant.png"/>
          <p:cNvPicPr>
            <a:picLocks noChangeAspect="1"/>
          </p:cNvPicPr>
          <p:nvPr/>
        </p:nvPicPr>
        <p:blipFill>
          <a:blip r:embed="rId5" cstate="print"/>
          <a:stretch>
            <a:fillRect/>
          </a:stretch>
        </p:blipFill>
        <p:spPr>
          <a:xfrm>
            <a:off x="6096000" y="2299581"/>
            <a:ext cx="1676400" cy="2502794"/>
          </a:xfrm>
          <a:prstGeom prst="rect">
            <a:avLst/>
          </a:prstGeom>
        </p:spPr>
      </p:pic>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9</a:t>
            </a:fld>
            <a:endParaRPr lang="en-US" dirty="0"/>
          </a:p>
        </p:txBody>
      </p:sp>
    </p:spTree>
    <p:extLst>
      <p:ext uri="{BB962C8B-B14F-4D97-AF65-F5344CB8AC3E}">
        <p14:creationId xmlns:p14="http://schemas.microsoft.com/office/powerpoint/2010/main" val="3415595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7232</TotalTime>
  <Words>1773</Words>
  <Application>Microsoft Office PowerPoint</Application>
  <PresentationFormat>On-screen Show (16:9)</PresentationFormat>
  <Paragraphs>320</Paragraphs>
  <Slides>44</Slides>
  <Notes>33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How to Use this Slide Deck</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Laura Hernandez</cp:lastModifiedBy>
  <cp:revision>263</cp:revision>
  <dcterms:created xsi:type="dcterms:W3CDTF">2007-10-28T01:05:52Z</dcterms:created>
  <dcterms:modified xsi:type="dcterms:W3CDTF">2015-08-19T22:20:49Z</dcterms:modified>
</cp:coreProperties>
</file>