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57"/>
  </p:notesMasterIdLst>
  <p:sldIdLst>
    <p:sldId id="360" r:id="rId2"/>
    <p:sldId id="283" r:id="rId3"/>
    <p:sldId id="257" r:id="rId4"/>
    <p:sldId id="361" r:id="rId5"/>
    <p:sldId id="472" r:id="rId6"/>
    <p:sldId id="473" r:id="rId7"/>
    <p:sldId id="474" r:id="rId8"/>
    <p:sldId id="475" r:id="rId9"/>
    <p:sldId id="476" r:id="rId10"/>
    <p:sldId id="477" r:id="rId11"/>
    <p:sldId id="478" r:id="rId12"/>
    <p:sldId id="479" r:id="rId13"/>
    <p:sldId id="480" r:id="rId14"/>
    <p:sldId id="481" r:id="rId15"/>
    <p:sldId id="482" r:id="rId16"/>
    <p:sldId id="483" r:id="rId17"/>
    <p:sldId id="484" r:id="rId18"/>
    <p:sldId id="485" r:id="rId19"/>
    <p:sldId id="486" r:id="rId20"/>
    <p:sldId id="487" r:id="rId21"/>
    <p:sldId id="488" r:id="rId22"/>
    <p:sldId id="489" r:id="rId23"/>
    <p:sldId id="490" r:id="rId24"/>
    <p:sldId id="491" r:id="rId25"/>
    <p:sldId id="492" r:id="rId26"/>
    <p:sldId id="493" r:id="rId27"/>
    <p:sldId id="494" r:id="rId28"/>
    <p:sldId id="495" r:id="rId29"/>
    <p:sldId id="496" r:id="rId30"/>
    <p:sldId id="497" r:id="rId31"/>
    <p:sldId id="498" r:id="rId32"/>
    <p:sldId id="499" r:id="rId33"/>
    <p:sldId id="500" r:id="rId34"/>
    <p:sldId id="501" r:id="rId35"/>
    <p:sldId id="502" r:id="rId36"/>
    <p:sldId id="503" r:id="rId37"/>
    <p:sldId id="504" r:id="rId38"/>
    <p:sldId id="505" r:id="rId39"/>
    <p:sldId id="506" r:id="rId40"/>
    <p:sldId id="507" r:id="rId41"/>
    <p:sldId id="508" r:id="rId42"/>
    <p:sldId id="509" r:id="rId43"/>
    <p:sldId id="510" r:id="rId44"/>
    <p:sldId id="511" r:id="rId45"/>
    <p:sldId id="512" r:id="rId46"/>
    <p:sldId id="513" r:id="rId47"/>
    <p:sldId id="514" r:id="rId48"/>
    <p:sldId id="515" r:id="rId49"/>
    <p:sldId id="516" r:id="rId50"/>
    <p:sldId id="517" r:id="rId51"/>
    <p:sldId id="518" r:id="rId52"/>
    <p:sldId id="519" r:id="rId53"/>
    <p:sldId id="520" r:id="rId54"/>
    <p:sldId id="521" r:id="rId55"/>
    <p:sldId id="426" r:id="rId56"/>
  </p:sldIdLst>
  <p:sldSz cx="9144000" cy="5143500" type="screen16x9"/>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176" autoAdjust="0"/>
    <p:restoredTop sz="99462" autoAdjust="0"/>
  </p:normalViewPr>
  <p:slideViewPr>
    <p:cSldViewPr>
      <p:cViewPr varScale="1">
        <p:scale>
          <a:sx n="69" d="100"/>
          <a:sy n="69" d="100"/>
        </p:scale>
        <p:origin x="154" y="53"/>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a:solidFill>
          <a:schemeClr val="accent5">
            <a:lumMod val="60000"/>
            <a:lumOff val="40000"/>
          </a:schemeClr>
        </a:solidFill>
      </dgm:spPr>
      <dgm:t>
        <a:bodyPr/>
        <a:lstStyle/>
        <a:p>
          <a:r>
            <a:rPr lang="en-US" dirty="0" smtClean="0"/>
            <a:t>Lesson 1</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Troubleshooting and Debugging VIs</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DE8A20ED-B8E2-4C21-A26B-AA3A9C5BC628}">
      <dgm:prSet phldrT="[Text]"/>
      <dgm:spPr>
        <a:solidFill>
          <a:schemeClr val="accent1">
            <a:lumMod val="20000"/>
            <a:lumOff val="80000"/>
          </a:schemeClr>
        </a:solidFill>
      </dgm:spPr>
      <dgm:t>
        <a:bodyPr/>
        <a:lstStyle/>
        <a:p>
          <a:r>
            <a:rPr lang="en-US" dirty="0" smtClean="0"/>
            <a:t>Lesson 4</a:t>
          </a:r>
          <a:endParaRPr lang="en-US" dirty="0"/>
        </a:p>
      </dgm:t>
    </dgm:pt>
    <dgm:pt modelId="{C0CBDF5F-CE0A-41F1-872F-D83D036052CE}" type="parTrans" cxnId="{BFE5B3D3-7F00-47E2-8657-CDEAA471E45F}">
      <dgm:prSet/>
      <dgm:spPr/>
      <dgm:t>
        <a:bodyPr/>
        <a:lstStyle/>
        <a:p>
          <a:endParaRPr lang="en-US"/>
        </a:p>
      </dgm:t>
    </dgm:pt>
    <dgm:pt modelId="{6A57F970-7A96-4CA1-8F6C-F1E7E37048AD}" type="sibTrans" cxnId="{BFE5B3D3-7F00-47E2-8657-CDEAA471E45F}">
      <dgm:prSet/>
      <dgm:spPr/>
      <dgm:t>
        <a:bodyPr/>
        <a:lstStyle/>
        <a:p>
          <a:endParaRPr lang="en-US"/>
        </a:p>
      </dgm:t>
    </dgm:pt>
    <dgm:pt modelId="{63A1ED43-AC35-40AD-85BF-17DC05BD0938}">
      <dgm:prSet phldrT="[Text]"/>
      <dgm:spPr>
        <a:solidFill>
          <a:schemeClr val="accent5">
            <a:lumMod val="60000"/>
            <a:lumOff val="40000"/>
          </a:schemeClr>
        </a:solidFill>
      </dgm:spPr>
      <dgm:t>
        <a:bodyPr/>
        <a:lstStyle/>
        <a:p>
          <a:r>
            <a:rPr lang="en-US" dirty="0" smtClean="0"/>
            <a:t>Lesson 2</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smtClean="0"/>
            <a:t>Navigating LabVIEW</a:t>
          </a:r>
          <a:endParaRPr lang="en-US" dirty="0" smtClean="0"/>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Creating Your First Application</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a:solidFill>
          <a:schemeClr val="accent1">
            <a:lumMod val="20000"/>
            <a:lumOff val="80000"/>
          </a:schemeClr>
        </a:solidFill>
      </dgm:spPr>
      <dgm:t>
        <a:bodyPr/>
        <a:lstStyle/>
        <a:p>
          <a:r>
            <a:rPr lang="en-US" dirty="0" smtClean="0"/>
            <a:t>Lesson 3</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477044C5-1D51-44A3-89C9-052ED3523E41}">
      <dgm:prSet phldrT="[Text]"/>
      <dgm:spPr/>
      <dgm:t>
        <a:bodyPr/>
        <a:lstStyle/>
        <a:p>
          <a:r>
            <a:rPr lang="en-US" dirty="0" smtClean="0"/>
            <a:t>Using Loops</a:t>
          </a:r>
          <a:endParaRPr lang="en-US" dirty="0"/>
        </a:p>
      </dgm:t>
    </dgm:pt>
    <dgm:pt modelId="{E5A867D1-3FD8-4A5C-88D7-C28D45A59636}" type="parTrans" cxnId="{D84AA42F-78C6-49B6-8708-98EB8F604C2A}">
      <dgm:prSet/>
      <dgm:spPr/>
      <dgm:t>
        <a:bodyPr/>
        <a:lstStyle/>
        <a:p>
          <a:endParaRPr lang="en-US"/>
        </a:p>
      </dgm:t>
    </dgm:pt>
    <dgm:pt modelId="{749DF233-B93D-45B7-9AE9-68D947D69780}" type="sibTrans" cxnId="{D84AA42F-78C6-49B6-8708-98EB8F604C2A}">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1358874F-6C22-423A-AE19-BF2BDAD459DE}" type="pres">
      <dgm:prSet presAssocID="{DE8A20ED-B8E2-4C21-A26B-AA3A9C5BC628}" presName="boxAndChildren" presStyleCnt="0"/>
      <dgm:spPr/>
      <dgm:t>
        <a:bodyPr/>
        <a:lstStyle/>
        <a:p>
          <a:endParaRPr lang="en-US"/>
        </a:p>
      </dgm:t>
    </dgm:pt>
    <dgm:pt modelId="{67D9205C-B0C7-436D-A517-EE3892A8FFC0}" type="pres">
      <dgm:prSet presAssocID="{DE8A20ED-B8E2-4C21-A26B-AA3A9C5BC628}" presName="parentTextBox" presStyleLbl="node1" presStyleIdx="0" presStyleCnt="4"/>
      <dgm:spPr/>
      <dgm:t>
        <a:bodyPr/>
        <a:lstStyle/>
        <a:p>
          <a:endParaRPr lang="en-US"/>
        </a:p>
      </dgm:t>
    </dgm:pt>
    <dgm:pt modelId="{8E1B657C-65E8-4303-A67C-609EECF6EF25}" type="pres">
      <dgm:prSet presAssocID="{DE8A20ED-B8E2-4C21-A26B-AA3A9C5BC628}" presName="entireBox" presStyleLbl="node1" presStyleIdx="0" presStyleCnt="4"/>
      <dgm:spPr/>
      <dgm:t>
        <a:bodyPr/>
        <a:lstStyle/>
        <a:p>
          <a:endParaRPr lang="en-US"/>
        </a:p>
      </dgm:t>
    </dgm:pt>
    <dgm:pt modelId="{56C653EE-AA0C-4E35-B21A-089F8298FBD4}" type="pres">
      <dgm:prSet presAssocID="{DE8A20ED-B8E2-4C21-A26B-AA3A9C5BC628}" presName="descendantBox" presStyleCnt="0"/>
      <dgm:spPr/>
      <dgm:t>
        <a:bodyPr/>
        <a:lstStyle/>
        <a:p>
          <a:endParaRPr lang="en-US"/>
        </a:p>
      </dgm:t>
    </dgm:pt>
    <dgm:pt modelId="{8F6D97A3-568C-4D42-9F79-089C76ADC77E}" type="pres">
      <dgm:prSet presAssocID="{477044C5-1D51-44A3-89C9-052ED3523E41}" presName="childTextBox" presStyleLbl="fgAccFollowNode1" presStyleIdx="0" presStyleCnt="4">
        <dgm:presLayoutVars>
          <dgm:bulletEnabled val="1"/>
        </dgm:presLayoutVars>
      </dgm:prSet>
      <dgm:spPr/>
      <dgm:t>
        <a:bodyPr/>
        <a:lstStyle/>
        <a:p>
          <a:endParaRPr lang="en-US"/>
        </a:p>
      </dgm:t>
    </dgm:pt>
    <dgm:pt modelId="{C4BDCED5-B51B-420A-BEA2-6C52CAF77143}" type="pres">
      <dgm:prSet presAssocID="{2FF3C745-B3B1-4F02-9F3E-42D47C016259}" presName="sp" presStyleCnt="0"/>
      <dgm:spPr/>
      <dgm:t>
        <a:bodyPr/>
        <a:lstStyle/>
        <a:p>
          <a:endParaRPr lang="en-US"/>
        </a:p>
      </dgm:t>
    </dgm:pt>
    <dgm:pt modelId="{F5DD961D-CF95-4FC5-863B-0212472F390B}" type="pres">
      <dgm:prSet presAssocID="{55C6FB44-A985-45F8-92FB-19BBF542FA67}" presName="arrowAndChildren" presStyleCnt="0"/>
      <dgm:spPr/>
      <dgm:t>
        <a:bodyPr/>
        <a:lstStyle/>
        <a:p>
          <a:endParaRPr lang="en-US"/>
        </a:p>
      </dgm:t>
    </dgm:pt>
    <dgm:pt modelId="{8CD4145B-AF44-4ADE-B18B-5F8C0E4C6282}" type="pres">
      <dgm:prSet presAssocID="{55C6FB44-A985-45F8-92FB-19BBF542FA67}" presName="parentTextArrow" presStyleLbl="node1" presStyleIdx="0" presStyleCnt="4"/>
      <dgm:spPr/>
      <dgm:t>
        <a:bodyPr/>
        <a:lstStyle/>
        <a:p>
          <a:endParaRPr lang="en-US"/>
        </a:p>
      </dgm:t>
    </dgm:pt>
    <dgm:pt modelId="{E552DAC0-216A-4B88-AF1A-937842626E7F}" type="pres">
      <dgm:prSet presAssocID="{55C6FB44-A985-45F8-92FB-19BBF542FA67}" presName="arrow" presStyleLbl="node1" presStyleIdx="1" presStyleCnt="4"/>
      <dgm:spPr/>
      <dgm:t>
        <a:bodyPr/>
        <a:lstStyle/>
        <a:p>
          <a:endParaRPr lang="en-US"/>
        </a:p>
      </dgm:t>
    </dgm:pt>
    <dgm:pt modelId="{2B3D6047-A90B-4B0C-80C1-638354C667A5}" type="pres">
      <dgm:prSet presAssocID="{55C6FB44-A985-45F8-92FB-19BBF542FA67}" presName="descendantArrow" presStyleCnt="0"/>
      <dgm:spPr/>
      <dgm:t>
        <a:bodyPr/>
        <a:lstStyle/>
        <a:p>
          <a:endParaRPr lang="en-US"/>
        </a:p>
      </dgm:t>
    </dgm:pt>
    <dgm:pt modelId="{27BE7760-F6B5-45EE-8956-941501131730}" type="pres">
      <dgm:prSet presAssocID="{82A9D05C-E0FE-4095-808C-36195A639D13}" presName="childTextArrow" presStyleLbl="fgAccFollowNode1" presStyleIdx="1" presStyleCnt="4">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1" presStyleCnt="4"/>
      <dgm:spPr/>
      <dgm:t>
        <a:bodyPr/>
        <a:lstStyle/>
        <a:p>
          <a:endParaRPr lang="en-US"/>
        </a:p>
      </dgm:t>
    </dgm:pt>
    <dgm:pt modelId="{C9E1EBD9-D03D-4086-B7FE-8CD684B69897}" type="pres">
      <dgm:prSet presAssocID="{63A1ED43-AC35-40AD-85BF-17DC05BD0938}" presName="arrow" presStyleLbl="node1" presStyleIdx="2" presStyleCnt="4"/>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2" presStyleCnt="4">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2" presStyleCnt="4"/>
      <dgm:spPr/>
      <dgm:t>
        <a:bodyPr/>
        <a:lstStyle/>
        <a:p>
          <a:endParaRPr lang="en-US"/>
        </a:p>
      </dgm:t>
    </dgm:pt>
    <dgm:pt modelId="{05301027-04BC-4541-BE60-F2A1C22690F8}" type="pres">
      <dgm:prSet presAssocID="{255C46B9-17B6-450C-8E38-9519AD0489EF}" presName="arrow" presStyleLbl="node1" presStyleIdx="3" presStyleCnt="4"/>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3" presStyleCnt="4">
        <dgm:presLayoutVars>
          <dgm:bulletEnabled val="1"/>
        </dgm:presLayoutVars>
      </dgm:prSet>
      <dgm:spPr/>
      <dgm:t>
        <a:bodyPr/>
        <a:lstStyle/>
        <a:p>
          <a:endParaRPr lang="en-US"/>
        </a:p>
      </dgm:t>
    </dgm:pt>
  </dgm:ptLst>
  <dgm:cxnLst>
    <dgm:cxn modelId="{3B73E94B-9D89-4AF4-B5A8-6096EA7C13E9}" srcId="{55C6FB44-A985-45F8-92FB-19BBF542FA67}" destId="{82A9D05C-E0FE-4095-808C-36195A639D13}" srcOrd="0" destOrd="0" parTransId="{8ED82903-5EB5-4BC5-980E-7AF804F15AA6}" sibTransId="{5EABCF8A-42A2-4FDA-B3DC-0A39071E4896}"/>
    <dgm:cxn modelId="{B14030BE-F7A9-4779-8129-52284C988D47}" type="presOf" srcId="{63A1ED43-AC35-40AD-85BF-17DC05BD0938}" destId="{CF6C6E4E-5B5D-4471-9394-75F54A9377C8}"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6C54317E-4170-4CDC-A40F-C7CCE0CC8FF7}" type="presOf" srcId="{255C46B9-17B6-450C-8E38-9519AD0489EF}" destId="{05301027-04BC-4541-BE60-F2A1C22690F8}" srcOrd="1" destOrd="0" presId="urn:microsoft.com/office/officeart/2005/8/layout/process4"/>
    <dgm:cxn modelId="{6E881692-22D4-4BCE-B941-78CAF151D6BF}" type="presOf" srcId="{C531B99D-2AAF-47B7-9ADC-940B51371CBC}" destId="{4BE792FD-BCB4-44EB-8672-F4001B35D8D7}" srcOrd="0" destOrd="0" presId="urn:microsoft.com/office/officeart/2005/8/layout/process4"/>
    <dgm:cxn modelId="{7C34EBA0-F089-43FF-8035-E673394CD794}" type="presOf" srcId="{82A9D05C-E0FE-4095-808C-36195A639D13}" destId="{27BE7760-F6B5-45EE-8956-941501131730}" srcOrd="0" destOrd="0" presId="urn:microsoft.com/office/officeart/2005/8/layout/process4"/>
    <dgm:cxn modelId="{B9AB3C0E-666F-4984-83C6-7FEF8F26543D}" type="presOf" srcId="{DE8A20ED-B8E2-4C21-A26B-AA3A9C5BC628}" destId="{8E1B657C-65E8-4303-A67C-609EECF6EF25}" srcOrd="1" destOrd="0" presId="urn:microsoft.com/office/officeart/2005/8/layout/process4"/>
    <dgm:cxn modelId="{BFE5B3D3-7F00-47E2-8657-CDEAA471E45F}" srcId="{17EBAEB6-D0E6-4EED-B716-2177AE58D86F}" destId="{DE8A20ED-B8E2-4C21-A26B-AA3A9C5BC628}" srcOrd="3" destOrd="0" parTransId="{C0CBDF5F-CE0A-41F1-872F-D83D036052CE}" sibTransId="{6A57F970-7A96-4CA1-8F6C-F1E7E37048AD}"/>
    <dgm:cxn modelId="{44F6D72A-26C3-4E77-A6D6-8CE64EA5ACDA}" srcId="{63A1ED43-AC35-40AD-85BF-17DC05BD0938}" destId="{83622ABD-E064-4BFC-916E-53B83E9021F8}" srcOrd="0" destOrd="0" parTransId="{589CFAA6-E7DA-40E7-BB3A-4677A82BF9D3}" sibTransId="{18EB27F0-7989-42EA-95E0-56291E9DD6C3}"/>
    <dgm:cxn modelId="{55587823-7146-4023-AFAA-3D06412DE442}" srcId="{17EBAEB6-D0E6-4EED-B716-2177AE58D86F}" destId="{55C6FB44-A985-45F8-92FB-19BBF542FA67}" srcOrd="2" destOrd="0" parTransId="{62FE0A38-C78B-408B-BEC0-6DEA44404E07}" sibTransId="{2FF3C745-B3B1-4F02-9F3E-42D47C016259}"/>
    <dgm:cxn modelId="{0C239721-32BB-453C-944C-5F8596353C26}" type="presOf" srcId="{17EBAEB6-D0E6-4EED-B716-2177AE58D86F}" destId="{2ADE2D3B-C947-42B6-8F99-1B3FEDC276D0}" srcOrd="0" destOrd="0" presId="urn:microsoft.com/office/officeart/2005/8/layout/process4"/>
    <dgm:cxn modelId="{0A992602-7CB3-4761-91EB-9E184C025AE6}" type="presOf" srcId="{55C6FB44-A985-45F8-92FB-19BBF542FA67}" destId="{E552DAC0-216A-4B88-AF1A-937842626E7F}" srcOrd="1" destOrd="0" presId="urn:microsoft.com/office/officeart/2005/8/layout/process4"/>
    <dgm:cxn modelId="{CC9DCA89-2211-45BB-AF53-91F24E836395}" type="presOf" srcId="{477044C5-1D51-44A3-89C9-052ED3523E41}" destId="{8F6D97A3-568C-4D42-9F79-089C76ADC77E}" srcOrd="0" destOrd="0" presId="urn:microsoft.com/office/officeart/2005/8/layout/process4"/>
    <dgm:cxn modelId="{C7E5E178-BFB7-47D1-ABFA-01039A48B05C}" type="presOf" srcId="{83622ABD-E064-4BFC-916E-53B83E9021F8}" destId="{CB273461-0642-4901-9B3B-9EBCF230DDBF}" srcOrd="0" destOrd="0" presId="urn:microsoft.com/office/officeart/2005/8/layout/process4"/>
    <dgm:cxn modelId="{F76697AC-897D-4146-BC83-E37E87728748}" type="presOf" srcId="{DE8A20ED-B8E2-4C21-A26B-AA3A9C5BC628}" destId="{67D9205C-B0C7-436D-A517-EE3892A8FFC0}"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AB5FC9D9-B3A3-48A0-B6CA-479BCCA29D88}" type="presOf" srcId="{55C6FB44-A985-45F8-92FB-19BBF542FA67}" destId="{8CD4145B-AF44-4ADE-B18B-5F8C0E4C6282}" srcOrd="0" destOrd="0" presId="urn:microsoft.com/office/officeart/2005/8/layout/process4"/>
    <dgm:cxn modelId="{D84AA42F-78C6-49B6-8708-98EB8F604C2A}" srcId="{DE8A20ED-B8E2-4C21-A26B-AA3A9C5BC628}" destId="{477044C5-1D51-44A3-89C9-052ED3523E41}" srcOrd="0" destOrd="0" parTransId="{E5A867D1-3FD8-4A5C-88D7-C28D45A59636}" sibTransId="{749DF233-B93D-45B7-9AE9-68D947D69780}"/>
    <dgm:cxn modelId="{5249E942-025C-4554-8F95-1B831053B3F0}" type="presOf" srcId="{63A1ED43-AC35-40AD-85BF-17DC05BD0938}" destId="{C9E1EBD9-D03D-4086-B7FE-8CD684B69897}" srcOrd="1"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E4197D56-2C42-48F7-AD35-7C1245B4E01F}" type="presOf" srcId="{255C46B9-17B6-450C-8E38-9519AD0489EF}" destId="{1EC5EF38-74C9-4808-86EF-4AFC5CB65931}" srcOrd="0" destOrd="0" presId="urn:microsoft.com/office/officeart/2005/8/layout/process4"/>
    <dgm:cxn modelId="{856585CA-84B1-461D-93E3-CE2E81B1B75F}" type="presParOf" srcId="{2ADE2D3B-C947-42B6-8F99-1B3FEDC276D0}" destId="{1358874F-6C22-423A-AE19-BF2BDAD459DE}" srcOrd="0" destOrd="0" presId="urn:microsoft.com/office/officeart/2005/8/layout/process4"/>
    <dgm:cxn modelId="{C91130C1-31A4-43BB-A8C0-C0B7B8567F11}" type="presParOf" srcId="{1358874F-6C22-423A-AE19-BF2BDAD459DE}" destId="{67D9205C-B0C7-436D-A517-EE3892A8FFC0}" srcOrd="0" destOrd="0" presId="urn:microsoft.com/office/officeart/2005/8/layout/process4"/>
    <dgm:cxn modelId="{DE339B54-605D-4F76-982A-3E1552D34CB0}" type="presParOf" srcId="{1358874F-6C22-423A-AE19-BF2BDAD459DE}" destId="{8E1B657C-65E8-4303-A67C-609EECF6EF25}" srcOrd="1" destOrd="0" presId="urn:microsoft.com/office/officeart/2005/8/layout/process4"/>
    <dgm:cxn modelId="{92B9B086-D334-4338-95ED-6AFC667C93A5}" type="presParOf" srcId="{1358874F-6C22-423A-AE19-BF2BDAD459DE}" destId="{56C653EE-AA0C-4E35-B21A-089F8298FBD4}" srcOrd="2" destOrd="0" presId="urn:microsoft.com/office/officeart/2005/8/layout/process4"/>
    <dgm:cxn modelId="{E2174543-FC41-4916-AE3C-AB61D8FD9F69}" type="presParOf" srcId="{56C653EE-AA0C-4E35-B21A-089F8298FBD4}" destId="{8F6D97A3-568C-4D42-9F79-089C76ADC77E}" srcOrd="0" destOrd="0" presId="urn:microsoft.com/office/officeart/2005/8/layout/process4"/>
    <dgm:cxn modelId="{846F1BB2-4121-4B83-8FF1-2F74ABF0662D}" type="presParOf" srcId="{2ADE2D3B-C947-42B6-8F99-1B3FEDC276D0}" destId="{C4BDCED5-B51B-420A-BEA2-6C52CAF77143}" srcOrd="1" destOrd="0" presId="urn:microsoft.com/office/officeart/2005/8/layout/process4"/>
    <dgm:cxn modelId="{F7BA7B16-358D-4134-8A3C-FA92E21FBC2D}" type="presParOf" srcId="{2ADE2D3B-C947-42B6-8F99-1B3FEDC276D0}" destId="{F5DD961D-CF95-4FC5-863B-0212472F390B}" srcOrd="2" destOrd="0" presId="urn:microsoft.com/office/officeart/2005/8/layout/process4"/>
    <dgm:cxn modelId="{A575FC8C-4A2D-4B5F-B287-49C244D0D1A5}" type="presParOf" srcId="{F5DD961D-CF95-4FC5-863B-0212472F390B}" destId="{8CD4145B-AF44-4ADE-B18B-5F8C0E4C6282}" srcOrd="0" destOrd="0" presId="urn:microsoft.com/office/officeart/2005/8/layout/process4"/>
    <dgm:cxn modelId="{780E72F7-0C45-4A3F-93D1-99A49E628CD7}" type="presParOf" srcId="{F5DD961D-CF95-4FC5-863B-0212472F390B}" destId="{E552DAC0-216A-4B88-AF1A-937842626E7F}" srcOrd="1" destOrd="0" presId="urn:microsoft.com/office/officeart/2005/8/layout/process4"/>
    <dgm:cxn modelId="{A1F470E5-CB36-4977-950A-CBCC70FC67D6}" type="presParOf" srcId="{F5DD961D-CF95-4FC5-863B-0212472F390B}" destId="{2B3D6047-A90B-4B0C-80C1-638354C667A5}" srcOrd="2" destOrd="0" presId="urn:microsoft.com/office/officeart/2005/8/layout/process4"/>
    <dgm:cxn modelId="{41266A6D-F126-4299-BD19-1920A8D06E37}" type="presParOf" srcId="{2B3D6047-A90B-4B0C-80C1-638354C667A5}" destId="{27BE7760-F6B5-45EE-8956-941501131730}" srcOrd="0" destOrd="0" presId="urn:microsoft.com/office/officeart/2005/8/layout/process4"/>
    <dgm:cxn modelId="{4062C633-8FDF-424D-BAB7-789C6F68509E}" type="presParOf" srcId="{2ADE2D3B-C947-42B6-8F99-1B3FEDC276D0}" destId="{6872A97C-D449-48B8-B48A-6414A82B5680}" srcOrd="3" destOrd="0" presId="urn:microsoft.com/office/officeart/2005/8/layout/process4"/>
    <dgm:cxn modelId="{8937096B-D0F4-4E7C-8D9D-A99DF182A6F6}" type="presParOf" srcId="{2ADE2D3B-C947-42B6-8F99-1B3FEDC276D0}" destId="{E7A11DED-60A7-4BC3-89FE-F4E69397AE3C}" srcOrd="4" destOrd="0" presId="urn:microsoft.com/office/officeart/2005/8/layout/process4"/>
    <dgm:cxn modelId="{8EDDB56E-6BB6-4A80-9A29-7AA694D5E1E8}" type="presParOf" srcId="{E7A11DED-60A7-4BC3-89FE-F4E69397AE3C}" destId="{CF6C6E4E-5B5D-4471-9394-75F54A9377C8}" srcOrd="0" destOrd="0" presId="urn:microsoft.com/office/officeart/2005/8/layout/process4"/>
    <dgm:cxn modelId="{FB11CDBA-5708-45CF-BEAA-53D3F38D8CD9}" type="presParOf" srcId="{E7A11DED-60A7-4BC3-89FE-F4E69397AE3C}" destId="{C9E1EBD9-D03D-4086-B7FE-8CD684B69897}" srcOrd="1" destOrd="0" presId="urn:microsoft.com/office/officeart/2005/8/layout/process4"/>
    <dgm:cxn modelId="{8EA2CA36-F4DB-418A-983C-0D8AFD063DC9}" type="presParOf" srcId="{E7A11DED-60A7-4BC3-89FE-F4E69397AE3C}" destId="{D18F0391-1D2C-4B99-A316-22233E77FF40}" srcOrd="2" destOrd="0" presId="urn:microsoft.com/office/officeart/2005/8/layout/process4"/>
    <dgm:cxn modelId="{44BD15DB-9296-4DAF-B4E2-D26D79C654BA}" type="presParOf" srcId="{D18F0391-1D2C-4B99-A316-22233E77FF40}" destId="{CB273461-0642-4901-9B3B-9EBCF230DDBF}" srcOrd="0" destOrd="0" presId="urn:microsoft.com/office/officeart/2005/8/layout/process4"/>
    <dgm:cxn modelId="{CF371218-7A35-41EB-8EE2-D25856B82FC0}" type="presParOf" srcId="{2ADE2D3B-C947-42B6-8F99-1B3FEDC276D0}" destId="{477BA6E9-6A31-433E-AE09-3C4C08F9AFFD}" srcOrd="5" destOrd="0" presId="urn:microsoft.com/office/officeart/2005/8/layout/process4"/>
    <dgm:cxn modelId="{B1E848E0-1688-4FAA-9C21-58219DB65FC8}" type="presParOf" srcId="{2ADE2D3B-C947-42B6-8F99-1B3FEDC276D0}" destId="{62686E2A-BF86-480D-A01D-DDFAE5F5E8E8}" srcOrd="6" destOrd="0" presId="urn:microsoft.com/office/officeart/2005/8/layout/process4"/>
    <dgm:cxn modelId="{06A18883-E6C6-4C84-BE38-148D78AAE9FD}" type="presParOf" srcId="{62686E2A-BF86-480D-A01D-DDFAE5F5E8E8}" destId="{1EC5EF38-74C9-4808-86EF-4AFC5CB65931}" srcOrd="0" destOrd="0" presId="urn:microsoft.com/office/officeart/2005/8/layout/process4"/>
    <dgm:cxn modelId="{A3ADE597-7293-454F-8C4B-BD70ED8C5834}" type="presParOf" srcId="{62686E2A-BF86-480D-A01D-DDFAE5F5E8E8}" destId="{05301027-04BC-4541-BE60-F2A1C22690F8}" srcOrd="1" destOrd="0" presId="urn:microsoft.com/office/officeart/2005/8/layout/process4"/>
    <dgm:cxn modelId="{6D260FB9-C29C-4869-A6CF-683E53EC65CA}" type="presParOf" srcId="{62686E2A-BF86-480D-A01D-DDFAE5F5E8E8}" destId="{451C2562-08CE-430D-8173-7A2AB8276007}" srcOrd="2" destOrd="0" presId="urn:microsoft.com/office/officeart/2005/8/layout/process4"/>
    <dgm:cxn modelId="{5FD832E3-B60D-40DD-9907-32EDBD7E9CA7}"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a:solidFill>
          <a:schemeClr val="accent1">
            <a:lumMod val="20000"/>
            <a:lumOff val="80000"/>
          </a:schemeClr>
        </a:solidFill>
      </dgm:spPr>
      <dgm:t>
        <a:bodyPr/>
        <a:lstStyle/>
        <a:p>
          <a:r>
            <a:rPr lang="en-US" dirty="0" smtClean="0"/>
            <a:t>Lesson 5</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Modularity</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a:solidFill>
          <a:schemeClr val="accent1">
            <a:lumMod val="20000"/>
            <a:lumOff val="80000"/>
          </a:schemeClr>
        </a:solidFill>
      </dgm:spPr>
      <dgm:t>
        <a:bodyPr/>
        <a:lstStyle/>
        <a:p>
          <a:r>
            <a:rPr lang="en-US" dirty="0" smtClean="0"/>
            <a:t>Lesson 6</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dirty="0" smtClean="0"/>
            <a:t>Creating and Leveraging Data Structures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Using Decision-Making Structures</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7</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D74163A3-AB2D-48D6-A6BA-7DC441FFA651}" type="pres">
      <dgm:prSet presAssocID="{55C6FB44-A985-45F8-92FB-19BBF542FA67}" presName="boxAndChildren" presStyleCnt="0"/>
      <dgm:spPr/>
    </dgm:pt>
    <dgm:pt modelId="{634B9CA2-3E8D-405E-9EF3-8262D83DEEEE}" type="pres">
      <dgm:prSet presAssocID="{55C6FB44-A985-45F8-92FB-19BBF542FA67}" presName="parentTextBox" presStyleLbl="node1" presStyleIdx="0" presStyleCnt="3"/>
      <dgm:spPr/>
      <dgm:t>
        <a:bodyPr/>
        <a:lstStyle/>
        <a:p>
          <a:endParaRPr lang="en-US"/>
        </a:p>
      </dgm:t>
    </dgm:pt>
    <dgm:pt modelId="{1ACEF5D3-078B-451B-9CB5-CB71F3B070B4}" type="pres">
      <dgm:prSet presAssocID="{55C6FB44-A985-45F8-92FB-19BBF542FA67}" presName="entireBox" presStyleLbl="node1" presStyleIdx="0" presStyleCnt="3"/>
      <dgm:spPr/>
      <dgm:t>
        <a:bodyPr/>
        <a:lstStyle/>
        <a:p>
          <a:endParaRPr lang="en-US"/>
        </a:p>
      </dgm:t>
    </dgm:pt>
    <dgm:pt modelId="{C2FADBCD-744E-471C-A2B2-E596A6FDA8B0}" type="pres">
      <dgm:prSet presAssocID="{55C6FB44-A985-45F8-92FB-19BBF542FA67}" presName="descendantBox" presStyleCnt="0"/>
      <dgm:spPr/>
    </dgm:pt>
    <dgm:pt modelId="{0E0FBB84-906E-4FE6-B300-7C9E4F2765B6}"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F11D3E2E-67F8-48DF-90A4-0B1B8580D0A0}" type="presOf" srcId="{55C6FB44-A985-45F8-92FB-19BBF542FA67}" destId="{1ACEF5D3-078B-451B-9CB5-CB71F3B070B4}" srcOrd="1" destOrd="0" presId="urn:microsoft.com/office/officeart/2005/8/layout/process4"/>
    <dgm:cxn modelId="{9A96793D-0D98-4EFE-92CE-4E84A699A177}" type="presOf" srcId="{17EBAEB6-D0E6-4EED-B716-2177AE58D86F}" destId="{2ADE2D3B-C947-42B6-8F99-1B3FEDC276D0}"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44F6D72A-26C3-4E77-A6D6-8CE64EA5ACDA}" srcId="{63A1ED43-AC35-40AD-85BF-17DC05BD0938}" destId="{83622ABD-E064-4BFC-916E-53B83E9021F8}" srcOrd="0" destOrd="0" parTransId="{589CFAA6-E7DA-40E7-BB3A-4677A82BF9D3}" sibTransId="{18EB27F0-7989-42EA-95E0-56291E9DD6C3}"/>
    <dgm:cxn modelId="{2DBA7628-CBD1-44A7-8206-0CAEE552BB46}" type="presOf" srcId="{255C46B9-17B6-450C-8E38-9519AD0489EF}" destId="{05301027-04BC-4541-BE60-F2A1C22690F8}" srcOrd="1"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13C73F3F-981E-4C94-B863-6F1052C347BE}" srcId="{17EBAEB6-D0E6-4EED-B716-2177AE58D86F}" destId="{63A1ED43-AC35-40AD-85BF-17DC05BD0938}" srcOrd="1" destOrd="0" parTransId="{BDB36EB9-BBED-46D4-B8BE-263D92E244FB}" sibTransId="{4DF2FFAD-E7C1-4C73-91BF-E7F0305EEAB6}"/>
    <dgm:cxn modelId="{773C050F-8607-44A5-8C21-817E80520D2F}" type="presOf" srcId="{82A9D05C-E0FE-4095-808C-36195A639D13}" destId="{0E0FBB84-906E-4FE6-B300-7C9E4F2765B6}" srcOrd="0" destOrd="0" presId="urn:microsoft.com/office/officeart/2005/8/layout/process4"/>
    <dgm:cxn modelId="{E8EC2E7E-3878-4E67-B01C-4A7F450B7309}" type="presOf" srcId="{63A1ED43-AC35-40AD-85BF-17DC05BD0938}" destId="{CF6C6E4E-5B5D-4471-9394-75F54A9377C8}" srcOrd="0"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B73E94B-9D89-4AF4-B5A8-6096EA7C13E9}" srcId="{55C6FB44-A985-45F8-92FB-19BBF542FA67}" destId="{82A9D05C-E0FE-4095-808C-36195A639D13}" srcOrd="0" destOrd="0" parTransId="{8ED82903-5EB5-4BC5-980E-7AF804F15AA6}" sibTransId="{5EABCF8A-42A2-4FDA-B3DC-0A39071E4896}"/>
    <dgm:cxn modelId="{6D35858A-1341-4F8E-BC62-798E122105CA}" type="presOf" srcId="{255C46B9-17B6-450C-8E38-9519AD0489EF}" destId="{1EC5EF38-74C9-4808-86EF-4AFC5CB65931}" srcOrd="0" destOrd="0" presId="urn:microsoft.com/office/officeart/2005/8/layout/process4"/>
    <dgm:cxn modelId="{A04CCAA3-749E-4803-BA64-7EA1286AA452}" type="presOf" srcId="{83622ABD-E064-4BFC-916E-53B83E9021F8}" destId="{CB273461-0642-4901-9B3B-9EBCF230DDBF}" srcOrd="0" destOrd="0" presId="urn:microsoft.com/office/officeart/2005/8/layout/process4"/>
    <dgm:cxn modelId="{49E9AA16-13FF-4F3E-BCFF-17D972DE60F5}" type="presOf" srcId="{C531B99D-2AAF-47B7-9ADC-940B51371CBC}" destId="{4BE792FD-BCB4-44EB-8672-F4001B35D8D7}" srcOrd="0" destOrd="0" presId="urn:microsoft.com/office/officeart/2005/8/layout/process4"/>
    <dgm:cxn modelId="{5863274E-08D4-4401-853D-CC7EA17C24F5}" type="presOf" srcId="{63A1ED43-AC35-40AD-85BF-17DC05BD0938}" destId="{C9E1EBD9-D03D-4086-B7FE-8CD684B69897}" srcOrd="1" destOrd="0" presId="urn:microsoft.com/office/officeart/2005/8/layout/process4"/>
    <dgm:cxn modelId="{1537DE85-991D-4391-B214-B099E679A8F2}" type="presOf" srcId="{55C6FB44-A985-45F8-92FB-19BBF542FA67}" destId="{634B9CA2-3E8D-405E-9EF3-8262D83DEEEE}" srcOrd="0" destOrd="0" presId="urn:microsoft.com/office/officeart/2005/8/layout/process4"/>
    <dgm:cxn modelId="{4B4E474D-1E50-4A33-978B-5B43EB5F590C}" type="presParOf" srcId="{2ADE2D3B-C947-42B6-8F99-1B3FEDC276D0}" destId="{D74163A3-AB2D-48D6-A6BA-7DC441FFA651}" srcOrd="0" destOrd="0" presId="urn:microsoft.com/office/officeart/2005/8/layout/process4"/>
    <dgm:cxn modelId="{98F1A44C-9BC4-4A3A-BF03-F5CE640CE3B8}" type="presParOf" srcId="{D74163A3-AB2D-48D6-A6BA-7DC441FFA651}" destId="{634B9CA2-3E8D-405E-9EF3-8262D83DEEEE}" srcOrd="0" destOrd="0" presId="urn:microsoft.com/office/officeart/2005/8/layout/process4"/>
    <dgm:cxn modelId="{A5027CE4-7531-46CC-9163-23CC52699847}" type="presParOf" srcId="{D74163A3-AB2D-48D6-A6BA-7DC441FFA651}" destId="{1ACEF5D3-078B-451B-9CB5-CB71F3B070B4}" srcOrd="1" destOrd="0" presId="urn:microsoft.com/office/officeart/2005/8/layout/process4"/>
    <dgm:cxn modelId="{8DC1AA1F-C67D-4CC6-A39D-0246D33CEF20}" type="presParOf" srcId="{D74163A3-AB2D-48D6-A6BA-7DC441FFA651}" destId="{C2FADBCD-744E-471C-A2B2-E596A6FDA8B0}" srcOrd="2" destOrd="0" presId="urn:microsoft.com/office/officeart/2005/8/layout/process4"/>
    <dgm:cxn modelId="{9908C89B-8FD4-44D9-89A3-F6250A2A0237}" type="presParOf" srcId="{C2FADBCD-744E-471C-A2B2-E596A6FDA8B0}" destId="{0E0FBB84-906E-4FE6-B300-7C9E4F2765B6}" srcOrd="0" destOrd="0" presId="urn:microsoft.com/office/officeart/2005/8/layout/process4"/>
    <dgm:cxn modelId="{61A08521-3D93-4E9F-A17C-81CFA21E1AB7}" type="presParOf" srcId="{2ADE2D3B-C947-42B6-8F99-1B3FEDC276D0}" destId="{6872A97C-D449-48B8-B48A-6414A82B5680}" srcOrd="1" destOrd="0" presId="urn:microsoft.com/office/officeart/2005/8/layout/process4"/>
    <dgm:cxn modelId="{F983DC6B-A9B3-4F7E-9CA9-3A3E14741CE0}" type="presParOf" srcId="{2ADE2D3B-C947-42B6-8F99-1B3FEDC276D0}" destId="{E7A11DED-60A7-4BC3-89FE-F4E69397AE3C}" srcOrd="2" destOrd="0" presId="urn:microsoft.com/office/officeart/2005/8/layout/process4"/>
    <dgm:cxn modelId="{D07770C8-1DBE-4271-BB71-BA83350DC74C}" type="presParOf" srcId="{E7A11DED-60A7-4BC3-89FE-F4E69397AE3C}" destId="{CF6C6E4E-5B5D-4471-9394-75F54A9377C8}" srcOrd="0" destOrd="0" presId="urn:microsoft.com/office/officeart/2005/8/layout/process4"/>
    <dgm:cxn modelId="{3FF44CFB-596A-45EC-9AEF-006A0379C4A3}" type="presParOf" srcId="{E7A11DED-60A7-4BC3-89FE-F4E69397AE3C}" destId="{C9E1EBD9-D03D-4086-B7FE-8CD684B69897}" srcOrd="1" destOrd="0" presId="urn:microsoft.com/office/officeart/2005/8/layout/process4"/>
    <dgm:cxn modelId="{436BB7D8-FDA0-4B81-A473-ADB895CD1868}" type="presParOf" srcId="{E7A11DED-60A7-4BC3-89FE-F4E69397AE3C}" destId="{D18F0391-1D2C-4B99-A316-22233E77FF40}" srcOrd="2" destOrd="0" presId="urn:microsoft.com/office/officeart/2005/8/layout/process4"/>
    <dgm:cxn modelId="{28B0D609-4792-41EA-8676-CE7BCC46E0A8}" type="presParOf" srcId="{D18F0391-1D2C-4B99-A316-22233E77FF40}" destId="{CB273461-0642-4901-9B3B-9EBCF230DDBF}" srcOrd="0" destOrd="0" presId="urn:microsoft.com/office/officeart/2005/8/layout/process4"/>
    <dgm:cxn modelId="{0E435B83-8FF6-484A-9241-3AABFC00D1E3}" type="presParOf" srcId="{2ADE2D3B-C947-42B6-8F99-1B3FEDC276D0}" destId="{477BA6E9-6A31-433E-AE09-3C4C08F9AFFD}" srcOrd="3" destOrd="0" presId="urn:microsoft.com/office/officeart/2005/8/layout/process4"/>
    <dgm:cxn modelId="{BCA90DFA-3C0B-432B-B292-489E6031D99E}" type="presParOf" srcId="{2ADE2D3B-C947-42B6-8F99-1B3FEDC276D0}" destId="{62686E2A-BF86-480D-A01D-DDFAE5F5E8E8}" srcOrd="4" destOrd="0" presId="urn:microsoft.com/office/officeart/2005/8/layout/process4"/>
    <dgm:cxn modelId="{7AD2FB54-E0C1-41CF-B881-3429B2B39EA6}" type="presParOf" srcId="{62686E2A-BF86-480D-A01D-DDFAE5F5E8E8}" destId="{1EC5EF38-74C9-4808-86EF-4AFC5CB65931}" srcOrd="0" destOrd="0" presId="urn:microsoft.com/office/officeart/2005/8/layout/process4"/>
    <dgm:cxn modelId="{1E3B7046-4E00-4DA4-A4A1-C00512E7D141}" type="presParOf" srcId="{62686E2A-BF86-480D-A01D-DDFAE5F5E8E8}" destId="{05301027-04BC-4541-BE60-F2A1C22690F8}" srcOrd="1" destOrd="0" presId="urn:microsoft.com/office/officeart/2005/8/layout/process4"/>
    <dgm:cxn modelId="{6E202B6F-21C7-4BD7-A701-0047B5BAC38F}" type="presParOf" srcId="{62686E2A-BF86-480D-A01D-DDFAE5F5E8E8}" destId="{451C2562-08CE-430D-8173-7A2AB8276007}" srcOrd="2" destOrd="0" presId="urn:microsoft.com/office/officeart/2005/8/layout/process4"/>
    <dgm:cxn modelId="{EACF97ED-0A19-4E0A-95F4-FAC4612218E1}"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8</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custT="1"/>
      <dgm:spPr/>
      <dgm:t>
        <a:bodyPr/>
        <a:lstStyle/>
        <a:p>
          <a:r>
            <a:rPr lang="en-US" sz="1100" dirty="0" smtClean="0"/>
            <a:t>Using Sequential and </a:t>
          </a:r>
          <a:br>
            <a:rPr lang="en-US" sz="1100" dirty="0" smtClean="0"/>
          </a:br>
          <a:r>
            <a:rPr lang="en-US" sz="1100" smtClean="0"/>
            <a:t>State Machine </a:t>
          </a:r>
          <a:r>
            <a:rPr lang="en-US" sz="1100" dirty="0" smtClean="0"/>
            <a:t>Programming</a:t>
          </a:r>
          <a:endParaRPr lang="en-US" sz="1100"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9</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custT="1"/>
      <dgm:spPr/>
      <dgm:t>
        <a:bodyPr/>
        <a:lstStyle/>
        <a:p>
          <a:r>
            <a:rPr lang="en-US" sz="1100" dirty="0" smtClean="0"/>
            <a:t>Acquiring Measurements </a:t>
          </a:r>
          <a:br>
            <a:rPr lang="en-US" sz="1100" dirty="0" smtClean="0"/>
          </a:br>
          <a:r>
            <a:rPr lang="en-US" sz="1100" dirty="0" smtClean="0"/>
            <a:t>with Hardware</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custT="1"/>
      <dgm:spPr/>
      <dgm:t>
        <a:bodyPr/>
        <a:lstStyle/>
        <a:p>
          <a:r>
            <a:rPr lang="en-US" sz="1200" dirty="0" smtClean="0"/>
            <a:t>Accessing Files in </a:t>
          </a:r>
          <a:r>
            <a:rPr lang="en-US" sz="1200" dirty="0" err="1" smtClean="0"/>
            <a:t>LabVIEW</a:t>
          </a:r>
          <a:endParaRPr lang="en-US" sz="1200"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10</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CCAC1241-064D-4ACF-AEEC-F486887B6998}" type="pres">
      <dgm:prSet presAssocID="{55C6FB44-A985-45F8-92FB-19BBF542FA67}" presName="boxAndChildren" presStyleCnt="0"/>
      <dgm:spPr/>
      <dgm:t>
        <a:bodyPr/>
        <a:lstStyle/>
        <a:p>
          <a:endParaRPr lang="en-US"/>
        </a:p>
      </dgm:t>
    </dgm:pt>
    <dgm:pt modelId="{FC59B698-4F46-474C-A5F1-6AF5972B6A99}" type="pres">
      <dgm:prSet presAssocID="{55C6FB44-A985-45F8-92FB-19BBF542FA67}" presName="parentTextBox" presStyleLbl="node1" presStyleIdx="0" presStyleCnt="3"/>
      <dgm:spPr/>
      <dgm:t>
        <a:bodyPr/>
        <a:lstStyle/>
        <a:p>
          <a:endParaRPr lang="en-US"/>
        </a:p>
      </dgm:t>
    </dgm:pt>
    <dgm:pt modelId="{93BB1C99-DBF9-4BC6-9BF4-A8AB3952FBB8}" type="pres">
      <dgm:prSet presAssocID="{55C6FB44-A985-45F8-92FB-19BBF542FA67}" presName="entireBox" presStyleLbl="node1" presStyleIdx="0" presStyleCnt="3"/>
      <dgm:spPr/>
      <dgm:t>
        <a:bodyPr/>
        <a:lstStyle/>
        <a:p>
          <a:endParaRPr lang="en-US"/>
        </a:p>
      </dgm:t>
    </dgm:pt>
    <dgm:pt modelId="{67CEEAC9-EF20-44FC-B05A-9B4CB6D2B7B2}" type="pres">
      <dgm:prSet presAssocID="{55C6FB44-A985-45F8-92FB-19BBF542FA67}" presName="descendantBox" presStyleCnt="0"/>
      <dgm:spPr/>
      <dgm:t>
        <a:bodyPr/>
        <a:lstStyle/>
        <a:p>
          <a:endParaRPr lang="en-US"/>
        </a:p>
      </dgm:t>
    </dgm:pt>
    <dgm:pt modelId="{CD4BFA61-F11C-4625-A615-11815B9ABA95}"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E1316B67-9A9B-4CCF-A22C-C15341DA6BDB}" srcId="{17EBAEB6-D0E6-4EED-B716-2177AE58D86F}" destId="{255C46B9-17B6-450C-8E38-9519AD0489EF}" srcOrd="0" destOrd="0" parTransId="{2A22FD43-3FEA-4931-A58B-4D7F516A8BF7}" sibTransId="{00A008E8-3B88-42C4-8BDD-F43409998BCE}"/>
    <dgm:cxn modelId="{CD2DA11B-603B-4EA4-85C4-AF95263BE0DA}" type="presOf" srcId="{63A1ED43-AC35-40AD-85BF-17DC05BD0938}" destId="{C9E1EBD9-D03D-4086-B7FE-8CD684B69897}" srcOrd="1"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538868D1-73ED-4AD8-9755-4EA7BB102C44}" type="presOf" srcId="{63A1ED43-AC35-40AD-85BF-17DC05BD0938}" destId="{CF6C6E4E-5B5D-4471-9394-75F54A9377C8}" srcOrd="0" destOrd="0" presId="urn:microsoft.com/office/officeart/2005/8/layout/process4"/>
    <dgm:cxn modelId="{7CEE83E3-5B87-4CE4-B0A5-F889857C6CAE}" type="presOf" srcId="{83622ABD-E064-4BFC-916E-53B83E9021F8}" destId="{CB273461-0642-4901-9B3B-9EBCF230DDBF}"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E13323E1-EA56-47CE-969A-C176BA658582}" type="presOf" srcId="{C531B99D-2AAF-47B7-9ADC-940B51371CBC}" destId="{4BE792FD-BCB4-44EB-8672-F4001B35D8D7}"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DE321B6B-54D9-45C5-803C-46E01A55AE56}" type="presOf" srcId="{55C6FB44-A985-45F8-92FB-19BBF542FA67}" destId="{93BB1C99-DBF9-4BC6-9BF4-A8AB3952FBB8}" srcOrd="1"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13B2452-2141-4CDA-9250-B2C2A48FC997}" type="presOf" srcId="{82A9D05C-E0FE-4095-808C-36195A639D13}" destId="{CD4BFA61-F11C-4625-A615-11815B9ABA95}"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4BBAB44D-962F-4FBC-939C-A3D3E4F57745}" type="presOf" srcId="{255C46B9-17B6-450C-8E38-9519AD0489EF}" destId="{05301027-04BC-4541-BE60-F2A1C22690F8}" srcOrd="1" destOrd="0" presId="urn:microsoft.com/office/officeart/2005/8/layout/process4"/>
    <dgm:cxn modelId="{76F3ABDB-55C9-4D65-9E70-B291F53D93C4}" type="presOf" srcId="{255C46B9-17B6-450C-8E38-9519AD0489EF}" destId="{1EC5EF38-74C9-4808-86EF-4AFC5CB65931}" srcOrd="0" destOrd="0" presId="urn:microsoft.com/office/officeart/2005/8/layout/process4"/>
    <dgm:cxn modelId="{8B4042FA-2110-449C-83AD-2EE20CD7FC25}" type="presOf" srcId="{17EBAEB6-D0E6-4EED-B716-2177AE58D86F}" destId="{2ADE2D3B-C947-42B6-8F99-1B3FEDC276D0}" srcOrd="0" destOrd="0" presId="urn:microsoft.com/office/officeart/2005/8/layout/process4"/>
    <dgm:cxn modelId="{5D493901-C275-420A-8B47-C6774F11ED14}" type="presOf" srcId="{55C6FB44-A985-45F8-92FB-19BBF542FA67}" destId="{FC59B698-4F46-474C-A5F1-6AF5972B6A99}" srcOrd="0" destOrd="0" presId="urn:microsoft.com/office/officeart/2005/8/layout/process4"/>
    <dgm:cxn modelId="{0ADDDB3F-E3B5-421D-B56B-55C4DA9564EF}" type="presParOf" srcId="{2ADE2D3B-C947-42B6-8F99-1B3FEDC276D0}" destId="{CCAC1241-064D-4ACF-AEEC-F486887B6998}" srcOrd="0" destOrd="0" presId="urn:microsoft.com/office/officeart/2005/8/layout/process4"/>
    <dgm:cxn modelId="{A856CA13-BE19-4010-966F-124C611661D9}" type="presParOf" srcId="{CCAC1241-064D-4ACF-AEEC-F486887B6998}" destId="{FC59B698-4F46-474C-A5F1-6AF5972B6A99}" srcOrd="0" destOrd="0" presId="urn:microsoft.com/office/officeart/2005/8/layout/process4"/>
    <dgm:cxn modelId="{C57A49CF-A78B-4C33-A451-374A68A1A533}" type="presParOf" srcId="{CCAC1241-064D-4ACF-AEEC-F486887B6998}" destId="{93BB1C99-DBF9-4BC6-9BF4-A8AB3952FBB8}" srcOrd="1" destOrd="0" presId="urn:microsoft.com/office/officeart/2005/8/layout/process4"/>
    <dgm:cxn modelId="{0FAAE2AE-29AB-4AE3-BF2D-6DACA7568005}" type="presParOf" srcId="{CCAC1241-064D-4ACF-AEEC-F486887B6998}" destId="{67CEEAC9-EF20-44FC-B05A-9B4CB6D2B7B2}" srcOrd="2" destOrd="0" presId="urn:microsoft.com/office/officeart/2005/8/layout/process4"/>
    <dgm:cxn modelId="{589AD08C-0261-4500-B113-1F798821DFCB}" type="presParOf" srcId="{67CEEAC9-EF20-44FC-B05A-9B4CB6D2B7B2}" destId="{CD4BFA61-F11C-4625-A615-11815B9ABA95}" srcOrd="0" destOrd="0" presId="urn:microsoft.com/office/officeart/2005/8/layout/process4"/>
    <dgm:cxn modelId="{C6171EDF-EB73-4E35-9F10-E9BA6FB8D6BE}" type="presParOf" srcId="{2ADE2D3B-C947-42B6-8F99-1B3FEDC276D0}" destId="{6872A97C-D449-48B8-B48A-6414A82B5680}" srcOrd="1" destOrd="0" presId="urn:microsoft.com/office/officeart/2005/8/layout/process4"/>
    <dgm:cxn modelId="{709AF421-2503-47AB-9BE0-DF815EA69745}" type="presParOf" srcId="{2ADE2D3B-C947-42B6-8F99-1B3FEDC276D0}" destId="{E7A11DED-60A7-4BC3-89FE-F4E69397AE3C}" srcOrd="2" destOrd="0" presId="urn:microsoft.com/office/officeart/2005/8/layout/process4"/>
    <dgm:cxn modelId="{BC938059-2895-4ABE-92F9-3BAD0F95906E}" type="presParOf" srcId="{E7A11DED-60A7-4BC3-89FE-F4E69397AE3C}" destId="{CF6C6E4E-5B5D-4471-9394-75F54A9377C8}" srcOrd="0" destOrd="0" presId="urn:microsoft.com/office/officeart/2005/8/layout/process4"/>
    <dgm:cxn modelId="{673538C9-8517-4CA4-9AB2-8EBC01E58757}" type="presParOf" srcId="{E7A11DED-60A7-4BC3-89FE-F4E69397AE3C}" destId="{C9E1EBD9-D03D-4086-B7FE-8CD684B69897}" srcOrd="1" destOrd="0" presId="urn:microsoft.com/office/officeart/2005/8/layout/process4"/>
    <dgm:cxn modelId="{C8FB6EF2-B996-48DE-8414-ED49F3B74A2E}" type="presParOf" srcId="{E7A11DED-60A7-4BC3-89FE-F4E69397AE3C}" destId="{D18F0391-1D2C-4B99-A316-22233E77FF40}" srcOrd="2" destOrd="0" presId="urn:microsoft.com/office/officeart/2005/8/layout/process4"/>
    <dgm:cxn modelId="{D9EA804A-7508-4436-BC68-F86CDC705968}" type="presParOf" srcId="{D18F0391-1D2C-4B99-A316-22233E77FF40}" destId="{CB273461-0642-4901-9B3B-9EBCF230DDBF}" srcOrd="0" destOrd="0" presId="urn:microsoft.com/office/officeart/2005/8/layout/process4"/>
    <dgm:cxn modelId="{571CAEF7-ED60-4733-B3A8-645F63C6074E}" type="presParOf" srcId="{2ADE2D3B-C947-42B6-8F99-1B3FEDC276D0}" destId="{477BA6E9-6A31-433E-AE09-3C4C08F9AFFD}" srcOrd="3" destOrd="0" presId="urn:microsoft.com/office/officeart/2005/8/layout/process4"/>
    <dgm:cxn modelId="{25164090-B186-4E26-BCC4-A3EBE90F1C2F}" type="presParOf" srcId="{2ADE2D3B-C947-42B6-8F99-1B3FEDC276D0}" destId="{62686E2A-BF86-480D-A01D-DDFAE5F5E8E8}" srcOrd="4" destOrd="0" presId="urn:microsoft.com/office/officeart/2005/8/layout/process4"/>
    <dgm:cxn modelId="{790542B2-2D84-4A7F-A055-B0BBEA3D179D}" type="presParOf" srcId="{62686E2A-BF86-480D-A01D-DDFAE5F5E8E8}" destId="{1EC5EF38-74C9-4808-86EF-4AFC5CB65931}" srcOrd="0" destOrd="0" presId="urn:microsoft.com/office/officeart/2005/8/layout/process4"/>
    <dgm:cxn modelId="{95DA39A0-EEC4-47CF-B121-06C3DEC187E0}" type="presParOf" srcId="{62686E2A-BF86-480D-A01D-DDFAE5F5E8E8}" destId="{05301027-04BC-4541-BE60-F2A1C22690F8}" srcOrd="1" destOrd="0" presId="urn:microsoft.com/office/officeart/2005/8/layout/process4"/>
    <dgm:cxn modelId="{43EADD9C-EC82-43B3-BFD0-0264371A5D30}" type="presParOf" srcId="{62686E2A-BF86-480D-A01D-DDFAE5F5E8E8}" destId="{451C2562-08CE-430D-8173-7A2AB8276007}" srcOrd="2" destOrd="0" presId="urn:microsoft.com/office/officeart/2005/8/layout/process4"/>
    <dgm:cxn modelId="{ACF50C0C-A2C2-4F1C-8D70-E6E3ED4D0C54}"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C1B6BE-8FA0-4DE5-8F8A-C5226D8FC871}" type="doc">
      <dgm:prSet loTypeId="urn:microsoft.com/office/officeart/2005/8/layout/vList3#3" loCatId="list" qsTypeId="urn:microsoft.com/office/officeart/2005/8/quickstyle/simple1" qsCatId="simple" csTypeId="urn:microsoft.com/office/officeart/2005/8/colors/accent1_2" csCatId="accent1" phldr="1"/>
      <dgm:spPr/>
    </dgm:pt>
    <dgm:pt modelId="{DD5DADC8-057E-4ED0-B7BD-541A43552FDE}">
      <dgm:prSet phldrT="[Text]" custT="1"/>
      <dgm:spPr/>
      <dgm:t>
        <a:bodyPr/>
        <a:lstStyle/>
        <a:p>
          <a:pPr marL="112713" indent="0" algn="l"/>
          <a:r>
            <a:rPr lang="en-US" sz="1800" b="1" dirty="0" smtClean="0"/>
            <a:t>Modularity</a:t>
          </a:r>
          <a:r>
            <a:rPr lang="en-US" sz="1800" dirty="0" smtClean="0"/>
            <a:t> — The degree to which a program is composed of discrete modules such that a change to one module has minimal impact on other modules.</a:t>
          </a:r>
          <a:endParaRPr lang="en-US" sz="1800"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NeighborX="-76547"/>
      <dgm:spPr/>
      <dgm:t>
        <a:bodyPr/>
        <a:lstStyle/>
        <a:p>
          <a:endParaRPr lang="en-US"/>
        </a:p>
      </dgm:t>
    </dgm:pt>
    <dgm:pt modelId="{976B7E68-86E5-49D8-B5B7-76B4CC9C4B78}" type="pres">
      <dgm:prSet presAssocID="{DD5DADC8-057E-4ED0-B7BD-541A43552FDE}" presName="txShp" presStyleLbl="node1" presStyleIdx="0" presStyleCnt="1" custScaleX="137549" custLinFactNeighborX="3380">
        <dgm:presLayoutVars>
          <dgm:bulletEnabled val="1"/>
        </dgm:presLayoutVars>
      </dgm:prSet>
      <dgm:spPr/>
      <dgm:t>
        <a:bodyPr/>
        <a:lstStyle/>
        <a:p>
          <a:endParaRPr lang="en-US"/>
        </a:p>
      </dgm:t>
    </dgm:pt>
  </dgm:ptLst>
  <dgm:cxnLst>
    <dgm:cxn modelId="{B2E5DEFE-8E58-4EBD-934E-437FE26E1C42}" type="presOf" srcId="{DD5DADC8-057E-4ED0-B7BD-541A43552FDE}" destId="{976B7E68-86E5-49D8-B5B7-76B4CC9C4B78}" srcOrd="0" destOrd="0" presId="urn:microsoft.com/office/officeart/2005/8/layout/vList3#3"/>
    <dgm:cxn modelId="{CEEA4456-AA85-4A18-BE69-6CD5CFA0B822}" srcId="{F7C1B6BE-8FA0-4DE5-8F8A-C5226D8FC871}" destId="{DD5DADC8-057E-4ED0-B7BD-541A43552FDE}" srcOrd="0" destOrd="0" parTransId="{50CAFF54-E521-4B79-AFC7-5A6AD09CD541}" sibTransId="{7CB12A3B-2A85-47A5-8ED9-0CB9FB3A65BF}"/>
    <dgm:cxn modelId="{0EAF8B42-9121-4700-BF9D-E3F74E9193B5}" type="presOf" srcId="{F7C1B6BE-8FA0-4DE5-8F8A-C5226D8FC871}" destId="{A6D2E80D-6F4F-466E-9117-C731AF13AEFA}" srcOrd="0" destOrd="0" presId="urn:microsoft.com/office/officeart/2005/8/layout/vList3#3"/>
    <dgm:cxn modelId="{EBB29E70-E61D-4C7F-B567-B45CCB510569}" type="presParOf" srcId="{A6D2E80D-6F4F-466E-9117-C731AF13AEFA}" destId="{0B4ADA14-A5D8-4086-9622-AF9526F0FCCD}" srcOrd="0" destOrd="0" presId="urn:microsoft.com/office/officeart/2005/8/layout/vList3#3"/>
    <dgm:cxn modelId="{BB8CECB6-5263-4BA2-BEDE-58A0A306BE17}" type="presParOf" srcId="{0B4ADA14-A5D8-4086-9622-AF9526F0FCCD}" destId="{477119AC-1B9B-4A4A-8F20-CAFF1C725AD3}" srcOrd="0" destOrd="0" presId="urn:microsoft.com/office/officeart/2005/8/layout/vList3#3"/>
    <dgm:cxn modelId="{D5228D94-3636-484E-906B-A5F409CF3C28}" type="presParOf" srcId="{0B4ADA14-A5D8-4086-9622-AF9526F0FCCD}" destId="{976B7E68-86E5-49D8-B5B7-76B4CC9C4B78}" srcOrd="1" destOrd="0" presId="urn:microsoft.com/office/officeart/2005/8/layout/vList3#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C1B6BE-8FA0-4DE5-8F8A-C5226D8FC871}" type="doc">
      <dgm:prSet loTypeId="urn:microsoft.com/office/officeart/2005/8/layout/vList3#5" loCatId="list" qsTypeId="urn:microsoft.com/office/officeart/2005/8/quickstyle/simple1" qsCatId="simple" csTypeId="urn:microsoft.com/office/officeart/2005/8/colors/accent1_2" csCatId="accent1" phldr="1"/>
      <dgm:spPr/>
    </dgm:pt>
    <dgm:pt modelId="{DD5DADC8-057E-4ED0-B7BD-541A43552FDE}">
      <dgm:prSet phldrT="[Text]" custT="1"/>
      <dgm:spPr/>
      <dgm:t>
        <a:bodyPr/>
        <a:lstStyle/>
        <a:p>
          <a:pPr marL="112713" indent="0" algn="l"/>
          <a:r>
            <a:rPr lang="en-US" sz="1800" b="1" dirty="0" smtClean="0"/>
            <a:t>SubVI</a:t>
          </a:r>
          <a:r>
            <a:rPr lang="en-US" sz="1800" dirty="0" smtClean="0"/>
            <a:t>—A VI used within another VI. </a:t>
          </a:r>
          <a:endParaRPr lang="en-US" sz="1800"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NeighborX="-76547"/>
      <dgm:spPr/>
      <dgm:t>
        <a:bodyPr/>
        <a:lstStyle/>
        <a:p>
          <a:endParaRPr lang="en-US"/>
        </a:p>
      </dgm:t>
    </dgm:pt>
    <dgm:pt modelId="{976B7E68-86E5-49D8-B5B7-76B4CC9C4B78}" type="pres">
      <dgm:prSet presAssocID="{DD5DADC8-057E-4ED0-B7BD-541A43552FDE}" presName="txShp" presStyleLbl="node1" presStyleIdx="0" presStyleCnt="1" custScaleX="137549" custLinFactNeighborX="3380">
        <dgm:presLayoutVars>
          <dgm:bulletEnabled val="1"/>
        </dgm:presLayoutVars>
      </dgm:prSet>
      <dgm:spPr/>
      <dgm:t>
        <a:bodyPr/>
        <a:lstStyle/>
        <a:p>
          <a:endParaRPr lang="en-US"/>
        </a:p>
      </dgm:t>
    </dgm:pt>
  </dgm:ptLst>
  <dgm:cxnLst>
    <dgm:cxn modelId="{CEEA4456-AA85-4A18-BE69-6CD5CFA0B822}" srcId="{F7C1B6BE-8FA0-4DE5-8F8A-C5226D8FC871}" destId="{DD5DADC8-057E-4ED0-B7BD-541A43552FDE}" srcOrd="0" destOrd="0" parTransId="{50CAFF54-E521-4B79-AFC7-5A6AD09CD541}" sibTransId="{7CB12A3B-2A85-47A5-8ED9-0CB9FB3A65BF}"/>
    <dgm:cxn modelId="{E0D26D0A-2DE9-486F-A3F1-63A9B1EAF60E}" type="presOf" srcId="{DD5DADC8-057E-4ED0-B7BD-541A43552FDE}" destId="{976B7E68-86E5-49D8-B5B7-76B4CC9C4B78}" srcOrd="0" destOrd="0" presId="urn:microsoft.com/office/officeart/2005/8/layout/vList3#5"/>
    <dgm:cxn modelId="{369FF823-92E6-4684-9CAC-0C423D37B7DE}" type="presOf" srcId="{F7C1B6BE-8FA0-4DE5-8F8A-C5226D8FC871}" destId="{A6D2E80D-6F4F-466E-9117-C731AF13AEFA}" srcOrd="0" destOrd="0" presId="urn:microsoft.com/office/officeart/2005/8/layout/vList3#5"/>
    <dgm:cxn modelId="{12F964C0-4F6C-4CBD-BA2B-544C3862937C}" type="presParOf" srcId="{A6D2E80D-6F4F-466E-9117-C731AF13AEFA}" destId="{0B4ADA14-A5D8-4086-9622-AF9526F0FCCD}" srcOrd="0" destOrd="0" presId="urn:microsoft.com/office/officeart/2005/8/layout/vList3#5"/>
    <dgm:cxn modelId="{72D08FF1-BFD2-4836-8FE9-4D4108256408}" type="presParOf" srcId="{0B4ADA14-A5D8-4086-9622-AF9526F0FCCD}" destId="{477119AC-1B9B-4A4A-8F20-CAFF1C725AD3}" srcOrd="0" destOrd="0" presId="urn:microsoft.com/office/officeart/2005/8/layout/vList3#5"/>
    <dgm:cxn modelId="{9FC8FD63-3DCD-467E-95CF-ABDF94665400}" type="presParOf" srcId="{0B4ADA14-A5D8-4086-9622-AF9526F0FCCD}" destId="{976B7E68-86E5-49D8-B5B7-76B4CC9C4B78}" srcOrd="1" destOrd="0" presId="urn:microsoft.com/office/officeart/2005/8/layout/vList3#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B657C-65E8-4303-A67C-609EECF6EF25}">
      <dsp:nvSpPr>
        <dsp:cNvPr id="0" name=""/>
        <dsp:cNvSpPr/>
      </dsp:nvSpPr>
      <dsp:spPr>
        <a:xfrm>
          <a:off x="0" y="3000024"/>
          <a:ext cx="2362199" cy="656332"/>
        </a:xfrm>
        <a:prstGeom prst="rec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4</a:t>
          </a:r>
          <a:endParaRPr lang="en-US" sz="1200" kern="1200" dirty="0"/>
        </a:p>
      </dsp:txBody>
      <dsp:txXfrm>
        <a:off x="0" y="3000024"/>
        <a:ext cx="2362199" cy="354419"/>
      </dsp:txXfrm>
    </dsp:sp>
    <dsp:sp modelId="{8F6D97A3-568C-4D42-9F79-089C76ADC77E}">
      <dsp:nvSpPr>
        <dsp:cNvPr id="0" name=""/>
        <dsp:cNvSpPr/>
      </dsp:nvSpPr>
      <dsp:spPr>
        <a:xfrm>
          <a:off x="0" y="3341317"/>
          <a:ext cx="2362199" cy="3019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Using Loops</a:t>
          </a:r>
          <a:endParaRPr lang="en-US" sz="1000" kern="1200" dirty="0"/>
        </a:p>
      </dsp:txBody>
      <dsp:txXfrm>
        <a:off x="0" y="3341317"/>
        <a:ext cx="2362199" cy="301912"/>
      </dsp:txXfrm>
    </dsp:sp>
    <dsp:sp modelId="{E552DAC0-216A-4B88-AF1A-937842626E7F}">
      <dsp:nvSpPr>
        <dsp:cNvPr id="0" name=""/>
        <dsp:cNvSpPr/>
      </dsp:nvSpPr>
      <dsp:spPr>
        <a:xfrm rot="10800000">
          <a:off x="0" y="2000430"/>
          <a:ext cx="2362199" cy="1009438"/>
        </a:xfrm>
        <a:prstGeom prst="upArrowCallou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3</a:t>
          </a:r>
          <a:endParaRPr lang="en-US" sz="1200" kern="1200" dirty="0"/>
        </a:p>
      </dsp:txBody>
      <dsp:txXfrm rot="-10800000">
        <a:off x="0" y="2000430"/>
        <a:ext cx="2362199" cy="354312"/>
      </dsp:txXfrm>
    </dsp:sp>
    <dsp:sp modelId="{27BE7760-F6B5-45EE-8956-941501131730}">
      <dsp:nvSpPr>
        <dsp:cNvPr id="0" name=""/>
        <dsp:cNvSpPr/>
      </dsp:nvSpPr>
      <dsp:spPr>
        <a:xfrm>
          <a:off x="0" y="2354743"/>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Troubleshooting and Debugging VIs</a:t>
          </a:r>
          <a:endParaRPr lang="en-US" sz="1000" kern="1200" dirty="0"/>
        </a:p>
      </dsp:txBody>
      <dsp:txXfrm>
        <a:off x="0" y="2354743"/>
        <a:ext cx="2362199" cy="301822"/>
      </dsp:txXfrm>
    </dsp:sp>
    <dsp:sp modelId="{C9E1EBD9-D03D-4086-B7FE-8CD684B69897}">
      <dsp:nvSpPr>
        <dsp:cNvPr id="0" name=""/>
        <dsp:cNvSpPr/>
      </dsp:nvSpPr>
      <dsp:spPr>
        <a:xfrm rot="10800000">
          <a:off x="0" y="1000837"/>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2</a:t>
          </a:r>
          <a:endParaRPr lang="en-US" sz="1200" kern="1200" dirty="0"/>
        </a:p>
      </dsp:txBody>
      <dsp:txXfrm rot="-10800000">
        <a:off x="0" y="1000837"/>
        <a:ext cx="2362199" cy="354312"/>
      </dsp:txXfrm>
    </dsp:sp>
    <dsp:sp modelId="{CB273461-0642-4901-9B3B-9EBCF230DDBF}">
      <dsp:nvSpPr>
        <dsp:cNvPr id="0" name=""/>
        <dsp:cNvSpPr/>
      </dsp:nvSpPr>
      <dsp:spPr>
        <a:xfrm>
          <a:off x="0" y="1355150"/>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Creating Your First Application</a:t>
          </a:r>
          <a:endParaRPr lang="en-US" sz="1000" kern="1200" dirty="0"/>
        </a:p>
      </dsp:txBody>
      <dsp:txXfrm>
        <a:off x="0" y="1355150"/>
        <a:ext cx="2362199" cy="301822"/>
      </dsp:txXfrm>
    </dsp:sp>
    <dsp:sp modelId="{05301027-04BC-4541-BE60-F2A1C22690F8}">
      <dsp:nvSpPr>
        <dsp:cNvPr id="0" name=""/>
        <dsp:cNvSpPr/>
      </dsp:nvSpPr>
      <dsp:spPr>
        <a:xfrm rot="10800000">
          <a:off x="0" y="1243"/>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1</a:t>
          </a:r>
        </a:p>
      </dsp:txBody>
      <dsp:txXfrm rot="-10800000">
        <a:off x="0" y="1243"/>
        <a:ext cx="2362199" cy="354312"/>
      </dsp:txXfrm>
    </dsp:sp>
    <dsp:sp modelId="{4BE792FD-BCB4-44EB-8672-F4001B35D8D7}">
      <dsp:nvSpPr>
        <dsp:cNvPr id="0" name=""/>
        <dsp:cNvSpPr/>
      </dsp:nvSpPr>
      <dsp:spPr>
        <a:xfrm>
          <a:off x="0" y="355556"/>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smtClean="0"/>
            <a:t>Navigating LabVIEW</a:t>
          </a:r>
          <a:endParaRPr lang="en-US" sz="1000" kern="1200" dirty="0" smtClean="0"/>
        </a:p>
      </dsp:txBody>
      <dsp:txXfrm>
        <a:off x="0" y="355556"/>
        <a:ext cx="2362199" cy="301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F5D3-078B-451B-9CB5-CB71F3B070B4}">
      <dsp:nvSpPr>
        <dsp:cNvPr id="0" name=""/>
        <dsp:cNvSpPr/>
      </dsp:nvSpPr>
      <dsp:spPr>
        <a:xfrm>
          <a:off x="0" y="2237031"/>
          <a:ext cx="2362199" cy="73424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7</a:t>
          </a:r>
          <a:endParaRPr lang="en-US" sz="1400" kern="1200" dirty="0"/>
        </a:p>
      </dsp:txBody>
      <dsp:txXfrm>
        <a:off x="0" y="2237031"/>
        <a:ext cx="2362199" cy="396491"/>
      </dsp:txXfrm>
    </dsp:sp>
    <dsp:sp modelId="{0E0FBB84-906E-4FE6-B300-7C9E4F2765B6}">
      <dsp:nvSpPr>
        <dsp:cNvPr id="0" name=""/>
        <dsp:cNvSpPr/>
      </dsp:nvSpPr>
      <dsp:spPr>
        <a:xfrm>
          <a:off x="0" y="2618837"/>
          <a:ext cx="2362199" cy="33775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Modularity</a:t>
          </a:r>
          <a:endParaRPr lang="en-US" sz="1100" kern="1200" dirty="0"/>
        </a:p>
      </dsp:txBody>
      <dsp:txXfrm>
        <a:off x="0" y="2618837"/>
        <a:ext cx="2362199" cy="337752"/>
      </dsp:txXfrm>
    </dsp:sp>
    <dsp:sp modelId="{C9E1EBD9-D03D-4086-B7FE-8CD684B69897}">
      <dsp:nvSpPr>
        <dsp:cNvPr id="0" name=""/>
        <dsp:cNvSpPr/>
      </dsp:nvSpPr>
      <dsp:spPr>
        <a:xfrm rot="10800000">
          <a:off x="0" y="1118778"/>
          <a:ext cx="2362199" cy="1129266"/>
        </a:xfrm>
        <a:prstGeom prst="upArrowCallou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6</a:t>
          </a:r>
          <a:endParaRPr lang="en-US" sz="1400" kern="1200" dirty="0"/>
        </a:p>
      </dsp:txBody>
      <dsp:txXfrm rot="-10800000">
        <a:off x="0" y="1118778"/>
        <a:ext cx="2362199" cy="396372"/>
      </dsp:txXfrm>
    </dsp:sp>
    <dsp:sp modelId="{CB273461-0642-4901-9B3B-9EBCF230DDBF}">
      <dsp:nvSpPr>
        <dsp:cNvPr id="0" name=""/>
        <dsp:cNvSpPr/>
      </dsp:nvSpPr>
      <dsp:spPr>
        <a:xfrm>
          <a:off x="0" y="1515150"/>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Decision-Making Structures</a:t>
          </a:r>
          <a:endParaRPr lang="en-US" sz="1100" kern="1200" dirty="0"/>
        </a:p>
      </dsp:txBody>
      <dsp:txXfrm>
        <a:off x="0" y="1515150"/>
        <a:ext cx="2362199" cy="337650"/>
      </dsp:txXfrm>
    </dsp:sp>
    <dsp:sp modelId="{05301027-04BC-4541-BE60-F2A1C22690F8}">
      <dsp:nvSpPr>
        <dsp:cNvPr id="0" name=""/>
        <dsp:cNvSpPr/>
      </dsp:nvSpPr>
      <dsp:spPr>
        <a:xfrm rot="10800000">
          <a:off x="0" y="525"/>
          <a:ext cx="2362199" cy="1129266"/>
        </a:xfrm>
        <a:prstGeom prst="upArrowCallou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5</a:t>
          </a:r>
        </a:p>
      </dsp:txBody>
      <dsp:txXfrm rot="-10800000">
        <a:off x="0" y="525"/>
        <a:ext cx="2362199" cy="396372"/>
      </dsp:txXfrm>
    </dsp:sp>
    <dsp:sp modelId="{4BE792FD-BCB4-44EB-8672-F4001B35D8D7}">
      <dsp:nvSpPr>
        <dsp:cNvPr id="0" name=""/>
        <dsp:cNvSpPr/>
      </dsp:nvSpPr>
      <dsp:spPr>
        <a:xfrm>
          <a:off x="0" y="396897"/>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Creating and Leveraging Data Structures</a:t>
          </a:r>
        </a:p>
      </dsp:txBody>
      <dsp:txXfrm>
        <a:off x="0" y="396897"/>
        <a:ext cx="2362199" cy="337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B1C99-DBF9-4BC6-9BF4-A8AB3952FBB8}">
      <dsp:nvSpPr>
        <dsp:cNvPr id="0" name=""/>
        <dsp:cNvSpPr/>
      </dsp:nvSpPr>
      <dsp:spPr>
        <a:xfrm>
          <a:off x="0" y="2294390"/>
          <a:ext cx="2362199" cy="75307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10</a:t>
          </a:r>
          <a:endParaRPr lang="en-US" sz="1400" kern="1200" dirty="0"/>
        </a:p>
      </dsp:txBody>
      <dsp:txXfrm>
        <a:off x="0" y="2294390"/>
        <a:ext cx="2362199" cy="406657"/>
      </dsp:txXfrm>
    </dsp:sp>
    <dsp:sp modelId="{CD4BFA61-F11C-4625-A615-11815B9ABA95}">
      <dsp:nvSpPr>
        <dsp:cNvPr id="0" name=""/>
        <dsp:cNvSpPr/>
      </dsp:nvSpPr>
      <dsp:spPr>
        <a:xfrm>
          <a:off x="0" y="2685987"/>
          <a:ext cx="2362199" cy="3464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Sequential and </a:t>
          </a:r>
          <a:br>
            <a:rPr lang="en-US" sz="1100" kern="1200" dirty="0" smtClean="0"/>
          </a:br>
          <a:r>
            <a:rPr lang="en-US" sz="1100" kern="1200" smtClean="0"/>
            <a:t>State Machine </a:t>
          </a:r>
          <a:r>
            <a:rPr lang="en-US" sz="1100" kern="1200" dirty="0" smtClean="0"/>
            <a:t>Programming</a:t>
          </a:r>
          <a:endParaRPr lang="en-US" sz="1100" kern="1200" dirty="0"/>
        </a:p>
      </dsp:txBody>
      <dsp:txXfrm>
        <a:off x="0" y="2685987"/>
        <a:ext cx="2362199" cy="346412"/>
      </dsp:txXfrm>
    </dsp:sp>
    <dsp:sp modelId="{C9E1EBD9-D03D-4086-B7FE-8CD684B69897}">
      <dsp:nvSpPr>
        <dsp:cNvPr id="0" name=""/>
        <dsp:cNvSpPr/>
      </dsp:nvSpPr>
      <dsp:spPr>
        <a:xfrm rot="10800000">
          <a:off x="0" y="1147464"/>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9</a:t>
          </a:r>
          <a:endParaRPr lang="en-US" sz="1400" kern="1200" dirty="0"/>
        </a:p>
      </dsp:txBody>
      <dsp:txXfrm rot="-10800000">
        <a:off x="0" y="1147464"/>
        <a:ext cx="2362199" cy="406535"/>
      </dsp:txXfrm>
    </dsp:sp>
    <dsp:sp modelId="{CB273461-0642-4901-9B3B-9EBCF230DDBF}">
      <dsp:nvSpPr>
        <dsp:cNvPr id="0" name=""/>
        <dsp:cNvSpPr/>
      </dsp:nvSpPr>
      <dsp:spPr>
        <a:xfrm>
          <a:off x="0" y="1554000"/>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Accessing Files in </a:t>
          </a:r>
          <a:r>
            <a:rPr lang="en-US" sz="1200" kern="1200" dirty="0" err="1" smtClean="0"/>
            <a:t>LabVIEW</a:t>
          </a:r>
          <a:endParaRPr lang="en-US" sz="1200" kern="1200" dirty="0"/>
        </a:p>
      </dsp:txBody>
      <dsp:txXfrm>
        <a:off x="0" y="1554000"/>
        <a:ext cx="2362199" cy="346308"/>
      </dsp:txXfrm>
    </dsp:sp>
    <dsp:sp modelId="{05301027-04BC-4541-BE60-F2A1C22690F8}">
      <dsp:nvSpPr>
        <dsp:cNvPr id="0" name=""/>
        <dsp:cNvSpPr/>
      </dsp:nvSpPr>
      <dsp:spPr>
        <a:xfrm rot="10800000">
          <a:off x="0" y="538"/>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8</a:t>
          </a:r>
        </a:p>
      </dsp:txBody>
      <dsp:txXfrm rot="-10800000">
        <a:off x="0" y="538"/>
        <a:ext cx="2362199" cy="406535"/>
      </dsp:txXfrm>
    </dsp:sp>
    <dsp:sp modelId="{4BE792FD-BCB4-44EB-8672-F4001B35D8D7}">
      <dsp:nvSpPr>
        <dsp:cNvPr id="0" name=""/>
        <dsp:cNvSpPr/>
      </dsp:nvSpPr>
      <dsp:spPr>
        <a:xfrm>
          <a:off x="0" y="407074"/>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Acquiring Measurements </a:t>
          </a:r>
          <a:br>
            <a:rPr lang="en-US" sz="1100" kern="1200" dirty="0" smtClean="0"/>
          </a:br>
          <a:r>
            <a:rPr lang="en-US" sz="1100" kern="1200" dirty="0" smtClean="0"/>
            <a:t>with Hardware</a:t>
          </a:r>
        </a:p>
      </dsp:txBody>
      <dsp:txXfrm>
        <a:off x="0" y="407074"/>
        <a:ext cx="2362199" cy="346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B7E68-86E5-49D8-B5B7-76B4CC9C4B78}">
      <dsp:nvSpPr>
        <dsp:cNvPr id="0" name=""/>
        <dsp:cNvSpPr/>
      </dsp:nvSpPr>
      <dsp:spPr>
        <a:xfrm rot="10800000">
          <a:off x="505338" y="417"/>
          <a:ext cx="7097471" cy="85325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6263" tIns="68580" rIns="128016" bIns="68580" numCol="1" spcCol="1270" anchor="ctr" anchorCtr="0">
          <a:noAutofit/>
        </a:bodyPr>
        <a:lstStyle/>
        <a:p>
          <a:pPr marL="112713" lvl="0" indent="0" algn="l" defTabSz="800100">
            <a:lnSpc>
              <a:spcPct val="90000"/>
            </a:lnSpc>
            <a:spcBef>
              <a:spcPct val="0"/>
            </a:spcBef>
            <a:spcAft>
              <a:spcPct val="35000"/>
            </a:spcAft>
          </a:pPr>
          <a:r>
            <a:rPr lang="en-US" sz="1800" b="1" kern="1200" dirty="0" smtClean="0"/>
            <a:t>Modularity</a:t>
          </a:r>
          <a:r>
            <a:rPr lang="en-US" sz="1800" kern="1200" dirty="0" smtClean="0"/>
            <a:t> — The degree to which a program is composed of discrete modules such that a change to one module has minimal impact on other modules.</a:t>
          </a:r>
          <a:endParaRPr lang="en-US" sz="1800" kern="1200" dirty="0"/>
        </a:p>
      </dsp:txBody>
      <dsp:txXfrm rot="10800000">
        <a:off x="718652" y="417"/>
        <a:ext cx="6884157" cy="853258"/>
      </dsp:txXfrm>
    </dsp:sp>
    <dsp:sp modelId="{477119AC-1B9B-4A4A-8F20-CAFF1C725AD3}">
      <dsp:nvSpPr>
        <dsp:cNvPr id="0" name=""/>
        <dsp:cNvSpPr/>
      </dsp:nvSpPr>
      <dsp:spPr>
        <a:xfrm>
          <a:off x="219915" y="417"/>
          <a:ext cx="853258" cy="85325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B7E68-86E5-49D8-B5B7-76B4CC9C4B78}">
      <dsp:nvSpPr>
        <dsp:cNvPr id="0" name=""/>
        <dsp:cNvSpPr/>
      </dsp:nvSpPr>
      <dsp:spPr>
        <a:xfrm rot="10800000">
          <a:off x="505338" y="0"/>
          <a:ext cx="7097471" cy="85409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6631" tIns="68580" rIns="128016" bIns="68580" numCol="1" spcCol="1270" anchor="ctr" anchorCtr="0">
          <a:noAutofit/>
        </a:bodyPr>
        <a:lstStyle/>
        <a:p>
          <a:pPr marL="112713" lvl="0" indent="0" algn="l" defTabSz="800100">
            <a:lnSpc>
              <a:spcPct val="90000"/>
            </a:lnSpc>
            <a:spcBef>
              <a:spcPct val="0"/>
            </a:spcBef>
            <a:spcAft>
              <a:spcPct val="35000"/>
            </a:spcAft>
          </a:pPr>
          <a:r>
            <a:rPr lang="en-US" sz="1800" b="1" kern="1200" dirty="0" smtClean="0"/>
            <a:t>SubVI</a:t>
          </a:r>
          <a:r>
            <a:rPr lang="en-US" sz="1800" kern="1200" dirty="0" smtClean="0"/>
            <a:t>—A VI used within another VI. </a:t>
          </a:r>
          <a:endParaRPr lang="en-US" sz="1800" kern="1200" dirty="0"/>
        </a:p>
      </dsp:txBody>
      <dsp:txXfrm rot="10800000">
        <a:off x="718861" y="0"/>
        <a:ext cx="6883948" cy="854093"/>
      </dsp:txXfrm>
    </dsp:sp>
    <dsp:sp modelId="{477119AC-1B9B-4A4A-8F20-CAFF1C725AD3}">
      <dsp:nvSpPr>
        <dsp:cNvPr id="0" name=""/>
        <dsp:cNvSpPr/>
      </dsp:nvSpPr>
      <dsp:spPr>
        <a:xfrm>
          <a:off x="218859" y="0"/>
          <a:ext cx="854093" cy="854093"/>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28600" y="4572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09600" y="4800600"/>
            <a:ext cx="5638800" cy="36576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28600" marR="0" lvl="2"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57200" marR="0" lvl="3"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19175" marR="0" lvl="4"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398464" y="8978900"/>
            <a:ext cx="6111875" cy="155575"/>
          </a:xfrm>
          <a:prstGeom prst="rect">
            <a:avLst/>
          </a:prstGeom>
          <a:noFill/>
          <a:ln w="9525">
            <a:noFill/>
            <a:miter lim="800000"/>
            <a:headEnd/>
            <a:tailEnd/>
          </a:ln>
          <a:effectLst/>
        </p:spPr>
        <p:txBody>
          <a:bodyPr lIns="64503" tIns="25801" rIns="64503" bIns="25801">
            <a:spAutoFit/>
          </a:bodyPr>
          <a:lstStyle/>
          <a:p>
            <a:pPr algn="ctr" defTabSz="942975">
              <a:lnSpc>
                <a:spcPct val="85000"/>
              </a:lnSpc>
              <a:tabLst>
                <a:tab pos="228600" algn="l"/>
                <a:tab pos="2786063" algn="l"/>
                <a:tab pos="5829300" algn="r"/>
              </a:tabLst>
            </a:pPr>
            <a:r>
              <a:rPr lang="en-US" sz="800" b="0" i="1" dirty="0" smtClean="0">
                <a:solidFill>
                  <a:schemeClr val="tx1"/>
                </a:solidFill>
              </a:rPr>
              <a:t>1-</a:t>
            </a:r>
            <a:fld id="{8618B3B7-1819-48C9-894E-FAD3541A3B44}" type="slidenum">
              <a:rPr lang="en-US" sz="800" b="0" i="1" smtClean="0">
                <a:solidFill>
                  <a:schemeClr val="tx1"/>
                </a:solidFill>
              </a:rPr>
              <a:pPr algn="ctr" defTabSz="942975">
                <a:lnSpc>
                  <a:spcPct val="85000"/>
                </a:lnSpc>
                <a:tabLst>
                  <a:tab pos="228600" algn="l"/>
                  <a:tab pos="2786063" algn="l"/>
                  <a:tab pos="5829300" algn="r"/>
                </a:tabLst>
              </a:pPr>
              <a:t>‹#›</a:t>
            </a:fld>
            <a:r>
              <a:rPr lang="en-US" sz="800" b="0" i="1" dirty="0" smtClean="0">
                <a:solidFill>
                  <a:schemeClr val="tx1"/>
                </a:solidFill>
              </a:rPr>
              <a:t> </a:t>
            </a:r>
            <a:endParaRPr lang="en-US" sz="800" b="0" i="1" dirty="0">
              <a:solidFill>
                <a:schemeClr val="tx1"/>
              </a:solidFill>
            </a:endParaRPr>
          </a:p>
        </p:txBody>
      </p:sp>
    </p:spTree>
    <p:extLst>
      <p:ext uri="{BB962C8B-B14F-4D97-AF65-F5344CB8AC3E}">
        <p14:creationId xmlns:p14="http://schemas.microsoft.com/office/powerpoint/2010/main" val="1298413307"/>
      </p:ext>
    </p:extLst>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51343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xfrm>
            <a:off x="342900" y="696913"/>
            <a:ext cx="6197600" cy="3486150"/>
          </a:xfrm>
        </p:spPr>
      </p:sp>
      <p:sp>
        <p:nvSpPr>
          <p:cNvPr id="534531" name="Rectangle 3"/>
          <p:cNvSpPr>
            <a:spLocks noGrp="1" noChangeArrowheads="1"/>
          </p:cNvSpPr>
          <p:nvPr>
            <p:ph type="body" idx="1"/>
          </p:nvPr>
        </p:nvSpPr>
        <p:spPr/>
        <p:txBody>
          <a:bodyPr>
            <a:normAutofit fontScale="62500" lnSpcReduction="20000"/>
          </a:bodyPr>
          <a:lstStyle/>
          <a:p>
            <a:pPr marL="0" marR="0" indent="0" algn="l" defTabSz="914400" rtl="0" eaLnBrk="1" fontAlgn="base" latinLnBrk="0" hangingPunct="1">
              <a:lnSpc>
                <a:spcPct val="100000"/>
              </a:lnSpc>
              <a:spcBef>
                <a:spcPct val="30000"/>
              </a:spcBef>
              <a:spcAft>
                <a:spcPct val="0"/>
              </a:spcAft>
              <a:buClrTx/>
              <a:buSzTx/>
              <a:buFontTx/>
              <a:buNone/>
              <a:tabLst>
                <a:tab pos="457200" algn="l"/>
              </a:tabLst>
              <a:defRPr/>
            </a:pPr>
            <a:r>
              <a:rPr lang="en-US" dirty="0" smtClean="0"/>
              <a:t>For a complete list of Caveats and Recommendations, refer to LabVIEW Help topic: </a:t>
            </a:r>
            <a:r>
              <a:rPr lang="en-US" i="1" dirty="0" smtClean="0"/>
              <a:t>Caveats and Recommendations when Using Events in LabVIEW.</a:t>
            </a:r>
          </a:p>
          <a:p>
            <a:endParaRPr lang="en-US" sz="1400" b="0" dirty="0" smtClean="0">
              <a:latin typeface="Arial" pitchFamily="34" charset="0"/>
            </a:endParaRPr>
          </a:p>
          <a:p>
            <a:pPr lvl="1"/>
            <a:r>
              <a:rPr lang="en-US" dirty="0" smtClean="0"/>
              <a:t>Avoid using an Event structure outside of a loop.</a:t>
            </a:r>
          </a:p>
          <a:p>
            <a:pPr lvl="2"/>
            <a:r>
              <a:rPr lang="en-US" dirty="0" smtClean="0"/>
              <a:t>The Event structure handles only one event each time it executes.</a:t>
            </a:r>
          </a:p>
          <a:p>
            <a:pPr lvl="1"/>
            <a:endParaRPr lang="en-US" dirty="0" smtClean="0"/>
          </a:p>
          <a:p>
            <a:pPr lvl="1"/>
            <a:r>
              <a:rPr lang="en-US" dirty="0" smtClean="0"/>
              <a:t>Place only one Event structure in a loop.</a:t>
            </a:r>
          </a:p>
          <a:p>
            <a:pPr lvl="2"/>
            <a:r>
              <a:rPr lang="en-US" dirty="0" smtClean="0"/>
              <a:t>If you place two Event structures in a single loop, the loop cannot iterate until both Event structures handle an event.</a:t>
            </a:r>
          </a:p>
          <a:p>
            <a:pPr lvl="2"/>
            <a:r>
              <a:rPr lang="en-US" dirty="0" smtClean="0"/>
              <a:t>The loop can become unresponsive if two</a:t>
            </a:r>
            <a:r>
              <a:rPr lang="en-US" baseline="0" dirty="0" smtClean="0"/>
              <a:t> Event structures are in a single loop.</a:t>
            </a:r>
            <a:endParaRPr lang="en-US" dirty="0" smtClean="0"/>
          </a:p>
          <a:p>
            <a:pPr lvl="1"/>
            <a:endParaRPr lang="en-US" dirty="0" smtClean="0"/>
          </a:p>
          <a:p>
            <a:pPr lvl="1"/>
            <a:r>
              <a:rPr lang="en-US" dirty="0" smtClean="0"/>
              <a:t>Avoid configuring two Event structures to handle the same event.</a:t>
            </a:r>
          </a:p>
          <a:p>
            <a:endParaRPr lang="en-US" sz="1400" b="0" dirty="0" smtClean="0">
              <a:latin typeface="Arial" pitchFamily="34" charset="0"/>
            </a:endParaRPr>
          </a:p>
          <a:p>
            <a:pPr lvl="1"/>
            <a:r>
              <a:rPr lang="en-US" dirty="0" smtClean="0"/>
              <a:t>Use a Value Change event to detect value changes.</a:t>
            </a:r>
          </a:p>
          <a:p>
            <a:pPr lvl="2"/>
            <a:r>
              <a:rPr lang="en-US" dirty="0" smtClean="0"/>
              <a:t>Value Change events will generate events regardless of how the user modifies the control.</a:t>
            </a:r>
          </a:p>
          <a:p>
            <a:pPr lvl="3"/>
            <a:r>
              <a:rPr lang="en-US" dirty="0" smtClean="0"/>
              <a:t>Examples of Value</a:t>
            </a:r>
            <a:r>
              <a:rPr lang="en-US" baseline="0" dirty="0" smtClean="0"/>
              <a:t> Change events are: </a:t>
            </a:r>
            <a:r>
              <a:rPr lang="en-US" dirty="0" smtClean="0"/>
              <a:t>Keyboard shortcut, increment/decrement arrow buttons, keyboard entry in digital display </a:t>
            </a:r>
          </a:p>
          <a:p>
            <a:pPr lvl="2"/>
            <a:r>
              <a:rPr lang="en-US" b="0" dirty="0" smtClean="0"/>
              <a:t>The Value Change event is</a:t>
            </a:r>
            <a:r>
              <a:rPr lang="en-US" b="0" baseline="0" dirty="0" smtClean="0"/>
              <a:t> easier and more efficient than attempting to monitor keyboard and mouse actions for a given control.</a:t>
            </a:r>
            <a:r>
              <a:rPr lang="en-US" dirty="0" smtClean="0"/>
              <a:t> </a:t>
            </a:r>
          </a:p>
          <a:p>
            <a:endParaRPr lang="en-US" sz="1400" b="0" dirty="0" smtClean="0">
              <a:latin typeface="Arial" pitchFamily="34" charset="0"/>
            </a:endParaRPr>
          </a:p>
          <a:p>
            <a:pPr lvl="1"/>
            <a:r>
              <a:rPr lang="en-US" dirty="0" smtClean="0"/>
              <a:t>Keep event handling code short and quick.</a:t>
            </a:r>
          </a:p>
          <a:p>
            <a:pPr lvl="2"/>
            <a:r>
              <a:rPr lang="en-US" dirty="0" smtClean="0"/>
              <a:t>It is possible to lock the user interface if code takes too long to execute.</a:t>
            </a:r>
          </a:p>
          <a:p>
            <a:pPr lvl="2"/>
            <a:r>
              <a:rPr lang="en-US" b="0" baseline="0" dirty="0" smtClean="0"/>
              <a:t>For the UI Event Handler to be effective, the event handling code for all events needs to be short and quick!</a:t>
            </a:r>
            <a:endParaRPr lang="en-US" dirty="0" smtClean="0"/>
          </a:p>
          <a:p>
            <a:endParaRPr lang="en-US" sz="1400" b="0" dirty="0" smtClean="0">
              <a:latin typeface="Arial" pitchFamily="34" charset="0"/>
            </a:endParaRPr>
          </a:p>
          <a:p>
            <a:r>
              <a:rPr lang="en-US" sz="1400" b="0" dirty="0" smtClean="0">
                <a:latin typeface="Arial" pitchFamily="34" charset="0"/>
              </a:rPr>
              <a:t>When you trigger an event on a Boolean control configured with a latching mechanical action, the Boolean control does not reset to its default value until the block diagram reads the terminal on the Boolean control. You must read the terminal inside the event case for the mechanical action to work correctly.</a:t>
            </a:r>
          </a:p>
          <a:p>
            <a:endParaRPr lang="en-US" sz="1400" b="0" dirty="0" smtClean="0">
              <a:latin typeface="Arial" pitchFamily="34" charset="0"/>
            </a:endParaRPr>
          </a:p>
        </p:txBody>
      </p:sp>
    </p:spTree>
    <p:extLst>
      <p:ext uri="{BB962C8B-B14F-4D97-AF65-F5344CB8AC3E}">
        <p14:creationId xmlns:p14="http://schemas.microsoft.com/office/powerpoint/2010/main" val="3026763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C1544A39-3323-44EE-B1AE-38DFCAB6592E}" type="slidenum">
              <a:rPr lang="en-US"/>
              <a:pPr/>
              <a:t>25</a:t>
            </a:fld>
            <a:endParaRPr lang="en-US" dirty="0"/>
          </a:p>
        </p:txBody>
      </p:sp>
      <p:sp>
        <p:nvSpPr>
          <p:cNvPr id="34819" name="Rectangle 2"/>
          <p:cNvSpPr>
            <a:spLocks noGrp="1" noRot="1" noChangeAspect="1" noChangeArrowheads="1" noTextEdit="1"/>
          </p:cNvSpPr>
          <p:nvPr>
            <p:ph type="sldImg"/>
          </p:nvPr>
        </p:nvSpPr>
        <p:spPr>
          <a:xfrm>
            <a:off x="406400" y="696913"/>
            <a:ext cx="6197600" cy="3486150"/>
          </a:xfrm>
          <a:ln/>
        </p:spPr>
      </p:sp>
      <p:sp>
        <p:nvSpPr>
          <p:cNvPr id="3482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879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3E8D836D-600F-4C8D-ADDD-10F8AA5EEA43}" type="slidenum">
              <a:rPr lang="en-US"/>
              <a:pPr/>
              <a:t>27</a:t>
            </a:fld>
            <a:endParaRPr lang="en-US" dirty="0"/>
          </a:p>
        </p:txBody>
      </p:sp>
      <p:sp>
        <p:nvSpPr>
          <p:cNvPr id="35843" name="Rectangle 2"/>
          <p:cNvSpPr>
            <a:spLocks noGrp="1" noRot="1" noChangeAspect="1" noChangeArrowheads="1" noTextEdit="1"/>
          </p:cNvSpPr>
          <p:nvPr>
            <p:ph type="sldImg"/>
          </p:nvPr>
        </p:nvSpPr>
        <p:spPr>
          <a:xfrm>
            <a:off x="-22225" y="457200"/>
            <a:ext cx="6908800" cy="3886200"/>
          </a:xfrm>
          <a:ln/>
        </p:spPr>
      </p:sp>
      <p:sp>
        <p:nvSpPr>
          <p:cNvPr id="35844" name="Rectangle 3"/>
          <p:cNvSpPr>
            <a:spLocks noGrp="1" noChangeArrowheads="1"/>
          </p:cNvSpPr>
          <p:nvPr>
            <p:ph type="body" idx="1"/>
          </p:nvPr>
        </p:nvSpPr>
        <p:spPr>
          <a:xfrm>
            <a:off x="701675" y="4581525"/>
            <a:ext cx="5607050" cy="4181475"/>
          </a:xfrm>
          <a:noFill/>
          <a:ln/>
        </p:spPr>
        <p:txBody>
          <a:bodyPr/>
          <a:lstStyle/>
          <a:p>
            <a:pPr eaLnBrk="1" hangingPunct="1"/>
            <a:endParaRPr lang="en-US" dirty="0" smtClean="0"/>
          </a:p>
        </p:txBody>
      </p:sp>
    </p:spTree>
    <p:extLst>
      <p:ext uri="{BB962C8B-B14F-4D97-AF65-F5344CB8AC3E}">
        <p14:creationId xmlns:p14="http://schemas.microsoft.com/office/powerpoint/2010/main" val="1729098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0F6397C3-DD01-49EB-B09A-9177F8097B56}" type="slidenum">
              <a:rPr lang="en-US"/>
              <a:pPr/>
              <a:t>28</a:t>
            </a:fld>
            <a:endParaRPr lang="en-US" dirty="0"/>
          </a:p>
        </p:txBody>
      </p:sp>
      <p:sp>
        <p:nvSpPr>
          <p:cNvPr id="37891" name="Rectangle 2"/>
          <p:cNvSpPr>
            <a:spLocks noGrp="1" noRot="1" noChangeAspect="1" noChangeArrowheads="1" noTextEdit="1"/>
          </p:cNvSpPr>
          <p:nvPr>
            <p:ph type="sldImg"/>
          </p:nvPr>
        </p:nvSpPr>
        <p:spPr>
          <a:xfrm>
            <a:off x="-22225" y="457200"/>
            <a:ext cx="6908800" cy="3886200"/>
          </a:xfrm>
          <a:ln/>
        </p:spPr>
      </p:sp>
      <p:sp>
        <p:nvSpPr>
          <p:cNvPr id="37892" name="Rectangle 3"/>
          <p:cNvSpPr>
            <a:spLocks noGrp="1" noChangeArrowheads="1"/>
          </p:cNvSpPr>
          <p:nvPr>
            <p:ph type="body" idx="1"/>
          </p:nvPr>
        </p:nvSpPr>
        <p:spPr>
          <a:xfrm>
            <a:off x="701675" y="4581525"/>
            <a:ext cx="5607050" cy="4181475"/>
          </a:xfrm>
          <a:noFill/>
          <a:ln/>
        </p:spPr>
        <p:txBody>
          <a:bodyPr/>
          <a:lstStyle/>
          <a:p>
            <a:pPr eaLnBrk="1" hangingPunct="1"/>
            <a:endParaRPr lang="en-US" dirty="0" smtClean="0"/>
          </a:p>
        </p:txBody>
      </p:sp>
    </p:spTree>
    <p:extLst>
      <p:ext uri="{BB962C8B-B14F-4D97-AF65-F5344CB8AC3E}">
        <p14:creationId xmlns:p14="http://schemas.microsoft.com/office/powerpoint/2010/main" val="1531942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1680FA36-929A-452A-82C9-19C21B0519FE}" type="slidenum">
              <a:rPr lang="en-US"/>
              <a:pPr/>
              <a:t>29</a:t>
            </a:fld>
            <a:endParaRPr lang="en-US" dirty="0"/>
          </a:p>
        </p:txBody>
      </p:sp>
      <p:sp>
        <p:nvSpPr>
          <p:cNvPr id="39939" name="Rectangle 2"/>
          <p:cNvSpPr>
            <a:spLocks noGrp="1" noRot="1" noChangeAspect="1" noChangeArrowheads="1" noTextEdit="1"/>
          </p:cNvSpPr>
          <p:nvPr>
            <p:ph type="sldImg"/>
          </p:nvPr>
        </p:nvSpPr>
        <p:spPr>
          <a:xfrm>
            <a:off x="-22225" y="457200"/>
            <a:ext cx="6908800" cy="3886200"/>
          </a:xfrm>
          <a:ln/>
        </p:spPr>
      </p:sp>
      <p:sp>
        <p:nvSpPr>
          <p:cNvPr id="39940" name="Rectangle 3"/>
          <p:cNvSpPr>
            <a:spLocks noGrp="1" noChangeArrowheads="1"/>
          </p:cNvSpPr>
          <p:nvPr>
            <p:ph type="body" idx="1"/>
          </p:nvPr>
        </p:nvSpPr>
        <p:spPr>
          <a:xfrm>
            <a:off x="701675" y="4581525"/>
            <a:ext cx="5607050" cy="4181475"/>
          </a:xfrm>
          <a:noFill/>
          <a:ln/>
        </p:spPr>
        <p:txBody>
          <a:bodyPr/>
          <a:lstStyle/>
          <a:p>
            <a:pPr marL="350838"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Every VI displays an icon in the upper-right corner of the front panel and block diagram windows. </a:t>
            </a:r>
          </a:p>
          <a:p>
            <a:pPr marL="350838" marR="0" lvl="1"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a:t>
            </a:r>
            <a:r>
              <a:rPr lang="en-US" dirty="0" smtClean="0"/>
              <a:t>icon is a graphical representation of a VI</a:t>
            </a:r>
            <a:r>
              <a:rPr lang="en-US" baseline="0" dirty="0" smtClean="0"/>
              <a:t> and identifies the subVI on the block diagram of the calling VI.  </a:t>
            </a:r>
            <a:endParaRPr lang="en-US" dirty="0" smtClean="0"/>
          </a:p>
          <a:p>
            <a:pPr lvl="1" algn="l"/>
            <a:r>
              <a:rPr lang="en-US" baseline="0" dirty="0" smtClean="0"/>
              <a:t>The icon and connector pane correspond to the function prototype in text-based programming languages.</a:t>
            </a:r>
            <a:endParaRPr lang="en-US" dirty="0" smtClean="0"/>
          </a:p>
          <a:p>
            <a:pPr lvl="1"/>
            <a:endParaRPr lang="en-US" dirty="0" smtClean="0"/>
          </a:p>
          <a:p>
            <a:pPr lvl="1" algn="l"/>
            <a:endParaRPr lang="en-US" dirty="0" smtClean="0"/>
          </a:p>
        </p:txBody>
      </p:sp>
    </p:spTree>
    <p:extLst>
      <p:ext uri="{BB962C8B-B14F-4D97-AF65-F5344CB8AC3E}">
        <p14:creationId xmlns:p14="http://schemas.microsoft.com/office/powerpoint/2010/main" val="1609534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00195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46488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After you build a VI, customize the icon so you can identify the VI when you use it as a subVI on a block diagram.</a:t>
            </a:r>
          </a:p>
          <a:p>
            <a:endParaRPr lang="en-US" dirty="0" smtClean="0"/>
          </a:p>
          <a:p>
            <a:r>
              <a:rPr lang="en-US" dirty="0" smtClean="0"/>
              <a:t>Create icons using the </a:t>
            </a:r>
            <a:r>
              <a:rPr lang="en-US" b="1" dirty="0" smtClean="0"/>
              <a:t>Icon Editor</a:t>
            </a:r>
            <a:r>
              <a:rPr lang="en-US" b="1" baseline="0" dirty="0" smtClean="0"/>
              <a:t> </a:t>
            </a:r>
            <a:r>
              <a:rPr lang="en-US" baseline="0" dirty="0" smtClean="0"/>
              <a:t>dialog box.  </a:t>
            </a:r>
            <a:r>
              <a:rPr lang="en-US" dirty="0" smtClean="0"/>
              <a:t>Alternatively, you can drag a graphic file,</a:t>
            </a:r>
            <a:r>
              <a:rPr lang="en-US" baseline="0" dirty="0" smtClean="0"/>
              <a:t> such as a .bmp or .jpg,</a:t>
            </a:r>
            <a:r>
              <a:rPr lang="en-US" dirty="0" smtClean="0"/>
              <a:t> from your file system to the icon in the upper-right</a:t>
            </a:r>
            <a:r>
              <a:rPr lang="en-US" baseline="0" dirty="0" smtClean="0"/>
              <a:t> corner of the VI.</a:t>
            </a:r>
            <a:endParaRPr lang="en-US" dirty="0" smtClean="0"/>
          </a:p>
          <a:p>
            <a:endParaRPr lang="en-US" dirty="0"/>
          </a:p>
        </p:txBody>
      </p:sp>
    </p:spTree>
    <p:extLst>
      <p:ext uri="{BB962C8B-B14F-4D97-AF65-F5344CB8AC3E}">
        <p14:creationId xmlns:p14="http://schemas.microsoft.com/office/powerpoint/2010/main" val="2261027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69608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406400" y="696913"/>
            <a:ext cx="6197600" cy="3486150"/>
          </a:xfrm>
          <a:ln/>
        </p:spPr>
      </p:sp>
      <p:sp>
        <p:nvSpPr>
          <p:cNvPr id="99331" name="Notes Placeholder 2"/>
          <p:cNvSpPr>
            <a:spLocks noGrp="1"/>
          </p:cNvSpPr>
          <p:nvPr>
            <p:ph type="body" idx="1"/>
          </p:nvPr>
        </p:nvSpPr>
        <p:spPr>
          <a:noFill/>
          <a:ln/>
        </p:spPr>
        <p:txBody>
          <a:bodyPr/>
          <a:lstStyle/>
          <a:p>
            <a:r>
              <a:rPr lang="en-US" dirty="0" smtClean="0"/>
              <a:t>Instructor:</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34" charset="0"/>
              </a:rPr>
              <a:t>Demonstrate tips strips, descriptions and VI Properties, and how they appear in a VI.  For example, VI descriptions show up in Context Help </a:t>
            </a:r>
            <a:r>
              <a:rPr lang="en-US" dirty="0" smtClean="0"/>
              <a:t>when you move the cursor over the object</a:t>
            </a:r>
            <a:r>
              <a:rPr lang="en-US" dirty="0" smtClean="0">
                <a:latin typeface="Arial" pitchFamily="34" charset="0"/>
              </a:rPr>
              <a:t>, and </a:t>
            </a:r>
            <a:r>
              <a:rPr lang="en-US" dirty="0" smtClean="0">
                <a:latin typeface="Arial" charset="0"/>
              </a:rPr>
              <a:t>t</a:t>
            </a:r>
            <a:r>
              <a:rPr lang="en-US" dirty="0" smtClean="0"/>
              <a:t>ip strips are brief descriptions that appear when you move the cursor over an object while a VI runs.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Create, edit, and view VI descriptions by selecting </a:t>
            </a:r>
            <a:r>
              <a:rPr lang="en-US" b="1" dirty="0" smtClean="0"/>
              <a:t>File»VI Properties </a:t>
            </a:r>
            <a:r>
              <a:rPr lang="en-US" dirty="0" smtClean="0"/>
              <a:t>and selecting </a:t>
            </a:r>
            <a:r>
              <a:rPr lang="en-US" b="1" dirty="0" smtClean="0"/>
              <a:t>Documentation</a:t>
            </a:r>
            <a:r>
              <a:rPr lang="en-US" dirty="0" smtClean="0"/>
              <a:t> from the </a:t>
            </a:r>
            <a:r>
              <a:rPr lang="en-US" b="1" dirty="0" smtClean="0"/>
              <a:t>Category</a:t>
            </a:r>
            <a:r>
              <a:rPr lang="en-US" dirty="0" smtClean="0"/>
              <a:t> pull-down menu. Create, edit, and view object descriptions by right-clicking the object and selecting </a:t>
            </a:r>
            <a:r>
              <a:rPr lang="en-US" b="1" dirty="0" smtClean="0"/>
              <a:t>Description and Tip </a:t>
            </a:r>
            <a:r>
              <a:rPr lang="en-US" dirty="0" smtClean="0"/>
              <a:t>from the shortcut menu. If you do not enter a tip in the </a:t>
            </a:r>
            <a:r>
              <a:rPr lang="en-US" b="1" dirty="0" smtClean="0"/>
              <a:t>Description and Tip </a:t>
            </a:r>
            <a:r>
              <a:rPr lang="en-US" dirty="0" smtClean="0"/>
              <a:t>dialog box, no tip strip appears. </a:t>
            </a:r>
            <a:endParaRPr lang="en-US" dirty="0"/>
          </a:p>
        </p:txBody>
      </p:sp>
      <p:sp>
        <p:nvSpPr>
          <p:cNvPr id="99332"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a:lstStyle/>
          <a:p>
            <a:fld id="{D3CADDBF-DBA6-46D2-BE29-5C4007AB137A}" type="slidenum">
              <a:rPr lang="en-US"/>
              <a:pPr/>
              <a:t>40</a:t>
            </a:fld>
            <a:endParaRPr lang="en-US" dirty="0"/>
          </a:p>
        </p:txBody>
      </p:sp>
    </p:spTree>
    <p:extLst>
      <p:ext uri="{BB962C8B-B14F-4D97-AF65-F5344CB8AC3E}">
        <p14:creationId xmlns:p14="http://schemas.microsoft.com/office/powerpoint/2010/main" val="69759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23556" name="Rectangle 4"/>
          <p:cNvSpPr>
            <a:spLocks noGrp="1" noRot="1" noChangeAspect="1" noChangeArrowheads="1" noTextEdit="1"/>
          </p:cNvSpPr>
          <p:nvPr>
            <p:ph type="sldImg"/>
          </p:nvPr>
        </p:nvSpPr>
        <p:spPr>
          <a:xfrm>
            <a:off x="522288" y="519113"/>
            <a:ext cx="5849937" cy="3290887"/>
          </a:xfrm>
        </p:spPr>
      </p:sp>
      <p:sp>
        <p:nvSpPr>
          <p:cNvPr id="23557" name="Rectangle 5"/>
          <p:cNvSpPr>
            <a:spLocks noGrp="1" noChangeArrowheads="1"/>
          </p:cNvSpPr>
          <p:nvPr>
            <p:ph type="body" idx="1"/>
          </p:nvPr>
        </p:nvSpPr>
        <p:spPr/>
        <p:txBody>
          <a:bodyPr/>
          <a:lstStyle/>
          <a:p>
            <a:pPr lvl="1"/>
            <a:r>
              <a:rPr lang="en-US" dirty="0" smtClean="0"/>
              <a:t>The</a:t>
            </a:r>
            <a:r>
              <a:rPr lang="en-US" baseline="0" dirty="0" smtClean="0"/>
              <a:t> slides from here to the first lesson slide are the standard front matter for any course.  Any text in red should be replaced with text appropriate to your course.</a:t>
            </a:r>
            <a:endParaRPr lang="en-US" dirty="0"/>
          </a:p>
        </p:txBody>
      </p:sp>
    </p:spTree>
    <p:extLst>
      <p:ext uri="{BB962C8B-B14F-4D97-AF65-F5344CB8AC3E}">
        <p14:creationId xmlns:p14="http://schemas.microsoft.com/office/powerpoint/2010/main" val="3581743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406400" y="696913"/>
            <a:ext cx="6197600" cy="3486150"/>
          </a:xfrm>
          <a:ln/>
        </p:spPr>
      </p:sp>
      <p:sp>
        <p:nvSpPr>
          <p:cNvPr id="101379" name="Notes Placeholder 2"/>
          <p:cNvSpPr>
            <a:spLocks noGrp="1"/>
          </p:cNvSpPr>
          <p:nvPr>
            <p:ph type="body" idx="1"/>
          </p:nvPr>
        </p:nvSpPr>
        <p:spPr>
          <a:noFill/>
          <a:ln/>
        </p:spPr>
        <p:txBody>
          <a:bodyPr/>
          <a:lstStyle/>
          <a:p>
            <a:r>
              <a:rPr lang="en-US" dirty="0" smtClean="0">
                <a:latin typeface="Arial" pitchFamily="34" charset="0"/>
              </a:rPr>
              <a:t>Use the following guidelines when commenting your VIs:</a:t>
            </a:r>
          </a:p>
          <a:p>
            <a:endParaRPr lang="en-US" dirty="0" smtClean="0">
              <a:latin typeface="Arial" pitchFamily="34" charset="0"/>
            </a:endParaRPr>
          </a:p>
          <a:p>
            <a:pPr>
              <a:buFont typeface="Arial" pitchFamily="34" charset="0"/>
              <a:buChar char="•"/>
            </a:pPr>
            <a:r>
              <a:rPr lang="en-US" dirty="0" smtClean="0">
                <a:latin typeface="Arial" pitchFamily="34" charset="0"/>
              </a:rPr>
              <a:t> Use comments to document algorithms and add reference information.</a:t>
            </a:r>
          </a:p>
          <a:p>
            <a:pPr>
              <a:buFont typeface="Arial" pitchFamily="34" charset="0"/>
              <a:buChar char="•"/>
            </a:pPr>
            <a:r>
              <a:rPr lang="en-US" dirty="0" smtClean="0">
                <a:latin typeface="Arial" pitchFamily="34" charset="0"/>
              </a:rPr>
              <a:t> Label structures to specify the main functionality.</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latin typeface="Arial" pitchFamily="34" charset="0"/>
              </a:rPr>
              <a:t> Label long wires to identify their use/contents. (</a:t>
            </a:r>
            <a:r>
              <a:rPr lang="en-US" baseline="0" dirty="0" smtClean="0">
                <a:latin typeface="Arial" pitchFamily="34" charset="0"/>
              </a:rPr>
              <a:t>To label a wire, right-click on the wire and select </a:t>
            </a:r>
            <a:r>
              <a:rPr lang="en-US" b="1" baseline="0" dirty="0" smtClean="0">
                <a:latin typeface="Arial" pitchFamily="34" charset="0"/>
              </a:rPr>
              <a:t>Visible Items</a:t>
            </a:r>
            <a:r>
              <a:rPr lang="en-US" sz="1100" b="1" kern="1200" baseline="0" dirty="0" smtClean="0">
                <a:solidFill>
                  <a:schemeClr val="tx1"/>
                </a:solidFill>
                <a:latin typeface="Arial" charset="0"/>
                <a:ea typeface="+mn-ea"/>
                <a:cs typeface="+mn-cs"/>
              </a:rPr>
              <a:t>»</a:t>
            </a:r>
            <a:r>
              <a:rPr lang="en-US" b="1" baseline="0" dirty="0" smtClean="0">
                <a:latin typeface="Arial" pitchFamily="34" charset="0"/>
              </a:rPr>
              <a:t>Label</a:t>
            </a:r>
            <a:r>
              <a:rPr lang="en-US" baseline="0" dirty="0" smtClean="0">
                <a:latin typeface="Arial" pitchFamily="34" charset="0"/>
              </a:rPr>
              <a:t>.)</a:t>
            </a:r>
            <a:endParaRPr lang="en-US" dirty="0" smtClean="0">
              <a:latin typeface="Arial" pitchFamily="34" charset="0"/>
            </a:endParaRPr>
          </a:p>
          <a:p>
            <a:pPr>
              <a:buFont typeface="Arial" pitchFamily="34" charset="0"/>
              <a:buChar char="•"/>
            </a:pPr>
            <a:r>
              <a:rPr lang="en-US" dirty="0" smtClean="0">
                <a:latin typeface="Arial" pitchFamily="34" charset="0"/>
              </a:rPr>
              <a:t> Label constants to specify the nature of the constant.</a:t>
            </a:r>
          </a:p>
          <a:p>
            <a:pPr>
              <a:buFont typeface="Arial" pitchFamily="34" charset="0"/>
              <a:buChar char="•"/>
            </a:pPr>
            <a:r>
              <a:rPr lang="en-US" dirty="0" smtClean="0">
                <a:latin typeface="Arial" pitchFamily="34" charset="0"/>
              </a:rPr>
              <a:t> It is not always necessary to show labels on functions and subVIs if they make the block diagram cluttered. A developer can find information about a function or subVI by using the </a:t>
            </a:r>
            <a:r>
              <a:rPr lang="en-US" b="1" dirty="0" smtClean="0">
                <a:latin typeface="Arial" pitchFamily="34" charset="0"/>
              </a:rPr>
              <a:t>Context Help</a:t>
            </a:r>
            <a:r>
              <a:rPr lang="en-US" dirty="0" smtClean="0">
                <a:latin typeface="Arial" pitchFamily="34" charset="0"/>
              </a:rPr>
              <a:t> window.</a:t>
            </a:r>
          </a:p>
        </p:txBody>
      </p:sp>
      <p:sp>
        <p:nvSpPr>
          <p:cNvPr id="101380"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a:lstStyle/>
          <a:p>
            <a:fld id="{3483D52B-D2F1-4FEA-8CB4-D5D8A375D818}" type="slidenum">
              <a:rPr lang="en-US"/>
              <a:pPr/>
              <a:t>41</a:t>
            </a:fld>
            <a:endParaRPr lang="en-US" dirty="0"/>
          </a:p>
        </p:txBody>
      </p:sp>
    </p:spTree>
    <p:extLst>
      <p:ext uri="{BB962C8B-B14F-4D97-AF65-F5344CB8AC3E}">
        <p14:creationId xmlns:p14="http://schemas.microsoft.com/office/powerpoint/2010/main" val="2765235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90416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You can designate which inputs and outputs are required, recommended, and optional to prevent users from forgetting to wire subVI terminals.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Required means that the block diagram on which you place the subVI will be broken if you do not wire those</a:t>
            </a:r>
            <a:r>
              <a:rPr lang="en-US" baseline="0" dirty="0" smtClean="0"/>
              <a:t> </a:t>
            </a:r>
            <a:r>
              <a:rPr lang="en-US" dirty="0" smtClean="0"/>
              <a:t>inputs.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View</a:t>
            </a:r>
            <a:r>
              <a:rPr lang="en-US" baseline="0" dirty="0" smtClean="0"/>
              <a:t> the Context Help for the subVI to help identify the terminal settings.</a:t>
            </a:r>
            <a:endParaRPr lang="en-US" dirty="0" smtClean="0"/>
          </a:p>
          <a:p>
            <a:endParaRPr lang="en-US" dirty="0" smtClean="0"/>
          </a:p>
          <a:p>
            <a:r>
              <a:rPr lang="en-US" dirty="0" smtClean="0"/>
              <a:t>To change a terminal</a:t>
            </a:r>
            <a:r>
              <a:rPr lang="en-US" baseline="0" dirty="0" smtClean="0"/>
              <a:t> requirement, do the following:</a:t>
            </a:r>
          </a:p>
          <a:p>
            <a:pPr marL="228600" indent="-228600">
              <a:buFont typeface="+mj-lt"/>
              <a:buAutoNum type="arabicPeriod"/>
            </a:pPr>
            <a:r>
              <a:rPr lang="en-US" dirty="0" smtClean="0"/>
              <a:t>Right-click a terminal in the connector pane and select </a:t>
            </a:r>
            <a:r>
              <a:rPr lang="en-US" b="1" dirty="0" smtClean="0"/>
              <a:t>This Connection Is</a:t>
            </a:r>
            <a:r>
              <a:rPr lang="en-US" dirty="0" smtClean="0"/>
              <a:t>.</a:t>
            </a:r>
          </a:p>
          <a:p>
            <a:pPr marL="228600" indent="-228600">
              <a:buFont typeface="+mj-lt"/>
              <a:buAutoNum type="arabicPeriod"/>
            </a:pPr>
            <a:r>
              <a:rPr lang="en-US" dirty="0" smtClean="0"/>
              <a:t>Select Required, Recommended, or Optional.</a:t>
            </a:r>
          </a:p>
          <a:p>
            <a:r>
              <a:rPr lang="en-US" dirty="0" smtClean="0"/>
              <a:t>LabVIEW sets inputs and outputs of VIs you create to Recommended by default.</a:t>
            </a:r>
          </a:p>
          <a:p>
            <a:r>
              <a:rPr lang="en-US" dirty="0" smtClean="0"/>
              <a:t>Set a terminal setting to required only if the VI must have the input or output to run properly.</a:t>
            </a:r>
          </a:p>
        </p:txBody>
      </p:sp>
    </p:spTree>
    <p:extLst>
      <p:ext uri="{BB962C8B-B14F-4D97-AF65-F5344CB8AC3E}">
        <p14:creationId xmlns:p14="http://schemas.microsoft.com/office/powerpoint/2010/main" val="4291045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84538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18315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8D6550F0-8969-40CE-BC77-0EBC29BEF6AC}" type="slidenum">
              <a:rPr lang="en-US"/>
              <a:pPr/>
              <a:t>48</a:t>
            </a:fld>
            <a:endParaRPr lang="en-US" dirty="0"/>
          </a:p>
        </p:txBody>
      </p:sp>
      <p:sp>
        <p:nvSpPr>
          <p:cNvPr id="40963" name="Rectangle 2"/>
          <p:cNvSpPr>
            <a:spLocks noGrp="1" noRot="1" noChangeAspect="1" noChangeArrowheads="1" noTextEdit="1"/>
          </p:cNvSpPr>
          <p:nvPr>
            <p:ph type="sldImg"/>
          </p:nvPr>
        </p:nvSpPr>
        <p:spPr>
          <a:xfrm>
            <a:off x="-22225" y="457200"/>
            <a:ext cx="6908800" cy="3886200"/>
          </a:xfrm>
          <a:ln/>
        </p:spPr>
      </p:sp>
      <p:sp>
        <p:nvSpPr>
          <p:cNvPr id="40964" name="Rectangle 3"/>
          <p:cNvSpPr>
            <a:spLocks noGrp="1" noChangeArrowheads="1"/>
          </p:cNvSpPr>
          <p:nvPr>
            <p:ph type="body" idx="1"/>
          </p:nvPr>
        </p:nvSpPr>
        <p:spPr>
          <a:xfrm>
            <a:off x="701675" y="4581525"/>
            <a:ext cx="5607050" cy="418147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964706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b="1" dirty="0" smtClean="0"/>
              <a:t>Do the terminal names in the calling VI need to match the subVI terminal names?</a:t>
            </a:r>
          </a:p>
          <a:p>
            <a:pPr>
              <a:buFont typeface="Arial" pitchFamily="34" charset="0"/>
              <a:buChar char="•"/>
            </a:pPr>
            <a:r>
              <a:rPr lang="en-US" baseline="0" dirty="0" smtClean="0"/>
              <a:t> No.   The names of wires and terminals used to pass data to subVIs do not need to match the subVI names.</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b="1" dirty="0" smtClean="0"/>
              <a:t>Do the data types in the calling VI need to match the subVI terminal data types?</a:t>
            </a:r>
            <a:endParaRPr lang="en-US" b="1" baseline="0" dirty="0" smtClean="0"/>
          </a:p>
          <a:p>
            <a:pPr>
              <a:buFont typeface="Arial" pitchFamily="34" charset="0"/>
              <a:buChar char="•"/>
            </a:pPr>
            <a:r>
              <a:rPr lang="en-US" baseline="0" dirty="0" smtClean="0"/>
              <a:t> Yes.   For example, a string cannot be wired directly to a numeric and vice versa.  However, LabVIEW can coerce the numeric data type to the subVI data type (such as coercing an integer to a double), In addition, you can program the subVI to support polymorphic inputs.  </a:t>
            </a:r>
            <a:endParaRPr lang="en-US" dirty="0" smtClean="0"/>
          </a:p>
          <a:p>
            <a:endParaRPr lang="en-US" dirty="0" smtClean="0"/>
          </a:p>
        </p:txBody>
      </p:sp>
    </p:spTree>
    <p:extLst>
      <p:ext uri="{BB962C8B-B14F-4D97-AF65-F5344CB8AC3E}">
        <p14:creationId xmlns:p14="http://schemas.microsoft.com/office/powerpoint/2010/main" val="1059473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3CC7F803-16F2-4182-AF5F-09EE26190FDB}" type="slidenum">
              <a:rPr lang="en-US"/>
              <a:pPr/>
              <a:t>51</a:t>
            </a:fld>
            <a:endParaRPr lang="en-US" dirty="0"/>
          </a:p>
        </p:txBody>
      </p:sp>
      <p:sp>
        <p:nvSpPr>
          <p:cNvPr id="41987" name="Rectangle 2"/>
          <p:cNvSpPr>
            <a:spLocks noGrp="1" noRot="1" noChangeAspect="1" noChangeArrowheads="1" noTextEdit="1"/>
          </p:cNvSpPr>
          <p:nvPr>
            <p:ph type="sldImg"/>
          </p:nvPr>
        </p:nvSpPr>
        <p:spPr>
          <a:xfrm>
            <a:off x="-22225" y="457200"/>
            <a:ext cx="6908800" cy="3886200"/>
          </a:xfrm>
          <a:ln/>
        </p:spPr>
      </p:sp>
      <p:sp>
        <p:nvSpPr>
          <p:cNvPr id="41988" name="Rectangle 3"/>
          <p:cNvSpPr>
            <a:spLocks noGrp="1" noChangeArrowheads="1"/>
          </p:cNvSpPr>
          <p:nvPr>
            <p:ph type="body" idx="1"/>
          </p:nvPr>
        </p:nvSpPr>
        <p:spPr>
          <a:xfrm>
            <a:off x="701675" y="4581525"/>
            <a:ext cx="5607050" cy="4181475"/>
          </a:xfrm>
          <a:noFill/>
          <a:ln/>
        </p:spPr>
        <p:txBody>
          <a:bodyPr/>
          <a:lstStyle/>
          <a:p>
            <a:pPr eaLnBrk="1" hangingPunct="1"/>
            <a:r>
              <a:rPr lang="en-US" dirty="0" smtClean="0"/>
              <a:t>Answer is a.</a:t>
            </a:r>
          </a:p>
        </p:txBody>
      </p:sp>
    </p:spTree>
    <p:extLst>
      <p:ext uri="{BB962C8B-B14F-4D97-AF65-F5344CB8AC3E}">
        <p14:creationId xmlns:p14="http://schemas.microsoft.com/office/powerpoint/2010/main" val="937321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3CC7F803-16F2-4182-AF5F-09EE26190FDB}" type="slidenum">
              <a:rPr lang="en-US"/>
              <a:pPr/>
              <a:t>52</a:t>
            </a:fld>
            <a:endParaRPr lang="en-US" dirty="0"/>
          </a:p>
        </p:txBody>
      </p:sp>
      <p:sp>
        <p:nvSpPr>
          <p:cNvPr id="41987" name="Rectangle 2"/>
          <p:cNvSpPr>
            <a:spLocks noGrp="1" noRot="1" noChangeAspect="1" noChangeArrowheads="1" noTextEdit="1"/>
          </p:cNvSpPr>
          <p:nvPr>
            <p:ph type="sldImg"/>
          </p:nvPr>
        </p:nvSpPr>
        <p:spPr>
          <a:xfrm>
            <a:off x="-22225" y="457200"/>
            <a:ext cx="6908800" cy="3886200"/>
          </a:xfrm>
          <a:ln/>
        </p:spPr>
      </p:sp>
      <p:sp>
        <p:nvSpPr>
          <p:cNvPr id="41988" name="Rectangle 3"/>
          <p:cNvSpPr>
            <a:spLocks noGrp="1" noChangeArrowheads="1"/>
          </p:cNvSpPr>
          <p:nvPr>
            <p:ph type="body" idx="1"/>
          </p:nvPr>
        </p:nvSpPr>
        <p:spPr>
          <a:xfrm>
            <a:off x="701675" y="4581525"/>
            <a:ext cx="5607050" cy="4181475"/>
          </a:xfrm>
          <a:noFill/>
          <a:ln/>
        </p:spPr>
        <p:txBody>
          <a:bodyPr/>
          <a:lstStyle/>
          <a:p>
            <a:pPr eaLnBrk="1" hangingPunct="1"/>
            <a:r>
              <a:rPr lang="en-US" dirty="0" smtClean="0"/>
              <a:t>Answer is a.</a:t>
            </a:r>
          </a:p>
        </p:txBody>
      </p:sp>
    </p:spTree>
    <p:extLst>
      <p:ext uri="{BB962C8B-B14F-4D97-AF65-F5344CB8AC3E}">
        <p14:creationId xmlns:p14="http://schemas.microsoft.com/office/powerpoint/2010/main" val="1509671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3CC7F803-16F2-4182-AF5F-09EE26190FDB}" type="slidenum">
              <a:rPr lang="en-US"/>
              <a:pPr/>
              <a:t>53</a:t>
            </a:fld>
            <a:endParaRPr lang="en-US" dirty="0"/>
          </a:p>
        </p:txBody>
      </p:sp>
      <p:sp>
        <p:nvSpPr>
          <p:cNvPr id="41987" name="Rectangle 2"/>
          <p:cNvSpPr>
            <a:spLocks noGrp="1" noRot="1" noChangeAspect="1" noChangeArrowheads="1" noTextEdit="1"/>
          </p:cNvSpPr>
          <p:nvPr>
            <p:ph type="sldImg"/>
          </p:nvPr>
        </p:nvSpPr>
        <p:spPr>
          <a:xfrm>
            <a:off x="-22225" y="457200"/>
            <a:ext cx="6908800" cy="3886200"/>
          </a:xfrm>
          <a:ln/>
        </p:spPr>
      </p:sp>
      <p:sp>
        <p:nvSpPr>
          <p:cNvPr id="41988" name="Rectangle 3"/>
          <p:cNvSpPr>
            <a:spLocks noGrp="1" noChangeArrowheads="1"/>
          </p:cNvSpPr>
          <p:nvPr>
            <p:ph type="body" idx="1"/>
          </p:nvPr>
        </p:nvSpPr>
        <p:spPr>
          <a:xfrm>
            <a:off x="701675" y="4581525"/>
            <a:ext cx="5607050" cy="418147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0" dirty="0" smtClean="0"/>
              <a:t>Answer is false. You do not need to create a custom icon to use a VI as a subVI, but it is highly recommended to increase the readability of your code.</a:t>
            </a:r>
          </a:p>
        </p:txBody>
      </p:sp>
    </p:spTree>
    <p:extLst>
      <p:ext uri="{BB962C8B-B14F-4D97-AF65-F5344CB8AC3E}">
        <p14:creationId xmlns:p14="http://schemas.microsoft.com/office/powerpoint/2010/main" val="193236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0"/>
            <a:ext cx="3039219" cy="465775"/>
          </a:xfrm>
          <a:prstGeom prst="rect">
            <a:avLst/>
          </a:prstGeom>
          <a:ln/>
        </p:spPr>
        <p:txBody>
          <a:bodyPr lIns="93177" tIns="46589" rIns="93177" bIns="46589"/>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8660" name="Rectangle 4"/>
          <p:cNvSpPr>
            <a:spLocks noGrp="1" noRot="1" noChangeAspect="1" noChangeArrowheads="1" noTextEdit="1"/>
          </p:cNvSpPr>
          <p:nvPr>
            <p:ph type="sldImg"/>
          </p:nvPr>
        </p:nvSpPr>
        <p:spPr>
          <a:xfrm>
            <a:off x="549275" y="527050"/>
            <a:ext cx="5948363" cy="3346450"/>
          </a:xfrm>
        </p:spPr>
      </p:sp>
      <p:sp>
        <p:nvSpPr>
          <p:cNvPr id="198661" name="Rectangle 5"/>
          <p:cNvSpPr>
            <a:spLocks noGrp="1" noChangeArrowheads="1"/>
          </p:cNvSpPr>
          <p:nvPr>
            <p:ph type="body" idx="1"/>
          </p:nvPr>
        </p:nvSpPr>
        <p:spPr/>
        <p:txBody>
          <a:bodyPr/>
          <a:lstStyle/>
          <a:p>
            <a:pPr lvl="1"/>
            <a:r>
              <a:rPr lang="en-US" dirty="0" smtClean="0"/>
              <a:t>&lt;Replace text with your lesson titles.  Click each smart art, press the left expand icon, and add or remove Lessons as needed.  Resize the smart art to fit the actual number of lessons.&gt;</a:t>
            </a:r>
            <a:endParaRPr lang="en-US" dirty="0"/>
          </a:p>
        </p:txBody>
      </p:sp>
    </p:spTree>
    <p:extLst>
      <p:ext uri="{BB962C8B-B14F-4D97-AF65-F5344CB8AC3E}">
        <p14:creationId xmlns:p14="http://schemas.microsoft.com/office/powerpoint/2010/main" val="3084674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3970338" y="8829675"/>
            <a:ext cx="3038475" cy="465138"/>
          </a:xfrm>
          <a:prstGeom prst="rect">
            <a:avLst/>
          </a:prstGeom>
          <a:noFill/>
          <a:ln>
            <a:miter lim="800000"/>
            <a:headEnd/>
            <a:tailEnd/>
          </a:ln>
        </p:spPr>
        <p:txBody>
          <a:bodyPr/>
          <a:lstStyle/>
          <a:p>
            <a:fld id="{3CC7F803-16F2-4182-AF5F-09EE26190FDB}" type="slidenum">
              <a:rPr lang="en-US"/>
              <a:pPr/>
              <a:t>54</a:t>
            </a:fld>
            <a:endParaRPr lang="en-US" dirty="0"/>
          </a:p>
        </p:txBody>
      </p:sp>
      <p:sp>
        <p:nvSpPr>
          <p:cNvPr id="41987" name="Rectangle 2"/>
          <p:cNvSpPr>
            <a:spLocks noGrp="1" noRot="1" noChangeAspect="1" noChangeArrowheads="1" noTextEdit="1"/>
          </p:cNvSpPr>
          <p:nvPr>
            <p:ph type="sldImg"/>
          </p:nvPr>
        </p:nvSpPr>
        <p:spPr>
          <a:xfrm>
            <a:off x="-22225" y="457200"/>
            <a:ext cx="6908800" cy="3886200"/>
          </a:xfrm>
          <a:ln/>
        </p:spPr>
      </p:sp>
      <p:sp>
        <p:nvSpPr>
          <p:cNvPr id="41988" name="Rectangle 3"/>
          <p:cNvSpPr>
            <a:spLocks noGrp="1" noChangeArrowheads="1"/>
          </p:cNvSpPr>
          <p:nvPr>
            <p:ph type="body" idx="1"/>
          </p:nvPr>
        </p:nvSpPr>
        <p:spPr>
          <a:xfrm>
            <a:off x="701675" y="4581525"/>
            <a:ext cx="5607050" cy="418147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0" dirty="0" smtClean="0"/>
              <a:t>Answer is false. You do not need to create a custom icon to use a VI as a subVI, but it is highly recommended to increase the readability of your code.</a:t>
            </a:r>
          </a:p>
        </p:txBody>
      </p:sp>
    </p:spTree>
    <p:extLst>
      <p:ext uri="{BB962C8B-B14F-4D97-AF65-F5344CB8AC3E}">
        <p14:creationId xmlns:p14="http://schemas.microsoft.com/office/powerpoint/2010/main" val="1500441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r>
              <a:rPr lang="en-US" b="0" dirty="0" smtClean="0"/>
              <a:t>Refer to Instructor Guide for demo instructions.</a:t>
            </a:r>
            <a:endParaRPr lang="en-US" b="0" dirty="0"/>
          </a:p>
        </p:txBody>
      </p:sp>
    </p:spTree>
    <p:extLst>
      <p:ext uri="{BB962C8B-B14F-4D97-AF65-F5344CB8AC3E}">
        <p14:creationId xmlns:p14="http://schemas.microsoft.com/office/powerpoint/2010/main" val="411698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fontScale="47500" lnSpcReduction="20000"/>
          </a:bodyPr>
          <a:lstStyle/>
          <a:p>
            <a:r>
              <a:rPr lang="en-US" sz="3000" dirty="0" smtClean="0"/>
              <a:t>Polling</a:t>
            </a:r>
          </a:p>
          <a:p>
            <a:pPr marL="237744" indent="-237744">
              <a:buFont typeface="Arial" pitchFamily="34" charset="0"/>
              <a:buChar char="•"/>
            </a:pPr>
            <a:r>
              <a:rPr lang="en-US" sz="2600" b="0" dirty="0" smtClean="0"/>
              <a:t>Method of event-based programming where a loop must continually run code to check if changes have occurred. </a:t>
            </a:r>
          </a:p>
          <a:p>
            <a:pPr marL="237744" indent="-237744">
              <a:buFont typeface="Arial" pitchFamily="34" charset="0"/>
              <a:buChar char="•"/>
            </a:pPr>
            <a:r>
              <a:rPr lang="en-US" sz="2600" b="0" dirty="0" smtClean="0"/>
              <a:t>Polling the front panel requires a significant amount of CPU time.</a:t>
            </a:r>
          </a:p>
          <a:p>
            <a:pPr marL="237744" indent="-237744">
              <a:buFont typeface="Arial" pitchFamily="34" charset="0"/>
              <a:buChar char="•"/>
            </a:pPr>
            <a:r>
              <a:rPr lang="en-US" sz="2600" b="0" dirty="0" smtClean="0"/>
              <a:t>Polling can fail to detect changes if they occur too quickly.</a:t>
            </a:r>
          </a:p>
          <a:p>
            <a:r>
              <a:rPr lang="en-US" sz="3000" dirty="0" smtClean="0"/>
              <a:t>Event Structures</a:t>
            </a:r>
          </a:p>
          <a:p>
            <a:pPr marL="237744" indent="-237744">
              <a:buFont typeface="Arial" pitchFamily="34" charset="0"/>
              <a:buChar char="•"/>
            </a:pPr>
            <a:r>
              <a:rPr lang="en-US" sz="2600" b="0" dirty="0" smtClean="0"/>
              <a:t>Events in Event structures eliminate the need to poll the front panel.</a:t>
            </a:r>
          </a:p>
          <a:p>
            <a:pPr marL="237744" indent="-237744">
              <a:buFont typeface="Arial" pitchFamily="34" charset="0"/>
              <a:buChar char="•"/>
            </a:pPr>
            <a:r>
              <a:rPr lang="en-US" sz="2600" b="0" dirty="0" smtClean="0"/>
              <a:t>Benefits of using Event structures:</a:t>
            </a:r>
          </a:p>
          <a:p>
            <a:pPr marL="471107" lvl="1" indent="-237744">
              <a:buFont typeface="Arial Narrow" pitchFamily="34" charset="0"/>
              <a:buChar char="–"/>
            </a:pPr>
            <a:r>
              <a:rPr lang="en-US" sz="2600" dirty="0" smtClean="0"/>
              <a:t>Reduces the CPU requirements of the program.</a:t>
            </a:r>
          </a:p>
          <a:p>
            <a:pPr marL="471107" lvl="1" indent="-237744">
              <a:buFont typeface="Arial Narrow" pitchFamily="34" charset="0"/>
              <a:buChar char="–"/>
            </a:pPr>
            <a:r>
              <a:rPr lang="en-US" sz="2600" dirty="0" smtClean="0"/>
              <a:t>Simplifies the block diagram code.</a:t>
            </a:r>
          </a:p>
          <a:p>
            <a:pPr marL="471107" lvl="1" indent="-237744">
              <a:buFont typeface="Arial Narrow" pitchFamily="34" charset="0"/>
              <a:buChar char="–"/>
            </a:pPr>
            <a:r>
              <a:rPr lang="en-US" sz="2600" dirty="0" smtClean="0"/>
              <a:t>Guarantees that the block diagram can respond to all interactions the user makes. Handles</a:t>
            </a:r>
            <a:r>
              <a:rPr lang="en-US" sz="2600" baseline="0" dirty="0" smtClean="0"/>
              <a:t> all events in the order they occur. Does not miss any events.</a:t>
            </a:r>
            <a:endParaRPr lang="en-US" sz="2600" dirty="0" smtClean="0"/>
          </a:p>
          <a:p>
            <a:endParaRPr lang="en-US" b="0" dirty="0" smtClean="0"/>
          </a:p>
          <a:p>
            <a:r>
              <a:rPr lang="en-US" b="0" dirty="0" smtClean="0"/>
              <a:t>Event-driven programs usually include a loop that waits for an event to occur, executes code to respond to the event, and reiterates to wait for the next event. </a:t>
            </a:r>
          </a:p>
          <a:p>
            <a:endParaRPr lang="en-US" b="0" dirty="0" smtClean="0"/>
          </a:p>
          <a:p>
            <a:r>
              <a:rPr lang="en-US" b="0" dirty="0" smtClean="0"/>
              <a:t>Events allow you to execute a specific event-handling case each time a user performs a specific action. Without events, the block diagram must poll the state of front panel objects in a loop, checking to see if any change has occurred. Polling the front panel requires a significant amount of CPU time and can fail to detect changes if they occur too quickly. By using events to respond to specific user actions, you eliminate the need to poll the front panel to determine which actions the user performed. Instead, LabVIEW actively notifies the block diagram each time an interaction you specified occurs. Using events reduces CPU requirements of the program, simplifies the block diagram code, and guarantees that the block diagram can respond to all interactions the user makes.</a:t>
            </a:r>
          </a:p>
        </p:txBody>
      </p:sp>
    </p:spTree>
    <p:extLst>
      <p:ext uri="{BB962C8B-B14F-4D97-AF65-F5344CB8AC3E}">
        <p14:creationId xmlns:p14="http://schemas.microsoft.com/office/powerpoint/2010/main" val="1226890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endParaRPr lang="en-US" b="0" dirty="0"/>
          </a:p>
        </p:txBody>
      </p:sp>
    </p:spTree>
    <p:extLst>
      <p:ext uri="{BB962C8B-B14F-4D97-AF65-F5344CB8AC3E}">
        <p14:creationId xmlns:p14="http://schemas.microsoft.com/office/powerpoint/2010/main" val="578938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noTextEdit="1"/>
          </p:cNvSpPr>
          <p:nvPr>
            <p:ph type="sldImg"/>
          </p:nvPr>
        </p:nvSpPr>
        <p:spPr>
          <a:xfrm>
            <a:off x="-112713" y="304800"/>
            <a:ext cx="7107238" cy="3998913"/>
          </a:xfrm>
        </p:spPr>
      </p:sp>
      <p:sp>
        <p:nvSpPr>
          <p:cNvPr id="659459" name="Rectangle 3"/>
          <p:cNvSpPr>
            <a:spLocks noGrp="1" noChangeArrowheads="1"/>
          </p:cNvSpPr>
          <p:nvPr>
            <p:ph type="body" idx="1"/>
          </p:nvPr>
        </p:nvSpPr>
        <p:spPr>
          <a:xfrm>
            <a:off x="688805" y="4416425"/>
            <a:ext cx="5504203" cy="4183063"/>
          </a:xfrm>
          <a:noFill/>
          <a:ln/>
        </p:spPr>
        <p:txBody>
          <a:bodyPr/>
          <a:lstStyle/>
          <a:p>
            <a:r>
              <a:rPr lang="en-US" sz="1100" b="1" i="0" baseline="0" dirty="0" smtClean="0">
                <a:latin typeface="Arial" pitchFamily="34" charset="0"/>
              </a:rPr>
              <a:t>Event </a:t>
            </a:r>
            <a:r>
              <a:rPr lang="en-US" sz="1100" b="1" i="0" baseline="0" dirty="0">
                <a:latin typeface="Arial" pitchFamily="34" charset="0"/>
              </a:rPr>
              <a:t>Structure Configuration</a:t>
            </a:r>
          </a:p>
          <a:p>
            <a:r>
              <a:rPr lang="en-US" sz="1100" b="0" dirty="0" smtClean="0">
                <a:latin typeface="Arial" pitchFamily="34" charset="0"/>
              </a:rPr>
              <a:t>You </a:t>
            </a:r>
            <a:r>
              <a:rPr lang="en-US" sz="1100" b="0" dirty="0">
                <a:latin typeface="Arial" pitchFamily="34" charset="0"/>
              </a:rPr>
              <a:t>can select exactly which events will wake up your Event structure by right-clicking the border and selecting </a:t>
            </a:r>
            <a:r>
              <a:rPr lang="en-US" sz="1100" b="1" i="0" baseline="0" dirty="0">
                <a:latin typeface="Arial" pitchFamily="34" charset="0"/>
              </a:rPr>
              <a:t>Edit Events Handled by This Case</a:t>
            </a:r>
            <a:r>
              <a:rPr lang="en-US" sz="1100" b="0" dirty="0">
                <a:latin typeface="Arial" pitchFamily="34" charset="0"/>
              </a:rPr>
              <a:t> from the shortcut </a:t>
            </a:r>
            <a:r>
              <a:rPr lang="en-US" sz="1100" b="0" dirty="0" smtClean="0">
                <a:latin typeface="Arial" pitchFamily="34" charset="0"/>
              </a:rPr>
              <a:t>menu.</a:t>
            </a:r>
            <a:r>
              <a:rPr lang="en-US" sz="1100" b="0" baseline="0" dirty="0" smtClean="0">
                <a:latin typeface="Arial" pitchFamily="34" charset="0"/>
              </a:rPr>
              <a:t> </a:t>
            </a:r>
            <a:r>
              <a:rPr lang="en-US" sz="1100" b="0" dirty="0" smtClean="0">
                <a:latin typeface="Arial" pitchFamily="34" charset="0"/>
              </a:rPr>
              <a:t>This </a:t>
            </a:r>
            <a:r>
              <a:rPr lang="en-US" sz="1100" b="0" dirty="0">
                <a:latin typeface="Arial" pitchFamily="34" charset="0"/>
              </a:rPr>
              <a:t>opens the </a:t>
            </a:r>
            <a:r>
              <a:rPr lang="en-US" sz="1100" b="1" dirty="0" smtClean="0">
                <a:latin typeface="Arial" pitchFamily="34" charset="0"/>
              </a:rPr>
              <a:t>Edit Events</a:t>
            </a:r>
            <a:r>
              <a:rPr lang="en-US" sz="1100" b="0" dirty="0" smtClean="0">
                <a:latin typeface="Arial" pitchFamily="34" charset="0"/>
              </a:rPr>
              <a:t> </a:t>
            </a:r>
            <a:r>
              <a:rPr lang="en-US" sz="1100" b="0" dirty="0">
                <a:latin typeface="Arial" pitchFamily="34" charset="0"/>
              </a:rPr>
              <a:t>dialog box.</a:t>
            </a:r>
          </a:p>
        </p:txBody>
      </p:sp>
    </p:spTree>
    <p:extLst>
      <p:ext uri="{BB962C8B-B14F-4D97-AF65-F5344CB8AC3E}">
        <p14:creationId xmlns:p14="http://schemas.microsoft.com/office/powerpoint/2010/main" val="1739227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fontScale="85000" lnSpcReduction="20000"/>
          </a:bodyPr>
          <a:lstStyle/>
          <a:p>
            <a:r>
              <a:rPr lang="en-US" b="0" dirty="0" smtClean="0"/>
              <a:t>The dialog box is divided into 3 panes.</a:t>
            </a:r>
          </a:p>
          <a:p>
            <a:r>
              <a:rPr lang="en-US" b="0" dirty="0" smtClean="0"/>
              <a:t> </a:t>
            </a:r>
          </a:p>
          <a:p>
            <a:pPr marL="342900" indent="-342900">
              <a:buFont typeface="Arial" pitchFamily="34" charset="0"/>
              <a:buChar char="•"/>
            </a:pPr>
            <a:r>
              <a:rPr lang="en-US" b="0" dirty="0" smtClean="0"/>
              <a:t>Configured Events:</a:t>
            </a:r>
            <a:r>
              <a:rPr lang="en-US" b="0" baseline="0" dirty="0" smtClean="0"/>
              <a:t> </a:t>
            </a:r>
            <a:r>
              <a:rPr lang="en-US" b="0" dirty="0" smtClean="0"/>
              <a:t>The left-most pane shows the list of specific events the current event case (sub-diagram) is configured to handle, displayed as pairs of &lt;event source, event type&gt;.</a:t>
            </a:r>
          </a:p>
          <a:p>
            <a:pPr marL="342900" indent="-342900">
              <a:buFont typeface="Arial" pitchFamily="34" charset="0"/>
              <a:buChar char="•"/>
            </a:pPr>
            <a:r>
              <a:rPr lang="en-US" b="0" dirty="0" smtClean="0"/>
              <a:t>Event</a:t>
            </a:r>
            <a:r>
              <a:rPr lang="en-US" b="0" baseline="0" dirty="0" smtClean="0"/>
              <a:t> Sources: </a:t>
            </a:r>
            <a:r>
              <a:rPr lang="en-US" b="0" dirty="0" smtClean="0"/>
              <a:t>The middle pane shows the event sources (classes) you can choose from, which include the Application, the current VI, all of the controls on the VI’s front panel, and dynamic events.</a:t>
            </a:r>
          </a:p>
          <a:p>
            <a:pPr marL="342900" indent="-342900">
              <a:buFont typeface="Arial" pitchFamily="34" charset="0"/>
              <a:buChar char="•"/>
            </a:pPr>
            <a:r>
              <a:rPr lang="en-US" b="0" dirty="0" smtClean="0"/>
              <a:t>Events: The right-most pane shows the individual events that the currently selected source on the left can generate.</a:t>
            </a:r>
            <a:r>
              <a:rPr lang="en-US" b="0" baseline="0" dirty="0" smtClean="0"/>
              <a:t> </a:t>
            </a:r>
            <a:r>
              <a:rPr lang="en-US" b="0" dirty="0" smtClean="0"/>
              <a:t>Clicking on an item in the event source or event type lists immediately updates the highlighted entry under Event Specifiers.</a:t>
            </a:r>
          </a:p>
          <a:p>
            <a:endParaRPr lang="en-US" b="0" dirty="0" smtClean="0"/>
          </a:p>
          <a:p>
            <a:r>
              <a:rPr lang="en-US" b="0" dirty="0" smtClean="0"/>
              <a:t>Notice that mouse and key events can be generated by either the VI or a control.</a:t>
            </a:r>
            <a:r>
              <a:rPr lang="en-US" b="0" baseline="0" dirty="0" smtClean="0"/>
              <a:t> </a:t>
            </a:r>
            <a:r>
              <a:rPr lang="en-US" b="0" dirty="0" smtClean="0"/>
              <a:t>You can set up the event structure to pay attention to both. LabVIEW delivers the VI event first, generated for mouse or key activity anywhere on the front panel, and then the control event if the mouse was in a particular control or the control had keyboard focus.</a:t>
            </a:r>
          </a:p>
          <a:p>
            <a:endParaRPr lang="en-US" b="0" dirty="0" smtClean="0"/>
          </a:p>
          <a:p>
            <a:r>
              <a:rPr lang="en-US" b="0" dirty="0" smtClean="0"/>
              <a:t>You can configure a single diagram to handle more than one event.</a:t>
            </a:r>
            <a:r>
              <a:rPr lang="en-US" b="0" baseline="0" dirty="0" smtClean="0"/>
              <a:t> </a:t>
            </a:r>
            <a:r>
              <a:rPr lang="en-US" b="0" dirty="0" smtClean="0"/>
              <a:t>To do this, click the </a:t>
            </a:r>
            <a:r>
              <a:rPr lang="en-US" b="1" dirty="0" smtClean="0"/>
              <a:t>Add</a:t>
            </a:r>
            <a:r>
              <a:rPr lang="en-US" b="1" baseline="0" dirty="0" smtClean="0"/>
              <a:t> Event</a:t>
            </a:r>
            <a:r>
              <a:rPr lang="en-US" b="0" baseline="0" dirty="0" smtClean="0"/>
              <a:t> </a:t>
            </a:r>
            <a:r>
              <a:rPr lang="en-US" b="0" dirty="0" smtClean="0"/>
              <a:t>button to add a new entry in</a:t>
            </a:r>
            <a:r>
              <a:rPr lang="en-US" b="0" baseline="0" dirty="0" smtClean="0"/>
              <a:t> Event Specifiers</a:t>
            </a:r>
            <a:r>
              <a:rPr lang="en-US" b="0" dirty="0" smtClean="0"/>
              <a:t>, and then use the Event</a:t>
            </a:r>
            <a:r>
              <a:rPr lang="en-US" b="0" baseline="0" dirty="0" smtClean="0"/>
              <a:t> Sources and Events panes </a:t>
            </a:r>
            <a:r>
              <a:rPr lang="en-US" b="0" dirty="0" smtClean="0"/>
              <a:t>to select its source and type. To share an event case, events should have compatible event data.</a:t>
            </a:r>
            <a:r>
              <a:rPr lang="en-US" b="0" baseline="0" dirty="0" smtClean="0"/>
              <a:t> </a:t>
            </a:r>
            <a:r>
              <a:rPr lang="en-US" b="0" dirty="0" smtClean="0"/>
              <a:t>Only data which is common to all events handled by an event case will be available in its event data node on the left border of the structure.</a:t>
            </a:r>
          </a:p>
          <a:p>
            <a:endParaRPr lang="en-US" b="0" dirty="0" smtClean="0"/>
          </a:p>
          <a:p>
            <a:r>
              <a:rPr lang="en-US" b="0" dirty="0" smtClean="0"/>
              <a:t>An event with a green arrow is a notify event; an event with a red arrow is a filter event.</a:t>
            </a:r>
          </a:p>
          <a:p>
            <a:endParaRPr lang="en-US" b="0" dirty="0" smtClean="0"/>
          </a:p>
          <a:p>
            <a:endParaRPr lang="en-US" dirty="0"/>
          </a:p>
        </p:txBody>
      </p:sp>
    </p:spTree>
    <p:extLst>
      <p:ext uri="{BB962C8B-B14F-4D97-AF65-F5344CB8AC3E}">
        <p14:creationId xmlns:p14="http://schemas.microsoft.com/office/powerpoint/2010/main" val="112259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fontScale="92500" lnSpcReduction="10000"/>
          </a:bodyPr>
          <a:lstStyle/>
          <a:p>
            <a:r>
              <a:rPr lang="en-US" b="0" dirty="0" smtClean="0"/>
              <a:t>For</a:t>
            </a:r>
            <a:r>
              <a:rPr lang="en-US" b="0" baseline="0" dirty="0" smtClean="0"/>
              <a:t> the demonstration: </a:t>
            </a:r>
            <a:r>
              <a:rPr lang="en-US" b="0" dirty="0" smtClean="0"/>
              <a:t>Drop one or two controls</a:t>
            </a:r>
            <a:r>
              <a:rPr lang="en-US" b="0" baseline="0" dirty="0" smtClean="0"/>
              <a:t> on front panel, including a </a:t>
            </a:r>
            <a:r>
              <a:rPr lang="en-US" b="1" baseline="0" dirty="0" smtClean="0"/>
              <a:t>Stop</a:t>
            </a:r>
            <a:r>
              <a:rPr lang="en-US" b="0" baseline="0" dirty="0" smtClean="0"/>
              <a:t> button.  On the block diagram, </a:t>
            </a:r>
            <a:r>
              <a:rPr lang="en-US" b="0" dirty="0" smtClean="0"/>
              <a:t>drop an Event</a:t>
            </a:r>
            <a:r>
              <a:rPr lang="en-US" b="0" baseline="0" dirty="0" smtClean="0"/>
              <a:t> structure in a While Loop. Configure the Event structure to respond to the front panel controls and then terminate using the Stop value change.</a:t>
            </a:r>
          </a:p>
          <a:p>
            <a:endParaRPr lang="en-US" b="0" baseline="0" dirty="0" smtClean="0"/>
          </a:p>
          <a:p>
            <a:r>
              <a:rPr lang="en-US" b="0" baseline="0" dirty="0" smtClean="0"/>
              <a:t>Describe the event registration as part of the demonstration.  </a:t>
            </a:r>
          </a:p>
          <a:p>
            <a:pPr lvl="1"/>
            <a:r>
              <a:rPr lang="en-US" b="1" dirty="0" smtClean="0"/>
              <a:t>Event Registration:</a:t>
            </a:r>
          </a:p>
          <a:p>
            <a:pPr lvl="2"/>
            <a:r>
              <a:rPr lang="en-US" dirty="0" smtClean="0"/>
              <a:t>Collection of steps that happen behind the scenes to prepare the LabVIEW Event Handler to handle the event.</a:t>
            </a:r>
          </a:p>
          <a:p>
            <a:pPr lvl="2"/>
            <a:r>
              <a:rPr lang="en-US" b="0" dirty="0" smtClean="0"/>
              <a:t>Event registration involves:</a:t>
            </a:r>
          </a:p>
          <a:p>
            <a:pPr marL="342900" indent="-342900">
              <a:buFont typeface="+mj-lt"/>
              <a:buAutoNum type="arabicPeriod"/>
            </a:pPr>
            <a:r>
              <a:rPr lang="en-US" b="0" dirty="0" smtClean="0"/>
              <a:t>	Allocation of memory to queue up events.</a:t>
            </a:r>
          </a:p>
          <a:p>
            <a:pPr marL="342900" indent="-342900">
              <a:buFont typeface="+mj-lt"/>
              <a:buAutoNum type="arabicPeriod"/>
            </a:pPr>
            <a:r>
              <a:rPr lang="en-US" b="0" dirty="0" smtClean="0"/>
              <a:t>	</a:t>
            </a:r>
            <a:r>
              <a:rPr lang="en-US" b="0" baseline="0" dirty="0" smtClean="0"/>
              <a:t>Spawning of pieces of code that run behind the scenes to catch events that happen. These pieces of code are called </a:t>
            </a:r>
            <a:r>
              <a:rPr lang="en-US" b="0" i="1" baseline="0" dirty="0" smtClean="0"/>
              <a:t>listeners</a:t>
            </a:r>
            <a:r>
              <a:rPr lang="en-US" b="0" baseline="0" dirty="0" smtClean="0"/>
              <a:t> or </a:t>
            </a:r>
            <a:r>
              <a:rPr lang="en-US" b="0" i="1" baseline="0" dirty="0" smtClean="0"/>
              <a:t>observers</a:t>
            </a:r>
            <a:r>
              <a:rPr lang="en-US" b="0" i="0" baseline="0" dirty="0" smtClean="0"/>
              <a:t>.</a:t>
            </a:r>
            <a:r>
              <a:rPr lang="en-US" b="0" baseline="0" dirty="0" smtClean="0"/>
              <a:t> </a:t>
            </a:r>
          </a:p>
          <a:p>
            <a:endParaRPr lang="en-US" b="0" baseline="0" dirty="0" smtClean="0"/>
          </a:p>
          <a:p>
            <a:r>
              <a:rPr lang="en-US" b="0" baseline="0" dirty="0" smtClean="0"/>
              <a:t>Key points:</a:t>
            </a:r>
          </a:p>
          <a:p>
            <a:pPr>
              <a:buFont typeface="Arial" pitchFamily="34" charset="0"/>
              <a:buChar char="•"/>
            </a:pPr>
            <a:r>
              <a:rPr lang="en-GB" b="0" dirty="0" smtClean="0"/>
              <a:t>  LabVIEW</a:t>
            </a:r>
            <a:r>
              <a:rPr lang="en-GB" b="0" baseline="0" dirty="0" smtClean="0"/>
              <a:t> </a:t>
            </a:r>
            <a:r>
              <a:rPr lang="en-GB" b="0" dirty="0" smtClean="0"/>
              <a:t>registers events that you configure with the Edit Events dialog box.</a:t>
            </a:r>
          </a:p>
          <a:p>
            <a:pPr lvl="1">
              <a:buFont typeface="Arial" pitchFamily="34" charset="0"/>
              <a:buChar char="•"/>
            </a:pPr>
            <a:r>
              <a:rPr lang="en-GB" dirty="0" smtClean="0"/>
              <a:t>  When a registered event occurs, LabVIEW queues the</a:t>
            </a:r>
            <a:r>
              <a:rPr lang="en-GB" baseline="0" dirty="0" smtClean="0"/>
              <a:t> event</a:t>
            </a:r>
            <a:r>
              <a:rPr lang="en-GB" dirty="0" smtClean="0"/>
              <a:t> until the Event Handler executes.</a:t>
            </a:r>
          </a:p>
          <a:p>
            <a:pPr lvl="1">
              <a:buFont typeface="Arial" pitchFamily="34" charset="0"/>
              <a:buChar char="•"/>
            </a:pPr>
            <a:r>
              <a:rPr lang="en-GB" dirty="0" smtClean="0"/>
              <a:t>  It is not possible to miss events or process them out of order.</a:t>
            </a:r>
          </a:p>
          <a:p>
            <a:pPr lvl="1">
              <a:buFont typeface="Arial" pitchFamily="34" charset="0"/>
              <a:buChar char="•"/>
            </a:pPr>
            <a:r>
              <a:rPr lang="en-GB" dirty="0" smtClean="0"/>
              <a:t>  Events are unregistered when the VI becomes idle.</a:t>
            </a:r>
          </a:p>
          <a:p>
            <a:endParaRPr lang="en-US" b="0" dirty="0"/>
          </a:p>
        </p:txBody>
      </p:sp>
    </p:spTree>
    <p:extLst>
      <p:ext uri="{BB962C8B-B14F-4D97-AF65-F5344CB8AC3E}">
        <p14:creationId xmlns:p14="http://schemas.microsoft.com/office/powerpoint/2010/main" val="130029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Lato Light"/>
                <a:cs typeface="Lato Light"/>
              </a:rPr>
              <a:t>ni.com</a:t>
            </a:r>
            <a:endParaRPr lang="en-US" sz="1200" b="0" i="0" dirty="0">
              <a:solidFill>
                <a:prstClr val="black"/>
              </a:solidFill>
              <a:latin typeface="Lato Light"/>
              <a:cs typeface="Lato Light"/>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Demonstration</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8229600" cy="47982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8229600"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6"/>
          <p:cNvSpPr>
            <a:spLocks noGrp="1"/>
          </p:cNvSpPr>
          <p:nvPr>
            <p:ph type="sldNum" sz="quarter" idx="4"/>
          </p:nvPr>
        </p:nvSpPr>
        <p:spPr>
          <a:xfrm>
            <a:off x="457200" y="4686301"/>
            <a:ext cx="533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5155545-BBCF-4BE9-AB87-C8FCBC31EEDF}" type="slidenum">
              <a:rPr lang="en-US" smtClean="0"/>
              <a:pPr/>
              <a:t>‹#›</a:t>
            </a:fld>
            <a:endParaRPr lang="en-US"/>
          </a:p>
        </p:txBody>
      </p:sp>
    </p:spTree>
    <p:extLst>
      <p:ext uri="{BB962C8B-B14F-4D97-AF65-F5344CB8AC3E}">
        <p14:creationId xmlns:p14="http://schemas.microsoft.com/office/powerpoint/2010/main" val="3842695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3" name="TextBox 12"/>
          <p:cNvSpPr txBox="1"/>
          <p:nvPr userDrawn="1"/>
        </p:nvSpPr>
        <p:spPr>
          <a:xfrm>
            <a:off x="839988" y="542113"/>
            <a:ext cx="67546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mn-lt"/>
              </a:rPr>
              <a:t>LESSON 6 Using Decision-Making Structures</a:t>
            </a:r>
            <a:endParaRPr lang="en-US" sz="1200" baseline="0" dirty="0">
              <a:solidFill>
                <a:schemeClr val="bg1"/>
              </a:solidFill>
              <a:latin typeface="+mn-lt"/>
            </a:endParaRPr>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Tree>
    <p:extLst>
      <p:ext uri="{BB962C8B-B14F-4D97-AF65-F5344CB8AC3E}">
        <p14:creationId xmlns:p14="http://schemas.microsoft.com/office/powerpoint/2010/main" val="1640549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3172742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2937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 id="2147483813" r:id="rId25"/>
    <p:sldLayoutId id="2147483814" r:id="rId26"/>
    <p:sldLayoutId id="2147483815" r:id="rId27"/>
    <p:sldLayoutId id="2147483816" r:id="rId28"/>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26.png"/><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3.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7.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2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3.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7.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this Slide Deck</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r>
              <a:rPr lang="en-US" dirty="0"/>
              <a:t>What’s Included?</a:t>
            </a:r>
          </a:p>
          <a:p>
            <a:pPr lvl="1"/>
            <a:r>
              <a:rPr lang="en-US" dirty="0"/>
              <a:t>Instructional and exercise slides for the LabVIEW Student Ambassadors</a:t>
            </a:r>
          </a:p>
          <a:p>
            <a:pPr lvl="1"/>
            <a:r>
              <a:rPr lang="en-US" dirty="0"/>
              <a:t>End of lesson quiz questions</a:t>
            </a:r>
          </a:p>
          <a:p>
            <a:pPr lvl="1"/>
            <a:r>
              <a:rPr lang="en-US" dirty="0"/>
              <a:t>Exercises that are designated “Homework” exercises</a:t>
            </a:r>
          </a:p>
          <a:p>
            <a:pPr marL="0" indent="-13283">
              <a:buNone/>
            </a:pPr>
            <a:endParaRPr lang="en-US" dirty="0"/>
          </a:p>
          <a:p>
            <a:pPr marL="272467" indent="-285750"/>
            <a:r>
              <a:rPr lang="en-US" dirty="0"/>
              <a:t>What’s Excluded?</a:t>
            </a:r>
          </a:p>
          <a:p>
            <a:pPr lvl="1"/>
            <a:r>
              <a:rPr lang="en-US" dirty="0"/>
              <a:t>Sections involving hardware</a:t>
            </a:r>
          </a:p>
        </p:txBody>
      </p:sp>
      <p:sp>
        <p:nvSpPr>
          <p:cNvPr id="5" name="TextBox 4"/>
          <p:cNvSpPr txBox="1"/>
          <p:nvPr/>
        </p:nvSpPr>
        <p:spPr>
          <a:xfrm>
            <a:off x="6188672" y="625302"/>
            <a:ext cx="2202013" cy="300082"/>
          </a:xfrm>
          <a:prstGeom prst="rect">
            <a:avLst/>
          </a:prstGeom>
          <a:noFill/>
        </p:spPr>
        <p:txBody>
          <a:bodyPr wrap="none" rtlCol="0">
            <a:spAutoFit/>
          </a:bodyPr>
          <a:lstStyle/>
          <a:p>
            <a:r>
              <a:rPr lang="en-US" sz="1350" dirty="0">
                <a:solidFill>
                  <a:sysClr val="windowText" lastClr="000000"/>
                </a:solidFill>
              </a:rPr>
              <a:t>[Last Updated 08.20.2015]</a:t>
            </a:r>
          </a:p>
        </p:txBody>
      </p:sp>
      <p:pic>
        <p:nvPicPr>
          <p:cNvPr id="6" name="Picture 2"/>
          <p:cNvPicPr>
            <a:picLocks noChangeAspect="1" noChangeArrowheads="1"/>
          </p:cNvPicPr>
          <p:nvPr/>
        </p:nvPicPr>
        <p:blipFill>
          <a:blip r:embed="rId3" cstate="print"/>
          <a:srcRect/>
          <a:stretch>
            <a:fillRect/>
          </a:stretch>
        </p:blipFill>
        <p:spPr bwMode="auto">
          <a:xfrm>
            <a:off x="6516209" y="4249632"/>
            <a:ext cx="2114550" cy="630741"/>
          </a:xfrm>
          <a:prstGeom prst="rect">
            <a:avLst/>
          </a:prstGeom>
          <a:noFill/>
          <a:ln w="9525">
            <a:noFill/>
            <a:miter lim="800000"/>
            <a:headEnd/>
            <a:tailEnd/>
          </a:ln>
        </p:spPr>
      </p:pic>
    </p:spTree>
    <p:extLst>
      <p:ext uri="{BB962C8B-B14F-4D97-AF65-F5344CB8AC3E}">
        <p14:creationId xmlns:p14="http://schemas.microsoft.com/office/powerpoint/2010/main" val="322178640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normAutofit/>
          </a:bodyPr>
          <a:lstStyle/>
          <a:p>
            <a:r>
              <a:rPr lang="en-US" dirty="0" smtClean="0"/>
              <a:t>Configuring the Event Structure</a:t>
            </a:r>
            <a:endParaRPr lang="en-US" dirty="0"/>
          </a:p>
        </p:txBody>
      </p:sp>
      <p:sp>
        <p:nvSpPr>
          <p:cNvPr id="658436" name="Rectangle 4"/>
          <p:cNvSpPr>
            <a:spLocks noGrp="1" noChangeArrowheads="1"/>
          </p:cNvSpPr>
          <p:nvPr>
            <p:ph sz="quarter" idx="15"/>
          </p:nvPr>
        </p:nvSpPr>
        <p:spPr/>
        <p:txBody>
          <a:bodyPr/>
          <a:lstStyle/>
          <a:p>
            <a:pPr marL="0" indent="0">
              <a:buNone/>
            </a:pPr>
            <a:endParaRPr lang="en-US" dirty="0"/>
          </a:p>
        </p:txBody>
      </p:sp>
      <p:sp>
        <p:nvSpPr>
          <p:cNvPr id="13" name="Text Placeholder 12"/>
          <p:cNvSpPr>
            <a:spLocks noGrp="1"/>
          </p:cNvSpPr>
          <p:nvPr>
            <p:ph type="body" sz="quarter" idx="13"/>
          </p:nvPr>
        </p:nvSpPr>
        <p:spPr/>
        <p:txBody>
          <a:bodyPr/>
          <a:lstStyle/>
          <a:p>
            <a:r>
              <a:rPr lang="en-US" dirty="0" smtClean="0"/>
              <a:t>B. Event-Driven Programming</a:t>
            </a:r>
            <a:endParaRPr lang="en-US"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10</a:t>
            </a:fld>
            <a:endParaRPr lang="en-US" dirty="0"/>
          </a:p>
        </p:txBody>
      </p:sp>
      <p:pic>
        <p:nvPicPr>
          <p:cNvPr id="10" name="Embedded Image" descr="loc_bd_EventStructureParts.bmp"/>
          <p:cNvPicPr>
            <a:picLocks noChangeAspect="1"/>
          </p:cNvPicPr>
          <p:nvPr/>
        </p:nvPicPr>
        <p:blipFill>
          <a:blip r:embed="rId4" cstate="print"/>
          <a:stretch>
            <a:fillRect/>
          </a:stretch>
        </p:blipFill>
        <p:spPr>
          <a:xfrm>
            <a:off x="1676400" y="1721762"/>
            <a:ext cx="3019425" cy="1838325"/>
          </a:xfrm>
          <a:prstGeom prst="rect">
            <a:avLst/>
          </a:prstGeom>
        </p:spPr>
      </p:pic>
      <p:pic>
        <p:nvPicPr>
          <p:cNvPr id="11" name="Embedded Image" descr="loc_env_EventStructurePopupSelection.bmp"/>
          <p:cNvPicPr>
            <a:picLocks noChangeAspect="1"/>
          </p:cNvPicPr>
          <p:nvPr/>
        </p:nvPicPr>
        <p:blipFill>
          <a:blip r:embed="rId5" cstate="print"/>
          <a:stretch>
            <a:fillRect/>
          </a:stretch>
        </p:blipFill>
        <p:spPr>
          <a:xfrm>
            <a:off x="4648200" y="1123950"/>
            <a:ext cx="2162175" cy="3457575"/>
          </a:xfrm>
          <a:prstGeom prst="rect">
            <a:avLst/>
          </a:prstGeom>
        </p:spPr>
      </p:pic>
      <p:sp>
        <p:nvSpPr>
          <p:cNvPr id="15" name="Rectangle 14"/>
          <p:cNvSpPr/>
          <p:nvPr/>
        </p:nvSpPr>
        <p:spPr>
          <a:xfrm>
            <a:off x="4648200" y="2721887"/>
            <a:ext cx="2286000" cy="2286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836455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Edit Events Dialog Box</a:t>
            </a:r>
            <a:endParaRPr lang="en-US" dirty="0"/>
          </a:p>
        </p:txBody>
      </p:sp>
      <p:sp>
        <p:nvSpPr>
          <p:cNvPr id="12" name="Text Placeholder 11"/>
          <p:cNvSpPr>
            <a:spLocks noGrp="1"/>
          </p:cNvSpPr>
          <p:nvPr>
            <p:ph type="body" sz="quarter" idx="13"/>
          </p:nvPr>
        </p:nvSpPr>
        <p:spPr/>
        <p:txBody>
          <a:bodyPr/>
          <a:lstStyle/>
          <a:p>
            <a:r>
              <a:rPr lang="en-US" dirty="0" smtClean="0"/>
              <a:t>B. Event-Driven Programming</a:t>
            </a:r>
            <a:endParaRPr lang="en-US" dirty="0"/>
          </a:p>
        </p:txBody>
      </p:sp>
      <p:pic>
        <p:nvPicPr>
          <p:cNvPr id="5" name="Picture 4" descr="loc_env_EventDialogNumericEvent.bmp"/>
          <p:cNvPicPr>
            <a:picLocks noChangeAspect="1"/>
          </p:cNvPicPr>
          <p:nvPr/>
        </p:nvPicPr>
        <p:blipFill>
          <a:blip r:embed="rId3" cstate="print"/>
          <a:stretch>
            <a:fillRect/>
          </a:stretch>
        </p:blipFill>
        <p:spPr>
          <a:xfrm>
            <a:off x="2743201" y="1276350"/>
            <a:ext cx="4296225" cy="3137374"/>
          </a:xfrm>
          <a:prstGeom prst="rect">
            <a:avLst/>
          </a:prstGeom>
        </p:spPr>
      </p:pic>
      <p:sp>
        <p:nvSpPr>
          <p:cNvPr id="9" name="Content Placeholder 2"/>
          <p:cNvSpPr txBox="1">
            <a:spLocks/>
          </p:cNvSpPr>
          <p:nvPr/>
        </p:nvSpPr>
        <p:spPr bwMode="auto">
          <a:xfrm>
            <a:off x="7543800" y="1428750"/>
            <a:ext cx="1219200" cy="2957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lgn="l" eaLnBrk="1" hangingPunct="1">
              <a:spcBef>
                <a:spcPct val="20000"/>
              </a:spcBef>
              <a:tabLst>
                <a:tab pos="1539875" algn="l"/>
              </a:tabLst>
            </a:pPr>
            <a:r>
              <a:rPr lang="en-US" sz="2000" b="0" kern="0" dirty="0" smtClean="0">
                <a:solidFill>
                  <a:schemeClr val="tx1"/>
                </a:solidFill>
                <a:latin typeface="+mn-lt"/>
              </a:rPr>
              <a:t>Events</a:t>
            </a:r>
            <a:endParaRPr kumimoji="0" lang="en-US" sz="2000" b="0" u="none" strike="noStrike" kern="0" cap="none" spc="0" normalizeH="0" noProof="0" dirty="0" smtClean="0">
              <a:ln>
                <a:noFill/>
              </a:ln>
              <a:solidFill>
                <a:schemeClr val="tx1"/>
              </a:solidFill>
              <a:effectLst/>
              <a:uLnTx/>
              <a:uFillTx/>
              <a:latin typeface="+mn-lt"/>
              <a:ea typeface="+mn-ea"/>
              <a:cs typeface="+mn-cs"/>
            </a:endParaRPr>
          </a:p>
        </p:txBody>
      </p:sp>
      <p:cxnSp>
        <p:nvCxnSpPr>
          <p:cNvPr id="10" name="Straight Arrow Connector 9"/>
          <p:cNvCxnSpPr/>
          <p:nvPr/>
        </p:nvCxnSpPr>
        <p:spPr bwMode="auto">
          <a:xfrm flipH="1">
            <a:off x="6629400" y="1733550"/>
            <a:ext cx="1524000" cy="914400"/>
          </a:xfrm>
          <a:prstGeom prst="straightConnector1">
            <a:avLst/>
          </a:prstGeom>
          <a:ln w="19050">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Content Placeholder 2"/>
          <p:cNvSpPr txBox="1">
            <a:spLocks/>
          </p:cNvSpPr>
          <p:nvPr/>
        </p:nvSpPr>
        <p:spPr bwMode="auto">
          <a:xfrm>
            <a:off x="533400" y="3333750"/>
            <a:ext cx="2057400" cy="571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spcBef>
                <a:spcPct val="20000"/>
              </a:spcBef>
              <a:tabLst>
                <a:tab pos="1539875" algn="l"/>
              </a:tabLst>
            </a:pPr>
            <a:r>
              <a:rPr lang="en-US" sz="2000" b="0" kern="0" dirty="0" smtClean="0">
                <a:solidFill>
                  <a:schemeClr val="tx1"/>
                </a:solidFill>
                <a:latin typeface="+mn-lt"/>
              </a:rPr>
              <a:t>Event Sources</a:t>
            </a:r>
            <a:endParaRPr kumimoji="0" lang="en-US" sz="2000" b="0" i="0" u="none" strike="noStrike" kern="0" cap="none" spc="0" normalizeH="0" noProof="0" dirty="0" smtClean="0">
              <a:ln>
                <a:noFill/>
              </a:ln>
              <a:solidFill>
                <a:schemeClr val="tx1"/>
              </a:solidFill>
              <a:effectLst/>
              <a:uLnTx/>
              <a:uFillTx/>
              <a:latin typeface="+mn-lt"/>
              <a:ea typeface="+mn-ea"/>
              <a:cs typeface="+mn-cs"/>
            </a:endParaRPr>
          </a:p>
        </p:txBody>
      </p:sp>
      <p:sp>
        <p:nvSpPr>
          <p:cNvPr id="15" name="Content Placeholder 2"/>
          <p:cNvSpPr txBox="1">
            <a:spLocks/>
          </p:cNvSpPr>
          <p:nvPr/>
        </p:nvSpPr>
        <p:spPr bwMode="auto">
          <a:xfrm>
            <a:off x="228600" y="1352550"/>
            <a:ext cx="2362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l" eaLnBrk="1" hangingPunct="1">
              <a:spcBef>
                <a:spcPct val="20000"/>
              </a:spcBef>
              <a:tabLst>
                <a:tab pos="1539875" algn="l"/>
              </a:tabLst>
            </a:pPr>
            <a:r>
              <a:rPr lang="en-US" sz="2000" b="0" kern="0" dirty="0" smtClean="0">
                <a:solidFill>
                  <a:schemeClr val="tx1"/>
                </a:solidFill>
                <a:latin typeface="+mn-lt"/>
              </a:rPr>
              <a:t>Configured Events</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cxnSp>
        <p:nvCxnSpPr>
          <p:cNvPr id="16" name="Straight Arrow Connector 15"/>
          <p:cNvCxnSpPr>
            <a:stCxn id="15" idx="2"/>
          </p:cNvCxnSpPr>
          <p:nvPr/>
        </p:nvCxnSpPr>
        <p:spPr bwMode="auto">
          <a:xfrm>
            <a:off x="1409700" y="1733550"/>
            <a:ext cx="1333500" cy="228600"/>
          </a:xfrm>
          <a:prstGeom prst="straightConnector1">
            <a:avLst/>
          </a:prstGeom>
          <a:ln w="19050">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bwMode="auto">
          <a:xfrm flipV="1">
            <a:off x="2362200" y="2800350"/>
            <a:ext cx="2286000" cy="762001"/>
          </a:xfrm>
          <a:prstGeom prst="straightConnector1">
            <a:avLst/>
          </a:prstGeom>
          <a:ln w="19050">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4" name="Slide Number Placeholder 13"/>
          <p:cNvSpPr>
            <a:spLocks noGrp="1"/>
          </p:cNvSpPr>
          <p:nvPr>
            <p:ph type="sldNum" sz="quarter" idx="14"/>
          </p:nvPr>
        </p:nvSpPr>
        <p:spPr/>
        <p:txBody>
          <a:bodyPr/>
          <a:lstStyle/>
          <a:p>
            <a:pPr algn="ctr"/>
            <a:fld id="{F7BDED22-11C7-456A-B829-4ED810F305A6}" type="slidenum">
              <a:rPr lang="en-US" smtClean="0"/>
              <a:pPr algn="ctr"/>
              <a:t>11</a:t>
            </a:fld>
            <a:endParaRPr lang="en-US" dirty="0"/>
          </a:p>
        </p:txBody>
      </p:sp>
    </p:spTree>
    <p:extLst>
      <p:ext uri="{BB962C8B-B14F-4D97-AF65-F5344CB8AC3E}">
        <p14:creationId xmlns:p14="http://schemas.microsoft.com/office/powerpoint/2010/main" val="3051147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en-US" dirty="0" smtClean="0"/>
              <a:t>Notify and Filter Events</a:t>
            </a:r>
            <a:endParaRPr lang="en-US" dirty="0"/>
          </a:p>
        </p:txBody>
      </p:sp>
      <p:sp>
        <p:nvSpPr>
          <p:cNvPr id="7" name="Content Placeholder 6"/>
          <p:cNvSpPr>
            <a:spLocks noGrp="1"/>
          </p:cNvSpPr>
          <p:nvPr>
            <p:ph sz="quarter" idx="15"/>
          </p:nvPr>
        </p:nvSpPr>
        <p:spPr/>
        <p:txBody>
          <a:bodyPr/>
          <a:lstStyle/>
          <a:p>
            <a:endParaRPr lang="en-US" dirty="0"/>
          </a:p>
        </p:txBody>
      </p:sp>
      <p:sp>
        <p:nvSpPr>
          <p:cNvPr id="8" name="Content Placeholder 7"/>
          <p:cNvSpPr>
            <a:spLocks noGrp="1"/>
          </p:cNvSpPr>
          <p:nvPr>
            <p:ph sz="quarter" idx="16"/>
          </p:nvPr>
        </p:nvSpPr>
        <p:spPr>
          <a:xfrm>
            <a:off x="4419600" y="1104900"/>
            <a:ext cx="4343400" cy="3600450"/>
          </a:xfrm>
        </p:spPr>
        <p:txBody>
          <a:bodyPr>
            <a:normAutofit/>
          </a:bodyPr>
          <a:lstStyle/>
          <a:p>
            <a:pPr marL="962025" indent="-174625">
              <a:lnSpc>
                <a:spcPct val="90000"/>
              </a:lnSpc>
              <a:spcBef>
                <a:spcPct val="20000"/>
              </a:spcBef>
              <a:buNone/>
              <a:tabLst>
                <a:tab pos="914400" algn="l"/>
              </a:tabLst>
            </a:pPr>
            <a:r>
              <a:rPr lang="en-US" kern="0" dirty="0" smtClean="0">
                <a:solidFill>
                  <a:srgbClr val="000000"/>
                </a:solidFill>
              </a:rPr>
              <a:t>Notify Events </a:t>
            </a:r>
          </a:p>
          <a:p>
            <a:pPr marL="962025" indent="-174625">
              <a:lnSpc>
                <a:spcPct val="90000"/>
              </a:lnSpc>
              <a:spcBef>
                <a:spcPct val="20000"/>
              </a:spcBef>
              <a:buNone/>
              <a:tabLst>
                <a:tab pos="914400" algn="l"/>
              </a:tabLst>
            </a:pPr>
            <a:r>
              <a:rPr lang="en-US" kern="0" dirty="0" smtClean="0">
                <a:solidFill>
                  <a:srgbClr val="000000"/>
                </a:solidFill>
              </a:rPr>
              <a:t>(</a:t>
            </a:r>
            <a:r>
              <a:rPr lang="en-US" kern="0" dirty="0" smtClean="0">
                <a:solidFill>
                  <a:srgbClr val="037C03"/>
                </a:solidFill>
              </a:rPr>
              <a:t>green</a:t>
            </a:r>
            <a:r>
              <a:rPr lang="en-US" kern="0" dirty="0" smtClean="0">
                <a:solidFill>
                  <a:srgbClr val="000000"/>
                </a:solidFill>
              </a:rPr>
              <a:t> arrow)</a:t>
            </a:r>
            <a:br>
              <a:rPr lang="en-US" kern="0" dirty="0" smtClean="0">
                <a:solidFill>
                  <a:srgbClr val="000000"/>
                </a:solidFill>
              </a:rPr>
            </a:br>
            <a:endParaRPr lang="en-US" kern="0" dirty="0" smtClean="0">
              <a:solidFill>
                <a:srgbClr val="000000"/>
              </a:solidFill>
            </a:endParaRPr>
          </a:p>
          <a:p>
            <a:pPr marL="971550" indent="-174625">
              <a:lnSpc>
                <a:spcPct val="90000"/>
              </a:lnSpc>
              <a:spcBef>
                <a:spcPct val="20000"/>
              </a:spcBef>
              <a:buNone/>
              <a:tabLst>
                <a:tab pos="914400" algn="l"/>
              </a:tabLst>
            </a:pPr>
            <a:endParaRPr lang="en-US" kern="0" dirty="0" smtClean="0">
              <a:solidFill>
                <a:srgbClr val="000000"/>
              </a:solidFill>
            </a:endParaRPr>
          </a:p>
          <a:p>
            <a:pPr marL="741363" indent="-6350">
              <a:lnSpc>
                <a:spcPct val="90000"/>
              </a:lnSpc>
              <a:spcBef>
                <a:spcPct val="20000"/>
              </a:spcBef>
              <a:buNone/>
            </a:pPr>
            <a:r>
              <a:rPr lang="en-US" kern="0" dirty="0" smtClean="0">
                <a:solidFill>
                  <a:srgbClr val="000000"/>
                </a:solidFill>
              </a:rPr>
              <a:t>	Filter Events (</a:t>
            </a:r>
            <a:r>
              <a:rPr lang="en-US" kern="0" dirty="0" smtClean="0">
                <a:solidFill>
                  <a:srgbClr val="F40000"/>
                </a:solidFill>
              </a:rPr>
              <a:t>red</a:t>
            </a:r>
            <a:r>
              <a:rPr lang="en-US" kern="0" dirty="0" smtClean="0">
                <a:solidFill>
                  <a:srgbClr val="000000"/>
                </a:solidFill>
              </a:rPr>
              <a:t> arrow)</a:t>
            </a:r>
          </a:p>
          <a:p>
            <a:endParaRPr lang="en-US" dirty="0"/>
          </a:p>
        </p:txBody>
      </p:sp>
      <p:sp>
        <p:nvSpPr>
          <p:cNvPr id="6" name="Text Placeholder 5"/>
          <p:cNvSpPr>
            <a:spLocks noGrp="1"/>
          </p:cNvSpPr>
          <p:nvPr>
            <p:ph type="body" sz="quarter" idx="13"/>
          </p:nvPr>
        </p:nvSpPr>
        <p:spPr/>
        <p:txBody>
          <a:bodyPr/>
          <a:lstStyle/>
          <a:p>
            <a:r>
              <a:rPr lang="en-US" dirty="0" smtClean="0"/>
              <a:t>B. Event-Driven Programming</a:t>
            </a:r>
            <a:endParaRPr lang="en-US" dirty="0"/>
          </a:p>
        </p:txBody>
      </p:sp>
      <p:pic>
        <p:nvPicPr>
          <p:cNvPr id="9" name="Picture 8" descr="loc_env_EventsList.bmp"/>
          <p:cNvPicPr>
            <a:picLocks noChangeAspect="1"/>
          </p:cNvPicPr>
          <p:nvPr/>
        </p:nvPicPr>
        <p:blipFill>
          <a:blip r:embed="rId2" cstate="print"/>
          <a:stretch>
            <a:fillRect/>
          </a:stretch>
        </p:blipFill>
        <p:spPr>
          <a:xfrm>
            <a:off x="1447800" y="1123950"/>
            <a:ext cx="1973205" cy="2988404"/>
          </a:xfrm>
          <a:prstGeom prst="rect">
            <a:avLst/>
          </a:prstGeom>
        </p:spPr>
      </p:pic>
      <p:sp>
        <p:nvSpPr>
          <p:cNvPr id="10" name="AutoShape 4"/>
          <p:cNvSpPr>
            <a:spLocks noChangeArrowheads="1"/>
          </p:cNvSpPr>
          <p:nvPr/>
        </p:nvSpPr>
        <p:spPr bwMode="auto">
          <a:xfrm>
            <a:off x="4495800" y="1200150"/>
            <a:ext cx="666750" cy="202406"/>
          </a:xfrm>
          <a:prstGeom prst="rightArrow">
            <a:avLst>
              <a:gd name="adj1" fmla="val 50000"/>
              <a:gd name="adj2" fmla="val 61765"/>
            </a:avLst>
          </a:prstGeom>
          <a:solidFill>
            <a:srgbClr val="009900"/>
          </a:solidFill>
          <a:ln w="19050">
            <a:solidFill>
              <a:schemeClr val="tx1"/>
            </a:solidFill>
            <a:miter lim="800000"/>
            <a:headEnd type="none" w="sm" len="sm"/>
            <a:tailEnd type="none" w="sm" len="sm"/>
          </a:ln>
          <a:effectLst/>
        </p:spPr>
        <p:txBody>
          <a:bodyPr wrap="none" anchor="ctr"/>
          <a:lstStyle/>
          <a:p>
            <a:endParaRPr lang="en-US" dirty="0"/>
          </a:p>
        </p:txBody>
      </p:sp>
      <p:sp>
        <p:nvSpPr>
          <p:cNvPr id="11" name="AutoShape 5"/>
          <p:cNvSpPr>
            <a:spLocks noChangeArrowheads="1"/>
          </p:cNvSpPr>
          <p:nvPr/>
        </p:nvSpPr>
        <p:spPr bwMode="auto">
          <a:xfrm>
            <a:off x="4495800" y="2750344"/>
            <a:ext cx="666750" cy="202406"/>
          </a:xfrm>
          <a:prstGeom prst="rightArrow">
            <a:avLst>
              <a:gd name="adj1" fmla="val 50000"/>
              <a:gd name="adj2" fmla="val 61765"/>
            </a:avLst>
          </a:prstGeom>
          <a:solidFill>
            <a:srgbClr val="CC3300"/>
          </a:solidFill>
          <a:ln w="19050">
            <a:solidFill>
              <a:schemeClr val="tx1"/>
            </a:solidFill>
            <a:miter lim="800000"/>
            <a:headEnd type="none" w="sm" len="sm"/>
            <a:tailEnd type="none" w="sm" len="sm"/>
          </a:ln>
          <a:effectLst/>
        </p:spPr>
        <p:txBody>
          <a:bodyPr wrap="none" anchor="ctr"/>
          <a:lstStyle/>
          <a:p>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12</a:t>
            </a:fld>
            <a:endParaRPr lang="en-US" dirty="0"/>
          </a:p>
        </p:txBody>
      </p:sp>
    </p:spTree>
    <p:extLst>
      <p:ext uri="{BB962C8B-B14F-4D97-AF65-F5344CB8AC3E}">
        <p14:creationId xmlns:p14="http://schemas.microsoft.com/office/powerpoint/2010/main" val="1930143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sz="quarter" idx="15"/>
          </p:nvPr>
        </p:nvSpPr>
        <p:spPr>
          <a:xfrm>
            <a:off x="762001" y="2628900"/>
            <a:ext cx="4190999" cy="2228850"/>
          </a:xfrm>
        </p:spPr>
        <p:txBody>
          <a:bodyPr/>
          <a:lstStyle/>
          <a:p>
            <a:r>
              <a:rPr lang="en-US" dirty="0" smtClean="0"/>
              <a:t>Demonstrate configuring and using an Event structure.</a:t>
            </a:r>
          </a:p>
        </p:txBody>
      </p:sp>
      <p:sp>
        <p:nvSpPr>
          <p:cNvPr id="4" name="Text Placeholder 3"/>
          <p:cNvSpPr>
            <a:spLocks noGrp="1"/>
          </p:cNvSpPr>
          <p:nvPr>
            <p:ph type="body" idx="18"/>
          </p:nvPr>
        </p:nvSpPr>
        <p:spPr/>
        <p:txBody>
          <a:bodyPr/>
          <a:lstStyle/>
          <a:p>
            <a:r>
              <a:rPr lang="en-US" dirty="0" smtClean="0"/>
              <a:t>Configure and Use Events</a:t>
            </a:r>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13</a:t>
            </a:fld>
            <a:endParaRPr lang="en-US" dirty="0"/>
          </a:p>
        </p:txBody>
      </p:sp>
      <p:pic>
        <p:nvPicPr>
          <p:cNvPr id="8" name="Embedded Image" descr="loc_bd_EventStructureParts.bmp"/>
          <p:cNvPicPr>
            <a:picLocks noChangeAspect="1"/>
          </p:cNvPicPr>
          <p:nvPr/>
        </p:nvPicPr>
        <p:blipFill>
          <a:blip r:embed="rId3" cstate="print"/>
          <a:stretch>
            <a:fillRect/>
          </a:stretch>
        </p:blipFill>
        <p:spPr>
          <a:xfrm>
            <a:off x="1534715" y="3396853"/>
            <a:ext cx="2264569" cy="1378744"/>
          </a:xfrm>
          <a:prstGeom prst="rect">
            <a:avLst/>
          </a:prstGeom>
        </p:spPr>
      </p:pic>
      <p:pic>
        <p:nvPicPr>
          <p:cNvPr id="9" name="Embedded Image" descr="loc_env_EventDialogNumericEvent.bmp"/>
          <p:cNvPicPr>
            <a:picLocks noChangeAspect="1"/>
          </p:cNvPicPr>
          <p:nvPr/>
        </p:nvPicPr>
        <p:blipFill>
          <a:blip r:embed="rId4" cstate="print"/>
          <a:stretch>
            <a:fillRect/>
          </a:stretch>
        </p:blipFill>
        <p:spPr>
          <a:xfrm>
            <a:off x="5105400" y="2647950"/>
            <a:ext cx="2895600" cy="2114550"/>
          </a:xfrm>
          <a:prstGeom prst="rect">
            <a:avLst/>
          </a:prstGeom>
        </p:spPr>
      </p:pic>
    </p:spTree>
    <p:extLst>
      <p:ext uri="{BB962C8B-B14F-4D97-AF65-F5344CB8AC3E}">
        <p14:creationId xmlns:p14="http://schemas.microsoft.com/office/powerpoint/2010/main" val="969844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14</a:t>
            </a:fld>
            <a:endParaRPr lang="en-US" dirty="0"/>
          </a:p>
        </p:txBody>
      </p:sp>
      <p:sp>
        <p:nvSpPr>
          <p:cNvPr id="8" name="Text Placeholder 7"/>
          <p:cNvSpPr>
            <a:spLocks noGrp="1"/>
          </p:cNvSpPr>
          <p:nvPr>
            <p:ph type="body" sz="quarter" idx="13"/>
          </p:nvPr>
        </p:nvSpPr>
        <p:spPr/>
        <p:txBody>
          <a:bodyPr/>
          <a:lstStyle/>
          <a:p>
            <a:r>
              <a:rPr lang="en-US" dirty="0" smtClean="0"/>
              <a:t>Convert a polling-based application to an Event structure-based application</a:t>
            </a:r>
            <a:endParaRPr lang="en-US" dirty="0"/>
          </a:p>
        </p:txBody>
      </p:sp>
      <p:sp>
        <p:nvSpPr>
          <p:cNvPr id="7" name="Text Placeholder 6"/>
          <p:cNvSpPr>
            <a:spLocks noGrp="1"/>
          </p:cNvSpPr>
          <p:nvPr>
            <p:ph type="body" idx="10"/>
          </p:nvPr>
        </p:nvSpPr>
        <p:spPr/>
        <p:txBody>
          <a:bodyPr/>
          <a:lstStyle/>
          <a:p>
            <a:r>
              <a:rPr lang="en-US" dirty="0" smtClean="0"/>
              <a:t>Exercise 6-2</a:t>
            </a:r>
            <a:endParaRPr lang="en-US" dirty="0"/>
          </a:p>
        </p:txBody>
      </p:sp>
      <p:sp>
        <p:nvSpPr>
          <p:cNvPr id="9" name="Text Placeholder 8"/>
          <p:cNvSpPr>
            <a:spLocks noGrp="1"/>
          </p:cNvSpPr>
          <p:nvPr>
            <p:ph type="body" idx="14"/>
          </p:nvPr>
        </p:nvSpPr>
        <p:spPr/>
        <p:txBody>
          <a:bodyPr/>
          <a:lstStyle/>
          <a:p>
            <a:r>
              <a:rPr lang="en-US" dirty="0" smtClean="0"/>
              <a:t>Converting a Polling Design to an Event Structure Design</a:t>
            </a:r>
            <a:endParaRPr lang="en-US" dirty="0"/>
          </a:p>
        </p:txBody>
      </p:sp>
    </p:spTree>
    <p:extLst>
      <p:ext uri="{BB962C8B-B14F-4D97-AF65-F5344CB8AC3E}">
        <p14:creationId xmlns:p14="http://schemas.microsoft.com/office/powerpoint/2010/main" val="695205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en-US" dirty="0" smtClean="0"/>
              <a:t>Exercise 6-2</a:t>
            </a:r>
            <a:endParaRPr lang="en-US" dirty="0"/>
          </a:p>
        </p:txBody>
      </p:sp>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15</a:t>
            </a:fld>
            <a:endParaRPr lang="en-US" dirty="0"/>
          </a:p>
        </p:txBody>
      </p:sp>
      <p:sp>
        <p:nvSpPr>
          <p:cNvPr id="8" name="Text Placeholder 7"/>
          <p:cNvSpPr>
            <a:spLocks noGrp="1"/>
          </p:cNvSpPr>
          <p:nvPr>
            <p:ph type="body" sz="quarter" idx="13"/>
          </p:nvPr>
        </p:nvSpPr>
        <p:spPr/>
        <p:txBody>
          <a:bodyPr/>
          <a:lstStyle/>
          <a:p>
            <a:pPr>
              <a:buFont typeface="Arial" pitchFamily="34" charset="0"/>
              <a:buChar char="•"/>
            </a:pPr>
            <a:r>
              <a:rPr lang="en-US" dirty="0" smtClean="0"/>
              <a:t>How many times did the loop run with polling?</a:t>
            </a:r>
          </a:p>
          <a:p>
            <a:pPr>
              <a:buFont typeface="Arial" pitchFamily="34" charset="0"/>
              <a:buChar char="•"/>
            </a:pPr>
            <a:r>
              <a:rPr lang="en-US" dirty="0" smtClean="0"/>
              <a:t>How many times did the loop run when you changed the VI to use an Event structure?</a:t>
            </a:r>
            <a:endParaRPr lang="en-US" dirty="0"/>
          </a:p>
        </p:txBody>
      </p:sp>
      <p:sp>
        <p:nvSpPr>
          <p:cNvPr id="9" name="Text Placeholder 8"/>
          <p:cNvSpPr>
            <a:spLocks noGrp="1"/>
          </p:cNvSpPr>
          <p:nvPr>
            <p:ph type="body" idx="14"/>
          </p:nvPr>
        </p:nvSpPr>
        <p:spPr/>
        <p:txBody>
          <a:bodyPr/>
          <a:lstStyle/>
          <a:p>
            <a:r>
              <a:rPr lang="en-US" dirty="0" smtClean="0"/>
              <a:t>Converting a Polling Design to an Event Structure Design</a:t>
            </a:r>
            <a:endParaRPr lang="en-US" dirty="0"/>
          </a:p>
        </p:txBody>
      </p:sp>
    </p:spTree>
    <p:extLst>
      <p:ext uri="{BB962C8B-B14F-4D97-AF65-F5344CB8AC3E}">
        <p14:creationId xmlns:p14="http://schemas.microsoft.com/office/powerpoint/2010/main" val="1232166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Caveats and Recommendations</a:t>
            </a:r>
            <a:endParaRPr lang="en-US" dirty="0"/>
          </a:p>
        </p:txBody>
      </p:sp>
      <p:sp>
        <p:nvSpPr>
          <p:cNvPr id="491523" name="Rectangle 3"/>
          <p:cNvSpPr>
            <a:spLocks noGrp="1" noChangeArrowheads="1"/>
          </p:cNvSpPr>
          <p:nvPr>
            <p:ph sz="quarter" idx="15"/>
          </p:nvPr>
        </p:nvSpPr>
        <p:spPr/>
        <p:txBody>
          <a:bodyPr>
            <a:normAutofit lnSpcReduction="10000"/>
          </a:bodyPr>
          <a:lstStyle/>
          <a:p>
            <a:r>
              <a:rPr lang="en-US" dirty="0" smtClean="0"/>
              <a:t>Place only one Event structure in a loop.</a:t>
            </a:r>
          </a:p>
          <a:p>
            <a:r>
              <a:rPr lang="en-US" dirty="0" smtClean="0"/>
              <a:t>Use a Value Change event to detect value </a:t>
            </a:r>
            <a:br>
              <a:rPr lang="en-US" dirty="0" smtClean="0"/>
            </a:br>
            <a:r>
              <a:rPr lang="en-US" dirty="0" smtClean="0"/>
              <a:t>changes.</a:t>
            </a:r>
          </a:p>
          <a:p>
            <a:r>
              <a:rPr lang="en-US" dirty="0" smtClean="0"/>
              <a:t>Keep event handling code short and quick.</a:t>
            </a:r>
          </a:p>
          <a:p>
            <a:r>
              <a:rPr lang="en-US" dirty="0" smtClean="0"/>
              <a:t>Place Boolean control terminals inside an event case for latched operations to work properly.</a:t>
            </a:r>
          </a:p>
          <a:p>
            <a:r>
              <a:rPr lang="en-US" dirty="0" smtClean="0"/>
              <a:t>Avoid using an Event structure outside of a loop.</a:t>
            </a:r>
          </a:p>
          <a:p>
            <a:r>
              <a:rPr lang="en-US" dirty="0" smtClean="0"/>
              <a:t>Avoid configuring two Event structures for the same event.</a:t>
            </a:r>
          </a:p>
          <a:p>
            <a:endParaRPr lang="en-US" dirty="0" smtClean="0"/>
          </a:p>
          <a:p>
            <a:endParaRPr lang="en-US" dirty="0" smtClean="0"/>
          </a:p>
          <a:p>
            <a:pPr lvl="1"/>
            <a:endParaRPr lang="en-US" dirty="0" smtClean="0"/>
          </a:p>
          <a:p>
            <a:pPr lvl="1"/>
            <a:endParaRPr lang="en-US" dirty="0"/>
          </a:p>
        </p:txBody>
      </p:sp>
      <p:sp>
        <p:nvSpPr>
          <p:cNvPr id="10" name="Text Placeholder 9"/>
          <p:cNvSpPr>
            <a:spLocks noGrp="1"/>
          </p:cNvSpPr>
          <p:nvPr>
            <p:ph type="body" sz="quarter" idx="13"/>
          </p:nvPr>
        </p:nvSpPr>
        <p:spPr/>
        <p:txBody>
          <a:bodyPr/>
          <a:lstStyle/>
          <a:p>
            <a:r>
              <a:rPr lang="en-US" dirty="0" smtClean="0"/>
              <a:t>B. Event-Driven Programming</a:t>
            </a:r>
            <a:endParaRPr lang="en-US" dirty="0"/>
          </a:p>
        </p:txBody>
      </p:sp>
      <p:pic>
        <p:nvPicPr>
          <p:cNvPr id="5" name="Picture 4" descr="loc_bd_UI_event_handler_timecheck.png"/>
          <p:cNvPicPr>
            <a:picLocks noChangeAspect="1"/>
          </p:cNvPicPr>
          <p:nvPr/>
        </p:nvPicPr>
        <p:blipFill>
          <a:blip r:embed="rId3" cstate="print"/>
          <a:stretch>
            <a:fillRect/>
          </a:stretch>
        </p:blipFill>
        <p:spPr>
          <a:xfrm>
            <a:off x="6781800" y="895350"/>
            <a:ext cx="1986811" cy="1571845"/>
          </a:xfrm>
          <a:prstGeom prst="rect">
            <a:avLst/>
          </a:prstGeo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16</a:t>
            </a:fld>
            <a:endParaRPr lang="en-US" dirty="0"/>
          </a:p>
        </p:txBody>
      </p:sp>
    </p:spTree>
    <p:extLst>
      <p:ext uri="{BB962C8B-B14F-4D97-AF65-F5344CB8AC3E}">
        <p14:creationId xmlns:p14="http://schemas.microsoft.com/office/powerpoint/2010/main" val="3331005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Think about the VIs that you will need to develop at your job.</a:t>
            </a:r>
          </a:p>
        </p:txBody>
      </p:sp>
      <p:sp>
        <p:nvSpPr>
          <p:cNvPr id="3" name="Content Placeholder 2"/>
          <p:cNvSpPr>
            <a:spLocks noGrp="1"/>
          </p:cNvSpPr>
          <p:nvPr>
            <p:ph sz="quarter" idx="15"/>
          </p:nvPr>
        </p:nvSpPr>
        <p:spPr/>
        <p:txBody>
          <a:bodyPr/>
          <a:lstStyle/>
          <a:p>
            <a:r>
              <a:rPr lang="en-US" dirty="0" smtClean="0"/>
              <a:t>Will you use event-based programming to implement any of your VIs?</a:t>
            </a:r>
          </a:p>
          <a:p>
            <a:r>
              <a:rPr lang="en-US" dirty="0" smtClean="0"/>
              <a:t>Why or why not?</a:t>
            </a:r>
            <a:endParaRPr lang="en-US" dirty="0"/>
          </a:p>
        </p:txBody>
      </p:sp>
      <p:sp>
        <p:nvSpPr>
          <p:cNvPr id="6" name="Text Placeholder 5"/>
          <p:cNvSpPr>
            <a:spLocks noGrp="1"/>
          </p:cNvSpPr>
          <p:nvPr>
            <p:ph type="body" sz="quarter" idx="13"/>
          </p:nvPr>
        </p:nvSpPr>
        <p:spPr/>
        <p:txBody>
          <a:bodyPr/>
          <a:lstStyle/>
          <a:p>
            <a:r>
              <a:rPr lang="en-US" dirty="0" smtClean="0"/>
              <a:t>B. Event-Driven Programming</a:t>
            </a:r>
          </a:p>
        </p:txBody>
      </p:sp>
      <p:pic>
        <p:nvPicPr>
          <p:cNvPr id="7" name="Picture 6" descr="group activity ni blue.png"/>
          <p:cNvPicPr>
            <a:picLocks noChangeAspect="1"/>
          </p:cNvPicPr>
          <p:nvPr/>
        </p:nvPicPr>
        <p:blipFill>
          <a:blip r:embed="rId2" cstate="print"/>
          <a:stretch>
            <a:fillRect/>
          </a:stretch>
        </p:blipFill>
        <p:spPr>
          <a:xfrm>
            <a:off x="8077200" y="4019550"/>
            <a:ext cx="653797" cy="815979"/>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17</a:t>
            </a:fld>
            <a:endParaRPr lang="en-US" dirty="0"/>
          </a:p>
        </p:txBody>
      </p:sp>
    </p:spTree>
    <p:extLst>
      <p:ext uri="{BB962C8B-B14F-4D97-AF65-F5344CB8AC3E}">
        <p14:creationId xmlns:p14="http://schemas.microsoft.com/office/powerpoint/2010/main" val="3251859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4"/>
          </p:nvPr>
        </p:nvSpPr>
        <p:spPr/>
        <p:txBody>
          <a:bodyPr/>
          <a:lstStyle/>
          <a:p>
            <a:r>
              <a:rPr lang="en-US" dirty="0" smtClean="0"/>
              <a:t>Activity 6-2</a:t>
            </a:r>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18</a:t>
            </a:fld>
            <a:endParaRPr lang="en-US" dirty="0"/>
          </a:p>
        </p:txBody>
      </p:sp>
      <p:sp>
        <p:nvSpPr>
          <p:cNvPr id="6" name="Text Placeholder 5"/>
          <p:cNvSpPr>
            <a:spLocks noGrp="1"/>
          </p:cNvSpPr>
          <p:nvPr>
            <p:ph type="body" idx="18"/>
          </p:nvPr>
        </p:nvSpPr>
        <p:spPr/>
        <p:txBody>
          <a:bodyPr/>
          <a:lstStyle/>
          <a:p>
            <a:r>
              <a:rPr lang="en-US" dirty="0" smtClean="0"/>
              <a:t>Lesson Review</a:t>
            </a:r>
            <a:endParaRPr lang="en-US" dirty="0"/>
          </a:p>
        </p:txBody>
      </p:sp>
      <p:sp>
        <p:nvSpPr>
          <p:cNvPr id="8" name="Text Placeholder 5"/>
          <p:cNvSpPr txBox="1">
            <a:spLocks/>
          </p:cNvSpPr>
          <p:nvPr/>
        </p:nvSpPr>
        <p:spPr>
          <a:xfrm>
            <a:off x="838200" y="2952750"/>
            <a:ext cx="7829550" cy="1200150"/>
          </a:xfrm>
          <a:prstGeom prst="rect">
            <a:avLst/>
          </a:prstGeom>
        </p:spPr>
        <p:txBody>
          <a:bodyPr vert="horz" lIns="91435" tIns="45717" rIns="91435" bIns="45717" rtlCol="0">
            <a:normAutofit/>
          </a:bodyPr>
          <a:lstStyle/>
          <a:p>
            <a:pPr marL="457200" marR="0" lvl="0" indent="0" algn="l" defTabSz="457174" rtl="0" eaLnBrk="1" fontAlgn="auto" latinLnBrk="0" hangingPunct="1">
              <a:lnSpc>
                <a:spcPct val="100000"/>
              </a:lnSpc>
              <a:spcBef>
                <a:spcPts val="573"/>
              </a:spcBef>
              <a:spcAft>
                <a:spcPts val="0"/>
              </a:spcAft>
              <a:buClrTx/>
              <a:buSzPct val="70000"/>
              <a:buFont typeface="Lucida Grande"/>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Arial"/>
              </a:rPr>
              <a:t>Refer to the participant guide to answer questions about what you have learned in this lesson and then discuss the answers as a group.</a:t>
            </a:r>
            <a:endParaRPr kumimoji="0" lang="en-US" sz="1600" b="0" i="0" u="none" strike="noStrike" kern="1200" cap="none" spc="0" normalizeH="0" baseline="0" noProof="0" dirty="0">
              <a:ln>
                <a:noFill/>
              </a:ln>
              <a:solidFill>
                <a:schemeClr val="tx1"/>
              </a:solidFill>
              <a:effectLst/>
              <a:uLnTx/>
              <a:uFillTx/>
              <a:latin typeface="+mn-lt"/>
              <a:ea typeface="+mn-ea"/>
              <a:cs typeface="Arial"/>
            </a:endParaRPr>
          </a:p>
        </p:txBody>
      </p:sp>
      <p:pic>
        <p:nvPicPr>
          <p:cNvPr id="9" name="Picture 8" descr="participant guide blue.png"/>
          <p:cNvPicPr>
            <a:picLocks noChangeAspect="1"/>
          </p:cNvPicPr>
          <p:nvPr/>
        </p:nvPicPr>
        <p:blipFill>
          <a:blip r:embed="rId2" cstate="print"/>
          <a:stretch>
            <a:fillRect/>
          </a:stretch>
        </p:blipFill>
        <p:spPr>
          <a:xfrm>
            <a:off x="838200" y="2952750"/>
            <a:ext cx="461463" cy="573025"/>
          </a:xfrm>
          <a:prstGeom prst="rect">
            <a:avLst/>
          </a:prstGeom>
        </p:spPr>
      </p:pic>
    </p:spTree>
    <p:extLst>
      <p:ext uri="{BB962C8B-B14F-4D97-AF65-F5344CB8AC3E}">
        <p14:creationId xmlns:p14="http://schemas.microsoft.com/office/powerpoint/2010/main" val="1259872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fontScale="92500" lnSpcReduction="20000"/>
          </a:bodyPr>
          <a:lstStyle/>
          <a:p>
            <a:pPr marL="514350" indent="-514350">
              <a:buFont typeface="+mj-lt"/>
              <a:buAutoNum type="arabicPeriod"/>
            </a:pPr>
            <a:r>
              <a:rPr lang="en-US" dirty="0" smtClean="0"/>
              <a:t>Which of the following can NOT be used as the case selector input to a Case structure?</a:t>
            </a:r>
          </a:p>
          <a:p>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19</a:t>
            </a:fld>
            <a:endParaRPr lang="en-US" dirty="0"/>
          </a:p>
        </p:txBody>
      </p:sp>
      <p:sp>
        <p:nvSpPr>
          <p:cNvPr id="10" name="Content Placeholder 9"/>
          <p:cNvSpPr>
            <a:spLocks noGrp="1"/>
          </p:cNvSpPr>
          <p:nvPr>
            <p:ph sz="quarter" idx="15"/>
          </p:nvPr>
        </p:nvSpPr>
        <p:spPr/>
        <p:txBody>
          <a:bodyPr/>
          <a:lstStyle/>
          <a:p>
            <a:r>
              <a:rPr lang="en-US" dirty="0" smtClean="0"/>
              <a:t>Error cluster</a:t>
            </a:r>
          </a:p>
          <a:p>
            <a:r>
              <a:rPr lang="en-US" dirty="0" smtClean="0"/>
              <a:t>Array</a:t>
            </a:r>
          </a:p>
          <a:p>
            <a:r>
              <a:rPr lang="en-US" dirty="0" smtClean="0"/>
              <a:t>Enum</a:t>
            </a:r>
          </a:p>
          <a:p>
            <a:r>
              <a:rPr lang="en-US" dirty="0" smtClean="0"/>
              <a:t>String</a:t>
            </a:r>
            <a:endParaRPr lang="en-US" dirty="0"/>
          </a:p>
        </p:txBody>
      </p:sp>
      <p:sp>
        <p:nvSpPr>
          <p:cNvPr id="9" name="Text Placeholder 8"/>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2622616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fontScale="92500" lnSpcReduction="20000"/>
          </a:bodyPr>
          <a:lstStyle/>
          <a:p>
            <a:pPr marL="514350" indent="-514350">
              <a:buFont typeface="+mj-lt"/>
              <a:buAutoNum type="arabicPeriod"/>
            </a:pPr>
            <a:r>
              <a:rPr lang="en-US" dirty="0" smtClean="0"/>
              <a:t>Which of the following can NOT be used as the case selector input to a Case structure?</a:t>
            </a:r>
          </a:p>
          <a:p>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20</a:t>
            </a:fld>
            <a:endParaRPr lang="en-US" dirty="0"/>
          </a:p>
        </p:txBody>
      </p:sp>
      <p:sp>
        <p:nvSpPr>
          <p:cNvPr id="10" name="Content Placeholder 9"/>
          <p:cNvSpPr>
            <a:spLocks noGrp="1"/>
          </p:cNvSpPr>
          <p:nvPr>
            <p:ph sz="quarter" idx="15"/>
          </p:nvPr>
        </p:nvSpPr>
        <p:spPr/>
        <p:txBody>
          <a:bodyPr/>
          <a:lstStyle/>
          <a:p>
            <a:r>
              <a:rPr lang="en-US" dirty="0" smtClean="0"/>
              <a:t>Error cluster</a:t>
            </a:r>
          </a:p>
          <a:p>
            <a:r>
              <a:rPr lang="en-US" b="1" dirty="0" smtClean="0"/>
              <a:t>Array</a:t>
            </a:r>
          </a:p>
          <a:p>
            <a:r>
              <a:rPr lang="en-US" dirty="0" smtClean="0"/>
              <a:t>Enum</a:t>
            </a:r>
          </a:p>
          <a:p>
            <a:r>
              <a:rPr lang="en-US" dirty="0" smtClean="0"/>
              <a:t>String</a:t>
            </a:r>
            <a:endParaRPr lang="en-US" dirty="0"/>
          </a:p>
        </p:txBody>
      </p:sp>
      <p:sp>
        <p:nvSpPr>
          <p:cNvPr id="9" name="Text Placeholder 8"/>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1265718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pPr marL="514350" indent="-514350">
              <a:buFont typeface="+mj-lt"/>
              <a:buAutoNum type="arabicPeriod" startAt="2"/>
            </a:pPr>
            <a:r>
              <a:rPr lang="en-US" dirty="0" smtClean="0"/>
              <a:t>How many events can an Event structure handle each time it executes?</a:t>
            </a:r>
          </a:p>
          <a:p>
            <a:endParaRPr lang="en-US" dirty="0"/>
          </a:p>
        </p:txBody>
      </p:sp>
      <p:sp>
        <p:nvSpPr>
          <p:cNvPr id="3" name="Slide Number Placeholder 2"/>
          <p:cNvSpPr>
            <a:spLocks noGrp="1"/>
          </p:cNvSpPr>
          <p:nvPr>
            <p:ph type="sldNum" sz="quarter" idx="14"/>
          </p:nvPr>
        </p:nvSpPr>
        <p:spPr/>
        <p:txBody>
          <a:bodyPr/>
          <a:lstStyle/>
          <a:p>
            <a:pPr algn="ctr"/>
            <a:fld id="{F7BDED22-11C7-456A-B829-4ED810F305A6}" type="slidenum">
              <a:rPr lang="en-US" smtClean="0"/>
              <a:pPr algn="ctr"/>
              <a:t>21</a:t>
            </a:fld>
            <a:endParaRPr lang="en-US" dirty="0"/>
          </a:p>
        </p:txBody>
      </p:sp>
      <p:sp>
        <p:nvSpPr>
          <p:cNvPr id="7" name="Content Placeholder 6"/>
          <p:cNvSpPr>
            <a:spLocks noGrp="1"/>
          </p:cNvSpPr>
          <p:nvPr>
            <p:ph sz="quarter" idx="15"/>
          </p:nvPr>
        </p:nvSpPr>
        <p:spPr/>
        <p:txBody>
          <a:bodyPr/>
          <a:lstStyle/>
          <a:p>
            <a:r>
              <a:rPr lang="en-US" dirty="0" smtClean="0"/>
              <a:t>As many as have occurred since the last time the event structure executed</a:t>
            </a:r>
          </a:p>
          <a:p>
            <a:r>
              <a:rPr lang="en-US" dirty="0" smtClean="0"/>
              <a:t>One per configured event case</a:t>
            </a:r>
          </a:p>
          <a:p>
            <a:r>
              <a:rPr lang="en-US" dirty="0" smtClean="0"/>
              <a:t>One</a:t>
            </a:r>
            <a:endParaRPr lang="en-US" dirty="0"/>
          </a:p>
        </p:txBody>
      </p:sp>
      <p:sp>
        <p:nvSpPr>
          <p:cNvPr id="6" name="Text Placeholder 5"/>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1457492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pPr marL="514350" indent="-514350">
              <a:buFont typeface="+mj-lt"/>
              <a:buAutoNum type="arabicPeriod" startAt="2"/>
            </a:pPr>
            <a:r>
              <a:rPr lang="en-US" dirty="0" smtClean="0"/>
              <a:t>How many events can an Event structure handle each time it executes?</a:t>
            </a:r>
          </a:p>
          <a:p>
            <a:endParaRPr lang="en-US" dirty="0"/>
          </a:p>
        </p:txBody>
      </p:sp>
      <p:sp>
        <p:nvSpPr>
          <p:cNvPr id="3" name="Slide Number Placeholder 2"/>
          <p:cNvSpPr>
            <a:spLocks noGrp="1"/>
          </p:cNvSpPr>
          <p:nvPr>
            <p:ph type="sldNum" sz="quarter" idx="14"/>
          </p:nvPr>
        </p:nvSpPr>
        <p:spPr/>
        <p:txBody>
          <a:bodyPr/>
          <a:lstStyle/>
          <a:p>
            <a:pPr algn="ctr"/>
            <a:fld id="{F7BDED22-11C7-456A-B829-4ED810F305A6}" type="slidenum">
              <a:rPr lang="en-US" smtClean="0"/>
              <a:pPr algn="ctr"/>
              <a:t>22</a:t>
            </a:fld>
            <a:endParaRPr lang="en-US" dirty="0"/>
          </a:p>
        </p:txBody>
      </p:sp>
      <p:sp>
        <p:nvSpPr>
          <p:cNvPr id="7" name="Content Placeholder 6"/>
          <p:cNvSpPr>
            <a:spLocks noGrp="1"/>
          </p:cNvSpPr>
          <p:nvPr>
            <p:ph sz="quarter" idx="15"/>
          </p:nvPr>
        </p:nvSpPr>
        <p:spPr/>
        <p:txBody>
          <a:bodyPr/>
          <a:lstStyle/>
          <a:p>
            <a:r>
              <a:rPr lang="en-US" dirty="0" smtClean="0"/>
              <a:t>As many as have occurred since the last time the event structure executed</a:t>
            </a:r>
          </a:p>
          <a:p>
            <a:r>
              <a:rPr lang="en-US" dirty="0" smtClean="0"/>
              <a:t>One per configured event case</a:t>
            </a:r>
          </a:p>
          <a:p>
            <a:r>
              <a:rPr lang="en-US" b="1" dirty="0" smtClean="0"/>
              <a:t>One</a:t>
            </a:r>
            <a:endParaRPr lang="en-US" b="1" dirty="0"/>
          </a:p>
        </p:txBody>
      </p:sp>
      <p:sp>
        <p:nvSpPr>
          <p:cNvPr id="6" name="Text Placeholder 5"/>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1670929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pPr marL="514350" indent="-514350">
              <a:buFont typeface="+mj-lt"/>
              <a:buAutoNum type="arabicPeriod" startAt="3"/>
            </a:pPr>
            <a:r>
              <a:rPr lang="en-US" dirty="0" smtClean="0"/>
              <a:t>Which statements about event-driven programming versus polling are true?</a:t>
            </a:r>
          </a:p>
        </p:txBody>
      </p:sp>
      <p:sp>
        <p:nvSpPr>
          <p:cNvPr id="3" name="Slide Number Placeholder 2"/>
          <p:cNvSpPr>
            <a:spLocks noGrp="1"/>
          </p:cNvSpPr>
          <p:nvPr>
            <p:ph type="sldNum" sz="quarter" idx="14"/>
          </p:nvPr>
        </p:nvSpPr>
        <p:spPr/>
        <p:txBody>
          <a:bodyPr/>
          <a:lstStyle/>
          <a:p>
            <a:fld id="{F7BDED22-11C7-456A-B829-4ED810F305A6}" type="slidenum">
              <a:rPr lang="en-US" smtClean="0"/>
              <a:pPr/>
              <a:t>23</a:t>
            </a:fld>
            <a:endParaRPr lang="en-US" dirty="0"/>
          </a:p>
        </p:txBody>
      </p:sp>
      <p:sp>
        <p:nvSpPr>
          <p:cNvPr id="4" name="Content Placeholder 3"/>
          <p:cNvSpPr>
            <a:spLocks noGrp="1"/>
          </p:cNvSpPr>
          <p:nvPr>
            <p:ph sz="quarter" idx="15"/>
          </p:nvPr>
        </p:nvSpPr>
        <p:spPr/>
        <p:txBody>
          <a:bodyPr/>
          <a:lstStyle/>
          <a:p>
            <a:r>
              <a:rPr lang="en-US" dirty="0" smtClean="0"/>
              <a:t>Events execute on demand.</a:t>
            </a:r>
          </a:p>
          <a:p>
            <a:r>
              <a:rPr lang="en-US" dirty="0" smtClean="0"/>
              <a:t>Event-driven programming is less CPU-intensive.</a:t>
            </a:r>
          </a:p>
          <a:p>
            <a:r>
              <a:rPr lang="en-US" dirty="0" smtClean="0"/>
              <a:t>Event structures handle all events in the order the occur.</a:t>
            </a:r>
          </a:p>
          <a:p>
            <a:r>
              <a:rPr lang="en-US" dirty="0" smtClean="0"/>
              <a:t>Polling may fail to detect a change.</a:t>
            </a:r>
          </a:p>
          <a:p>
            <a:endParaRPr lang="en-US" dirty="0"/>
          </a:p>
        </p:txBody>
      </p:sp>
      <p:sp>
        <p:nvSpPr>
          <p:cNvPr id="10" name="Text Placeholder 9"/>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3491677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a:bodyPr>
          <a:lstStyle/>
          <a:p>
            <a:pPr marL="514350" indent="-514350">
              <a:buFont typeface="+mj-lt"/>
              <a:buAutoNum type="arabicPeriod" startAt="3"/>
            </a:pPr>
            <a:r>
              <a:rPr lang="en-US" dirty="0" smtClean="0"/>
              <a:t>Which statements about event-driven programming versus polling are true?</a:t>
            </a:r>
          </a:p>
        </p:txBody>
      </p:sp>
      <p:sp>
        <p:nvSpPr>
          <p:cNvPr id="3" name="Slide Number Placeholder 2"/>
          <p:cNvSpPr>
            <a:spLocks noGrp="1"/>
          </p:cNvSpPr>
          <p:nvPr>
            <p:ph type="sldNum" sz="quarter" idx="14"/>
          </p:nvPr>
        </p:nvSpPr>
        <p:spPr/>
        <p:txBody>
          <a:bodyPr/>
          <a:lstStyle/>
          <a:p>
            <a:fld id="{F7BDED22-11C7-456A-B829-4ED810F305A6}" type="slidenum">
              <a:rPr lang="en-US" smtClean="0"/>
              <a:pPr/>
              <a:t>24</a:t>
            </a:fld>
            <a:endParaRPr lang="en-US" dirty="0"/>
          </a:p>
        </p:txBody>
      </p:sp>
      <p:sp>
        <p:nvSpPr>
          <p:cNvPr id="4" name="Content Placeholder 3"/>
          <p:cNvSpPr>
            <a:spLocks noGrp="1"/>
          </p:cNvSpPr>
          <p:nvPr>
            <p:ph sz="quarter" idx="15"/>
          </p:nvPr>
        </p:nvSpPr>
        <p:spPr/>
        <p:txBody>
          <a:bodyPr/>
          <a:lstStyle/>
          <a:p>
            <a:r>
              <a:rPr lang="en-US" b="1" dirty="0" smtClean="0"/>
              <a:t>Events execute on demand.</a:t>
            </a:r>
          </a:p>
          <a:p>
            <a:r>
              <a:rPr lang="en-US" b="1" dirty="0" smtClean="0"/>
              <a:t>Event-driven programming is less CPU-intensive.</a:t>
            </a:r>
          </a:p>
          <a:p>
            <a:r>
              <a:rPr lang="en-US" b="1" dirty="0" smtClean="0"/>
              <a:t>Event structures handle all events in the order the occur.</a:t>
            </a:r>
          </a:p>
          <a:p>
            <a:r>
              <a:rPr lang="en-US" b="1" dirty="0" smtClean="0"/>
              <a:t>Polling may fail to detect a change.</a:t>
            </a:r>
          </a:p>
          <a:p>
            <a:endParaRPr lang="en-US" dirty="0"/>
          </a:p>
        </p:txBody>
      </p:sp>
      <p:sp>
        <p:nvSpPr>
          <p:cNvPr id="10" name="Text Placeholder 9"/>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1107416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dirty="0" smtClean="0"/>
              <a:t>Lesson 7</a:t>
            </a:r>
            <a:br>
              <a:rPr lang="en-US" dirty="0" smtClean="0"/>
            </a:br>
            <a:r>
              <a:rPr lang="en-US" sz="3200" dirty="0" smtClean="0"/>
              <a:t>Modularity</a:t>
            </a:r>
            <a:endParaRPr lang="en-US" sz="3200" dirty="0"/>
          </a:p>
        </p:txBody>
      </p:sp>
      <p:sp>
        <p:nvSpPr>
          <p:cNvPr id="14" name="Text Placeholder 13"/>
          <p:cNvSpPr>
            <a:spLocks noGrp="1"/>
          </p:cNvSpPr>
          <p:nvPr>
            <p:ph type="body" idx="14"/>
          </p:nvPr>
        </p:nvSpPr>
        <p:spPr/>
        <p:txBody>
          <a:bodyPr/>
          <a:lstStyle/>
          <a:p>
            <a:r>
              <a:rPr lang="en-US" dirty="0" smtClean="0"/>
              <a:t>Recognize the benefits of reusing code and create a subVI with a properly configured connector pane, meaningful icon, documentation, and error handling.</a:t>
            </a:r>
            <a:endParaRPr lang="en-US" dirty="0"/>
          </a:p>
        </p:txBody>
      </p:sp>
      <p:sp>
        <p:nvSpPr>
          <p:cNvPr id="11" name="Text Placeholder 10"/>
          <p:cNvSpPr>
            <a:spLocks noGrp="1"/>
          </p:cNvSpPr>
          <p:nvPr>
            <p:ph type="body" sz="quarter" idx="19"/>
          </p:nvPr>
        </p:nvSpPr>
        <p:spPr/>
        <p:txBody>
          <a:bodyPr/>
          <a:lstStyle/>
          <a:p>
            <a:r>
              <a:rPr lang="en-US" dirty="0" smtClean="0"/>
              <a:t>Understanding Modularity</a:t>
            </a:r>
          </a:p>
          <a:p>
            <a:r>
              <a:rPr lang="en-US" dirty="0" smtClean="0"/>
              <a:t>Icon</a:t>
            </a:r>
          </a:p>
          <a:p>
            <a:r>
              <a:rPr lang="en-US" dirty="0" smtClean="0"/>
              <a:t>Connector Pane</a:t>
            </a:r>
          </a:p>
          <a:p>
            <a:r>
              <a:rPr lang="en-US" dirty="0" smtClean="0"/>
              <a:t>Documentation</a:t>
            </a:r>
          </a:p>
          <a:p>
            <a:r>
              <a:rPr lang="en-US" dirty="0" smtClean="0"/>
              <a:t>Using SubVIs</a:t>
            </a:r>
          </a:p>
        </p:txBody>
      </p:sp>
      <p:sp>
        <p:nvSpPr>
          <p:cNvPr id="15" name="Slide Number Placeholder 14"/>
          <p:cNvSpPr>
            <a:spLocks noGrp="1"/>
          </p:cNvSpPr>
          <p:nvPr>
            <p:ph type="sldNum" sz="quarter" idx="15"/>
          </p:nvPr>
        </p:nvSpPr>
        <p:spPr/>
        <p:txBody>
          <a:bodyPr/>
          <a:lstStyle/>
          <a:p>
            <a:fld id="{F7BDED22-11C7-456A-B829-4ED810F305A6}" type="slidenum">
              <a:rPr lang="en-US" smtClean="0"/>
              <a:pPr/>
              <a:t>25</a:t>
            </a:fld>
            <a:endParaRPr lang="en-US" dirty="0"/>
          </a:p>
        </p:txBody>
      </p:sp>
    </p:spTree>
    <p:extLst>
      <p:ext uri="{BB962C8B-B14F-4D97-AF65-F5344CB8AC3E}">
        <p14:creationId xmlns:p14="http://schemas.microsoft.com/office/powerpoint/2010/main" val="1446521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0"/>
          </p:nvPr>
        </p:nvSpPr>
        <p:spPr/>
        <p:txBody>
          <a:bodyPr/>
          <a:lstStyle/>
          <a:p>
            <a:r>
              <a:rPr lang="en-US" dirty="0" smtClean="0"/>
              <a:t>A. Understanding Modularity</a:t>
            </a:r>
            <a:endParaRPr lang="en-US" dirty="0"/>
          </a:p>
        </p:txBody>
      </p:sp>
      <p:sp>
        <p:nvSpPr>
          <p:cNvPr id="11" name="Text Placeholder 10"/>
          <p:cNvSpPr>
            <a:spLocks noGrp="1"/>
          </p:cNvSpPr>
          <p:nvPr>
            <p:ph type="body" idx="12"/>
          </p:nvPr>
        </p:nvSpPr>
        <p:spPr/>
        <p:txBody>
          <a:bodyPr/>
          <a:lstStyle/>
          <a:p>
            <a:r>
              <a:rPr lang="en-US" dirty="0" smtClean="0"/>
              <a:t>Recognize the benefit of using modular code and identify sections of code that could be reused.</a:t>
            </a:r>
            <a:endParaRPr lang="en-US" dirty="0"/>
          </a:p>
        </p:txBody>
      </p:sp>
      <p:sp>
        <p:nvSpPr>
          <p:cNvPr id="12" name="Text Placeholder 11"/>
          <p:cNvSpPr>
            <a:spLocks noGrp="1"/>
          </p:cNvSpPr>
          <p:nvPr>
            <p:ph type="body" sz="quarter" idx="15"/>
          </p:nvPr>
        </p:nvSpPr>
        <p:spPr/>
        <p:txBody>
          <a:bodyPr/>
          <a:lstStyle/>
          <a:p>
            <a:r>
              <a:rPr lang="en-US" dirty="0" smtClean="0"/>
              <a:t>Modularity</a:t>
            </a:r>
          </a:p>
          <a:p>
            <a:r>
              <a:rPr lang="en-US" dirty="0" smtClean="0"/>
              <a:t>SubVIs</a:t>
            </a:r>
            <a:endParaRPr lang="en-US" dirty="0"/>
          </a:p>
        </p:txBody>
      </p:sp>
      <p:sp>
        <p:nvSpPr>
          <p:cNvPr id="13" name="Text Placeholder 12"/>
          <p:cNvSpPr>
            <a:spLocks noGrp="1"/>
          </p:cNvSpPr>
          <p:nvPr>
            <p:ph type="body" sz="quarter" idx="16"/>
          </p:nvPr>
        </p:nvSpPr>
        <p:spPr/>
        <p:txBody>
          <a:bodyPr/>
          <a:lstStyle/>
          <a:p>
            <a:endParaRPr lang="en-US" dirty="0"/>
          </a:p>
        </p:txBody>
      </p:sp>
      <p:sp>
        <p:nvSpPr>
          <p:cNvPr id="14" name="Slide Number Placeholder 13"/>
          <p:cNvSpPr>
            <a:spLocks noGrp="1"/>
          </p:cNvSpPr>
          <p:nvPr>
            <p:ph type="sldNum" sz="quarter" idx="17"/>
          </p:nvPr>
        </p:nvSpPr>
        <p:spPr/>
        <p:txBody>
          <a:bodyPr/>
          <a:lstStyle/>
          <a:p>
            <a:pPr algn="ctr"/>
            <a:fld id="{F7BDED22-11C7-456A-B829-4ED810F305A6}" type="slidenum">
              <a:rPr lang="en-US" smtClean="0"/>
              <a:pPr algn="ctr"/>
              <a:t>26</a:t>
            </a:fld>
            <a:endParaRPr lang="en-US" dirty="0"/>
          </a:p>
        </p:txBody>
      </p:sp>
    </p:spTree>
    <p:extLst>
      <p:ext uri="{BB962C8B-B14F-4D97-AF65-F5344CB8AC3E}">
        <p14:creationId xmlns:p14="http://schemas.microsoft.com/office/powerpoint/2010/main" val="4172266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Modularity and SubVIs</a:t>
            </a:r>
            <a:endParaRPr lang="en-US" dirty="0"/>
          </a:p>
        </p:txBody>
      </p:sp>
      <p:sp>
        <p:nvSpPr>
          <p:cNvPr id="11" name="Text Placeholder 10"/>
          <p:cNvSpPr>
            <a:spLocks noGrp="1"/>
          </p:cNvSpPr>
          <p:nvPr>
            <p:ph type="body" sz="quarter" idx="13"/>
          </p:nvPr>
        </p:nvSpPr>
        <p:spPr/>
        <p:txBody>
          <a:bodyPr/>
          <a:lstStyle/>
          <a:p>
            <a:r>
              <a:rPr lang="en-US" dirty="0" smtClean="0"/>
              <a:t>A. Understanding Modularity</a:t>
            </a:r>
            <a:endParaRPr lang="en-US" dirty="0"/>
          </a:p>
        </p:txBody>
      </p:sp>
      <p:graphicFrame>
        <p:nvGraphicFramePr>
          <p:cNvPr id="5" name="Diagram 4"/>
          <p:cNvGraphicFramePr/>
          <p:nvPr/>
        </p:nvGraphicFramePr>
        <p:xfrm>
          <a:off x="609600" y="1276350"/>
          <a:ext cx="7759336" cy="85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609600" y="2419350"/>
          <a:ext cx="7759336" cy="8540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27</a:t>
            </a:fld>
            <a:endParaRPr lang="en-US" dirty="0"/>
          </a:p>
        </p:txBody>
      </p:sp>
      <p:pic>
        <p:nvPicPr>
          <p:cNvPr id="7" name="Picture 6" descr="key term black.png"/>
          <p:cNvPicPr>
            <a:picLocks noChangeAspect="1"/>
          </p:cNvPicPr>
          <p:nvPr/>
        </p:nvPicPr>
        <p:blipFill>
          <a:blip r:embed="rId13" cstate="print"/>
          <a:stretch>
            <a:fillRect/>
          </a:stretch>
        </p:blipFill>
        <p:spPr>
          <a:xfrm>
            <a:off x="1029586" y="1457104"/>
            <a:ext cx="457200" cy="462280"/>
          </a:xfrm>
          <a:prstGeom prst="rect">
            <a:avLst/>
          </a:prstGeom>
        </p:spPr>
      </p:pic>
      <p:pic>
        <p:nvPicPr>
          <p:cNvPr id="8" name="Picture 7" descr="key term black.png"/>
          <p:cNvPicPr>
            <a:picLocks noChangeAspect="1"/>
          </p:cNvPicPr>
          <p:nvPr/>
        </p:nvPicPr>
        <p:blipFill>
          <a:blip r:embed="rId13" cstate="print"/>
          <a:stretch>
            <a:fillRect/>
          </a:stretch>
        </p:blipFill>
        <p:spPr>
          <a:xfrm>
            <a:off x="1040219" y="2605420"/>
            <a:ext cx="457200" cy="462280"/>
          </a:xfrm>
          <a:prstGeom prst="rect">
            <a:avLst/>
          </a:prstGeom>
        </p:spPr>
      </p:pic>
    </p:spTree>
    <p:extLst>
      <p:ext uri="{BB962C8B-B14F-4D97-AF65-F5344CB8AC3E}">
        <p14:creationId xmlns:p14="http://schemas.microsoft.com/office/powerpoint/2010/main" val="4289336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SubVIs—Reusing Code</a:t>
            </a:r>
            <a:endParaRPr lang="en-US" dirty="0"/>
          </a:p>
        </p:txBody>
      </p:sp>
      <p:sp>
        <p:nvSpPr>
          <p:cNvPr id="11" name="Text Placeholder 10"/>
          <p:cNvSpPr>
            <a:spLocks noGrp="1"/>
          </p:cNvSpPr>
          <p:nvPr>
            <p:ph type="body" sz="quarter" idx="13"/>
          </p:nvPr>
        </p:nvSpPr>
        <p:spPr/>
        <p:txBody>
          <a:bodyPr/>
          <a:lstStyle/>
          <a:p>
            <a:r>
              <a:rPr lang="en-US" dirty="0" smtClean="0"/>
              <a:t>B. Understanding Modularity</a:t>
            </a:r>
            <a:endParaRPr lang="en-US" dirty="0"/>
          </a:p>
        </p:txBody>
      </p:sp>
      <p:pic>
        <p:nvPicPr>
          <p:cNvPr id="2" name="Picture 2" descr="SubVI Ex 1.bmp"/>
          <p:cNvPicPr>
            <a:picLocks noChangeAspect="1" noChangeArrowheads="1"/>
          </p:cNvPicPr>
          <p:nvPr/>
        </p:nvPicPr>
        <p:blipFill>
          <a:blip r:embed="rId3" cstate="print"/>
          <a:srcRect/>
          <a:stretch>
            <a:fillRect/>
          </a:stretch>
        </p:blipFill>
        <p:spPr bwMode="auto">
          <a:xfrm>
            <a:off x="1219200" y="1123950"/>
            <a:ext cx="5843588" cy="1821656"/>
          </a:xfrm>
          <a:prstGeom prst="rect">
            <a:avLst/>
          </a:prstGeom>
          <a:noFill/>
        </p:spPr>
      </p:pic>
      <p:sp>
        <p:nvSpPr>
          <p:cNvPr id="5" name="Oval 4"/>
          <p:cNvSpPr/>
          <p:nvPr/>
        </p:nvSpPr>
        <p:spPr>
          <a:xfrm>
            <a:off x="1752600" y="1657350"/>
            <a:ext cx="1676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3" descr="SubVI Ex 2.bmp"/>
          <p:cNvPicPr>
            <a:picLocks noChangeAspect="1" noChangeArrowheads="1"/>
          </p:cNvPicPr>
          <p:nvPr/>
        </p:nvPicPr>
        <p:blipFill>
          <a:blip r:embed="rId4" cstate="print"/>
          <a:srcRect/>
          <a:stretch>
            <a:fillRect/>
          </a:stretch>
        </p:blipFill>
        <p:spPr bwMode="auto">
          <a:xfrm>
            <a:off x="2438400" y="3257550"/>
            <a:ext cx="3514725" cy="1435894"/>
          </a:xfrm>
          <a:prstGeom prst="rect">
            <a:avLst/>
          </a:prstGeom>
          <a:noFill/>
        </p:spPr>
      </p:pic>
      <p:sp>
        <p:nvSpPr>
          <p:cNvPr id="13" name="Oval 12"/>
          <p:cNvSpPr/>
          <p:nvPr/>
        </p:nvSpPr>
        <p:spPr>
          <a:xfrm>
            <a:off x="4343400" y="1733550"/>
            <a:ext cx="1676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3124200" y="363855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4419600" y="386715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a:stCxn id="5" idx="4"/>
            <a:endCxn id="14" idx="0"/>
          </p:cNvCxnSpPr>
          <p:nvPr/>
        </p:nvCxnSpPr>
        <p:spPr>
          <a:xfrm>
            <a:off x="2590800" y="2724150"/>
            <a:ext cx="762000" cy="914400"/>
          </a:xfrm>
          <a:prstGeom prst="straightConnector1">
            <a:avLst/>
          </a:prstGeom>
          <a:ln>
            <a:tailEnd type="arrow"/>
          </a:ln>
          <a:effectLst>
            <a:outerShdw dist="20000" sx="1000" sy="1000" rotWithShape="0">
              <a:srgbClr val="000000"/>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4"/>
          </p:cNvCxnSpPr>
          <p:nvPr/>
        </p:nvCxnSpPr>
        <p:spPr>
          <a:xfrm flipH="1">
            <a:off x="4648200" y="2800350"/>
            <a:ext cx="533400" cy="1066800"/>
          </a:xfrm>
          <a:prstGeom prst="straightConnector1">
            <a:avLst/>
          </a:prstGeom>
          <a:ln>
            <a:tailEnd type="arrow"/>
          </a:ln>
          <a:effectLst>
            <a:outerShdw dist="20000" sx="1000" sy="1000" rotWithShape="0">
              <a:srgbClr val="000000"/>
            </a:outerShdw>
          </a:effectLst>
        </p:spPr>
        <p:style>
          <a:lnRef idx="2">
            <a:schemeClr val="accent1"/>
          </a:lnRef>
          <a:fillRef idx="0">
            <a:schemeClr val="accent1"/>
          </a:fillRef>
          <a:effectRef idx="1">
            <a:schemeClr val="accent1"/>
          </a:effectRef>
          <a:fontRef idx="minor">
            <a:schemeClr val="tx1"/>
          </a:fontRef>
        </p:style>
      </p:cxnSp>
      <p:sp>
        <p:nvSpPr>
          <p:cNvPr id="22" name="Slide Number Placeholder 21"/>
          <p:cNvSpPr>
            <a:spLocks noGrp="1"/>
          </p:cNvSpPr>
          <p:nvPr>
            <p:ph type="sldNum" sz="quarter" idx="14"/>
          </p:nvPr>
        </p:nvSpPr>
        <p:spPr/>
        <p:txBody>
          <a:bodyPr/>
          <a:lstStyle/>
          <a:p>
            <a:pPr algn="ctr"/>
            <a:fld id="{F7BDED22-11C7-456A-B829-4ED810F305A6}" type="slidenum">
              <a:rPr lang="en-US" smtClean="0"/>
              <a:pPr algn="ctr"/>
              <a:t>28</a:t>
            </a:fld>
            <a:endParaRPr lang="en-US" dirty="0"/>
          </a:p>
        </p:txBody>
      </p:sp>
    </p:spTree>
    <p:extLst>
      <p:ext uri="{BB962C8B-B14F-4D97-AF65-F5344CB8AC3E}">
        <p14:creationId xmlns:p14="http://schemas.microsoft.com/office/powerpoint/2010/main" val="2169597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lstStyle/>
          <a:p>
            <a:r>
              <a:rPr lang="en-US" dirty="0" smtClean="0"/>
              <a:t>SubVIs </a:t>
            </a:r>
            <a:endParaRPr lang="en-US" dirty="0"/>
          </a:p>
        </p:txBody>
      </p:sp>
      <p:sp>
        <p:nvSpPr>
          <p:cNvPr id="13" name="Text Placeholder 12"/>
          <p:cNvSpPr>
            <a:spLocks noGrp="1"/>
          </p:cNvSpPr>
          <p:nvPr>
            <p:ph type="body" sz="quarter" idx="13"/>
          </p:nvPr>
        </p:nvSpPr>
        <p:spPr/>
        <p:txBody>
          <a:bodyPr/>
          <a:lstStyle/>
          <a:p>
            <a:r>
              <a:rPr lang="en-US" dirty="0" smtClean="0"/>
              <a:t>B. Understanding Modularity</a:t>
            </a:r>
            <a:endParaRPr lang="en-US" dirty="0"/>
          </a:p>
        </p:txBody>
      </p:sp>
      <p:graphicFrame>
        <p:nvGraphicFramePr>
          <p:cNvPr id="257074" name="Group 50"/>
          <p:cNvGraphicFramePr>
            <a:graphicFrameLocks noGrp="1"/>
          </p:cNvGraphicFramePr>
          <p:nvPr/>
        </p:nvGraphicFramePr>
        <p:xfrm>
          <a:off x="381000" y="1371600"/>
          <a:ext cx="8382000" cy="3409950"/>
        </p:xfrm>
        <a:graphic>
          <a:graphicData uri="http://schemas.openxmlformats.org/drawingml/2006/table">
            <a:tbl>
              <a:tblPr/>
              <a:tblGrid>
                <a:gridCol w="4191000"/>
                <a:gridCol w="4191000"/>
              </a:tblGrid>
              <a:tr h="35480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Function Code</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Calling Program Code</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29778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function average (in1, in2, out)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out = (in1 + in2)/2.0;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main</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average (point1, point2, pointavg)</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ourier New" pitchFamily="49" charset="0"/>
                        </a:rPr>
                        <a:t>}</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552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SubVI Block Diagram</a:t>
                      </a: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mn-lt"/>
                        </a:rPr>
                        <a:t>Calling VI Block Diagram</a:t>
                      </a: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9184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Narrow" pitchFamily="34" charset="0"/>
                      </a:endParaRPr>
                    </a:p>
                  </a:txBody>
                  <a:tcPr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Narrow" pitchFamily="34" charset="0"/>
                      </a:endParaRPr>
                    </a:p>
                  </a:txBody>
                  <a:tcPr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pic>
        <p:nvPicPr>
          <p:cNvPr id="8" name="Picture 7" descr="subvi call.bmp"/>
          <p:cNvPicPr>
            <a:picLocks noChangeAspect="1"/>
          </p:cNvPicPr>
          <p:nvPr/>
        </p:nvPicPr>
        <p:blipFill>
          <a:blip r:embed="rId3" cstate="print"/>
          <a:stretch>
            <a:fillRect/>
          </a:stretch>
        </p:blipFill>
        <p:spPr>
          <a:xfrm>
            <a:off x="5640665" y="3646892"/>
            <a:ext cx="1826935" cy="839710"/>
          </a:xfrm>
          <a:prstGeom prst="rect">
            <a:avLst/>
          </a:prstGeom>
        </p:spPr>
      </p:pic>
      <p:pic>
        <p:nvPicPr>
          <p:cNvPr id="11" name="Picture 10" descr="2ptavg.bmp"/>
          <p:cNvPicPr>
            <a:picLocks noChangeAspect="1"/>
          </p:cNvPicPr>
          <p:nvPr/>
        </p:nvPicPr>
        <p:blipFill>
          <a:blip r:embed="rId4" cstate="print"/>
          <a:stretch>
            <a:fillRect/>
          </a:stretch>
        </p:blipFill>
        <p:spPr>
          <a:xfrm>
            <a:off x="942115" y="3524251"/>
            <a:ext cx="2715485" cy="1028417"/>
          </a:xfrm>
          <a:prstGeom prst="rect">
            <a:avLst/>
          </a:prstGeom>
        </p:spPr>
      </p:pic>
      <p:pic>
        <p:nvPicPr>
          <p:cNvPr id="9" name="Embedded Image" descr="noloc_fp_subVI Call Icon.png"/>
          <p:cNvPicPr>
            <a:picLocks noChangeAspect="1"/>
          </p:cNvPicPr>
          <p:nvPr/>
        </p:nvPicPr>
        <p:blipFill>
          <a:blip r:embed="rId5" cstate="print"/>
          <a:stretch>
            <a:fillRect/>
          </a:stretch>
        </p:blipFill>
        <p:spPr>
          <a:xfrm>
            <a:off x="685757" y="3048000"/>
            <a:ext cx="304843" cy="304843"/>
          </a:xfrm>
          <a:prstGeom prst="rect">
            <a:avLst/>
          </a:prstGeom>
        </p:spPr>
      </p:pic>
      <p:sp>
        <p:nvSpPr>
          <p:cNvPr id="14" name="Slide Number Placeholder 13"/>
          <p:cNvSpPr>
            <a:spLocks noGrp="1"/>
          </p:cNvSpPr>
          <p:nvPr>
            <p:ph type="sldNum" sz="quarter" idx="14"/>
          </p:nvPr>
        </p:nvSpPr>
        <p:spPr/>
        <p:txBody>
          <a:bodyPr/>
          <a:lstStyle/>
          <a:p>
            <a:pPr algn="ctr"/>
            <a:fld id="{F7BDED22-11C7-456A-B829-4ED810F305A6}" type="slidenum">
              <a:rPr lang="en-US" smtClean="0"/>
              <a:pPr algn="ctr"/>
              <a:t>29</a:t>
            </a:fld>
            <a:endParaRPr lang="en-US" dirty="0"/>
          </a:p>
        </p:txBody>
      </p:sp>
    </p:spTree>
    <p:extLst>
      <p:ext uri="{BB962C8B-B14F-4D97-AF65-F5344CB8AC3E}">
        <p14:creationId xmlns:p14="http://schemas.microsoft.com/office/powerpoint/2010/main" val="3562286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ore 1_cover image.png"/>
          <p:cNvPicPr>
            <a:picLocks noChangeAspect="1"/>
          </p:cNvPicPr>
          <p:nvPr/>
        </p:nvPicPr>
        <p:blipFill>
          <a:blip r:embed="rId3" cstate="print"/>
          <a:stretch>
            <a:fillRect/>
          </a:stretch>
        </p:blipFill>
        <p:spPr>
          <a:xfrm>
            <a:off x="1219200" y="1123950"/>
            <a:ext cx="6705600" cy="3843726"/>
          </a:xfrm>
          <a:prstGeom prst="rect">
            <a:avLst/>
          </a:prstGeom>
        </p:spPr>
      </p:pic>
      <p:sp>
        <p:nvSpPr>
          <p:cNvPr id="18" name="Title 17"/>
          <p:cNvSpPr>
            <a:spLocks noGrp="1"/>
          </p:cNvSpPr>
          <p:nvPr>
            <p:ph type="title"/>
          </p:nvPr>
        </p:nvSpPr>
        <p:spPr/>
        <p:txBody>
          <a:bodyPr/>
          <a:lstStyle/>
          <a:p>
            <a:r>
              <a:rPr lang="en-US" dirty="0" err="1" smtClean="0"/>
              <a:t>LabVIEW</a:t>
            </a:r>
            <a:r>
              <a:rPr lang="en-US" dirty="0" smtClean="0"/>
              <a:t> Core 1</a:t>
            </a:r>
            <a:endParaRPr lang="en-US" dirty="0"/>
          </a:p>
        </p:txBody>
      </p:sp>
      <p:sp>
        <p:nvSpPr>
          <p:cNvPr id="4" name="Slide Number Placeholder 3"/>
          <p:cNvSpPr>
            <a:spLocks noGrp="1"/>
          </p:cNvSpPr>
          <p:nvPr>
            <p:ph type="sldNum" sz="quarter" idx="10"/>
          </p:nvPr>
        </p:nvSpPr>
        <p:spPr/>
        <p:txBody>
          <a:bodyPr/>
          <a:lstStyle/>
          <a:p>
            <a:pPr algn="ctr"/>
            <a:fld id="{F7BDED22-11C7-456A-B829-4ED810F305A6}" type="slidenum">
              <a:rPr lang="en-US" smtClean="0"/>
              <a:pPr algn="ct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0"/>
          </p:nvPr>
        </p:nvSpPr>
        <p:spPr/>
        <p:txBody>
          <a:bodyPr/>
          <a:lstStyle/>
          <a:p>
            <a:r>
              <a:rPr lang="en-US" dirty="0" smtClean="0"/>
              <a:t>B. Icon</a:t>
            </a:r>
            <a:endParaRPr lang="en-US" dirty="0"/>
          </a:p>
        </p:txBody>
      </p:sp>
      <p:sp>
        <p:nvSpPr>
          <p:cNvPr id="11" name="Text Placeholder 10"/>
          <p:cNvSpPr>
            <a:spLocks noGrp="1"/>
          </p:cNvSpPr>
          <p:nvPr>
            <p:ph type="body" idx="12"/>
          </p:nvPr>
        </p:nvSpPr>
        <p:spPr/>
        <p:txBody>
          <a:bodyPr/>
          <a:lstStyle/>
          <a:p>
            <a:r>
              <a:rPr lang="en-US" dirty="0" smtClean="0"/>
              <a:t>Recognize characteristics of a good icon and use the LabVIEW Icon Editor to create a custom icon.</a:t>
            </a:r>
            <a:endParaRPr lang="en-US" dirty="0"/>
          </a:p>
        </p:txBody>
      </p:sp>
      <p:sp>
        <p:nvSpPr>
          <p:cNvPr id="7" name="Text Placeholder 6"/>
          <p:cNvSpPr>
            <a:spLocks noGrp="1"/>
          </p:cNvSpPr>
          <p:nvPr>
            <p:ph type="body" sz="quarter" idx="15"/>
          </p:nvPr>
        </p:nvSpPr>
        <p:spPr/>
        <p:txBody>
          <a:bodyPr/>
          <a:lstStyle/>
          <a:p>
            <a:r>
              <a:rPr lang="en-US" dirty="0" smtClean="0"/>
              <a:t>Characteristics of a Good Icon</a:t>
            </a:r>
          </a:p>
          <a:p>
            <a:r>
              <a:rPr lang="en-US" dirty="0" smtClean="0"/>
              <a:t>Using the Icon Editor</a:t>
            </a:r>
          </a:p>
        </p:txBody>
      </p:sp>
      <p:sp>
        <p:nvSpPr>
          <p:cNvPr id="12" name="Text Placeholder 11"/>
          <p:cNvSpPr>
            <a:spLocks noGrp="1"/>
          </p:cNvSpPr>
          <p:nvPr>
            <p:ph type="body" sz="quarter" idx="16"/>
          </p:nvPr>
        </p:nvSpPr>
        <p:spPr/>
        <p:txBody>
          <a:bodyPr/>
          <a:lstStyle/>
          <a:p>
            <a:endParaRPr lang="en-US" dirty="0"/>
          </a:p>
        </p:txBody>
      </p:sp>
      <p:sp>
        <p:nvSpPr>
          <p:cNvPr id="13" name="Slide Number Placeholder 12"/>
          <p:cNvSpPr>
            <a:spLocks noGrp="1"/>
          </p:cNvSpPr>
          <p:nvPr>
            <p:ph type="sldNum" sz="quarter" idx="17"/>
          </p:nvPr>
        </p:nvSpPr>
        <p:spPr/>
        <p:txBody>
          <a:bodyPr/>
          <a:lstStyle/>
          <a:p>
            <a:pPr algn="ctr"/>
            <a:fld id="{F7BDED22-11C7-456A-B829-4ED810F305A6}" type="slidenum">
              <a:rPr lang="en-US" smtClean="0"/>
              <a:pPr algn="ctr"/>
              <a:t>30</a:t>
            </a:fld>
            <a:endParaRPr lang="en-US" dirty="0"/>
          </a:p>
        </p:txBody>
      </p:sp>
    </p:spTree>
    <p:extLst>
      <p:ext uri="{BB962C8B-B14F-4D97-AF65-F5344CB8AC3E}">
        <p14:creationId xmlns:p14="http://schemas.microsoft.com/office/powerpoint/2010/main" val="41725021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75488" y="514350"/>
            <a:ext cx="7848600" cy="609600"/>
          </a:xfrm>
        </p:spPr>
        <p:txBody>
          <a:bodyPr/>
          <a:lstStyle/>
          <a:p>
            <a:r>
              <a:rPr lang="en-US" dirty="0" smtClean="0"/>
              <a:t>Purpose of Icon</a:t>
            </a:r>
            <a:endParaRPr lang="en-US" dirty="0"/>
          </a:p>
        </p:txBody>
      </p:sp>
      <p:sp>
        <p:nvSpPr>
          <p:cNvPr id="24579" name="Rectangle 7"/>
          <p:cNvSpPr>
            <a:spLocks noGrp="1" noChangeArrowheads="1"/>
          </p:cNvSpPr>
          <p:nvPr>
            <p:ph sz="quarter" idx="15"/>
          </p:nvPr>
        </p:nvSpPr>
        <p:spPr>
          <a:xfrm>
            <a:off x="533400" y="1123950"/>
            <a:ext cx="7772400" cy="3505200"/>
          </a:xfrm>
        </p:spPr>
        <p:txBody>
          <a:bodyPr/>
          <a:lstStyle/>
          <a:p>
            <a:r>
              <a:rPr lang="en-US" dirty="0" smtClean="0"/>
              <a:t>Graphical representation of a VI</a:t>
            </a:r>
          </a:p>
          <a:p>
            <a:r>
              <a:rPr lang="en-US" dirty="0" smtClean="0"/>
              <a:t>Identifies the subVI on the block diagram of the VI</a:t>
            </a:r>
          </a:p>
        </p:txBody>
      </p:sp>
      <p:sp>
        <p:nvSpPr>
          <p:cNvPr id="11" name="Text Placeholder 10"/>
          <p:cNvSpPr>
            <a:spLocks noGrp="1"/>
          </p:cNvSpPr>
          <p:nvPr>
            <p:ph type="body" sz="quarter" idx="13"/>
          </p:nvPr>
        </p:nvSpPr>
        <p:spPr/>
        <p:txBody>
          <a:bodyPr/>
          <a:lstStyle/>
          <a:p>
            <a:r>
              <a:rPr lang="en-US" dirty="0" smtClean="0"/>
              <a:t>B. Icon</a:t>
            </a:r>
            <a:endParaRPr lang="en-US" dirty="0"/>
          </a:p>
        </p:txBody>
      </p:sp>
      <p:pic>
        <p:nvPicPr>
          <p:cNvPr id="12" name="Picture 11" descr="loc_bd_averagetemperaturemain-withicon.bmp"/>
          <p:cNvPicPr>
            <a:picLocks noChangeAspect="1"/>
          </p:cNvPicPr>
          <p:nvPr/>
        </p:nvPicPr>
        <p:blipFill>
          <a:blip r:embed="rId3" cstate="print"/>
          <a:stretch>
            <a:fillRect/>
          </a:stretch>
        </p:blipFill>
        <p:spPr>
          <a:xfrm>
            <a:off x="3657600" y="2419350"/>
            <a:ext cx="4177348" cy="1984760"/>
          </a:xfrm>
          <a:prstGeom prst="rect">
            <a:avLst/>
          </a:prstGeom>
        </p:spPr>
      </p:pic>
      <p:pic>
        <p:nvPicPr>
          <p:cNvPr id="13" name="Picture 12" descr="noloc_bd_temp_icon.png"/>
          <p:cNvPicPr>
            <a:picLocks noChangeAspect="1"/>
          </p:cNvPicPr>
          <p:nvPr/>
        </p:nvPicPr>
        <p:blipFill>
          <a:blip r:embed="rId4" cstate="print"/>
          <a:stretch>
            <a:fillRect/>
          </a:stretch>
        </p:blipFill>
        <p:spPr>
          <a:xfrm>
            <a:off x="914400" y="2876550"/>
            <a:ext cx="1066800" cy="1066800"/>
          </a:xfrm>
          <a:prstGeom prst="rect">
            <a:avLst/>
          </a:prstGeom>
        </p:spPr>
      </p:pic>
      <p:cxnSp>
        <p:nvCxnSpPr>
          <p:cNvPr id="15" name="Straight Arrow Connector 14"/>
          <p:cNvCxnSpPr>
            <a:stCxn id="13" idx="3"/>
          </p:cNvCxnSpPr>
          <p:nvPr/>
        </p:nvCxnSpPr>
        <p:spPr>
          <a:xfrm flipV="1">
            <a:off x="1981200" y="3181350"/>
            <a:ext cx="2286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3" idx="3"/>
          </p:cNvCxnSpPr>
          <p:nvPr/>
        </p:nvCxnSpPr>
        <p:spPr>
          <a:xfrm>
            <a:off x="1981200" y="3409950"/>
            <a:ext cx="33528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Slide Number Placeholder 17"/>
          <p:cNvSpPr>
            <a:spLocks noGrp="1"/>
          </p:cNvSpPr>
          <p:nvPr>
            <p:ph type="sldNum" sz="quarter" idx="14"/>
          </p:nvPr>
        </p:nvSpPr>
        <p:spPr/>
        <p:txBody>
          <a:bodyPr/>
          <a:lstStyle/>
          <a:p>
            <a:pPr algn="ctr"/>
            <a:fld id="{F7BDED22-11C7-456A-B829-4ED810F305A6}" type="slidenum">
              <a:rPr lang="en-US" smtClean="0"/>
              <a:pPr algn="ctr"/>
              <a:t>31</a:t>
            </a:fld>
            <a:endParaRPr lang="en-US" dirty="0"/>
          </a:p>
        </p:txBody>
      </p:sp>
    </p:spTree>
    <p:extLst>
      <p:ext uri="{BB962C8B-B14F-4D97-AF65-F5344CB8AC3E}">
        <p14:creationId xmlns:p14="http://schemas.microsoft.com/office/powerpoint/2010/main" val="3691246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475488" y="514350"/>
            <a:ext cx="7848600" cy="609600"/>
          </a:xfrm>
        </p:spPr>
        <p:txBody>
          <a:bodyPr/>
          <a:lstStyle/>
          <a:p>
            <a:r>
              <a:rPr lang="en-US" dirty="0" smtClean="0"/>
              <a:t>Characteristics of a Good Icon</a:t>
            </a:r>
            <a:endParaRPr lang="en-US" dirty="0"/>
          </a:p>
        </p:txBody>
      </p:sp>
      <p:sp>
        <p:nvSpPr>
          <p:cNvPr id="25603" name="Rectangle 5"/>
          <p:cNvSpPr>
            <a:spLocks noGrp="1" noChangeArrowheads="1"/>
          </p:cNvSpPr>
          <p:nvPr>
            <p:ph sz="quarter" idx="15"/>
          </p:nvPr>
        </p:nvSpPr>
        <p:spPr>
          <a:xfrm>
            <a:off x="533400" y="1123950"/>
            <a:ext cx="7772400" cy="3505200"/>
          </a:xfrm>
        </p:spPr>
        <p:txBody>
          <a:bodyPr/>
          <a:lstStyle/>
          <a:p>
            <a:pPr>
              <a:buNone/>
            </a:pPr>
            <a:r>
              <a:rPr lang="en-US" dirty="0" smtClean="0"/>
              <a:t>Good icons convey the functionality of the VI.</a:t>
            </a:r>
          </a:p>
        </p:txBody>
      </p:sp>
      <p:sp>
        <p:nvSpPr>
          <p:cNvPr id="20" name="Text Placeholder 19"/>
          <p:cNvSpPr>
            <a:spLocks noGrp="1"/>
          </p:cNvSpPr>
          <p:nvPr>
            <p:ph type="body" sz="quarter" idx="13"/>
          </p:nvPr>
        </p:nvSpPr>
        <p:spPr/>
        <p:txBody>
          <a:bodyPr/>
          <a:lstStyle/>
          <a:p>
            <a:r>
              <a:rPr lang="en-US" dirty="0" smtClean="0"/>
              <a:t>B. Icon</a:t>
            </a:r>
            <a:endParaRPr lang="en-US" dirty="0"/>
          </a:p>
        </p:txBody>
      </p:sp>
      <p:pic>
        <p:nvPicPr>
          <p:cNvPr id="8" name="Embedded Image" descr="loc_bd_averagetemperaturemain-withouticon.bmp"/>
          <p:cNvPicPr>
            <a:picLocks noChangeAspect="1"/>
          </p:cNvPicPr>
          <p:nvPr/>
        </p:nvPicPr>
        <p:blipFill>
          <a:blip r:embed="rId3" cstate="print"/>
          <a:stretch>
            <a:fillRect/>
          </a:stretch>
        </p:blipFill>
        <p:spPr>
          <a:xfrm>
            <a:off x="228600" y="2268193"/>
            <a:ext cx="3835968" cy="1827557"/>
          </a:xfrm>
          <a:prstGeom prst="rect">
            <a:avLst/>
          </a:prstGeom>
        </p:spPr>
      </p:pic>
      <p:pic>
        <p:nvPicPr>
          <p:cNvPr id="10" name="Picture 9" descr="loc_bd_averagetemperaturemain-withicon.bmp"/>
          <p:cNvPicPr>
            <a:picLocks noChangeAspect="1"/>
          </p:cNvPicPr>
          <p:nvPr/>
        </p:nvPicPr>
        <p:blipFill>
          <a:blip r:embed="rId4" cstate="print"/>
          <a:stretch>
            <a:fillRect/>
          </a:stretch>
        </p:blipFill>
        <p:spPr>
          <a:xfrm>
            <a:off x="4953000" y="2268193"/>
            <a:ext cx="3826450" cy="1818040"/>
          </a:xfrm>
          <a:prstGeom prst="rect">
            <a:avLst/>
          </a:prstGeom>
        </p:spPr>
      </p:pic>
      <p:sp>
        <p:nvSpPr>
          <p:cNvPr id="13" name="Right Arrow 12"/>
          <p:cNvSpPr/>
          <p:nvPr/>
        </p:nvSpPr>
        <p:spPr>
          <a:xfrm>
            <a:off x="4419600" y="3106393"/>
            <a:ext cx="7620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609600" y="2496793"/>
            <a:ext cx="685800" cy="5143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p:nvPr/>
        </p:nvSpPr>
        <p:spPr>
          <a:xfrm>
            <a:off x="1600200" y="3049243"/>
            <a:ext cx="685800" cy="5143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p:cNvSpPr/>
          <p:nvPr/>
        </p:nvSpPr>
        <p:spPr>
          <a:xfrm>
            <a:off x="5334000" y="2496793"/>
            <a:ext cx="685800" cy="5143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 15"/>
          <p:cNvSpPr/>
          <p:nvPr/>
        </p:nvSpPr>
        <p:spPr>
          <a:xfrm>
            <a:off x="6400800" y="3106393"/>
            <a:ext cx="685800" cy="5143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Slide Number Placeholder 20"/>
          <p:cNvSpPr>
            <a:spLocks noGrp="1"/>
          </p:cNvSpPr>
          <p:nvPr>
            <p:ph type="sldNum" sz="quarter" idx="14"/>
          </p:nvPr>
        </p:nvSpPr>
        <p:spPr/>
        <p:txBody>
          <a:bodyPr/>
          <a:lstStyle/>
          <a:p>
            <a:pPr algn="ctr"/>
            <a:fld id="{F7BDED22-11C7-456A-B829-4ED810F305A6}" type="slidenum">
              <a:rPr lang="en-US" smtClean="0"/>
              <a:pPr algn="ctr"/>
              <a:t>32</a:t>
            </a:fld>
            <a:endParaRPr lang="en-US" dirty="0"/>
          </a:p>
        </p:txBody>
      </p:sp>
    </p:spTree>
    <p:extLst>
      <p:ext uri="{BB962C8B-B14F-4D97-AF65-F5344CB8AC3E}">
        <p14:creationId xmlns:p14="http://schemas.microsoft.com/office/powerpoint/2010/main" val="24264609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Creating Icons—Icon Editor</a:t>
            </a:r>
            <a:endParaRPr lang="en-US" dirty="0"/>
          </a:p>
        </p:txBody>
      </p:sp>
      <p:sp>
        <p:nvSpPr>
          <p:cNvPr id="9" name="Text Placeholder 8"/>
          <p:cNvSpPr>
            <a:spLocks noGrp="1"/>
          </p:cNvSpPr>
          <p:nvPr>
            <p:ph type="body" sz="quarter" idx="13"/>
          </p:nvPr>
        </p:nvSpPr>
        <p:spPr/>
        <p:txBody>
          <a:bodyPr/>
          <a:lstStyle/>
          <a:p>
            <a:r>
              <a:rPr lang="en-US" dirty="0" smtClean="0"/>
              <a:t>B. Icons</a:t>
            </a:r>
            <a:endParaRPr lang="en-US" dirty="0"/>
          </a:p>
        </p:txBody>
      </p:sp>
      <p:pic>
        <p:nvPicPr>
          <p:cNvPr id="7" name="Picture 6" descr="loc_env_icon_editor-glyph.bmp"/>
          <p:cNvPicPr>
            <a:picLocks noChangeAspect="1"/>
          </p:cNvPicPr>
          <p:nvPr/>
        </p:nvPicPr>
        <p:blipFill>
          <a:blip r:embed="rId3" cstate="print"/>
          <a:stretch>
            <a:fillRect/>
          </a:stretch>
        </p:blipFill>
        <p:spPr>
          <a:xfrm>
            <a:off x="1447800" y="1504950"/>
            <a:ext cx="6022862" cy="2868029"/>
          </a:xfrm>
          <a:prstGeom prst="rect">
            <a:avLst/>
          </a:prstGeom>
        </p:spPr>
      </p:pic>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33</a:t>
            </a:fld>
            <a:endParaRPr lang="en-US" dirty="0"/>
          </a:p>
        </p:txBody>
      </p:sp>
    </p:spTree>
    <p:extLst>
      <p:ext uri="{BB962C8B-B14F-4D97-AF65-F5344CB8AC3E}">
        <p14:creationId xmlns:p14="http://schemas.microsoft.com/office/powerpoint/2010/main" val="279098222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Use the LabVIEW Icon Editor to create a custom icon.</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34</a:t>
            </a:fld>
            <a:endParaRPr lang="en-US" dirty="0"/>
          </a:p>
        </p:txBody>
      </p:sp>
      <p:sp>
        <p:nvSpPr>
          <p:cNvPr id="6" name="Text Placeholder 5"/>
          <p:cNvSpPr>
            <a:spLocks noGrp="1"/>
          </p:cNvSpPr>
          <p:nvPr>
            <p:ph type="body" idx="18"/>
          </p:nvPr>
        </p:nvSpPr>
        <p:spPr/>
        <p:txBody>
          <a:bodyPr/>
          <a:lstStyle/>
          <a:p>
            <a:r>
              <a:rPr lang="en-US" dirty="0" smtClean="0"/>
              <a:t>Creating an Icon</a:t>
            </a:r>
            <a:endParaRPr lang="en-US" dirty="0"/>
          </a:p>
        </p:txBody>
      </p:sp>
    </p:spTree>
    <p:extLst>
      <p:ext uri="{BB962C8B-B14F-4D97-AF65-F5344CB8AC3E}">
        <p14:creationId xmlns:p14="http://schemas.microsoft.com/office/powerpoint/2010/main" val="15608898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0"/>
          </p:nvPr>
        </p:nvSpPr>
        <p:spPr/>
        <p:txBody>
          <a:bodyPr/>
          <a:lstStyle/>
          <a:p>
            <a:r>
              <a:rPr lang="en-US" dirty="0" smtClean="0"/>
              <a:t>C. Connector Pane</a:t>
            </a:r>
            <a:endParaRPr lang="en-US" dirty="0"/>
          </a:p>
        </p:txBody>
      </p:sp>
      <p:sp>
        <p:nvSpPr>
          <p:cNvPr id="10" name="Text Placeholder 9"/>
          <p:cNvSpPr>
            <a:spLocks noGrp="1"/>
          </p:cNvSpPr>
          <p:nvPr>
            <p:ph type="body" idx="12"/>
          </p:nvPr>
        </p:nvSpPr>
        <p:spPr/>
        <p:txBody>
          <a:bodyPr/>
          <a:lstStyle/>
          <a:p>
            <a:r>
              <a:rPr lang="en-US" dirty="0" smtClean="0"/>
              <a:t>Select and configure a connector pane for a subVI.</a:t>
            </a:r>
            <a:endParaRPr lang="en-US" dirty="0"/>
          </a:p>
        </p:txBody>
      </p:sp>
      <p:sp>
        <p:nvSpPr>
          <p:cNvPr id="7" name="Text Placeholder 6"/>
          <p:cNvSpPr>
            <a:spLocks noGrp="1"/>
          </p:cNvSpPr>
          <p:nvPr>
            <p:ph type="body" sz="quarter" idx="15"/>
          </p:nvPr>
        </p:nvSpPr>
        <p:spPr/>
        <p:txBody>
          <a:bodyPr/>
          <a:lstStyle/>
          <a:p>
            <a:r>
              <a:rPr lang="en-US" dirty="0" smtClean="0"/>
              <a:t>Patterns</a:t>
            </a:r>
          </a:p>
          <a:p>
            <a:r>
              <a:rPr lang="en-US" dirty="0" smtClean="0"/>
              <a:t>Standards</a:t>
            </a:r>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35</a:t>
            </a:fld>
            <a:endParaRPr lang="en-US" dirty="0"/>
          </a:p>
        </p:txBody>
      </p:sp>
    </p:spTree>
    <p:extLst>
      <p:ext uri="{BB962C8B-B14F-4D97-AF65-F5344CB8AC3E}">
        <p14:creationId xmlns:p14="http://schemas.microsoft.com/office/powerpoint/2010/main" val="29398228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Patterns</a:t>
            </a:r>
            <a:endParaRPr lang="en-US" dirty="0"/>
          </a:p>
        </p:txBody>
      </p:sp>
      <p:sp>
        <p:nvSpPr>
          <p:cNvPr id="15" name="Content Placeholder 14"/>
          <p:cNvSpPr>
            <a:spLocks noGrp="1"/>
          </p:cNvSpPr>
          <p:nvPr>
            <p:ph sz="quarter" idx="15"/>
          </p:nvPr>
        </p:nvSpPr>
        <p:spPr/>
        <p:txBody>
          <a:bodyPr/>
          <a:lstStyle/>
          <a:p>
            <a:r>
              <a:rPr lang="en-US" dirty="0" smtClean="0"/>
              <a:t>Displayed next to icon</a:t>
            </a:r>
          </a:p>
          <a:p>
            <a:r>
              <a:rPr lang="en-US" dirty="0" smtClean="0"/>
              <a:t>Select  from different patterns</a:t>
            </a:r>
            <a:endParaRPr lang="en-US" dirty="0"/>
          </a:p>
        </p:txBody>
      </p:sp>
      <p:sp>
        <p:nvSpPr>
          <p:cNvPr id="16" name="Content Placeholder 15"/>
          <p:cNvSpPr>
            <a:spLocks noGrp="1"/>
          </p:cNvSpPr>
          <p:nvPr>
            <p:ph sz="quarter" idx="16"/>
          </p:nvPr>
        </p:nvSpPr>
        <p:spPr/>
        <p:txBody>
          <a:bodyPr/>
          <a:lstStyle/>
          <a:p>
            <a:endParaRPr lang="en-US" dirty="0"/>
          </a:p>
        </p:txBody>
      </p:sp>
      <p:sp>
        <p:nvSpPr>
          <p:cNvPr id="12" name="Text Placeholder 11"/>
          <p:cNvSpPr>
            <a:spLocks noGrp="1"/>
          </p:cNvSpPr>
          <p:nvPr>
            <p:ph type="body" sz="quarter" idx="13"/>
          </p:nvPr>
        </p:nvSpPr>
        <p:spPr/>
        <p:txBody>
          <a:bodyPr/>
          <a:lstStyle/>
          <a:p>
            <a:r>
              <a:rPr lang="en-US" dirty="0" smtClean="0"/>
              <a:t>C. Connector Pane</a:t>
            </a:r>
            <a:endParaRPr lang="en-US" dirty="0"/>
          </a:p>
        </p:txBody>
      </p:sp>
      <p:pic>
        <p:nvPicPr>
          <p:cNvPr id="14" name="Picture 13" descr="loc_env_connector pane patterns.bmp"/>
          <p:cNvPicPr>
            <a:picLocks noChangeAspect="1"/>
          </p:cNvPicPr>
          <p:nvPr/>
        </p:nvPicPr>
        <p:blipFill>
          <a:blip r:embed="rId3" cstate="print"/>
          <a:stretch>
            <a:fillRect/>
          </a:stretch>
        </p:blipFill>
        <p:spPr>
          <a:xfrm>
            <a:off x="4495800" y="819150"/>
            <a:ext cx="3267226" cy="4117991"/>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36</a:t>
            </a:fld>
            <a:endParaRPr lang="en-US" dirty="0"/>
          </a:p>
        </p:txBody>
      </p:sp>
      <p:sp>
        <p:nvSpPr>
          <p:cNvPr id="11" name="Oval 10"/>
          <p:cNvSpPr/>
          <p:nvPr/>
        </p:nvSpPr>
        <p:spPr>
          <a:xfrm>
            <a:off x="5263117" y="3072810"/>
            <a:ext cx="446567" cy="446567"/>
          </a:xfrm>
          <a:prstGeom prst="ellipse">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29678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oc_fp_temp warning full.png"/>
          <p:cNvPicPr>
            <a:picLocks noChangeAspect="1"/>
          </p:cNvPicPr>
          <p:nvPr/>
        </p:nvPicPr>
        <p:blipFill>
          <a:blip r:embed="rId2" cstate="print"/>
          <a:stretch>
            <a:fillRect/>
          </a:stretch>
        </p:blipFill>
        <p:spPr>
          <a:xfrm>
            <a:off x="531628" y="1123950"/>
            <a:ext cx="3572374" cy="3686690"/>
          </a:xfrm>
          <a:prstGeom prst="rect">
            <a:avLst/>
          </a:prstGeom>
        </p:spPr>
      </p:pic>
      <p:sp>
        <p:nvSpPr>
          <p:cNvPr id="2" name="Text Placeholder 1"/>
          <p:cNvSpPr>
            <a:spLocks noGrp="1"/>
          </p:cNvSpPr>
          <p:nvPr>
            <p:ph type="body" sz="quarter" idx="10"/>
          </p:nvPr>
        </p:nvSpPr>
        <p:spPr/>
        <p:txBody>
          <a:bodyPr/>
          <a:lstStyle/>
          <a:p>
            <a:r>
              <a:rPr lang="en-US" smtClean="0"/>
              <a:t>Assigning Terminals</a:t>
            </a:r>
            <a:endParaRPr lang="en-US" dirty="0"/>
          </a:p>
        </p:txBody>
      </p:sp>
      <p:sp>
        <p:nvSpPr>
          <p:cNvPr id="5" name="Text Placeholder 4"/>
          <p:cNvSpPr>
            <a:spLocks noGrp="1"/>
          </p:cNvSpPr>
          <p:nvPr>
            <p:ph type="body" sz="quarter" idx="13"/>
          </p:nvPr>
        </p:nvSpPr>
        <p:spPr/>
        <p:txBody>
          <a:bodyPr/>
          <a:lstStyle/>
          <a:p>
            <a:r>
              <a:rPr lang="en-US" smtClean="0"/>
              <a:t>C. Connector Pane</a:t>
            </a:r>
            <a:endParaRPr lang="en-US" dirty="0"/>
          </a:p>
        </p:txBody>
      </p:sp>
      <p:sp>
        <p:nvSpPr>
          <p:cNvPr id="3" name="Slide Number Placeholder 2"/>
          <p:cNvSpPr>
            <a:spLocks noGrp="1"/>
          </p:cNvSpPr>
          <p:nvPr>
            <p:ph type="sldNum" sz="quarter" idx="14"/>
          </p:nvPr>
        </p:nvSpPr>
        <p:spPr/>
        <p:txBody>
          <a:bodyPr/>
          <a:lstStyle/>
          <a:p>
            <a:fld id="{F7BDED22-11C7-456A-B829-4ED810F305A6}" type="slidenum">
              <a:rPr lang="en-US" smtClean="0"/>
              <a:pPr/>
              <a:t>37</a:t>
            </a:fld>
            <a:endParaRPr lang="en-US" dirty="0"/>
          </a:p>
        </p:txBody>
      </p:sp>
      <p:pic>
        <p:nvPicPr>
          <p:cNvPr id="11" name="Picture 10" descr="noloc_env_temp warnings con pane.png"/>
          <p:cNvPicPr>
            <a:picLocks noChangeAspect="1"/>
          </p:cNvPicPr>
          <p:nvPr/>
        </p:nvPicPr>
        <p:blipFill>
          <a:blip r:embed="rId3" cstate="print"/>
          <a:stretch>
            <a:fillRect/>
          </a:stretch>
        </p:blipFill>
        <p:spPr>
          <a:xfrm>
            <a:off x="6414984" y="2268722"/>
            <a:ext cx="914529" cy="914529"/>
          </a:xfrm>
          <a:prstGeom prst="rect">
            <a:avLst/>
          </a:prstGeom>
        </p:spPr>
      </p:pic>
      <p:sp>
        <p:nvSpPr>
          <p:cNvPr id="41" name="TextBox 40"/>
          <p:cNvSpPr txBox="1"/>
          <p:nvPr/>
        </p:nvSpPr>
        <p:spPr>
          <a:xfrm>
            <a:off x="4439889" y="1977669"/>
            <a:ext cx="1809919" cy="307777"/>
          </a:xfrm>
          <a:prstGeom prst="rect">
            <a:avLst/>
          </a:prstGeom>
          <a:noFill/>
        </p:spPr>
        <p:txBody>
          <a:bodyPr wrap="none" rtlCol="0">
            <a:spAutoFit/>
          </a:bodyPr>
          <a:lstStyle/>
          <a:p>
            <a:pPr algn="l"/>
            <a:r>
              <a:rPr lang="en-US" sz="1400" b="0" dirty="0" smtClean="0">
                <a:solidFill>
                  <a:schemeClr val="tx1"/>
                </a:solidFill>
                <a:latin typeface="+mn-lt"/>
              </a:rPr>
              <a:t>Current Temperature</a:t>
            </a:r>
            <a:endParaRPr lang="en-US" sz="1400" b="0" dirty="0">
              <a:solidFill>
                <a:schemeClr val="tx1"/>
              </a:solidFill>
              <a:latin typeface="+mn-lt"/>
            </a:endParaRPr>
          </a:p>
        </p:txBody>
      </p:sp>
      <p:sp>
        <p:nvSpPr>
          <p:cNvPr id="43" name="TextBox 42"/>
          <p:cNvSpPr txBox="1"/>
          <p:nvPr/>
        </p:nvSpPr>
        <p:spPr>
          <a:xfrm>
            <a:off x="4445463" y="2371074"/>
            <a:ext cx="1564852" cy="307777"/>
          </a:xfrm>
          <a:prstGeom prst="rect">
            <a:avLst/>
          </a:prstGeom>
          <a:noFill/>
        </p:spPr>
        <p:txBody>
          <a:bodyPr wrap="none" rtlCol="0">
            <a:spAutoFit/>
          </a:bodyPr>
          <a:lstStyle/>
          <a:p>
            <a:pPr algn="l"/>
            <a:r>
              <a:rPr lang="en-US" sz="1400" b="0" dirty="0" smtClean="0">
                <a:solidFill>
                  <a:schemeClr val="tx1"/>
                </a:solidFill>
                <a:latin typeface="+mn-lt"/>
              </a:rPr>
              <a:t>Max Temperature</a:t>
            </a:r>
            <a:endParaRPr lang="en-US" sz="1400" b="0" dirty="0">
              <a:solidFill>
                <a:schemeClr val="tx1"/>
              </a:solidFill>
              <a:latin typeface="+mn-lt"/>
            </a:endParaRPr>
          </a:p>
        </p:txBody>
      </p:sp>
      <p:sp>
        <p:nvSpPr>
          <p:cNvPr id="44" name="TextBox 43"/>
          <p:cNvSpPr txBox="1"/>
          <p:nvPr/>
        </p:nvSpPr>
        <p:spPr>
          <a:xfrm>
            <a:off x="4433466" y="2753846"/>
            <a:ext cx="1546321" cy="307777"/>
          </a:xfrm>
          <a:prstGeom prst="rect">
            <a:avLst/>
          </a:prstGeom>
          <a:noFill/>
        </p:spPr>
        <p:txBody>
          <a:bodyPr wrap="none" rtlCol="0">
            <a:spAutoFit/>
          </a:bodyPr>
          <a:lstStyle/>
          <a:p>
            <a:pPr algn="l"/>
            <a:r>
              <a:rPr lang="en-US" sz="1400" b="0" dirty="0" smtClean="0">
                <a:solidFill>
                  <a:schemeClr val="tx1"/>
                </a:solidFill>
                <a:latin typeface="+mn-lt"/>
              </a:rPr>
              <a:t>Min.Temperature</a:t>
            </a:r>
            <a:endParaRPr lang="en-US" sz="1400" b="0" dirty="0">
              <a:solidFill>
                <a:schemeClr val="tx1"/>
              </a:solidFill>
              <a:latin typeface="+mn-lt"/>
            </a:endParaRPr>
          </a:p>
        </p:txBody>
      </p:sp>
      <p:sp>
        <p:nvSpPr>
          <p:cNvPr id="45" name="TextBox 44"/>
          <p:cNvSpPr txBox="1"/>
          <p:nvPr/>
        </p:nvSpPr>
        <p:spPr>
          <a:xfrm>
            <a:off x="4429237" y="3104719"/>
            <a:ext cx="767967" cy="307777"/>
          </a:xfrm>
          <a:prstGeom prst="rect">
            <a:avLst/>
          </a:prstGeom>
          <a:noFill/>
        </p:spPr>
        <p:txBody>
          <a:bodyPr wrap="none" rtlCol="0">
            <a:spAutoFit/>
          </a:bodyPr>
          <a:lstStyle/>
          <a:p>
            <a:pPr algn="l"/>
            <a:r>
              <a:rPr lang="en-US" sz="1400" b="0" dirty="0" smtClean="0">
                <a:solidFill>
                  <a:schemeClr val="tx1"/>
                </a:solidFill>
                <a:latin typeface="+mn-lt"/>
              </a:rPr>
              <a:t>Error In</a:t>
            </a:r>
            <a:endParaRPr lang="en-US" sz="1400" b="0" dirty="0">
              <a:solidFill>
                <a:schemeClr val="tx1"/>
              </a:solidFill>
              <a:latin typeface="+mn-lt"/>
            </a:endParaRPr>
          </a:p>
        </p:txBody>
      </p:sp>
      <p:sp>
        <p:nvSpPr>
          <p:cNvPr id="46" name="TextBox 45"/>
          <p:cNvSpPr txBox="1"/>
          <p:nvPr/>
        </p:nvSpPr>
        <p:spPr>
          <a:xfrm>
            <a:off x="7587124" y="2020200"/>
            <a:ext cx="934102" cy="307777"/>
          </a:xfrm>
          <a:prstGeom prst="rect">
            <a:avLst/>
          </a:prstGeom>
          <a:noFill/>
        </p:spPr>
        <p:txBody>
          <a:bodyPr wrap="none" rtlCol="0">
            <a:spAutoFit/>
          </a:bodyPr>
          <a:lstStyle/>
          <a:p>
            <a:pPr algn="l"/>
            <a:r>
              <a:rPr lang="en-US" sz="1400" b="0" dirty="0" smtClean="0">
                <a:solidFill>
                  <a:schemeClr val="tx1"/>
                </a:solidFill>
                <a:latin typeface="+mn-lt"/>
              </a:rPr>
              <a:t>Warning?</a:t>
            </a:r>
            <a:endParaRPr lang="en-US" sz="1400" b="0" dirty="0">
              <a:solidFill>
                <a:schemeClr val="tx1"/>
              </a:solidFill>
              <a:latin typeface="+mn-lt"/>
            </a:endParaRPr>
          </a:p>
        </p:txBody>
      </p:sp>
      <p:sp>
        <p:nvSpPr>
          <p:cNvPr id="47" name="TextBox 46"/>
          <p:cNvSpPr txBox="1"/>
          <p:nvPr/>
        </p:nvSpPr>
        <p:spPr>
          <a:xfrm>
            <a:off x="7587124" y="2371073"/>
            <a:ext cx="1196097" cy="307777"/>
          </a:xfrm>
          <a:prstGeom prst="rect">
            <a:avLst/>
          </a:prstGeom>
          <a:noFill/>
        </p:spPr>
        <p:txBody>
          <a:bodyPr wrap="none" rtlCol="0">
            <a:spAutoFit/>
          </a:bodyPr>
          <a:lstStyle/>
          <a:p>
            <a:pPr algn="l"/>
            <a:r>
              <a:rPr lang="en-US" sz="1400" b="0" dirty="0" smtClean="0">
                <a:solidFill>
                  <a:schemeClr val="tx1"/>
                </a:solidFill>
                <a:latin typeface="+mn-lt"/>
              </a:rPr>
              <a:t>Warning Text</a:t>
            </a:r>
            <a:endParaRPr lang="en-US" sz="1400" b="0" dirty="0">
              <a:solidFill>
                <a:schemeClr val="tx1"/>
              </a:solidFill>
              <a:latin typeface="+mn-lt"/>
            </a:endParaRPr>
          </a:p>
        </p:txBody>
      </p:sp>
      <p:sp>
        <p:nvSpPr>
          <p:cNvPr id="48" name="TextBox 47"/>
          <p:cNvSpPr txBox="1"/>
          <p:nvPr/>
        </p:nvSpPr>
        <p:spPr>
          <a:xfrm>
            <a:off x="7576492" y="3062191"/>
            <a:ext cx="917046" cy="307777"/>
          </a:xfrm>
          <a:prstGeom prst="rect">
            <a:avLst/>
          </a:prstGeom>
          <a:noFill/>
        </p:spPr>
        <p:txBody>
          <a:bodyPr wrap="none" rtlCol="0">
            <a:spAutoFit/>
          </a:bodyPr>
          <a:lstStyle/>
          <a:p>
            <a:pPr algn="l"/>
            <a:r>
              <a:rPr lang="en-US" sz="1400" b="0" dirty="0" smtClean="0">
                <a:solidFill>
                  <a:schemeClr val="tx1"/>
                </a:solidFill>
                <a:latin typeface="+mn-lt"/>
              </a:rPr>
              <a:t>Error Out</a:t>
            </a:r>
            <a:endParaRPr lang="en-US" sz="1400" b="0" dirty="0">
              <a:solidFill>
                <a:schemeClr val="tx1"/>
              </a:solidFill>
              <a:latin typeface="+mn-lt"/>
            </a:endParaRPr>
          </a:p>
        </p:txBody>
      </p:sp>
      <p:cxnSp>
        <p:nvCxnSpPr>
          <p:cNvPr id="50" name="Straight Connector 49"/>
          <p:cNvCxnSpPr>
            <a:stCxn id="41" idx="3"/>
          </p:cNvCxnSpPr>
          <p:nvPr/>
        </p:nvCxnSpPr>
        <p:spPr>
          <a:xfrm>
            <a:off x="6249808" y="2131558"/>
            <a:ext cx="182890" cy="292665"/>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3" idx="3"/>
          </p:cNvCxnSpPr>
          <p:nvPr/>
        </p:nvCxnSpPr>
        <p:spPr>
          <a:xfrm>
            <a:off x="6010315" y="2524963"/>
            <a:ext cx="464913" cy="10127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44" idx="3"/>
          </p:cNvCxnSpPr>
          <p:nvPr/>
        </p:nvCxnSpPr>
        <p:spPr>
          <a:xfrm flipV="1">
            <a:off x="5979787" y="2860158"/>
            <a:ext cx="452911" cy="47577"/>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5" idx="3"/>
          </p:cNvCxnSpPr>
          <p:nvPr/>
        </p:nvCxnSpPr>
        <p:spPr>
          <a:xfrm flipV="1">
            <a:off x="5197204" y="3115340"/>
            <a:ext cx="1246126" cy="14326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endCxn id="46" idx="1"/>
          </p:cNvCxnSpPr>
          <p:nvPr/>
        </p:nvCxnSpPr>
        <p:spPr>
          <a:xfrm flipV="1">
            <a:off x="7378995" y="2174089"/>
            <a:ext cx="208129" cy="196972"/>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endCxn id="47" idx="1"/>
          </p:cNvCxnSpPr>
          <p:nvPr/>
        </p:nvCxnSpPr>
        <p:spPr>
          <a:xfrm flipV="1">
            <a:off x="7389628" y="2524962"/>
            <a:ext cx="197496" cy="90647"/>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p:cNvCxnSpPr>
            <a:endCxn id="48" idx="1"/>
          </p:cNvCxnSpPr>
          <p:nvPr/>
        </p:nvCxnSpPr>
        <p:spPr>
          <a:xfrm>
            <a:off x="7325833" y="3062177"/>
            <a:ext cx="250659" cy="15390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7533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Standards</a:t>
            </a:r>
            <a:endParaRPr lang="en-US" dirty="0"/>
          </a:p>
        </p:txBody>
      </p:sp>
      <p:sp>
        <p:nvSpPr>
          <p:cNvPr id="7" name="Text Placeholder 6"/>
          <p:cNvSpPr>
            <a:spLocks noGrp="1"/>
          </p:cNvSpPr>
          <p:nvPr>
            <p:ph type="body" sz="quarter" idx="13"/>
          </p:nvPr>
        </p:nvSpPr>
        <p:spPr/>
        <p:txBody>
          <a:bodyPr/>
          <a:lstStyle/>
          <a:p>
            <a:r>
              <a:rPr lang="en-US" dirty="0" smtClean="0"/>
              <a:t>C. Connector Pane</a:t>
            </a:r>
            <a:endParaRPr lang="en-US"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38</a:t>
            </a:fld>
            <a:endParaRPr lang="en-US" dirty="0"/>
          </a:p>
        </p:txBody>
      </p:sp>
      <p:pic>
        <p:nvPicPr>
          <p:cNvPr id="27653" name="Picture 5" descr="conpane.bmp"/>
          <p:cNvPicPr>
            <a:picLocks noChangeAspect="1" noChangeArrowheads="1"/>
          </p:cNvPicPr>
          <p:nvPr/>
        </p:nvPicPr>
        <p:blipFill>
          <a:blip r:embed="rId2" cstate="print"/>
          <a:srcRect/>
          <a:stretch>
            <a:fillRect/>
          </a:stretch>
        </p:blipFill>
        <p:spPr bwMode="auto">
          <a:xfrm>
            <a:off x="4017026" y="1352242"/>
            <a:ext cx="762308" cy="762308"/>
          </a:xfrm>
          <a:prstGeom prst="rect">
            <a:avLst/>
          </a:prstGeom>
          <a:noFill/>
          <a:ln w="9525" algn="ctr">
            <a:noFill/>
            <a:miter lim="800000"/>
            <a:headEnd type="none" w="sm" len="sm"/>
            <a:tailEnd type="none" w="sm" len="sm"/>
          </a:ln>
        </p:spPr>
      </p:pic>
      <p:pic>
        <p:nvPicPr>
          <p:cNvPr id="27654" name="Picture 32" descr="loc_bd_conpanediagram.bmp"/>
          <p:cNvPicPr>
            <a:picLocks noChangeAspect="1" noChangeArrowheads="1"/>
          </p:cNvPicPr>
          <p:nvPr/>
        </p:nvPicPr>
        <p:blipFill>
          <a:blip r:embed="rId3" cstate="print"/>
          <a:srcRect/>
          <a:stretch>
            <a:fillRect/>
          </a:stretch>
        </p:blipFill>
        <p:spPr bwMode="auto">
          <a:xfrm>
            <a:off x="2537116" y="2222643"/>
            <a:ext cx="4244684" cy="2863707"/>
          </a:xfrm>
          <a:prstGeom prst="rect">
            <a:avLst/>
          </a:prstGeom>
          <a:noFill/>
          <a:ln w="9525" algn="ctr">
            <a:noFill/>
            <a:miter lim="800000"/>
            <a:headEnd type="none" w="sm" len="sm"/>
            <a:tailEnd type="none" w="sm" len="sm"/>
          </a:ln>
        </p:spPr>
      </p:pic>
    </p:spTree>
    <p:extLst>
      <p:ext uri="{BB962C8B-B14F-4D97-AF65-F5344CB8AC3E}">
        <p14:creationId xmlns:p14="http://schemas.microsoft.com/office/powerpoint/2010/main" val="6503847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en-US" dirty="0" smtClean="0"/>
              <a:t>D. Documentation</a:t>
            </a:r>
            <a:endParaRPr lang="en-US" dirty="0"/>
          </a:p>
        </p:txBody>
      </p:sp>
      <p:sp>
        <p:nvSpPr>
          <p:cNvPr id="8" name="Text Placeholder 7"/>
          <p:cNvSpPr>
            <a:spLocks noGrp="1"/>
          </p:cNvSpPr>
          <p:nvPr>
            <p:ph type="body" idx="12"/>
          </p:nvPr>
        </p:nvSpPr>
        <p:spPr/>
        <p:txBody>
          <a:bodyPr/>
          <a:lstStyle/>
          <a:p>
            <a:r>
              <a:rPr lang="en-US" dirty="0" smtClean="0"/>
              <a:t>Explain how to document code in LabVIEW using descriptions and tip strips, and describe four methods for documenting code on the block diagram.</a:t>
            </a:r>
            <a:endParaRPr lang="en-US" dirty="0"/>
          </a:p>
        </p:txBody>
      </p:sp>
      <p:sp>
        <p:nvSpPr>
          <p:cNvPr id="5" name="Text Placeholder 4"/>
          <p:cNvSpPr>
            <a:spLocks noGrp="1"/>
          </p:cNvSpPr>
          <p:nvPr>
            <p:ph type="body" sz="quarter" idx="15"/>
          </p:nvPr>
        </p:nvSpPr>
        <p:spPr/>
        <p:txBody>
          <a:bodyPr/>
          <a:lstStyle/>
          <a:p>
            <a:r>
              <a:rPr lang="en-US" dirty="0" smtClean="0"/>
              <a:t>VI Descriptions and Tip Strips</a:t>
            </a:r>
          </a:p>
          <a:p>
            <a:r>
              <a:rPr lang="en-US" dirty="0" smtClean="0"/>
              <a:t>Labels</a:t>
            </a:r>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39</a:t>
            </a:fld>
            <a:endParaRPr lang="en-US" dirty="0"/>
          </a:p>
        </p:txBody>
      </p:sp>
    </p:spTree>
    <p:extLst>
      <p:ext uri="{BB962C8B-B14F-4D97-AF65-F5344CB8AC3E}">
        <p14:creationId xmlns:p14="http://schemas.microsoft.com/office/powerpoint/2010/main" val="2224167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Course Learning Map</a:t>
            </a:r>
            <a:endParaRPr lang="en-US" dirty="0"/>
          </a:p>
        </p:txBody>
      </p:sp>
      <p:sp>
        <p:nvSpPr>
          <p:cNvPr id="11" name="Text Placeholder 10"/>
          <p:cNvSpPr>
            <a:spLocks noGrp="1"/>
          </p:cNvSpPr>
          <p:nvPr>
            <p:ph type="body" sz="quarter" idx="13"/>
          </p:nvPr>
        </p:nvSpPr>
        <p:spPr/>
        <p:txBody>
          <a:bodyPr/>
          <a:lstStyle/>
          <a:p>
            <a:r>
              <a:rPr lang="en-US" dirty="0" smtClean="0"/>
              <a:t>Welcome to </a:t>
            </a:r>
            <a:r>
              <a:rPr lang="en-US" dirty="0" err="1" smtClean="0"/>
              <a:t>LabVIEW</a:t>
            </a:r>
            <a:r>
              <a:rPr lang="en-US" dirty="0" smtClean="0"/>
              <a:t> Core 1</a:t>
            </a:r>
          </a:p>
          <a:p>
            <a:endParaRPr lang="en-US" dirty="0"/>
          </a:p>
        </p:txBody>
      </p:sp>
      <p:graphicFrame>
        <p:nvGraphicFramePr>
          <p:cNvPr id="22" name="Diagram 21"/>
          <p:cNvGraphicFramePr/>
          <p:nvPr>
            <p:extLst>
              <p:ext uri="{D42A27DB-BD31-4B8C-83A1-F6EECF244321}">
                <p14:modId xmlns:p14="http://schemas.microsoft.com/office/powerpoint/2010/main" val="2564228723"/>
              </p:ext>
            </p:extLst>
          </p:nvPr>
        </p:nvGraphicFramePr>
        <p:xfrm>
          <a:off x="609600" y="1276350"/>
          <a:ext cx="2362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2557212697"/>
              </p:ext>
            </p:extLst>
          </p:nvPr>
        </p:nvGraphicFramePr>
        <p:xfrm>
          <a:off x="3505200" y="1276350"/>
          <a:ext cx="23622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6400800" y="1276350"/>
          <a:ext cx="2362200" cy="3048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a:t>
            </a:fld>
            <a:endParaRPr lang="en-US" dirty="0"/>
          </a:p>
        </p:txBody>
      </p:sp>
    </p:spTree>
    <p:extLst>
      <p:ext uri="{BB962C8B-B14F-4D97-AF65-F5344CB8AC3E}">
        <p14:creationId xmlns:p14="http://schemas.microsoft.com/office/powerpoint/2010/main" val="3241732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Creating Descriptions and Tip Strips</a:t>
            </a:r>
            <a:endParaRPr lang="en-US" dirty="0"/>
          </a:p>
        </p:txBody>
      </p:sp>
      <p:sp>
        <p:nvSpPr>
          <p:cNvPr id="14" name="Text Placeholder 13"/>
          <p:cNvSpPr>
            <a:spLocks noGrp="1"/>
          </p:cNvSpPr>
          <p:nvPr>
            <p:ph type="body" sz="quarter" idx="13"/>
          </p:nvPr>
        </p:nvSpPr>
        <p:spPr/>
        <p:txBody>
          <a:bodyPr/>
          <a:lstStyle/>
          <a:p>
            <a:r>
              <a:rPr lang="en-US" dirty="0" smtClean="0"/>
              <a:t>D. Documentation</a:t>
            </a:r>
            <a:endParaRPr lang="en-US" dirty="0"/>
          </a:p>
        </p:txBody>
      </p:sp>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40</a:t>
            </a:fld>
            <a:endParaRPr lang="en-US" dirty="0"/>
          </a:p>
        </p:txBody>
      </p:sp>
      <p:pic>
        <p:nvPicPr>
          <p:cNvPr id="7" name="Picture 6" descr="loc_env_Temperature Warnings_Max Temp.png"/>
          <p:cNvPicPr>
            <a:picLocks noChangeAspect="1"/>
          </p:cNvPicPr>
          <p:nvPr/>
        </p:nvPicPr>
        <p:blipFill>
          <a:blip r:embed="rId3" cstate="print"/>
          <a:stretch>
            <a:fillRect/>
          </a:stretch>
        </p:blipFill>
        <p:spPr>
          <a:xfrm>
            <a:off x="5199321" y="1249768"/>
            <a:ext cx="3608098" cy="3493781"/>
          </a:xfrm>
          <a:prstGeom prst="rect">
            <a:avLst/>
          </a:prstGeom>
        </p:spPr>
      </p:pic>
      <p:pic>
        <p:nvPicPr>
          <p:cNvPr id="9" name="Picture 8" descr="loc_env_temp warnings_VI Properties documentation.png"/>
          <p:cNvPicPr>
            <a:picLocks noChangeAspect="1"/>
          </p:cNvPicPr>
          <p:nvPr/>
        </p:nvPicPr>
        <p:blipFill>
          <a:blip r:embed="rId4" cstate="print"/>
          <a:stretch>
            <a:fillRect/>
          </a:stretch>
        </p:blipFill>
        <p:spPr>
          <a:xfrm>
            <a:off x="372140" y="1749468"/>
            <a:ext cx="4615507" cy="2700715"/>
          </a:xfrm>
          <a:prstGeom prst="rect">
            <a:avLst/>
          </a:prstGeom>
        </p:spPr>
      </p:pic>
    </p:spTree>
    <p:extLst>
      <p:ext uri="{BB962C8B-B14F-4D97-AF65-F5344CB8AC3E}">
        <p14:creationId xmlns:p14="http://schemas.microsoft.com/office/powerpoint/2010/main" val="18618348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oc_bd_bdcomments.png"/>
          <p:cNvPicPr>
            <a:picLocks noChangeAspect="1"/>
          </p:cNvPicPr>
          <p:nvPr/>
        </p:nvPicPr>
        <p:blipFill>
          <a:blip r:embed="rId3" cstate="print"/>
          <a:stretch>
            <a:fillRect/>
          </a:stretch>
        </p:blipFill>
        <p:spPr>
          <a:xfrm>
            <a:off x="1221374" y="1671373"/>
            <a:ext cx="6935168" cy="2695951"/>
          </a:xfrm>
          <a:prstGeom prst="rect">
            <a:avLst/>
          </a:prstGeom>
        </p:spPr>
      </p:pic>
      <p:sp>
        <p:nvSpPr>
          <p:cNvPr id="13" name="Text Placeholder 12"/>
          <p:cNvSpPr>
            <a:spLocks noGrp="1"/>
          </p:cNvSpPr>
          <p:nvPr>
            <p:ph type="body" sz="quarter" idx="10"/>
          </p:nvPr>
        </p:nvSpPr>
        <p:spPr/>
        <p:txBody>
          <a:bodyPr/>
          <a:lstStyle/>
          <a:p>
            <a:r>
              <a:rPr lang="en-US" dirty="0" smtClean="0"/>
              <a:t>Documenting Block Diagram Code</a:t>
            </a:r>
            <a:endParaRPr lang="en-US" dirty="0"/>
          </a:p>
        </p:txBody>
      </p:sp>
      <p:sp>
        <p:nvSpPr>
          <p:cNvPr id="14" name="Text Placeholder 13"/>
          <p:cNvSpPr>
            <a:spLocks noGrp="1"/>
          </p:cNvSpPr>
          <p:nvPr>
            <p:ph type="body" sz="quarter" idx="13"/>
          </p:nvPr>
        </p:nvSpPr>
        <p:spPr/>
        <p:txBody>
          <a:bodyPr/>
          <a:lstStyle/>
          <a:p>
            <a:r>
              <a:rPr lang="en-US" dirty="0" smtClean="0"/>
              <a:t>D. Documentation</a:t>
            </a:r>
            <a:endParaRPr lang="en-US" dirty="0"/>
          </a:p>
        </p:txBody>
      </p:sp>
      <p:sp>
        <p:nvSpPr>
          <p:cNvPr id="6" name="TextBox 5"/>
          <p:cNvSpPr txBox="1"/>
          <p:nvPr/>
        </p:nvSpPr>
        <p:spPr>
          <a:xfrm>
            <a:off x="4495800" y="4474616"/>
            <a:ext cx="1676400" cy="400110"/>
          </a:xfrm>
          <a:prstGeom prst="rect">
            <a:avLst/>
          </a:prstGeom>
          <a:noFill/>
        </p:spPr>
        <p:txBody>
          <a:bodyPr wrap="square" rtlCol="0">
            <a:spAutoFit/>
          </a:bodyPr>
          <a:lstStyle/>
          <a:p>
            <a:pPr algn="l"/>
            <a:r>
              <a:rPr lang="en-US" sz="2000" b="0" dirty="0" smtClean="0">
                <a:solidFill>
                  <a:schemeClr val="tx1"/>
                </a:solidFill>
                <a:latin typeface="+mn-lt"/>
              </a:rPr>
              <a:t>Owned label</a:t>
            </a:r>
            <a:endParaRPr lang="en-US" sz="2000" b="0" dirty="0">
              <a:solidFill>
                <a:schemeClr val="tx1"/>
              </a:solidFill>
              <a:latin typeface="+mn-lt"/>
            </a:endParaRPr>
          </a:p>
        </p:txBody>
      </p:sp>
      <p:sp>
        <p:nvSpPr>
          <p:cNvPr id="8" name="TextBox 7"/>
          <p:cNvSpPr txBox="1"/>
          <p:nvPr/>
        </p:nvSpPr>
        <p:spPr>
          <a:xfrm>
            <a:off x="691117" y="3954951"/>
            <a:ext cx="1295400" cy="400110"/>
          </a:xfrm>
          <a:prstGeom prst="rect">
            <a:avLst/>
          </a:prstGeom>
          <a:noFill/>
        </p:spPr>
        <p:txBody>
          <a:bodyPr wrap="square" rtlCol="0">
            <a:spAutoFit/>
          </a:bodyPr>
          <a:lstStyle/>
          <a:p>
            <a:pPr algn="l"/>
            <a:r>
              <a:rPr lang="en-US" sz="2000" b="0" dirty="0" smtClean="0">
                <a:solidFill>
                  <a:schemeClr val="tx1"/>
                </a:solidFill>
                <a:latin typeface="+mn-lt"/>
              </a:rPr>
              <a:t>Free label</a:t>
            </a:r>
            <a:endParaRPr lang="en-US" sz="2000" b="0" dirty="0">
              <a:solidFill>
                <a:schemeClr val="tx1"/>
              </a:solidFill>
              <a:latin typeface="+mn-lt"/>
            </a:endParaRPr>
          </a:p>
        </p:txBody>
      </p:sp>
      <p:cxnSp>
        <p:nvCxnSpPr>
          <p:cNvPr id="11" name="Straight Arrow Connector 10"/>
          <p:cNvCxnSpPr/>
          <p:nvPr/>
        </p:nvCxnSpPr>
        <p:spPr>
          <a:xfrm flipV="1">
            <a:off x="1360967" y="3264195"/>
            <a:ext cx="499731" cy="75491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0"/>
          </p:cNvCxnSpPr>
          <p:nvPr/>
        </p:nvCxnSpPr>
        <p:spPr>
          <a:xfrm flipV="1">
            <a:off x="5334000" y="3253564"/>
            <a:ext cx="1173126" cy="122105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41</a:t>
            </a:fld>
            <a:endParaRPr lang="en-US" dirty="0"/>
          </a:p>
        </p:txBody>
      </p:sp>
    </p:spTree>
    <p:extLst>
      <p:ext uri="{BB962C8B-B14F-4D97-AF65-F5344CB8AC3E}">
        <p14:creationId xmlns:p14="http://schemas.microsoft.com/office/powerpoint/2010/main" val="37683548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idx="10"/>
          </p:nvPr>
        </p:nvSpPr>
        <p:spPr/>
        <p:txBody>
          <a:bodyPr/>
          <a:lstStyle/>
          <a:p>
            <a:r>
              <a:rPr lang="en-US" dirty="0" smtClean="0"/>
              <a:t>E. Using SubVIs</a:t>
            </a:r>
            <a:endParaRPr lang="en-US" dirty="0"/>
          </a:p>
        </p:txBody>
      </p:sp>
      <p:sp>
        <p:nvSpPr>
          <p:cNvPr id="14" name="Text Placeholder 13"/>
          <p:cNvSpPr>
            <a:spLocks noGrp="1"/>
          </p:cNvSpPr>
          <p:nvPr>
            <p:ph type="body" idx="12"/>
          </p:nvPr>
        </p:nvSpPr>
        <p:spPr/>
        <p:txBody>
          <a:bodyPr/>
          <a:lstStyle/>
          <a:p>
            <a:r>
              <a:rPr lang="en-US" dirty="0" smtClean="0"/>
              <a:t>Demonstrate how to place subVIs on the block diagram, explain terminal settings and error handling, and create subVIs from a section of existing code.</a:t>
            </a:r>
            <a:endParaRPr lang="en-US" dirty="0"/>
          </a:p>
        </p:txBody>
      </p:sp>
      <p:sp>
        <p:nvSpPr>
          <p:cNvPr id="11" name="Text Placeholder 10"/>
          <p:cNvSpPr>
            <a:spLocks noGrp="1"/>
          </p:cNvSpPr>
          <p:nvPr>
            <p:ph type="body" sz="quarter" idx="15"/>
          </p:nvPr>
        </p:nvSpPr>
        <p:spPr/>
        <p:txBody>
          <a:bodyPr>
            <a:normAutofit lnSpcReduction="10000"/>
          </a:bodyPr>
          <a:lstStyle/>
          <a:p>
            <a:r>
              <a:rPr lang="en-US" dirty="0" smtClean="0"/>
              <a:t>Placing SubVIs on the Block Diagram</a:t>
            </a:r>
          </a:p>
          <a:p>
            <a:r>
              <a:rPr lang="en-US" dirty="0" smtClean="0"/>
              <a:t>Terminal Settings</a:t>
            </a:r>
          </a:p>
          <a:p>
            <a:r>
              <a:rPr lang="en-US" dirty="0" smtClean="0"/>
              <a:t>Handling Errors</a:t>
            </a:r>
          </a:p>
          <a:p>
            <a:r>
              <a:rPr lang="en-US" dirty="0" smtClean="0"/>
              <a:t>Creating from a Section of Block Diagram</a:t>
            </a:r>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42</a:t>
            </a:fld>
            <a:endParaRPr lang="en-US" dirty="0"/>
          </a:p>
        </p:txBody>
      </p:sp>
    </p:spTree>
    <p:extLst>
      <p:ext uri="{BB962C8B-B14F-4D97-AF65-F5344CB8AC3E}">
        <p14:creationId xmlns:p14="http://schemas.microsoft.com/office/powerpoint/2010/main" val="38427509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Placing SubVIs on the Block Diagram</a:t>
            </a:r>
            <a:endParaRPr lang="en-US" dirty="0"/>
          </a:p>
        </p:txBody>
      </p:sp>
      <p:sp>
        <p:nvSpPr>
          <p:cNvPr id="6" name="Text Placeholder 5"/>
          <p:cNvSpPr>
            <a:spLocks noGrp="1"/>
          </p:cNvSpPr>
          <p:nvPr>
            <p:ph type="body" sz="quarter" idx="13"/>
          </p:nvPr>
        </p:nvSpPr>
        <p:spPr/>
        <p:txBody>
          <a:bodyPr/>
          <a:lstStyle/>
          <a:p>
            <a:r>
              <a:rPr lang="en-US" dirty="0" smtClean="0"/>
              <a:t>E. Using SubVIs</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43</a:t>
            </a:fld>
            <a:endParaRPr lang="en-US" dirty="0"/>
          </a:p>
        </p:txBody>
      </p:sp>
      <p:pic>
        <p:nvPicPr>
          <p:cNvPr id="8" name="Picture 7" descr="loc_bd_temperature warnings on bd.png"/>
          <p:cNvPicPr>
            <a:picLocks noChangeAspect="1"/>
          </p:cNvPicPr>
          <p:nvPr/>
        </p:nvPicPr>
        <p:blipFill>
          <a:blip r:embed="rId3" cstate="print"/>
          <a:stretch>
            <a:fillRect/>
          </a:stretch>
        </p:blipFill>
        <p:spPr>
          <a:xfrm>
            <a:off x="6096000" y="1428750"/>
            <a:ext cx="2536385" cy="2879333"/>
          </a:xfrm>
          <a:prstGeom prst="rect">
            <a:avLst/>
          </a:prstGeom>
        </p:spPr>
      </p:pic>
      <p:pic>
        <p:nvPicPr>
          <p:cNvPr id="10" name="Picture 9" descr="loc_env_weather warnings project.png"/>
          <p:cNvPicPr>
            <a:picLocks noChangeAspect="1"/>
          </p:cNvPicPr>
          <p:nvPr/>
        </p:nvPicPr>
        <p:blipFill>
          <a:blip r:embed="rId4" cstate="print"/>
          <a:stretch>
            <a:fillRect/>
          </a:stretch>
        </p:blipFill>
        <p:spPr>
          <a:xfrm>
            <a:off x="228600" y="1123950"/>
            <a:ext cx="1905266" cy="1395608"/>
          </a:xfrm>
          <a:prstGeom prst="rect">
            <a:avLst/>
          </a:prstGeom>
        </p:spPr>
      </p:pic>
      <p:pic>
        <p:nvPicPr>
          <p:cNvPr id="11" name="Picture 10" descr="loc_env_functions_palette_select VI.png"/>
          <p:cNvPicPr>
            <a:picLocks noChangeAspect="1"/>
          </p:cNvPicPr>
          <p:nvPr/>
        </p:nvPicPr>
        <p:blipFill>
          <a:blip r:embed="rId5" cstate="print"/>
          <a:stretch>
            <a:fillRect/>
          </a:stretch>
        </p:blipFill>
        <p:spPr>
          <a:xfrm>
            <a:off x="2895600" y="1047750"/>
            <a:ext cx="1409897" cy="2815031"/>
          </a:xfrm>
          <a:prstGeom prst="rect">
            <a:avLst/>
          </a:prstGeom>
        </p:spPr>
      </p:pic>
      <p:pic>
        <p:nvPicPr>
          <p:cNvPr id="12" name="Picture 11" descr="loc_env_quick drop temp warning.png"/>
          <p:cNvPicPr>
            <a:picLocks noChangeAspect="1"/>
          </p:cNvPicPr>
          <p:nvPr/>
        </p:nvPicPr>
        <p:blipFill>
          <a:blip r:embed="rId6" cstate="print"/>
          <a:stretch>
            <a:fillRect/>
          </a:stretch>
        </p:blipFill>
        <p:spPr>
          <a:xfrm>
            <a:off x="76200" y="3105150"/>
            <a:ext cx="2095978" cy="1568808"/>
          </a:xfrm>
          <a:prstGeom prst="rect">
            <a:avLst/>
          </a:prstGeom>
        </p:spPr>
      </p:pic>
      <p:pic>
        <p:nvPicPr>
          <p:cNvPr id="13" name="Picture 12" descr="loc_fp_temp_warning_cropped.png"/>
          <p:cNvPicPr>
            <a:picLocks noChangeAspect="1"/>
          </p:cNvPicPr>
          <p:nvPr/>
        </p:nvPicPr>
        <p:blipFill>
          <a:blip r:embed="rId7" cstate="print"/>
          <a:stretch>
            <a:fillRect/>
          </a:stretch>
        </p:blipFill>
        <p:spPr>
          <a:xfrm>
            <a:off x="2514600" y="4095750"/>
            <a:ext cx="2381583" cy="781159"/>
          </a:xfrm>
          <a:prstGeom prst="rect">
            <a:avLst/>
          </a:prstGeom>
        </p:spPr>
      </p:pic>
      <p:sp>
        <p:nvSpPr>
          <p:cNvPr id="14" name="Rectangle 13"/>
          <p:cNvSpPr/>
          <p:nvPr/>
        </p:nvSpPr>
        <p:spPr>
          <a:xfrm>
            <a:off x="533400" y="1885950"/>
            <a:ext cx="914400" cy="228600"/>
          </a:xfrm>
          <a:prstGeom prst="rect">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152400" y="3257550"/>
            <a:ext cx="1828800" cy="381000"/>
          </a:xfrm>
          <a:prstGeom prst="rect">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2971800" y="3562350"/>
            <a:ext cx="914400" cy="228600"/>
          </a:xfrm>
          <a:prstGeom prst="rect">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4648200" y="4248150"/>
            <a:ext cx="228600" cy="228600"/>
          </a:xfrm>
          <a:prstGeom prst="rect">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9" name="Straight Arrow Connector 18"/>
          <p:cNvCxnSpPr>
            <a:stCxn id="13" idx="3"/>
          </p:cNvCxnSpPr>
          <p:nvPr/>
        </p:nvCxnSpPr>
        <p:spPr>
          <a:xfrm flipV="1">
            <a:off x="4896183" y="3181350"/>
            <a:ext cx="2342817" cy="13049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3886200" y="3105150"/>
            <a:ext cx="32766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3"/>
          </p:cNvCxnSpPr>
          <p:nvPr/>
        </p:nvCxnSpPr>
        <p:spPr>
          <a:xfrm>
            <a:off x="1447800" y="2000250"/>
            <a:ext cx="5638800" cy="876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5" idx="3"/>
          </p:cNvCxnSpPr>
          <p:nvPr/>
        </p:nvCxnSpPr>
        <p:spPr>
          <a:xfrm flipV="1">
            <a:off x="1981200" y="3028950"/>
            <a:ext cx="5105400"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87786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475488" y="514350"/>
            <a:ext cx="7848600" cy="609600"/>
          </a:xfrm>
        </p:spPr>
        <p:txBody>
          <a:bodyPr/>
          <a:lstStyle/>
          <a:p>
            <a:r>
              <a:rPr lang="en-US" dirty="0" smtClean="0"/>
              <a:t>Terminal Settings</a:t>
            </a:r>
            <a:endParaRPr lang="en-US" dirty="0"/>
          </a:p>
        </p:txBody>
      </p:sp>
      <p:sp>
        <p:nvSpPr>
          <p:cNvPr id="29699" name="Rectangle 3"/>
          <p:cNvSpPr>
            <a:spLocks noGrp="1" noChangeArrowheads="1"/>
          </p:cNvSpPr>
          <p:nvPr>
            <p:ph sz="quarter" idx="15"/>
          </p:nvPr>
        </p:nvSpPr>
        <p:spPr>
          <a:xfrm>
            <a:off x="457200" y="1200150"/>
            <a:ext cx="3886200" cy="3505200"/>
          </a:xfrm>
        </p:spPr>
        <p:txBody>
          <a:bodyPr/>
          <a:lstStyle/>
          <a:p>
            <a:r>
              <a:rPr lang="en-US" b="1" dirty="0" smtClean="0"/>
              <a:t>Bold</a:t>
            </a:r>
          </a:p>
          <a:p>
            <a:pPr lvl="1"/>
            <a:r>
              <a:rPr lang="en-US" dirty="0" smtClean="0"/>
              <a:t>Required terminal</a:t>
            </a:r>
          </a:p>
          <a:p>
            <a:r>
              <a:rPr lang="en-US" dirty="0" smtClean="0"/>
              <a:t>Plain</a:t>
            </a:r>
          </a:p>
          <a:p>
            <a:pPr lvl="1"/>
            <a:r>
              <a:rPr lang="en-US" dirty="0" smtClean="0"/>
              <a:t>Recommended terminal</a:t>
            </a:r>
          </a:p>
          <a:p>
            <a:r>
              <a:rPr lang="en-US" dirty="0" smtClean="0">
                <a:solidFill>
                  <a:schemeClr val="bg2">
                    <a:lumMod val="50000"/>
                  </a:schemeClr>
                </a:solidFill>
              </a:rPr>
              <a:t>Dimmed</a:t>
            </a:r>
          </a:p>
          <a:p>
            <a:pPr lvl="1"/>
            <a:r>
              <a:rPr lang="en-US" dirty="0" smtClean="0"/>
              <a:t>Optional terminal</a:t>
            </a:r>
          </a:p>
        </p:txBody>
      </p:sp>
      <p:sp>
        <p:nvSpPr>
          <p:cNvPr id="13" name="Content Placeholder 12"/>
          <p:cNvSpPr>
            <a:spLocks noGrp="1"/>
          </p:cNvSpPr>
          <p:nvPr>
            <p:ph sz="quarter" idx="16"/>
          </p:nvPr>
        </p:nvSpPr>
        <p:spPr/>
        <p:txBody>
          <a:bodyPr/>
          <a:lstStyle/>
          <a:p>
            <a:endParaRPr lang="en-US" dirty="0"/>
          </a:p>
        </p:txBody>
      </p:sp>
      <p:sp>
        <p:nvSpPr>
          <p:cNvPr id="7" name="Text Placeholder 6"/>
          <p:cNvSpPr>
            <a:spLocks noGrp="1"/>
          </p:cNvSpPr>
          <p:nvPr>
            <p:ph type="body" sz="quarter" idx="13"/>
          </p:nvPr>
        </p:nvSpPr>
        <p:spPr/>
        <p:txBody>
          <a:bodyPr/>
          <a:lstStyle/>
          <a:p>
            <a:r>
              <a:rPr lang="en-US" dirty="0" smtClean="0"/>
              <a:t>E. Using SubVIs</a:t>
            </a:r>
            <a:endParaRPr lang="en-US" dirty="0"/>
          </a:p>
        </p:txBody>
      </p:sp>
      <p:pic>
        <p:nvPicPr>
          <p:cNvPr id="1026" name="Picture 2" descr="loc_env_Write to Binary File context help.bmp"/>
          <p:cNvPicPr>
            <a:picLocks noChangeAspect="1" noChangeArrowheads="1"/>
          </p:cNvPicPr>
          <p:nvPr/>
        </p:nvPicPr>
        <p:blipFill>
          <a:blip r:embed="rId3" cstate="print"/>
          <a:srcRect/>
          <a:stretch>
            <a:fillRect/>
          </a:stretch>
        </p:blipFill>
        <p:spPr bwMode="auto">
          <a:xfrm>
            <a:off x="4128198" y="1200150"/>
            <a:ext cx="4865751" cy="3354419"/>
          </a:xfrm>
          <a:prstGeom prst="rect">
            <a:avLst/>
          </a:prstGeom>
          <a:noFill/>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44</a:t>
            </a:fld>
            <a:endParaRPr lang="en-US" dirty="0"/>
          </a:p>
        </p:txBody>
      </p:sp>
    </p:spTree>
    <p:extLst>
      <p:ext uri="{BB962C8B-B14F-4D97-AF65-F5344CB8AC3E}">
        <p14:creationId xmlns:p14="http://schemas.microsoft.com/office/powerpoint/2010/main" val="29444779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smtClean="0"/>
              <a:t>Handling Errors</a:t>
            </a:r>
            <a:endParaRPr lang="en-US" dirty="0"/>
          </a:p>
        </p:txBody>
      </p:sp>
      <p:sp>
        <p:nvSpPr>
          <p:cNvPr id="8" name="Slide Number Placeholder 7"/>
          <p:cNvSpPr>
            <a:spLocks noGrp="1"/>
          </p:cNvSpPr>
          <p:nvPr>
            <p:ph type="sldNum" sz="quarter" idx="14"/>
          </p:nvPr>
        </p:nvSpPr>
        <p:spPr/>
        <p:txBody>
          <a:bodyPr/>
          <a:lstStyle/>
          <a:p>
            <a:fld id="{F7BDED22-11C7-456A-B829-4ED810F305A6}" type="slidenum">
              <a:rPr lang="en-US" smtClean="0"/>
              <a:pPr/>
              <a:t>45</a:t>
            </a:fld>
            <a:endParaRPr lang="en-US" dirty="0"/>
          </a:p>
        </p:txBody>
      </p:sp>
      <p:sp>
        <p:nvSpPr>
          <p:cNvPr id="27651" name="Rectangle 9"/>
          <p:cNvSpPr>
            <a:spLocks noGrp="1" noChangeArrowheads="1"/>
          </p:cNvSpPr>
          <p:nvPr>
            <p:ph sz="quarter" idx="15"/>
          </p:nvPr>
        </p:nvSpPr>
        <p:spPr>
          <a:xfrm>
            <a:off x="533400" y="1005840"/>
            <a:ext cx="7772400" cy="2768009"/>
          </a:xfrm>
        </p:spPr>
        <p:txBody>
          <a:bodyPr/>
          <a:lstStyle/>
          <a:p>
            <a:pPr marL="0" indent="0">
              <a:buNone/>
            </a:pPr>
            <a:r>
              <a:rPr lang="en-US" dirty="0" smtClean="0"/>
              <a:t>Use a Case Structure to handle errors passed into the subVI.</a:t>
            </a:r>
          </a:p>
        </p:txBody>
      </p:sp>
      <p:sp>
        <p:nvSpPr>
          <p:cNvPr id="12" name="Text Placeholder 11"/>
          <p:cNvSpPr>
            <a:spLocks noGrp="1"/>
          </p:cNvSpPr>
          <p:nvPr>
            <p:ph type="body" sz="quarter" idx="13"/>
          </p:nvPr>
        </p:nvSpPr>
        <p:spPr/>
        <p:txBody>
          <a:bodyPr/>
          <a:lstStyle/>
          <a:p>
            <a:r>
              <a:rPr lang="en-US" smtClean="0"/>
              <a:t>E. Using SubVIs</a:t>
            </a:r>
            <a:endParaRPr lang="en-US" dirty="0"/>
          </a:p>
        </p:txBody>
      </p:sp>
      <p:pic>
        <p:nvPicPr>
          <p:cNvPr id="1028" name="Picture 4" descr="loc_bd_determine_warnings-noerror.bmp"/>
          <p:cNvPicPr>
            <a:picLocks noChangeAspect="1" noChangeArrowheads="1"/>
          </p:cNvPicPr>
          <p:nvPr/>
        </p:nvPicPr>
        <p:blipFill>
          <a:blip r:embed="rId2" cstate="print"/>
          <a:srcRect/>
          <a:stretch>
            <a:fillRect/>
          </a:stretch>
        </p:blipFill>
        <p:spPr bwMode="auto">
          <a:xfrm>
            <a:off x="914401" y="2136704"/>
            <a:ext cx="4392496" cy="2086552"/>
          </a:xfrm>
          <a:prstGeom prst="rect">
            <a:avLst/>
          </a:prstGeom>
          <a:noFill/>
          <a:ln w="12700">
            <a:solidFill>
              <a:srgbClr val="000000"/>
            </a:solidFill>
            <a:miter lim="800000"/>
            <a:headEnd/>
            <a:tailEnd/>
          </a:ln>
        </p:spPr>
      </p:pic>
      <p:pic>
        <p:nvPicPr>
          <p:cNvPr id="7" name="Picture 6" descr="loc_bd_determine_warnings-error.bmp"/>
          <p:cNvPicPr>
            <a:picLocks noChangeAspect="1"/>
          </p:cNvPicPr>
          <p:nvPr/>
        </p:nvPicPr>
        <p:blipFill>
          <a:blip r:embed="rId3" cstate="print"/>
          <a:stretch>
            <a:fillRect/>
          </a:stretch>
        </p:blipFill>
        <p:spPr>
          <a:xfrm>
            <a:off x="3505200" y="2936804"/>
            <a:ext cx="4334132" cy="1997146"/>
          </a:xfrm>
          <a:prstGeom prst="rect">
            <a:avLst/>
          </a:prstGeom>
          <a:ln w="19050">
            <a:solidFill>
              <a:schemeClr val="tx1"/>
            </a:solidFill>
          </a:ln>
        </p:spPr>
      </p:pic>
    </p:spTree>
    <p:extLst>
      <p:ext uri="{BB962C8B-B14F-4D97-AF65-F5344CB8AC3E}">
        <p14:creationId xmlns:p14="http://schemas.microsoft.com/office/powerpoint/2010/main" val="655160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p:txBody>
          <a:bodyPr/>
          <a:lstStyle/>
          <a:p>
            <a:r>
              <a:rPr lang="en-US" smtClean="0"/>
              <a:t>Handling Errors</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46</a:t>
            </a:fld>
            <a:endParaRPr lang="en-US" dirty="0"/>
          </a:p>
        </p:txBody>
      </p:sp>
      <p:sp>
        <p:nvSpPr>
          <p:cNvPr id="27651" name="Rectangle 9"/>
          <p:cNvSpPr>
            <a:spLocks noGrp="1" noChangeArrowheads="1"/>
          </p:cNvSpPr>
          <p:nvPr>
            <p:ph sz="quarter" idx="15"/>
          </p:nvPr>
        </p:nvSpPr>
        <p:spPr>
          <a:xfrm>
            <a:off x="533400" y="1005840"/>
            <a:ext cx="7772400" cy="2895600"/>
          </a:xfrm>
        </p:spPr>
        <p:txBody>
          <a:bodyPr/>
          <a:lstStyle/>
          <a:p>
            <a:pPr marL="0" indent="0">
              <a:buNone/>
            </a:pPr>
            <a:r>
              <a:rPr lang="en-US" dirty="0" smtClean="0"/>
              <a:t>Avoid using LabVIEW error handler VIs inside subVIs.</a:t>
            </a:r>
          </a:p>
        </p:txBody>
      </p:sp>
      <p:sp>
        <p:nvSpPr>
          <p:cNvPr id="18" name="Text Placeholder 17"/>
          <p:cNvSpPr>
            <a:spLocks noGrp="1"/>
          </p:cNvSpPr>
          <p:nvPr>
            <p:ph type="body" sz="quarter" idx="13"/>
          </p:nvPr>
        </p:nvSpPr>
        <p:spPr/>
        <p:txBody>
          <a:bodyPr/>
          <a:lstStyle/>
          <a:p>
            <a:r>
              <a:rPr lang="en-US" smtClean="0"/>
              <a:t>E. Using SubVIs</a:t>
            </a:r>
            <a:endParaRPr lang="en-US" dirty="0"/>
          </a:p>
        </p:txBody>
      </p:sp>
      <p:pic>
        <p:nvPicPr>
          <p:cNvPr id="12" name="Picture 11" descr="loc_bd_determine_warnings-error.bmp"/>
          <p:cNvPicPr>
            <a:picLocks noChangeAspect="1"/>
          </p:cNvPicPr>
          <p:nvPr/>
        </p:nvPicPr>
        <p:blipFill>
          <a:blip r:embed="rId3" cstate="print"/>
          <a:stretch>
            <a:fillRect/>
          </a:stretch>
        </p:blipFill>
        <p:spPr>
          <a:xfrm>
            <a:off x="2714543" y="1629420"/>
            <a:ext cx="2979716" cy="1373038"/>
          </a:xfrm>
          <a:prstGeom prst="rect">
            <a:avLst/>
          </a:prstGeom>
          <a:ln w="12700">
            <a:solidFill>
              <a:schemeClr val="tx1"/>
            </a:solidFill>
          </a:ln>
        </p:spPr>
      </p:pic>
      <p:pic>
        <p:nvPicPr>
          <p:cNvPr id="10" name="Embedded Image" descr="loc_bd_determine_warnings_main.bmp"/>
          <p:cNvPicPr>
            <a:picLocks noChangeAspect="1"/>
          </p:cNvPicPr>
          <p:nvPr/>
        </p:nvPicPr>
        <p:blipFill>
          <a:blip r:embed="rId4" cstate="print"/>
          <a:stretch>
            <a:fillRect/>
          </a:stretch>
        </p:blipFill>
        <p:spPr>
          <a:xfrm>
            <a:off x="2266949" y="3480201"/>
            <a:ext cx="3617540" cy="1529949"/>
          </a:xfrm>
          <a:prstGeom prst="rect">
            <a:avLst/>
          </a:prstGeom>
        </p:spPr>
      </p:pic>
      <p:sp>
        <p:nvSpPr>
          <p:cNvPr id="11" name="Trapezoid 10"/>
          <p:cNvSpPr/>
          <p:nvPr/>
        </p:nvSpPr>
        <p:spPr>
          <a:xfrm rot="10800000">
            <a:off x="2743200" y="3028950"/>
            <a:ext cx="2971800" cy="1200148"/>
          </a:xfrm>
          <a:prstGeom prst="trapezoid">
            <a:avLst>
              <a:gd name="adj" fmla="val 114818"/>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95951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475488" y="514350"/>
            <a:ext cx="7848600" cy="609600"/>
          </a:xfrm>
        </p:spPr>
        <p:txBody>
          <a:bodyPr/>
          <a:lstStyle/>
          <a:p>
            <a:r>
              <a:rPr lang="en-US" dirty="0" smtClean="0"/>
              <a:t>Convert a Section of a VI to SubVI</a:t>
            </a:r>
            <a:endParaRPr lang="en-US" dirty="0"/>
          </a:p>
        </p:txBody>
      </p:sp>
      <p:sp>
        <p:nvSpPr>
          <p:cNvPr id="30723" name="Rectangle 7"/>
          <p:cNvSpPr>
            <a:spLocks noGrp="1" noChangeArrowheads="1"/>
          </p:cNvSpPr>
          <p:nvPr>
            <p:ph sz="quarter" idx="15"/>
          </p:nvPr>
        </p:nvSpPr>
        <p:spPr>
          <a:xfrm>
            <a:off x="533400" y="1123950"/>
            <a:ext cx="7772400" cy="3505200"/>
          </a:xfrm>
        </p:spPr>
        <p:txBody>
          <a:bodyPr/>
          <a:lstStyle/>
          <a:p>
            <a:pPr marL="457200" indent="-457200">
              <a:buFont typeface="+mj-lt"/>
              <a:buAutoNum type="arabicPeriod"/>
            </a:pPr>
            <a:r>
              <a:rPr lang="en-US" dirty="0" smtClean="0"/>
              <a:t>Select the section of the block diagram to reuse. </a:t>
            </a:r>
          </a:p>
          <a:p>
            <a:pPr marL="457200" indent="-457200">
              <a:buFont typeface="+mj-lt"/>
              <a:buAutoNum type="arabicPeriod"/>
            </a:pPr>
            <a:r>
              <a:rPr lang="en-US" dirty="0" smtClean="0"/>
              <a:t>Select </a:t>
            </a:r>
            <a:r>
              <a:rPr lang="en-US" b="1" dirty="0" smtClean="0"/>
              <a:t>Edit»Create SubVI</a:t>
            </a:r>
            <a:r>
              <a:rPr lang="en-US" dirty="0" smtClean="0"/>
              <a:t>.</a:t>
            </a:r>
          </a:p>
        </p:txBody>
      </p:sp>
      <p:sp>
        <p:nvSpPr>
          <p:cNvPr id="9" name="Text Placeholder 8"/>
          <p:cNvSpPr>
            <a:spLocks noGrp="1"/>
          </p:cNvSpPr>
          <p:nvPr>
            <p:ph type="body" sz="quarter" idx="13"/>
          </p:nvPr>
        </p:nvSpPr>
        <p:spPr/>
        <p:txBody>
          <a:bodyPr/>
          <a:lstStyle/>
          <a:p>
            <a:r>
              <a:rPr lang="en-US" dirty="0" smtClean="0"/>
              <a:t>E. Using SubVIs</a:t>
            </a:r>
            <a:endParaRPr lang="en-US" dirty="0"/>
          </a:p>
        </p:txBody>
      </p:sp>
      <p:pic>
        <p:nvPicPr>
          <p:cNvPr id="30725" name="Picture 5" descr="slopesubvi.bmp"/>
          <p:cNvPicPr>
            <a:picLocks noChangeAspect="1" noChangeArrowheads="1"/>
          </p:cNvPicPr>
          <p:nvPr/>
        </p:nvPicPr>
        <p:blipFill>
          <a:blip r:embed="rId3" cstate="print"/>
          <a:srcRect/>
          <a:stretch>
            <a:fillRect/>
          </a:stretch>
        </p:blipFill>
        <p:spPr bwMode="auto">
          <a:xfrm>
            <a:off x="1219200" y="2228863"/>
            <a:ext cx="6612245" cy="2552687"/>
          </a:xfrm>
          <a:prstGeom prst="rect">
            <a:avLst/>
          </a:prstGeom>
          <a:noFill/>
          <a:ln w="9525">
            <a:noFill/>
            <a:miter lim="800000"/>
            <a:headEnd/>
            <a:tailEnd/>
          </a:ln>
        </p:spPr>
      </p:pic>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47</a:t>
            </a:fld>
            <a:endParaRPr lang="en-US" dirty="0"/>
          </a:p>
        </p:txBody>
      </p:sp>
    </p:spTree>
    <p:extLst>
      <p:ext uri="{BB962C8B-B14F-4D97-AF65-F5344CB8AC3E}">
        <p14:creationId xmlns:p14="http://schemas.microsoft.com/office/powerpoint/2010/main" val="41786075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Create the icon and connector pane for a VI so you can use the VI as a subVI. Call the subVI from a test VI.</a:t>
            </a:r>
          </a:p>
        </p:txBody>
      </p:sp>
      <p:sp>
        <p:nvSpPr>
          <p:cNvPr id="10" name="Text Placeholder 9"/>
          <p:cNvSpPr>
            <a:spLocks noGrp="1"/>
          </p:cNvSpPr>
          <p:nvPr>
            <p:ph type="body" idx="10"/>
          </p:nvPr>
        </p:nvSpPr>
        <p:spPr/>
        <p:txBody>
          <a:bodyPr/>
          <a:lstStyle/>
          <a:p>
            <a:r>
              <a:rPr lang="en-US" dirty="0" smtClean="0"/>
              <a:t>Exercise 7-1</a:t>
            </a:r>
            <a:endParaRPr lang="en-US" dirty="0"/>
          </a:p>
        </p:txBody>
      </p:sp>
      <p:sp>
        <p:nvSpPr>
          <p:cNvPr id="11" name="Text Placeholder 10"/>
          <p:cNvSpPr>
            <a:spLocks noGrp="1"/>
          </p:cNvSpPr>
          <p:nvPr>
            <p:ph type="body" idx="14"/>
          </p:nvPr>
        </p:nvSpPr>
        <p:spPr/>
        <p:txBody>
          <a:bodyPr/>
          <a:lstStyle/>
          <a:p>
            <a:r>
              <a:rPr lang="en-US" sz="2800" dirty="0" smtClean="0"/>
              <a:t>Temperature Warnings VI – As SubVI</a:t>
            </a:r>
            <a:endParaRPr lang="en-US" sz="2800" dirty="0"/>
          </a:p>
        </p:txBody>
      </p:sp>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48</a:t>
            </a:fld>
            <a:endParaRPr lang="en-US" dirty="0"/>
          </a:p>
        </p:txBody>
      </p:sp>
    </p:spTree>
    <p:extLst>
      <p:ext uri="{BB962C8B-B14F-4D97-AF65-F5344CB8AC3E}">
        <p14:creationId xmlns:p14="http://schemas.microsoft.com/office/powerpoint/2010/main" val="1773413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p:txBody>
          <a:bodyPr/>
          <a:lstStyle/>
          <a:p>
            <a:r>
              <a:rPr lang="en-US" dirty="0" smtClean="0"/>
              <a:t>Exercise 7-1</a:t>
            </a:r>
            <a:endParaRPr lang="en-US" dirty="0"/>
          </a:p>
        </p:txBody>
      </p:sp>
      <p:sp>
        <p:nvSpPr>
          <p:cNvPr id="4" name="Text Placeholder 3"/>
          <p:cNvSpPr>
            <a:spLocks noGrp="1"/>
          </p:cNvSpPr>
          <p:nvPr>
            <p:ph type="body" sz="quarter" idx="13"/>
          </p:nvPr>
        </p:nvSpPr>
        <p:spPr/>
        <p:txBody>
          <a:bodyPr/>
          <a:lstStyle/>
          <a:p>
            <a:pPr>
              <a:buFont typeface="Arial" pitchFamily="34" charset="0"/>
              <a:buChar char="•"/>
            </a:pPr>
            <a:r>
              <a:rPr lang="en-US" dirty="0" smtClean="0"/>
              <a:t>Do the terminal names in the calling VI need to match the subVI terminal names?</a:t>
            </a:r>
          </a:p>
          <a:p>
            <a:pPr>
              <a:buFont typeface="Arial" pitchFamily="34" charset="0"/>
              <a:buChar char="•"/>
            </a:pPr>
            <a:r>
              <a:rPr lang="en-US" dirty="0" smtClean="0"/>
              <a:t>Do the data types in the calling VI need to match the subVI terminal data types?</a:t>
            </a:r>
            <a:endParaRPr lang="en-US" dirty="0"/>
          </a:p>
        </p:txBody>
      </p:sp>
      <p:sp>
        <p:nvSpPr>
          <p:cNvPr id="5" name="Text Placeholder 4"/>
          <p:cNvSpPr>
            <a:spLocks noGrp="1"/>
          </p:cNvSpPr>
          <p:nvPr>
            <p:ph type="body" idx="14"/>
          </p:nvPr>
        </p:nvSpPr>
        <p:spPr/>
        <p:txBody>
          <a:bodyPr/>
          <a:lstStyle/>
          <a:p>
            <a:r>
              <a:rPr lang="en-US" sz="2800" smtClean="0"/>
              <a:t>Temperature Warnings VI – As SubVI</a:t>
            </a:r>
            <a:endParaRPr lang="en-US" sz="2800"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49</a:t>
            </a:fld>
            <a:endParaRPr lang="en-US" dirty="0"/>
          </a:p>
        </p:txBody>
      </p:sp>
    </p:spTree>
    <p:extLst>
      <p:ext uri="{BB962C8B-B14F-4D97-AF65-F5344CB8AC3E}">
        <p14:creationId xmlns:p14="http://schemas.microsoft.com/office/powerpoint/2010/main" val="2149414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lang="en-US" dirty="0" smtClean="0"/>
              <a:t>Lesson 6</a:t>
            </a:r>
          </a:p>
          <a:p>
            <a:r>
              <a:rPr lang="en-US" sz="3200" dirty="0" smtClean="0"/>
              <a:t>Using Decision-Making Structures</a:t>
            </a:r>
          </a:p>
          <a:p>
            <a:endParaRPr lang="en-US" dirty="0"/>
          </a:p>
        </p:txBody>
      </p:sp>
      <p:sp>
        <p:nvSpPr>
          <p:cNvPr id="6" name="Text Placeholder 5"/>
          <p:cNvSpPr>
            <a:spLocks noGrp="1"/>
          </p:cNvSpPr>
          <p:nvPr>
            <p:ph type="body" idx="14"/>
          </p:nvPr>
        </p:nvSpPr>
        <p:spPr>
          <a:xfrm>
            <a:off x="762000" y="1962150"/>
            <a:ext cx="6965950" cy="838200"/>
          </a:xfrm>
        </p:spPr>
        <p:txBody>
          <a:bodyPr/>
          <a:lstStyle/>
          <a:p>
            <a:r>
              <a:rPr lang="en-US" sz="1600" dirty="0" smtClean="0"/>
              <a:t>Learn to create different decision-making structures and be able to identify applications where using these structures can be beneficial.</a:t>
            </a:r>
            <a:endParaRPr lang="en-US" dirty="0" smtClean="0"/>
          </a:p>
          <a:p>
            <a:endParaRPr lang="en-US" dirty="0"/>
          </a:p>
        </p:txBody>
      </p:sp>
      <p:sp>
        <p:nvSpPr>
          <p:cNvPr id="7" name="Text Placeholder 6"/>
          <p:cNvSpPr>
            <a:spLocks noGrp="1"/>
          </p:cNvSpPr>
          <p:nvPr>
            <p:ph type="body" sz="quarter" idx="19"/>
          </p:nvPr>
        </p:nvSpPr>
        <p:spPr/>
        <p:txBody>
          <a:bodyPr/>
          <a:lstStyle/>
          <a:p>
            <a:r>
              <a:rPr lang="en-US" dirty="0" smtClean="0"/>
              <a:t>Case Structures</a:t>
            </a:r>
          </a:p>
          <a:p>
            <a:r>
              <a:rPr lang="en-US" dirty="0" smtClean="0"/>
              <a:t>Event-Driven Programming</a:t>
            </a:r>
          </a:p>
        </p:txBody>
      </p:sp>
      <p:sp>
        <p:nvSpPr>
          <p:cNvPr id="11" name="Slide Number Placeholder 10"/>
          <p:cNvSpPr>
            <a:spLocks noGrp="1"/>
          </p:cNvSpPr>
          <p:nvPr>
            <p:ph type="sldNum" sz="quarter" idx="15"/>
          </p:nvPr>
        </p:nvSpPr>
        <p:spPr/>
        <p:txBody>
          <a:bodyPr/>
          <a:lstStyle/>
          <a:p>
            <a:fld id="{F7BDED22-11C7-456A-B829-4ED810F305A6}" type="slidenum">
              <a:rPr lang="en-US" smtClean="0"/>
              <a:pPr/>
              <a:t>5</a:t>
            </a:fld>
            <a:endParaRPr lang="en-US" dirty="0"/>
          </a:p>
        </p:txBody>
      </p:sp>
    </p:spTree>
    <p:extLst>
      <p:ext uri="{BB962C8B-B14F-4D97-AF65-F5344CB8AC3E}">
        <p14:creationId xmlns:p14="http://schemas.microsoft.com/office/powerpoint/2010/main" val="152864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7">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smtClean="0"/>
              <a:t>Activity 7-1</a:t>
            </a:r>
            <a:endParaRPr lang="en-US" dirty="0"/>
          </a:p>
        </p:txBody>
      </p:sp>
      <p:sp>
        <p:nvSpPr>
          <p:cNvPr id="6" name="Text Placeholder 5"/>
          <p:cNvSpPr>
            <a:spLocks noGrp="1"/>
          </p:cNvSpPr>
          <p:nvPr>
            <p:ph type="body" sz="quarter" idx="15"/>
          </p:nvPr>
        </p:nvSpPr>
        <p:spPr/>
        <p:txBody>
          <a:bodyPr/>
          <a:lstStyle/>
          <a:p>
            <a:pPr marL="457200" indent="0"/>
            <a:r>
              <a:rPr lang="en-US" smtClean="0"/>
              <a:t>Refer to the participant guide to answer questions about what you have learned in this lesson and then discuss the answers as a group.</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50</a:t>
            </a:fld>
            <a:endParaRPr lang="en-US" dirty="0"/>
          </a:p>
        </p:txBody>
      </p:sp>
      <p:sp>
        <p:nvSpPr>
          <p:cNvPr id="7" name="Text Placeholder 6"/>
          <p:cNvSpPr>
            <a:spLocks noGrp="1"/>
          </p:cNvSpPr>
          <p:nvPr>
            <p:ph type="body" idx="18"/>
          </p:nvPr>
        </p:nvSpPr>
        <p:spPr/>
        <p:txBody>
          <a:bodyPr/>
          <a:lstStyle/>
          <a:p>
            <a:r>
              <a:rPr lang="en-US" smtClean="0"/>
              <a:t>Lesson Review</a:t>
            </a:r>
            <a:endParaRPr lang="en-US" dirty="0"/>
          </a:p>
        </p:txBody>
      </p:sp>
      <p:pic>
        <p:nvPicPr>
          <p:cNvPr id="8" name="Picture 7" descr="participant guide blue.png"/>
          <p:cNvPicPr>
            <a:picLocks noChangeAspect="1"/>
          </p:cNvPicPr>
          <p:nvPr/>
        </p:nvPicPr>
        <p:blipFill>
          <a:blip r:embed="rId2"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31877742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fontScale="92500" lnSpcReduction="20000"/>
          </a:bodyPr>
          <a:lstStyle/>
          <a:p>
            <a:pPr marL="514350" indent="-514350">
              <a:buFont typeface="+mj-lt"/>
              <a:buAutoNum type="arabicPeriod"/>
            </a:pPr>
            <a:r>
              <a:rPr lang="en-US" dirty="0" smtClean="0"/>
              <a:t>On a subVI, which terminal setting causes a broken VI if the terminal is not wired?</a:t>
            </a:r>
          </a:p>
        </p:txBody>
      </p:sp>
      <p:sp>
        <p:nvSpPr>
          <p:cNvPr id="32771" name="Rectangle 3"/>
          <p:cNvSpPr>
            <a:spLocks noGrp="1" noChangeArrowheads="1"/>
          </p:cNvSpPr>
          <p:nvPr>
            <p:ph sz="quarter" idx="15"/>
          </p:nvPr>
        </p:nvSpPr>
        <p:spPr/>
        <p:txBody>
          <a:bodyPr/>
          <a:lstStyle/>
          <a:p>
            <a:pPr lvl="1">
              <a:buFont typeface="+mj-lt"/>
              <a:buAutoNum type="alphaLcParenR"/>
            </a:pPr>
            <a:r>
              <a:rPr lang="en-US" dirty="0" smtClean="0"/>
              <a:t>Required</a:t>
            </a:r>
          </a:p>
          <a:p>
            <a:pPr lvl="1">
              <a:buFont typeface="+mj-lt"/>
              <a:buAutoNum type="alphaLcParenR"/>
            </a:pPr>
            <a:r>
              <a:rPr lang="en-US" dirty="0" smtClean="0"/>
              <a:t>Recommended</a:t>
            </a:r>
          </a:p>
          <a:p>
            <a:pPr lvl="1">
              <a:buFont typeface="+mj-lt"/>
              <a:buAutoNum type="alphaLcParenR"/>
            </a:pPr>
            <a:r>
              <a:rPr lang="en-US" dirty="0" smtClean="0"/>
              <a:t>Optional</a:t>
            </a:r>
          </a:p>
        </p:txBody>
      </p:sp>
      <p:sp>
        <p:nvSpPr>
          <p:cNvPr id="8" name="Text Placeholder 7"/>
          <p:cNvSpPr>
            <a:spLocks noGrp="1"/>
          </p:cNvSpPr>
          <p:nvPr>
            <p:ph type="body" sz="quarter" idx="13"/>
          </p:nvPr>
        </p:nvSpPr>
        <p:spPr/>
        <p:txBody>
          <a:bodyPr/>
          <a:lstStyle/>
          <a:p>
            <a:r>
              <a:rPr lang="en-US" dirty="0" smtClean="0"/>
              <a:t>Lesson Review</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51</a:t>
            </a:fld>
            <a:endParaRPr lang="en-US" dirty="0"/>
          </a:p>
        </p:txBody>
      </p:sp>
    </p:spTree>
    <p:extLst>
      <p:ext uri="{BB962C8B-B14F-4D97-AF65-F5344CB8AC3E}">
        <p14:creationId xmlns:p14="http://schemas.microsoft.com/office/powerpoint/2010/main" val="33014653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fontScale="92500" lnSpcReduction="20000"/>
          </a:bodyPr>
          <a:lstStyle/>
          <a:p>
            <a:pPr marL="514350" indent="-514350">
              <a:buFont typeface="+mj-lt"/>
              <a:buAutoNum type="arabicPeriod"/>
            </a:pPr>
            <a:r>
              <a:rPr lang="en-US" dirty="0" smtClean="0"/>
              <a:t>On a subVI, which terminal setting causes a broken VI if the terminal is not wired?</a:t>
            </a:r>
          </a:p>
        </p:txBody>
      </p:sp>
      <p:sp>
        <p:nvSpPr>
          <p:cNvPr id="32771" name="Rectangle 3"/>
          <p:cNvSpPr>
            <a:spLocks noGrp="1" noChangeArrowheads="1"/>
          </p:cNvSpPr>
          <p:nvPr>
            <p:ph sz="quarter" idx="15"/>
          </p:nvPr>
        </p:nvSpPr>
        <p:spPr/>
        <p:txBody>
          <a:bodyPr/>
          <a:lstStyle/>
          <a:p>
            <a:pPr lvl="1">
              <a:buFont typeface="+mj-lt"/>
              <a:buAutoNum type="alphaLcParenR"/>
            </a:pPr>
            <a:r>
              <a:rPr lang="en-US" b="1" dirty="0" smtClean="0"/>
              <a:t>Required</a:t>
            </a:r>
          </a:p>
          <a:p>
            <a:pPr lvl="1">
              <a:buFont typeface="+mj-lt"/>
              <a:buAutoNum type="alphaLcParenR"/>
            </a:pPr>
            <a:r>
              <a:rPr lang="en-US" dirty="0" smtClean="0"/>
              <a:t>Recommended</a:t>
            </a:r>
          </a:p>
          <a:p>
            <a:pPr lvl="1">
              <a:buFont typeface="+mj-lt"/>
              <a:buAutoNum type="alphaLcParenR"/>
            </a:pPr>
            <a:r>
              <a:rPr lang="en-US" dirty="0" smtClean="0"/>
              <a:t>Optional</a:t>
            </a:r>
          </a:p>
        </p:txBody>
      </p:sp>
      <p:sp>
        <p:nvSpPr>
          <p:cNvPr id="8" name="Text Placeholder 7"/>
          <p:cNvSpPr>
            <a:spLocks noGrp="1"/>
          </p:cNvSpPr>
          <p:nvPr>
            <p:ph type="body" sz="quarter" idx="13"/>
          </p:nvPr>
        </p:nvSpPr>
        <p:spPr/>
        <p:txBody>
          <a:bodyPr/>
          <a:lstStyle/>
          <a:p>
            <a:r>
              <a:rPr lang="en-US" dirty="0" smtClean="0"/>
              <a:t>Lesson Review</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52</a:t>
            </a:fld>
            <a:endParaRPr lang="en-US" dirty="0"/>
          </a:p>
        </p:txBody>
      </p:sp>
    </p:spTree>
    <p:extLst>
      <p:ext uri="{BB962C8B-B14F-4D97-AF65-F5344CB8AC3E}">
        <p14:creationId xmlns:p14="http://schemas.microsoft.com/office/powerpoint/2010/main" val="2996593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pPr marL="514350" indent="-514350">
              <a:buFont typeface="+mj-lt"/>
              <a:buAutoNum type="arabicPeriod" startAt="2"/>
            </a:pPr>
            <a:r>
              <a:rPr lang="en-US" dirty="0" smtClean="0"/>
              <a:t>You must create a custom icon to use a VI as a subVI.</a:t>
            </a:r>
          </a:p>
        </p:txBody>
      </p:sp>
      <p:sp>
        <p:nvSpPr>
          <p:cNvPr id="32771" name="Rectangle 3"/>
          <p:cNvSpPr>
            <a:spLocks noGrp="1" noChangeArrowheads="1"/>
          </p:cNvSpPr>
          <p:nvPr>
            <p:ph sz="quarter" idx="15"/>
          </p:nvPr>
        </p:nvSpPr>
        <p:spPr/>
        <p:txBody>
          <a:bodyPr/>
          <a:lstStyle/>
          <a:p>
            <a:pPr lvl="1">
              <a:buFont typeface="+mj-lt"/>
              <a:buAutoNum type="alphaLcParenR"/>
            </a:pPr>
            <a:r>
              <a:rPr lang="en-US" dirty="0" smtClean="0"/>
              <a:t>True</a:t>
            </a:r>
          </a:p>
          <a:p>
            <a:pPr lvl="1">
              <a:buFont typeface="+mj-lt"/>
              <a:buAutoNum type="alphaLcParenR"/>
            </a:pPr>
            <a:r>
              <a:rPr lang="en-US" dirty="0" smtClean="0"/>
              <a:t>False </a:t>
            </a:r>
          </a:p>
        </p:txBody>
      </p:sp>
      <p:sp>
        <p:nvSpPr>
          <p:cNvPr id="11" name="Text Placeholder 10"/>
          <p:cNvSpPr>
            <a:spLocks noGrp="1"/>
          </p:cNvSpPr>
          <p:nvPr>
            <p:ph type="body" sz="quarter" idx="13"/>
          </p:nvPr>
        </p:nvSpPr>
        <p:spPr/>
        <p:txBody>
          <a:bodyPr/>
          <a:lstStyle/>
          <a:p>
            <a:r>
              <a:rPr lang="en-US" dirty="0" smtClean="0"/>
              <a:t>Lesson Review</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53</a:t>
            </a:fld>
            <a:endParaRPr lang="en-US" dirty="0"/>
          </a:p>
        </p:txBody>
      </p:sp>
    </p:spTree>
    <p:extLst>
      <p:ext uri="{BB962C8B-B14F-4D97-AF65-F5344CB8AC3E}">
        <p14:creationId xmlns:p14="http://schemas.microsoft.com/office/powerpoint/2010/main" val="23542860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pPr marL="514350" indent="-514350">
              <a:buFont typeface="+mj-lt"/>
              <a:buAutoNum type="arabicPeriod" startAt="2"/>
            </a:pPr>
            <a:r>
              <a:rPr lang="en-US" dirty="0" smtClean="0"/>
              <a:t>You must create a custom icon to use a VI as a subVI.</a:t>
            </a:r>
          </a:p>
        </p:txBody>
      </p:sp>
      <p:sp>
        <p:nvSpPr>
          <p:cNvPr id="32771" name="Rectangle 3"/>
          <p:cNvSpPr>
            <a:spLocks noGrp="1" noChangeArrowheads="1"/>
          </p:cNvSpPr>
          <p:nvPr>
            <p:ph sz="quarter" idx="15"/>
          </p:nvPr>
        </p:nvSpPr>
        <p:spPr/>
        <p:txBody>
          <a:bodyPr/>
          <a:lstStyle/>
          <a:p>
            <a:pPr lvl="1">
              <a:buFont typeface="+mj-lt"/>
              <a:buAutoNum type="alphaLcParenR"/>
            </a:pPr>
            <a:r>
              <a:rPr lang="en-US" dirty="0" smtClean="0"/>
              <a:t>True</a:t>
            </a:r>
          </a:p>
          <a:p>
            <a:pPr lvl="1">
              <a:buFont typeface="+mj-lt"/>
              <a:buAutoNum type="alphaLcParenR"/>
            </a:pPr>
            <a:r>
              <a:rPr lang="en-US" b="1" dirty="0" smtClean="0"/>
              <a:t>False</a:t>
            </a:r>
          </a:p>
          <a:p>
            <a:pPr lvl="1">
              <a:buFont typeface="+mj-lt"/>
              <a:buAutoNum type="alphaLcParenR"/>
            </a:pPr>
            <a:endParaRPr lang="en-US" dirty="0" smtClean="0"/>
          </a:p>
          <a:p>
            <a:pPr marL="461963" lvl="1" indent="-6350"/>
            <a:r>
              <a:rPr lang="en-US" dirty="0" smtClean="0"/>
              <a:t>You do not need to create a custom icon to use a VI as a subVI, but it is highly recommended to increase the readability of your code. </a:t>
            </a:r>
          </a:p>
        </p:txBody>
      </p:sp>
      <p:sp>
        <p:nvSpPr>
          <p:cNvPr id="11" name="Text Placeholder 10"/>
          <p:cNvSpPr>
            <a:spLocks noGrp="1"/>
          </p:cNvSpPr>
          <p:nvPr>
            <p:ph type="body" sz="quarter" idx="13"/>
          </p:nvPr>
        </p:nvSpPr>
        <p:spPr/>
        <p:txBody>
          <a:bodyPr/>
          <a:lstStyle/>
          <a:p>
            <a:r>
              <a:rPr lang="en-US" dirty="0" smtClean="0"/>
              <a:t>Lesson Review</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54</a:t>
            </a:fld>
            <a:endParaRPr lang="en-US" dirty="0"/>
          </a:p>
        </p:txBody>
      </p:sp>
    </p:spTree>
    <p:extLst>
      <p:ext uri="{BB962C8B-B14F-4D97-AF65-F5344CB8AC3E}">
        <p14:creationId xmlns:p14="http://schemas.microsoft.com/office/powerpoint/2010/main" val="34914825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925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sz="4000" dirty="0" smtClean="0"/>
              <a:t>B. Event-Driven Programming</a:t>
            </a:r>
            <a:endParaRPr lang="en-US" sz="4000" dirty="0"/>
          </a:p>
        </p:txBody>
      </p:sp>
      <p:sp>
        <p:nvSpPr>
          <p:cNvPr id="5" name="Text Placeholder 4"/>
          <p:cNvSpPr>
            <a:spLocks noGrp="1"/>
          </p:cNvSpPr>
          <p:nvPr>
            <p:ph type="body" idx="12"/>
          </p:nvPr>
        </p:nvSpPr>
        <p:spPr/>
        <p:txBody>
          <a:bodyPr/>
          <a:lstStyle/>
          <a:p>
            <a:r>
              <a:rPr lang="en-US" dirty="0" smtClean="0"/>
              <a:t>Recognize basic features and functionality of event structures.</a:t>
            </a:r>
            <a:endParaRPr lang="en-US" dirty="0"/>
          </a:p>
        </p:txBody>
      </p:sp>
      <p:sp>
        <p:nvSpPr>
          <p:cNvPr id="7" name="Text Placeholder 6"/>
          <p:cNvSpPr>
            <a:spLocks noGrp="1"/>
          </p:cNvSpPr>
          <p:nvPr>
            <p:ph type="body" sz="quarter" idx="15"/>
          </p:nvPr>
        </p:nvSpPr>
        <p:spPr/>
        <p:txBody>
          <a:bodyPr>
            <a:normAutofit/>
          </a:bodyPr>
          <a:lstStyle/>
          <a:p>
            <a:r>
              <a:rPr lang="en-US" dirty="0" smtClean="0"/>
              <a:t>Event-Driven Scenario</a:t>
            </a:r>
          </a:p>
          <a:p>
            <a:r>
              <a:rPr lang="en-US" dirty="0" smtClean="0"/>
              <a:t>Polling Versus Events</a:t>
            </a:r>
          </a:p>
          <a:p>
            <a:r>
              <a:rPr lang="en-US" dirty="0" smtClean="0"/>
              <a:t>Event-Driven Programming</a:t>
            </a:r>
          </a:p>
        </p:txBody>
      </p:sp>
      <p:sp>
        <p:nvSpPr>
          <p:cNvPr id="8" name="Text Placeholder 7"/>
          <p:cNvSpPr>
            <a:spLocks noGrp="1"/>
          </p:cNvSpPr>
          <p:nvPr>
            <p:ph type="body" sz="quarter" idx="16"/>
          </p:nvPr>
        </p:nvSpPr>
        <p:spPr/>
        <p:txBody>
          <a:bodyPr>
            <a:normAutofit/>
          </a:bodyPr>
          <a:lstStyle/>
          <a:p>
            <a:r>
              <a:rPr lang="en-US" dirty="0" smtClean="0"/>
              <a:t>Configuring the Event Structure</a:t>
            </a:r>
          </a:p>
          <a:p>
            <a:r>
              <a:rPr lang="en-US" dirty="0" smtClean="0"/>
              <a:t>Caveats and Recommendations</a:t>
            </a:r>
            <a:endParaRPr lang="en-US"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6</a:t>
            </a:fld>
            <a:endParaRPr lang="en-US" dirty="0"/>
          </a:p>
        </p:txBody>
      </p:sp>
    </p:spTree>
    <p:extLst>
      <p:ext uri="{BB962C8B-B14F-4D97-AF65-F5344CB8AC3E}">
        <p14:creationId xmlns:p14="http://schemas.microsoft.com/office/powerpoint/2010/main" val="2715587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US"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7</a:t>
            </a:fld>
            <a:endParaRPr lang="en-US" dirty="0"/>
          </a:p>
        </p:txBody>
      </p:sp>
      <p:sp>
        <p:nvSpPr>
          <p:cNvPr id="8" name="Text Placeholder 7"/>
          <p:cNvSpPr>
            <a:spLocks noGrp="1"/>
          </p:cNvSpPr>
          <p:nvPr>
            <p:ph type="body" idx="18"/>
          </p:nvPr>
        </p:nvSpPr>
        <p:spPr/>
        <p:txBody>
          <a:bodyPr/>
          <a:lstStyle/>
          <a:p>
            <a:r>
              <a:rPr lang="en-US" dirty="0" smtClean="0"/>
              <a:t>Event-Driven Scenario</a:t>
            </a:r>
            <a:endParaRPr lang="en-US" dirty="0"/>
          </a:p>
        </p:txBody>
      </p:sp>
      <p:pic>
        <p:nvPicPr>
          <p:cNvPr id="2051" name="Picture 3" descr="loc_fp_event.png"/>
          <p:cNvPicPr>
            <a:picLocks noChangeAspect="1" noChangeArrowheads="1"/>
          </p:cNvPicPr>
          <p:nvPr/>
        </p:nvPicPr>
        <p:blipFill>
          <a:blip r:embed="rId3" cstate="print"/>
          <a:srcRect/>
          <a:stretch>
            <a:fillRect/>
          </a:stretch>
        </p:blipFill>
        <p:spPr bwMode="auto">
          <a:xfrm>
            <a:off x="2723445" y="2419350"/>
            <a:ext cx="3697110" cy="2438400"/>
          </a:xfrm>
          <a:prstGeom prst="rect">
            <a:avLst/>
          </a:prstGeom>
          <a:noFill/>
          <a:ln w="9525">
            <a:noFill/>
            <a:miter lim="800000"/>
            <a:headEnd/>
            <a:tailEnd/>
          </a:ln>
        </p:spPr>
      </p:pic>
    </p:spTree>
    <p:extLst>
      <p:ext uri="{BB962C8B-B14F-4D97-AF65-F5344CB8AC3E}">
        <p14:creationId xmlns:p14="http://schemas.microsoft.com/office/powerpoint/2010/main" val="3569849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lnSpcReduction="10000"/>
          </a:bodyPr>
          <a:lstStyle/>
          <a:p>
            <a:r>
              <a:rPr lang="en-US" dirty="0" smtClean="0"/>
              <a:t>Polling Versus Events</a:t>
            </a:r>
            <a:endParaRPr lang="en-US" dirty="0"/>
          </a:p>
        </p:txBody>
      </p:sp>
      <p:sp>
        <p:nvSpPr>
          <p:cNvPr id="3" name="Content Placeholder 2"/>
          <p:cNvSpPr>
            <a:spLocks noGrp="1"/>
          </p:cNvSpPr>
          <p:nvPr>
            <p:ph sz="quarter" idx="15"/>
          </p:nvPr>
        </p:nvSpPr>
        <p:spPr/>
        <p:txBody>
          <a:bodyPr/>
          <a:lstStyle/>
          <a:p>
            <a:pPr>
              <a:buNone/>
            </a:pPr>
            <a:r>
              <a:rPr lang="en-US" dirty="0" smtClean="0"/>
              <a:t>Polling</a:t>
            </a:r>
            <a:endParaRPr lang="en-US" dirty="0"/>
          </a:p>
        </p:txBody>
      </p:sp>
      <p:sp>
        <p:nvSpPr>
          <p:cNvPr id="4" name="Content Placeholder 3"/>
          <p:cNvSpPr>
            <a:spLocks noGrp="1"/>
          </p:cNvSpPr>
          <p:nvPr>
            <p:ph sz="quarter" idx="16"/>
          </p:nvPr>
        </p:nvSpPr>
        <p:spPr/>
        <p:txBody>
          <a:bodyPr/>
          <a:lstStyle/>
          <a:p>
            <a:pPr>
              <a:buNone/>
            </a:pPr>
            <a:r>
              <a:rPr lang="en-US" dirty="0" smtClean="0"/>
              <a:t>Events</a:t>
            </a:r>
            <a:endParaRPr lang="en-US" dirty="0"/>
          </a:p>
        </p:txBody>
      </p:sp>
      <p:sp>
        <p:nvSpPr>
          <p:cNvPr id="16" name="Text Placeholder 15"/>
          <p:cNvSpPr>
            <a:spLocks noGrp="1"/>
          </p:cNvSpPr>
          <p:nvPr>
            <p:ph type="body" sz="quarter" idx="13"/>
          </p:nvPr>
        </p:nvSpPr>
        <p:spPr/>
        <p:txBody>
          <a:bodyPr/>
          <a:lstStyle/>
          <a:p>
            <a:r>
              <a:rPr lang="en-US" dirty="0" smtClean="0"/>
              <a:t>B. Event-Driven Programming</a:t>
            </a:r>
            <a:endParaRPr lang="en-US" dirty="0"/>
          </a:p>
        </p:txBody>
      </p:sp>
      <p:cxnSp>
        <p:nvCxnSpPr>
          <p:cNvPr id="8" name="Straight Connector 7"/>
          <p:cNvCxnSpPr/>
          <p:nvPr/>
        </p:nvCxnSpPr>
        <p:spPr>
          <a:xfrm>
            <a:off x="4343400" y="933450"/>
            <a:ext cx="0" cy="3771900"/>
          </a:xfrm>
          <a:prstGeom prst="line">
            <a:avLst/>
          </a:prstGeom>
        </p:spPr>
        <p:style>
          <a:lnRef idx="2">
            <a:schemeClr val="accent1"/>
          </a:lnRef>
          <a:fillRef idx="0">
            <a:schemeClr val="accent1"/>
          </a:fillRef>
          <a:effectRef idx="1">
            <a:schemeClr val="accent1"/>
          </a:effectRef>
          <a:fontRef idx="minor">
            <a:schemeClr val="tx1"/>
          </a:fontRef>
        </p:style>
      </p:cxn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8</a:t>
            </a:fld>
            <a:endParaRPr lang="en-US" dirty="0"/>
          </a:p>
        </p:txBody>
      </p:sp>
      <p:pic>
        <p:nvPicPr>
          <p:cNvPr id="10" name="Embedded Image" descr="loc_bd_Event-driven Scenario (Event Method).png"/>
          <p:cNvPicPr>
            <a:picLocks noChangeAspect="1"/>
          </p:cNvPicPr>
          <p:nvPr/>
        </p:nvPicPr>
        <p:blipFill>
          <a:blip r:embed="rId3" cstate="print"/>
          <a:stretch>
            <a:fillRect/>
          </a:stretch>
        </p:blipFill>
        <p:spPr>
          <a:xfrm>
            <a:off x="4648200" y="1581150"/>
            <a:ext cx="3414139" cy="2701060"/>
          </a:xfrm>
          <a:prstGeom prst="rect">
            <a:avLst/>
          </a:prstGeom>
        </p:spPr>
      </p:pic>
      <p:pic>
        <p:nvPicPr>
          <p:cNvPr id="12" name="Embedded Image" descr="loc_bd_Event-driven Scenario (Polling Method).png"/>
          <p:cNvPicPr>
            <a:picLocks noChangeAspect="1"/>
          </p:cNvPicPr>
          <p:nvPr/>
        </p:nvPicPr>
        <p:blipFill>
          <a:blip r:embed="rId4" cstate="print"/>
          <a:stretch>
            <a:fillRect/>
          </a:stretch>
        </p:blipFill>
        <p:spPr>
          <a:xfrm>
            <a:off x="609600" y="1581150"/>
            <a:ext cx="3300912" cy="3257550"/>
          </a:xfrm>
          <a:prstGeom prst="rect">
            <a:avLst/>
          </a:prstGeom>
        </p:spPr>
      </p:pic>
    </p:spTree>
    <p:extLst>
      <p:ext uri="{BB962C8B-B14F-4D97-AF65-F5344CB8AC3E}">
        <p14:creationId xmlns:p14="http://schemas.microsoft.com/office/powerpoint/2010/main" val="3169732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5"/>
          </p:nvPr>
        </p:nvSpPr>
        <p:spPr/>
        <p:txBody>
          <a:bodyPr/>
          <a:lstStyle/>
          <a:p>
            <a:endParaRPr lang="en-US" dirty="0"/>
          </a:p>
        </p:txBody>
      </p:sp>
      <p:sp>
        <p:nvSpPr>
          <p:cNvPr id="8" name="Slide Number Placeholder 7"/>
          <p:cNvSpPr>
            <a:spLocks noGrp="1"/>
          </p:cNvSpPr>
          <p:nvPr>
            <p:ph type="sldNum" sz="quarter" idx="17"/>
          </p:nvPr>
        </p:nvSpPr>
        <p:spPr/>
        <p:txBody>
          <a:bodyPr/>
          <a:lstStyle/>
          <a:p>
            <a:fld id="{F7BDED22-11C7-456A-B829-4ED810F305A6}" type="slidenum">
              <a:rPr lang="en-US" smtClean="0"/>
              <a:pPr/>
              <a:t>9</a:t>
            </a:fld>
            <a:endParaRPr lang="en-US" dirty="0"/>
          </a:p>
        </p:txBody>
      </p:sp>
      <p:sp>
        <p:nvSpPr>
          <p:cNvPr id="6" name="Text Placeholder 5"/>
          <p:cNvSpPr>
            <a:spLocks noGrp="1"/>
          </p:cNvSpPr>
          <p:nvPr>
            <p:ph type="body" idx="18"/>
          </p:nvPr>
        </p:nvSpPr>
        <p:spPr/>
        <p:txBody>
          <a:bodyPr/>
          <a:lstStyle/>
          <a:p>
            <a:r>
              <a:rPr lang="en-US" dirty="0" smtClean="0"/>
              <a:t>Event-Driven Programming</a:t>
            </a:r>
          </a:p>
        </p:txBody>
      </p:sp>
      <p:pic>
        <p:nvPicPr>
          <p:cNvPr id="1026" name="Picture 2" descr="loc_fp_bd_event-programming.png"/>
          <p:cNvPicPr>
            <a:picLocks noChangeAspect="1" noChangeArrowheads="1"/>
          </p:cNvPicPr>
          <p:nvPr/>
        </p:nvPicPr>
        <p:blipFill>
          <a:blip r:embed="rId3" cstate="print"/>
          <a:srcRect/>
          <a:stretch>
            <a:fillRect/>
          </a:stretch>
        </p:blipFill>
        <p:spPr bwMode="auto">
          <a:xfrm>
            <a:off x="1801441" y="2343150"/>
            <a:ext cx="5541118" cy="2362200"/>
          </a:xfrm>
          <a:prstGeom prst="rect">
            <a:avLst/>
          </a:prstGeom>
          <a:noFill/>
          <a:ln w="9525">
            <a:noFill/>
            <a:miter lim="800000"/>
            <a:headEnd/>
            <a:tailEnd/>
          </a:ln>
        </p:spPr>
      </p:pic>
    </p:spTree>
    <p:extLst>
      <p:ext uri="{BB962C8B-B14F-4D97-AF65-F5344CB8AC3E}">
        <p14:creationId xmlns:p14="http://schemas.microsoft.com/office/powerpoint/2010/main" val="35616560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PPSNARRATION" val="32,-122302387,Z:\hsmith\LVIntBridge-Breeze.ppc"/>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Template>
  <TotalTime>7234</TotalTime>
  <Words>3056</Words>
  <Application>Microsoft Office PowerPoint</Application>
  <PresentationFormat>On-screen Show (16:9)</PresentationFormat>
  <Paragraphs>421</Paragraphs>
  <Slides>55</Slides>
  <Notes>30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55</vt:i4>
      </vt:variant>
    </vt:vector>
  </HeadingPairs>
  <TitlesOfParts>
    <vt:vector size="67" baseType="lpstr">
      <vt:lpstr>Arial</vt:lpstr>
      <vt:lpstr>Arial Narrow</vt:lpstr>
      <vt:lpstr>Calibri</vt:lpstr>
      <vt:lpstr>Courier New</vt:lpstr>
      <vt:lpstr>Lato Light</vt:lpstr>
      <vt:lpstr>Lucida Grande</vt:lpstr>
      <vt:lpstr>Times New Roman</vt:lpstr>
      <vt:lpstr>Univers</vt:lpstr>
      <vt:lpstr>Univers Com 45 Light</vt:lpstr>
      <vt:lpstr>Univers Com 55</vt:lpstr>
      <vt:lpstr>Univers LT Std 45 Light</vt:lpstr>
      <vt:lpstr>CustEd 16_9 Template</vt:lpstr>
      <vt:lpstr>How to Use this Slide Deck</vt:lpstr>
      <vt:lpstr>PowerPoint Presentation</vt:lpstr>
      <vt:lpstr>LabVIEW Core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Laura Hernandez</cp:lastModifiedBy>
  <cp:revision>265</cp:revision>
  <dcterms:created xsi:type="dcterms:W3CDTF">2007-10-28T01:05:52Z</dcterms:created>
  <dcterms:modified xsi:type="dcterms:W3CDTF">2015-08-19T22:39:37Z</dcterms:modified>
</cp:coreProperties>
</file>