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902" r:id="rId2"/>
    <p:sldId id="3892" r:id="rId3"/>
    <p:sldId id="3893" r:id="rId4"/>
    <p:sldId id="3897" r:id="rId5"/>
    <p:sldId id="3895" r:id="rId6"/>
    <p:sldId id="3901" r:id="rId7"/>
    <p:sldId id="3900" r:id="rId8"/>
    <p:sldId id="3899" r:id="rId9"/>
    <p:sldId id="3903" r:id="rId10"/>
    <p:sldId id="3905" r:id="rId11"/>
    <p:sldId id="3906" r:id="rId12"/>
    <p:sldId id="3907" r:id="rId13"/>
    <p:sldId id="3908" r:id="rId14"/>
    <p:sldId id="3909" r:id="rId15"/>
    <p:sldId id="3910" r:id="rId16"/>
    <p:sldId id="3911" r:id="rId17"/>
    <p:sldId id="3912" r:id="rId18"/>
    <p:sldId id="3913" r:id="rId19"/>
    <p:sldId id="3914" r:id="rId20"/>
    <p:sldId id="3917" r:id="rId21"/>
    <p:sldId id="3915" r:id="rId22"/>
    <p:sldId id="3916" r:id="rId23"/>
    <p:sldId id="3919" r:id="rId24"/>
  </p:sldIdLst>
  <p:sldSz cx="12192000" cy="685800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5AED39D-5BD0-4F92-AC69-472272FD607A}">
          <p14:sldIdLst>
            <p14:sldId id="3902"/>
            <p14:sldId id="3892"/>
            <p14:sldId id="3893"/>
            <p14:sldId id="3897"/>
            <p14:sldId id="3895"/>
            <p14:sldId id="3901"/>
            <p14:sldId id="3900"/>
            <p14:sldId id="3899"/>
          </p14:sldIdLst>
        </p14:section>
        <p14:section name="Alluxio - Fuse 介绍" id="{3E6BCB94-105D-4A7F-A839-4667E0DF3C3E}">
          <p14:sldIdLst>
            <p14:sldId id="3903"/>
            <p14:sldId id="3905"/>
            <p14:sldId id="3906"/>
            <p14:sldId id="3907"/>
            <p14:sldId id="3908"/>
            <p14:sldId id="3909"/>
            <p14:sldId id="3910"/>
            <p14:sldId id="3911"/>
            <p14:sldId id="3912"/>
            <p14:sldId id="3913"/>
            <p14:sldId id="3914"/>
            <p14:sldId id="3917"/>
            <p14:sldId id="3915"/>
            <p14:sldId id="3916"/>
            <p14:sldId id="39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59">
          <p15:clr>
            <a:srgbClr val="A4A3A4"/>
          </p15:clr>
        </p15:guide>
        <p15:guide id="2" orient="horz" pos="4272">
          <p15:clr>
            <a:srgbClr val="A4A3A4"/>
          </p15:clr>
        </p15:guide>
        <p15:guide id="3" orient="horz" pos="860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91">
          <p15:clr>
            <a:srgbClr val="A4A3A4"/>
          </p15:clr>
        </p15:guide>
        <p15:guide id="6" orient="horz" pos="4156">
          <p15:clr>
            <a:srgbClr val="A4A3A4"/>
          </p15:clr>
        </p15:guide>
        <p15:guide id="7" pos="3713">
          <p15:clr>
            <a:srgbClr val="A4A3A4"/>
          </p15:clr>
        </p15:guide>
        <p15:guide id="8" pos="356">
          <p15:clr>
            <a:srgbClr val="A4A3A4"/>
          </p15:clr>
        </p15:guide>
        <p15:guide id="9" pos="7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7">
          <p15:clr>
            <a:srgbClr val="A4A3A4"/>
          </p15:clr>
        </p15:guide>
        <p15:guide id="2" pos="208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ongdian" initials="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FC000"/>
    <a:srgbClr val="0070C0"/>
    <a:srgbClr val="005295"/>
    <a:srgbClr val="C5C5C5"/>
    <a:srgbClr val="000099"/>
    <a:srgbClr val="4040B3"/>
    <a:srgbClr val="CCD5EA"/>
    <a:srgbClr val="BFBFBF"/>
    <a:srgbClr val="015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87225" autoAdjust="0"/>
  </p:normalViewPr>
  <p:slideViewPr>
    <p:cSldViewPr showGuides="1">
      <p:cViewPr varScale="1">
        <p:scale>
          <a:sx n="69" d="100"/>
          <a:sy n="69" d="100"/>
        </p:scale>
        <p:origin x="450" y="72"/>
      </p:cViewPr>
      <p:guideLst>
        <p:guide orient="horz" pos="2359"/>
        <p:guide orient="horz" pos="4272"/>
        <p:guide orient="horz" pos="860"/>
        <p:guide orient="horz"/>
        <p:guide orient="horz" pos="91"/>
        <p:guide orient="horz" pos="4156"/>
        <p:guide pos="3713"/>
        <p:guide pos="356"/>
        <p:guide pos="7312"/>
      </p:guideLst>
    </p:cSldViewPr>
  </p:slideViewPr>
  <p:outlineViewPr>
    <p:cViewPr>
      <p:scale>
        <a:sx n="33" d="100"/>
        <a:sy n="33" d="100"/>
      </p:scale>
      <p:origin x="0" y="51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2088" y="-90"/>
      </p:cViewPr>
      <p:guideLst>
        <p:guide orient="horz" pos="2977"/>
        <p:guide pos="20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75541EB-2FDD-4588-864C-D64CCD7CAF6A}" type="datetime1">
              <a:rPr lang="zh-CN" altLang="en-US" smtClean="0"/>
              <a:t>2021/1/20</a:t>
            </a:fld>
            <a:endParaRPr lang="en-US" altLang="zh-CN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A61351BC-801C-44E6-8DE8-CA0B7C08250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32156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  <a:defRPr kumimoji="0" sz="1200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  <a:defRPr kumimoji="0" sz="1200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4AE7CE70-13F2-478A-9881-9143FE652672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  <a:defRPr kumimoji="0" sz="1200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  <a:defRPr kumimoji="0" sz="1200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229A7B5-1336-4B0F-8014-BD8F33C4169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582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endParaRPr lang="en-US" altLang="zh-CN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C2AC-5A2C-4112-AE30-D473ED17B6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7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AE7CE70-13F2-478A-9881-9143FE652672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29A7B5-1336-4B0F-8014-BD8F33C416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4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需要结合业务场景来说明效果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F22B-006E-40BF-AD56-773977548174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7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新品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9" y="5278968"/>
            <a:ext cx="5378451" cy="98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051984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09" tIns="60954" rIns="121909" bIns="6095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900" b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7019" y="1259360"/>
            <a:ext cx="10943167" cy="5328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13480" y="6587490"/>
            <a:ext cx="10944000" cy="215900"/>
          </a:xfrm>
        </p:spPr>
        <p:txBody>
          <a:bodyPr anchor="ctr">
            <a:noAutofit/>
          </a:bodyPr>
          <a:lstStyle>
            <a:lvl1pPr algn="ctr">
              <a:buNone/>
              <a:defRPr sz="1000" b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7019" y="1259360"/>
            <a:ext cx="10943167" cy="5328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13480" y="6587490"/>
            <a:ext cx="10944000" cy="215900"/>
          </a:xfrm>
        </p:spPr>
        <p:txBody>
          <a:bodyPr anchor="ctr">
            <a:noAutofit/>
          </a:bodyPr>
          <a:lstStyle>
            <a:lvl1pPr algn="ctr">
              <a:buNone/>
              <a:defRPr sz="1000" b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中长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16632"/>
            <a:ext cx="10657416" cy="611188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523" cy="6858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6" y="6356434"/>
            <a:ext cx="2743220" cy="365130"/>
          </a:xfrm>
        </p:spPr>
        <p:txBody>
          <a:bodyPr/>
          <a:lstStyle/>
          <a:p>
            <a:fld id="{36FDB987-A0FD-4443-8DB3-F067FDACDBC2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30" y="6356434"/>
            <a:ext cx="4114830" cy="36513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63" y="6356434"/>
            <a:ext cx="2743220" cy="365130"/>
          </a:xfrm>
        </p:spPr>
        <p:txBody>
          <a:bodyPr/>
          <a:lstStyle/>
          <a:p>
            <a:fld id="{F3C09F5B-C591-49A2-9090-D775AF8A5E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0160075" y="247653"/>
            <a:ext cx="1587512" cy="457206"/>
          </a:xfrm>
          <a:prstGeom prst="rect">
            <a:avLst/>
          </a:prstGeom>
          <a:solidFill>
            <a:srgbClr val="030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80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8"/>
          <a:stretch>
            <a:fillRect/>
          </a:stretch>
        </p:blipFill>
        <p:spPr>
          <a:xfrm>
            <a:off x="10528269" y="42890"/>
            <a:ext cx="1528306" cy="8667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12695" y="1700808"/>
            <a:ext cx="10944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764695" y="3933825"/>
            <a:ext cx="8640000" cy="192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/>
              <a:buNone/>
              <a:defRPr lang="zh-CN" altLang="en-US" sz="2000" b="0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12695" y="2996954"/>
            <a:ext cx="10944000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29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75787" y="908720"/>
            <a:ext cx="7391797" cy="5688632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buClrTx/>
              <a:buFont typeface="Wingdings 3" panose="05040102010807070707" pitchFamily="18" charset="2"/>
              <a:buChar char=""/>
              <a:defRPr sz="2400" b="1">
                <a:solidFill>
                  <a:srgbClr val="005295"/>
                </a:solidFill>
              </a:defRPr>
            </a:lvl1pPr>
            <a:lvl2pPr>
              <a:spcBef>
                <a:spcPts val="0"/>
              </a:spcBef>
              <a:defRPr sz="2000">
                <a:solidFill>
                  <a:srgbClr val="005295"/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rgbClr val="005295"/>
                </a:solidFill>
              </a:defRPr>
            </a:lvl3pPr>
            <a:lvl4pPr>
              <a:spcBef>
                <a:spcPts val="0"/>
              </a:spcBef>
              <a:defRPr sz="1600">
                <a:solidFill>
                  <a:srgbClr val="005295"/>
                </a:solidFill>
              </a:defRPr>
            </a:lvl4pPr>
            <a:lvl5pPr>
              <a:spcBef>
                <a:spcPts val="0"/>
              </a:spcBef>
              <a:defRPr sz="1600">
                <a:solidFill>
                  <a:srgbClr val="005295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Picture 8" descr="新品牌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3" y="3568840"/>
            <a:ext cx="3181747" cy="5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3805812" y="836712"/>
            <a:ext cx="0" cy="5832000"/>
          </a:xfrm>
          <a:prstGeom prst="line">
            <a:avLst/>
          </a:prstGeom>
          <a:ln w="19050">
            <a:solidFill>
              <a:srgbClr val="01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869546" cy="8574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0"/>
            <a:ext cx="10869546" cy="8367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7846" y="980728"/>
            <a:ext cx="10862340" cy="5606632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5400" y="980728"/>
            <a:ext cx="5376000" cy="5328000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257561" y="980728"/>
            <a:ext cx="5376000" cy="5328000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横二横一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2910" y="980728"/>
            <a:ext cx="5376000" cy="2592000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255071" y="980728"/>
            <a:ext cx="5312321" cy="2592000"/>
          </a:xfrm>
        </p:spPr>
        <p:txBody>
          <a:bodyPr>
            <a:normAutofit/>
          </a:bodyPr>
          <a:lstStyle>
            <a:lvl1pPr marL="342900" indent="-342900">
              <a:defRPr lang="zh-CN" altLang="en-US" sz="1800" b="1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/>
              <a:buChar char="•"/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12"/>
          </p:nvPr>
        </p:nvSpPr>
        <p:spPr>
          <a:xfrm>
            <a:off x="692910" y="3716744"/>
            <a:ext cx="10874482" cy="2592000"/>
          </a:xfrm>
        </p:spPr>
        <p:txBody>
          <a:bodyPr>
            <a:normAutofit/>
          </a:bodyPr>
          <a:lstStyle>
            <a:lvl1pPr marL="342900" indent="-342900">
              <a:defRPr lang="zh-CN" altLang="en-US" sz="1800" b="1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/>
              <a:buChar char="•"/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3480" y="6587490"/>
            <a:ext cx="10944000" cy="215900"/>
          </a:xfrm>
        </p:spPr>
        <p:txBody>
          <a:bodyPr anchor="ctr">
            <a:noAutofit/>
          </a:bodyPr>
          <a:lstStyle>
            <a:lvl1pPr algn="ctr">
              <a:buNone/>
              <a:defRPr sz="1000" b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四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7845" y="1049197"/>
            <a:ext cx="5295173" cy="2592000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179180" y="1049197"/>
            <a:ext cx="5376000" cy="2592000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12"/>
          </p:nvPr>
        </p:nvSpPr>
        <p:spPr>
          <a:xfrm>
            <a:off x="697845" y="3789328"/>
            <a:ext cx="5295174" cy="2592000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quarter" idx="13"/>
          </p:nvPr>
        </p:nvSpPr>
        <p:spPr>
          <a:xfrm>
            <a:off x="6179180" y="3789328"/>
            <a:ext cx="5376000" cy="2592000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613480" y="6587490"/>
            <a:ext cx="10944000" cy="215900"/>
          </a:xfrm>
        </p:spPr>
        <p:txBody>
          <a:bodyPr anchor="ctr">
            <a:noAutofit/>
          </a:bodyPr>
          <a:lstStyle>
            <a:lvl1pPr algn="ctr">
              <a:buNone/>
              <a:defRPr sz="1000" b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95" y="2852936"/>
            <a:ext cx="10955913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8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谢谢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6200000" flipH="1" flipV="1">
            <a:off x="-15556" y="-20706"/>
            <a:ext cx="713402" cy="713402"/>
          </a:xfrm>
          <a:prstGeom prst="rtTriangle">
            <a:avLst/>
          </a:prstGeom>
          <a:solidFill>
            <a:srgbClr val="00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1200" baseline="0" dirty="0">
              <a:latin typeface="Georgia" panose="02040502050405020303" pitchFamily="18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7846" y="-20707"/>
            <a:ext cx="10869546" cy="85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99" y="980728"/>
            <a:ext cx="10861293" cy="560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8" descr="新品牌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99866"/>
            <a:ext cx="1415480" cy="25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114" y="2487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7977D302-DD1B-4D3F-AE69-45219444591A}" type="slidenum">
              <a:rPr lang="zh-CN" altLang="en-US" sz="1400" baseline="0" smtClean="0">
                <a:solidFill>
                  <a:schemeClr val="bg1"/>
                </a:solidFill>
                <a:latin typeface="Georgia" panose="02040502050405020303" pitchFamily="18" charset="0"/>
                <a:ea typeface="黑体" panose="02010609060101010101" pitchFamily="49" charset="-122"/>
              </a:rPr>
              <a:t>‹#›</a:t>
            </a:fld>
            <a:endParaRPr lang="zh-CN" altLang="en-US" sz="1400" baseline="0" dirty="0">
              <a:solidFill>
                <a:schemeClr val="bg1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baseline="0">
          <a:solidFill>
            <a:srgbClr val="00529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/>
        <a:buChar char="•"/>
        <a:defRPr sz="2000" b="1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/>
        <a:buChar char="–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/>
        <a:buChar char="–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/>
        <a:buChar char="»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2860" y="1274301"/>
            <a:ext cx="4199255" cy="497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just" fontAlgn="base">
              <a:lnSpc>
                <a:spcPct val="130000"/>
              </a:lnSpc>
              <a:spcBef>
                <a:spcPts val="0"/>
              </a:spcBef>
              <a:buClr>
                <a:schemeClr val="bg1"/>
              </a:buClr>
            </a:pPr>
            <a:r>
              <a:rPr lang="zh-CN" altLang="en-US" sz="2030" b="1" kern="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30" b="1" kern="0" dirty="0" smtClean="0">
                <a:solidFill>
                  <a:srgbClr val="FFFF00"/>
                </a:solidFill>
                <a:latin typeface="+mn-ea"/>
              </a:rPr>
              <a:t>现有大数据生态系统面临的痛点：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9970" y="1771507"/>
            <a:ext cx="9652534" cy="4004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95" kern="0" dirty="0" err="1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共享和管理数据</a:t>
            </a:r>
            <a:r>
              <a:rPr 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非常</a:t>
            </a:r>
            <a:r>
              <a:rPr 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困难</a:t>
            </a: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现有生态系统中存在多种存储系统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S3,HDFS,NFS,GCS,Ozone ...</a:t>
            </a:r>
            <a:endParaRPr lang="zh-CN" sz="1695" kern="0" dirty="0">
              <a:solidFill>
                <a:schemeClr val="bg1"/>
              </a:solidFill>
              <a:latin typeface="+mn-ea"/>
              <a:cs typeface="华文中宋" panose="020106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    </a:t>
            </a:r>
            <a:r>
              <a:rPr lang="en-US" alt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不同存储系统使用的协议不同，应用程序需要对接不同的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各种存储系统之间无法直接共享数据</a:t>
            </a: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数据存储在不同的系统中，形成数据孤岛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网络和磁盘带宽成为数据分析的瓶颈</a:t>
            </a: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无法确保所有计算都能够实现数据本地化，数据传输速度受到网络带宽限制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95" dirty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		</a:t>
            </a:r>
            <a:r>
              <a:rPr lang="zh-CN" altLang="en-US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数据本地传输受到磁盘带宽的限制，而且磁盘</a:t>
            </a:r>
            <a:r>
              <a:rPr lang="en-US" altLang="zh-CN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I/O</a:t>
            </a:r>
            <a:r>
              <a:rPr lang="zh-CN" altLang="en-US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过高，会导致</a:t>
            </a:r>
            <a:r>
              <a:rPr lang="zh-CN" altLang="en-US" sz="1695" dirty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系统卡顿，集群不稳定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现有架构灵活性低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		</a:t>
            </a:r>
            <a:r>
              <a:rPr lang="zh-CN" altLang="en-US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例如使用一个新存储系统可能与现有的程序不兼容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7480" y="285462"/>
            <a:ext cx="365993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·Alluxio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38"/>
          <p:cNvSpPr/>
          <p:nvPr/>
        </p:nvSpPr>
        <p:spPr>
          <a:xfrm>
            <a:off x="565100" y="14488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3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决策 3"/>
          <p:cNvSpPr/>
          <p:nvPr/>
        </p:nvSpPr>
        <p:spPr>
          <a:xfrm>
            <a:off x="680060" y="2487344"/>
            <a:ext cx="2340763" cy="108087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挂载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34997" y="2383054"/>
            <a:ext cx="8865660" cy="18928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bg1"/>
                </a:solidFill>
              </a:rPr>
              <a:t>示例：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$ALLUXIO_HOME/integration/fuse/bin/</a:t>
            </a:r>
            <a:r>
              <a:rPr lang="en-US" altLang="zh-CN" sz="2000" b="0" dirty="0" err="1" smtClean="0">
                <a:solidFill>
                  <a:schemeClr val="bg1"/>
                </a:solidFill>
              </a:rPr>
              <a:t>alluxio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-fuse  \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mount </a:t>
            </a:r>
            <a:r>
              <a:rPr lang="en-US" altLang="zh-CN" sz="18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mount_point</a:t>
            </a:r>
            <a:r>
              <a:rPr lang="en-US" altLang="zh-CN" sz="1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[</a:t>
            </a:r>
            <a:r>
              <a:rPr lang="en-US" altLang="zh-CN" sz="18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alluxio_path</a:t>
            </a:r>
            <a:r>
              <a:rPr lang="en-US" altLang="zh-CN" sz="1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]</a:t>
            </a:r>
            <a:endParaRPr lang="en-US" altLang="zh-CN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bg1"/>
                </a:solidFill>
              </a:rPr>
              <a:t>该</a:t>
            </a:r>
            <a:r>
              <a:rPr lang="zh-CN" altLang="en-US" sz="2000" b="0" dirty="0">
                <a:solidFill>
                  <a:schemeClr val="bg1"/>
                </a:solidFill>
              </a:rPr>
              <a:t>命令会启动一个后台</a:t>
            </a:r>
            <a:r>
              <a:rPr lang="en-US" altLang="zh-CN" sz="2000" b="0" dirty="0">
                <a:solidFill>
                  <a:schemeClr val="bg1"/>
                </a:solidFill>
              </a:rPr>
              <a:t>java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进程</a:t>
            </a:r>
            <a:r>
              <a:rPr lang="zh-CN" altLang="en-US" sz="2000" b="0" dirty="0">
                <a:solidFill>
                  <a:schemeClr val="bg1"/>
                </a:solidFill>
              </a:rPr>
              <a:t>，用于将对应的</a:t>
            </a:r>
            <a:r>
              <a:rPr lang="en-US" altLang="zh-CN" sz="2000" b="0" dirty="0" err="1">
                <a:solidFill>
                  <a:schemeClr val="bg1"/>
                </a:solidFill>
              </a:rPr>
              <a:t>Alluxio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路径挂载到</a:t>
            </a:r>
            <a:r>
              <a:rPr lang="en-US" altLang="zh-CN" sz="2000" b="0" dirty="0">
                <a:solidFill>
                  <a:schemeClr val="bg1"/>
                </a:solidFill>
              </a:rPr>
              <a:t>&lt;</a:t>
            </a:r>
            <a:r>
              <a:rPr lang="en-US" altLang="zh-CN" sz="2000" b="0" dirty="0" err="1">
                <a:solidFill>
                  <a:schemeClr val="bg1"/>
                </a:solidFill>
              </a:rPr>
              <a:t>mount_point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&gt;</a:t>
            </a:r>
            <a:r>
              <a:rPr lang="zh-CN" altLang="en-US" sz="2000" b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指定的路径</a:t>
            </a:r>
            <a:endParaRPr lang="zh-CN" altLang="en-US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77909" y="4588265"/>
            <a:ext cx="7842627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示例：</a:t>
            </a:r>
            <a:r>
              <a:rPr lang="en-US" altLang="zh-CN" sz="2000" b="0" dirty="0">
                <a:solidFill>
                  <a:schemeClr val="bg1"/>
                </a:solidFill>
              </a:rPr>
              <a:t> $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ALLUXIO_HOME/integration/fuse/bin/</a:t>
            </a:r>
            <a:r>
              <a:rPr lang="en-US" altLang="zh-CN" sz="2000" b="0" dirty="0" err="1" smtClean="0">
                <a:solidFill>
                  <a:schemeClr val="bg1"/>
                </a:solidFill>
              </a:rPr>
              <a:t>alluxio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-fuse   </a:t>
            </a:r>
            <a:r>
              <a:rPr lang="en-US" altLang="zh-CN" sz="2000" b="0" dirty="0">
                <a:solidFill>
                  <a:schemeClr val="bg1"/>
                </a:solidFill>
              </a:rPr>
              <a:t>\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 err="1" smtClean="0">
                <a:solidFill>
                  <a:schemeClr val="bg1"/>
                </a:solidFill>
              </a:rPr>
              <a:t>umount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cs typeface="Times New Roman" panose="02020603050405020304" pitchFamily="18" charset="0"/>
              </a:rPr>
              <a:t>mount_point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bg1"/>
                </a:solidFill>
              </a:rPr>
              <a:t>该</a:t>
            </a:r>
            <a:r>
              <a:rPr lang="zh-CN" altLang="en-US" sz="2000" b="0" dirty="0">
                <a:solidFill>
                  <a:schemeClr val="bg1"/>
                </a:solidFill>
              </a:rPr>
              <a:t>命令将终止</a:t>
            </a:r>
            <a:r>
              <a:rPr lang="en-US" altLang="zh-CN" sz="2000" b="0" dirty="0" err="1">
                <a:solidFill>
                  <a:schemeClr val="bg1"/>
                </a:solidFill>
              </a:rPr>
              <a:t>alluxio</a:t>
            </a:r>
            <a:r>
              <a:rPr lang="en-US" altLang="zh-CN" sz="2000" b="0" dirty="0">
                <a:solidFill>
                  <a:schemeClr val="bg1"/>
                </a:solidFill>
              </a:rPr>
              <a:t>-fuse java</a:t>
            </a:r>
            <a:r>
              <a:rPr lang="zh-CN" altLang="en-US" sz="2000" b="0" dirty="0">
                <a:solidFill>
                  <a:schemeClr val="bg1"/>
                </a:solidFill>
              </a:rPr>
              <a:t>后台进程，并卸载该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文件系统</a:t>
            </a:r>
            <a:endParaRPr lang="zh-CN" altLang="en-US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流程图: 决策 11"/>
          <p:cNvSpPr/>
          <p:nvPr/>
        </p:nvSpPr>
        <p:spPr>
          <a:xfrm>
            <a:off x="622972" y="4594881"/>
            <a:ext cx="2454937" cy="11763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卸载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7474" y="301054"/>
            <a:ext cx="440242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·FUSE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1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57474" y="301055"/>
            <a:ext cx="505049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9854" y="2204864"/>
            <a:ext cx="1047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bg1"/>
                </a:solidFill>
              </a:rPr>
              <a:t>文件只能顺序地写入一次，并且无法修改</a:t>
            </a:r>
            <a:r>
              <a:rPr lang="en-US" altLang="zh-CN" sz="2000" b="0" dirty="0">
                <a:solidFill>
                  <a:schemeClr val="bg1"/>
                </a:solidFill>
              </a:rPr>
              <a:t>;</a:t>
            </a:r>
            <a:r>
              <a:rPr lang="zh-CN" altLang="en-US" sz="2000" b="0" dirty="0">
                <a:solidFill>
                  <a:schemeClr val="bg1"/>
                </a:solidFill>
              </a:rPr>
              <a:t>这意味着如果要修改一个文件，你需要先删除改文件，然后再重新创建。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9854" y="3315120"/>
            <a:ext cx="1105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b="0" dirty="0" err="1">
                <a:solidFill>
                  <a:schemeClr val="bg1"/>
                </a:solidFill>
              </a:rPr>
              <a:t>Alluxio</a:t>
            </a:r>
            <a:r>
              <a:rPr lang="zh-CN" altLang="en-US" sz="2000" b="0" dirty="0">
                <a:solidFill>
                  <a:schemeClr val="bg1"/>
                </a:solidFill>
              </a:rPr>
              <a:t>没有</a:t>
            </a:r>
            <a:r>
              <a:rPr lang="en-US" altLang="zh-CN" sz="2000" b="0" dirty="0">
                <a:solidFill>
                  <a:schemeClr val="bg1"/>
                </a:solidFill>
              </a:rPr>
              <a:t>hard-link</a:t>
            </a:r>
            <a:r>
              <a:rPr lang="zh-CN" altLang="en-US" sz="2000" b="0" dirty="0">
                <a:solidFill>
                  <a:schemeClr val="bg1"/>
                </a:solidFill>
              </a:rPr>
              <a:t>和</a:t>
            </a:r>
            <a:r>
              <a:rPr lang="en-US" altLang="zh-CN" sz="2000" b="0" dirty="0">
                <a:solidFill>
                  <a:schemeClr val="bg1"/>
                </a:solidFill>
              </a:rPr>
              <a:t>soft-link</a:t>
            </a:r>
            <a:r>
              <a:rPr lang="zh-CN" altLang="en-US" sz="2000" b="0" dirty="0">
                <a:solidFill>
                  <a:schemeClr val="bg1"/>
                </a:solidFill>
              </a:rPr>
              <a:t>的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概念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,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所以不支持与之相关的命令如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ln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9854" y="4117600"/>
            <a:ext cx="1105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0" dirty="0" smtClean="0">
                <a:solidFill>
                  <a:schemeClr val="bg1"/>
                </a:solidFill>
              </a:rPr>
              <a:t>只有当</a:t>
            </a:r>
            <a:r>
              <a:rPr lang="en-US" altLang="zh-CN" sz="2000" b="0" dirty="0" err="1" smtClean="0">
                <a:solidFill>
                  <a:schemeClr val="bg1"/>
                </a:solidFill>
              </a:rPr>
              <a:t>Alluxio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的</a:t>
            </a:r>
            <a:r>
              <a:rPr lang="en-US" altLang="zh-CN" sz="2000" b="0" dirty="0" err="1" smtClean="0">
                <a:solidFill>
                  <a:schemeClr val="bg1"/>
                </a:solidFill>
              </a:rPr>
              <a:t>alluxio.security.group.mapping.class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选项设置为：</a:t>
            </a:r>
            <a:r>
              <a:rPr lang="en-US" altLang="zh-CN" sz="2000" b="0" dirty="0" err="1" smtClean="0">
                <a:solidFill>
                  <a:schemeClr val="bg1"/>
                </a:solidFill>
              </a:rPr>
              <a:t>ShellBasedUnixGroupsMapping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的值时，文件的用户和分组信息才与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Unix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系统的用户分组对应。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3079-7E24-4234-98E4-D63A33F54BBA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7030" y="204129"/>
            <a:ext cx="81052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CACHE_THROUGH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0" y="1171126"/>
            <a:ext cx="10498650" cy="51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59-9401-4FDA-8646-6F28ECDCE263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" y="1134624"/>
            <a:ext cx="10140308" cy="50231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7030" y="204129"/>
            <a:ext cx="81052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云海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distributedLoad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58C-FE89-42F2-A22A-D38485E9BB92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6" y="1268760"/>
            <a:ext cx="9361040" cy="46466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030" y="204129"/>
            <a:ext cx="810527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用户空间文件系统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5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6D75-BE17-4C7A-AE36-5182746E852E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97" y="1130353"/>
            <a:ext cx="9026811" cy="51538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030" y="204129"/>
            <a:ext cx="81052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云海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5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8472-F741-414E-9CF2-EF7A0BD9723E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6" y="1279609"/>
            <a:ext cx="9248775" cy="5076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030" y="260648"/>
            <a:ext cx="81052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云海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初始化流程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10A-BE2E-4E58-A27A-CDF9D833F9B7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14" y="1288419"/>
            <a:ext cx="9395317" cy="4988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030" y="260648"/>
            <a:ext cx="81052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云海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7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A83F-C834-4F3E-A2F0-E81F80D35B0E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30" y="1171655"/>
            <a:ext cx="9210675" cy="5048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030" y="260648"/>
            <a:ext cx="81052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云海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兼容性测试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61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71AC-6A96-4A0E-940F-A1E7CD9B378F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268760"/>
            <a:ext cx="9153525" cy="4981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030" y="260648"/>
            <a:ext cx="81052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云海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7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6232" y="2924944"/>
            <a:ext cx="10754423" cy="322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95" kern="0" dirty="0" err="1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Alluxo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主要提供两大功能：</a:t>
            </a: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统一</a:t>
            </a:r>
            <a:r>
              <a:rPr lang="zh-CN" altLang="en-US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数据访问的方式</a:t>
            </a:r>
          </a:p>
          <a:p>
            <a:pPr marL="285750" indent="-285750">
              <a:lnSpc>
                <a:spcPct val="150000"/>
              </a:lnSpc>
            </a:pPr>
            <a:r>
              <a:rPr lang="zh-CN" altLang="en-US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在上层计算框架和底层存储系统之间架起了桥梁，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应用程序通过 </a:t>
            </a:r>
            <a:r>
              <a:rPr lang="zh-CN" altLang="en-US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Alluxio 即可访问底层任意存储系统中的数据。</a:t>
            </a:r>
          </a:p>
          <a:p>
            <a:pPr marL="285750" indent="-285750">
              <a:lnSpc>
                <a:spcPct val="150000"/>
              </a:lnSpc>
            </a:pPr>
            <a:endParaRPr lang="zh-CN" altLang="en-US" sz="1695" kern="0" dirty="0">
              <a:solidFill>
                <a:schemeClr val="bg1"/>
              </a:solidFill>
              <a:latin typeface="+mn-ea"/>
              <a:cs typeface="华文中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数据存放到内存中</a:t>
            </a: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Alluxio 可以用作分布式缓存，将数据存放在内存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,SSD,HDD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等存储介质中，类似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CPU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中的多机缓存机制，最快可以为应用程序提供内存级的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I/O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速率，并且能够降低磁盘及网络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I/O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占用。</a:t>
            </a:r>
            <a:endParaRPr lang="zh-CN" altLang="en-US" sz="1695" kern="0" dirty="0">
              <a:solidFill>
                <a:schemeClr val="bg1"/>
              </a:solidFill>
              <a:latin typeface="+mn-ea"/>
              <a:cs typeface="华文中宋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3928" y="1788369"/>
            <a:ext cx="10396688" cy="904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fontAlgn="base">
              <a:lnSpc>
                <a:spcPct val="13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2030" b="1" kern="0" dirty="0" smtClean="0">
                <a:solidFill>
                  <a:srgbClr val="FFFF00"/>
                </a:solidFill>
                <a:latin typeface="+mn-ea"/>
              </a:rPr>
              <a:t>Alluxio:</a:t>
            </a:r>
            <a:r>
              <a:rPr lang="zh-CN" altLang="en-US" sz="2030" b="1" kern="0" dirty="0" smtClean="0">
                <a:solidFill>
                  <a:srgbClr val="FFFF00"/>
                </a:solidFill>
                <a:latin typeface="+mn-ea"/>
              </a:rPr>
              <a:t>以内存为中心的分布式虚拟存储系统，已经有多家公司用于生产环境。目前在部署</a:t>
            </a:r>
            <a:r>
              <a:rPr lang="en-US" altLang="zh-CN" sz="2030" b="1" kern="0" dirty="0" err="1" smtClean="0">
                <a:solidFill>
                  <a:srgbClr val="FFFF00"/>
                </a:solidFill>
                <a:latin typeface="+mn-ea"/>
              </a:rPr>
              <a:t>Alluxio</a:t>
            </a:r>
            <a:r>
              <a:rPr lang="zh-CN" altLang="en-US" sz="2030" b="1" kern="0" dirty="0" smtClean="0">
                <a:solidFill>
                  <a:srgbClr val="FFFF00"/>
                </a:solidFill>
                <a:latin typeface="+mn-ea"/>
              </a:rPr>
              <a:t>的集群中，规模最大的已经超过</a:t>
            </a:r>
            <a:r>
              <a:rPr lang="en-US" altLang="zh-CN" sz="2030" b="1" kern="0" dirty="0" smtClean="0">
                <a:solidFill>
                  <a:srgbClr val="FFFF00"/>
                </a:solidFill>
                <a:latin typeface="+mn-ea"/>
              </a:rPr>
              <a:t>1500</a:t>
            </a:r>
            <a:r>
              <a:rPr lang="zh-CN" altLang="en-US" sz="2030" kern="0" dirty="0">
                <a:solidFill>
                  <a:srgbClr val="FFFF00"/>
                </a:solidFill>
                <a:latin typeface="+mn-ea"/>
              </a:rPr>
              <a:t>个</a:t>
            </a:r>
            <a:r>
              <a:rPr lang="zh-CN" altLang="en-US" sz="2030" b="1" kern="0" dirty="0" smtClean="0">
                <a:solidFill>
                  <a:srgbClr val="FFFF00"/>
                </a:solidFill>
                <a:latin typeface="+mn-ea"/>
              </a:rPr>
              <a:t>节点。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7480" y="285462"/>
            <a:ext cx="362957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38"/>
          <p:cNvSpPr/>
          <p:nvPr/>
        </p:nvSpPr>
        <p:spPr>
          <a:xfrm>
            <a:off x="565100" y="14488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D7F-4C8C-4A78-A4CF-02A79E21FDD8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00134"/>
              </p:ext>
            </p:extLst>
          </p:nvPr>
        </p:nvGraphicFramePr>
        <p:xfrm>
          <a:off x="565095" y="1035126"/>
          <a:ext cx="11363553" cy="5291001"/>
        </p:xfrm>
        <a:graphic>
          <a:graphicData uri="http://schemas.openxmlformats.org/drawingml/2006/table">
            <a:tbl>
              <a:tblPr/>
              <a:tblGrid>
                <a:gridCol w="3298657"/>
                <a:gridCol w="1944216"/>
                <a:gridCol w="6120680"/>
              </a:tblGrid>
              <a:tr h="30734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DEDEDE"/>
                          </a:solidFill>
                          <a:effectLst/>
                        </a:rPr>
                        <a:t>Parameter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solidFill>
                            <a:srgbClr val="DEDEDE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DEDEDE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535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alluxio.fuse.cachedpaths.max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effectLst/>
                        </a:rPr>
                        <a:t>500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dirty="0">
                        <a:effectLst/>
                      </a:endParaRP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992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alluxio.fuse.debug.enabled</a:t>
                      </a:r>
                      <a:endParaRPr lang="en-US" sz="1600" dirty="0">
                        <a:effectLst/>
                      </a:endParaRP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false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启用</a:t>
                      </a:r>
                      <a:r>
                        <a:rPr lang="en-US" altLang="zh-CN" sz="1600" dirty="0">
                          <a:effectLst/>
                        </a:rPr>
                        <a:t>FUSE</a:t>
                      </a:r>
                      <a:r>
                        <a:rPr lang="zh-CN" altLang="en-US" sz="1600" dirty="0">
                          <a:effectLst/>
                        </a:rPr>
                        <a:t>调试输出。该输出将重定向到</a:t>
                      </a:r>
                      <a:r>
                        <a:rPr lang="en-US" altLang="zh-CN" sz="1600" dirty="0" err="1">
                          <a:effectLst/>
                        </a:rPr>
                        <a:t>alluxio.logs.dir</a:t>
                      </a:r>
                      <a:r>
                        <a:rPr lang="zh-CN" altLang="en-US" sz="1600" dirty="0">
                          <a:effectLst/>
                        </a:rPr>
                        <a:t>内部的</a:t>
                      </a:r>
                      <a:r>
                        <a:rPr lang="en-US" altLang="zh-CN" sz="1600" dirty="0" err="1">
                          <a:effectLst/>
                        </a:rPr>
                        <a:t>fuse.out</a:t>
                      </a:r>
                      <a:r>
                        <a:rPr lang="zh-CN" altLang="en-US" sz="1600" dirty="0">
                          <a:effectLst/>
                        </a:rPr>
                        <a:t>日志文件中。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535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alluxio.fuse.fs.name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alluxio-fuse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 dirty="0">
                          <a:effectLst/>
                        </a:rPr>
                        <a:t>FUSE</a:t>
                      </a:r>
                      <a:r>
                        <a:rPr lang="zh-CN" altLang="en-US" sz="1600" dirty="0">
                          <a:effectLst/>
                        </a:rPr>
                        <a:t>用来挂载文件系统的描述性名称。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992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alluxio.fuse.maxwrite.bytes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</a:rPr>
                        <a:t>131072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 dirty="0">
                          <a:effectLst/>
                        </a:rPr>
                        <a:t>FUSE</a:t>
                      </a:r>
                      <a:r>
                        <a:rPr lang="zh-CN" altLang="en-US" sz="1600" dirty="0">
                          <a:effectLst/>
                        </a:rPr>
                        <a:t>写入调用的所需粒度（以字节为单位）。请注意，</a:t>
                      </a:r>
                      <a:r>
                        <a:rPr lang="en-US" altLang="zh-CN" sz="1600" dirty="0">
                          <a:effectLst/>
                        </a:rPr>
                        <a:t>128K</a:t>
                      </a:r>
                      <a:r>
                        <a:rPr lang="zh-CN" altLang="en-US" sz="1600" dirty="0">
                          <a:effectLst/>
                        </a:rPr>
                        <a:t>当前是</a:t>
                      </a:r>
                      <a:r>
                        <a:rPr lang="en-US" altLang="zh-CN" sz="1600" dirty="0">
                          <a:effectLst/>
                        </a:rPr>
                        <a:t>Linux</a:t>
                      </a:r>
                      <a:r>
                        <a:rPr lang="zh-CN" altLang="en-US" sz="1600" dirty="0">
                          <a:effectLst/>
                        </a:rPr>
                        <a:t>内核施加的上限。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  <a:tr h="190621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alluxio.fuse.user.group.translation.enabled</a:t>
                      </a:r>
                      <a:endParaRPr lang="en-US" sz="1600" dirty="0">
                        <a:effectLst/>
                      </a:endParaRP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false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通过</a:t>
                      </a:r>
                      <a:r>
                        <a:rPr lang="en-US" altLang="zh-CN" sz="1600" dirty="0">
                          <a:effectLst/>
                        </a:rPr>
                        <a:t>FUSE API</a:t>
                      </a:r>
                      <a:r>
                        <a:rPr lang="zh-CN" altLang="en-US" sz="1600" dirty="0">
                          <a:effectLst/>
                        </a:rPr>
                        <a:t>公开</a:t>
                      </a:r>
                      <a:r>
                        <a:rPr lang="en-US" altLang="zh-CN" sz="1600" dirty="0" err="1">
                          <a:effectLst/>
                        </a:rPr>
                        <a:t>Alluxio</a:t>
                      </a:r>
                      <a:r>
                        <a:rPr lang="zh-CN" altLang="en-US" sz="1600" dirty="0">
                          <a:effectLst/>
                        </a:rPr>
                        <a:t>文件时是否将</a:t>
                      </a:r>
                      <a:r>
                        <a:rPr lang="en-US" altLang="zh-CN" sz="1600" dirty="0" err="1">
                          <a:effectLst/>
                        </a:rPr>
                        <a:t>Alluxio</a:t>
                      </a:r>
                      <a:r>
                        <a:rPr lang="zh-CN" altLang="en-US" sz="1600" dirty="0">
                          <a:effectLst/>
                        </a:rPr>
                        <a:t>用户和组转换为</a:t>
                      </a:r>
                      <a:r>
                        <a:rPr lang="en-US" altLang="zh-CN" sz="1600" dirty="0">
                          <a:effectLst/>
                        </a:rPr>
                        <a:t>Unix</a:t>
                      </a:r>
                      <a:r>
                        <a:rPr lang="zh-CN" altLang="en-US" sz="1600" dirty="0">
                          <a:effectLst/>
                        </a:rPr>
                        <a:t>用户和组。当此属性设置为</a:t>
                      </a:r>
                      <a:r>
                        <a:rPr lang="en-US" altLang="zh-CN" sz="1600" dirty="0">
                          <a:effectLst/>
                        </a:rPr>
                        <a:t>false</a:t>
                      </a:r>
                      <a:r>
                        <a:rPr lang="zh-CN" altLang="en-US" sz="1600" dirty="0">
                          <a:effectLst/>
                        </a:rPr>
                        <a:t>时，所有</a:t>
                      </a:r>
                      <a:r>
                        <a:rPr lang="en-US" altLang="zh-CN" sz="1600" dirty="0">
                          <a:effectLst/>
                        </a:rPr>
                        <a:t>FUSE</a:t>
                      </a:r>
                      <a:r>
                        <a:rPr lang="zh-CN" altLang="en-US" sz="1600" dirty="0">
                          <a:effectLst/>
                        </a:rPr>
                        <a:t>文件的用户和组将与启动</a:t>
                      </a:r>
                      <a:r>
                        <a:rPr lang="en-US" altLang="zh-CN" sz="1600" dirty="0" err="1">
                          <a:effectLst/>
                        </a:rPr>
                        <a:t>alluxio</a:t>
                      </a:r>
                      <a:r>
                        <a:rPr lang="en-US" altLang="zh-CN" sz="1600" dirty="0">
                          <a:effectLst/>
                        </a:rPr>
                        <a:t>-fuse</a:t>
                      </a:r>
                      <a:r>
                        <a:rPr lang="zh-CN" altLang="en-US" sz="1600" dirty="0">
                          <a:effectLst/>
                        </a:rPr>
                        <a:t>进程的用户匹配。</a:t>
                      </a:r>
                    </a:p>
                  </a:txBody>
                  <a:tcPr marL="84270" marR="84270" marT="42135" marB="42135">
                    <a:lnL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7030" y="204129"/>
            <a:ext cx="81052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云海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 – 2.4.0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常见配置项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6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B21E-7212-48FB-B444-AC651DB9F6DF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30" y="1543130"/>
            <a:ext cx="8886825" cy="4305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030" y="260648"/>
            <a:ext cx="81052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云海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1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02C-DADE-4776-BB66-49217BD812D0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30" y="1330259"/>
            <a:ext cx="8255361" cy="41869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030" y="260648"/>
            <a:ext cx="81052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云海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可优化的四个方向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10663" y="1330259"/>
            <a:ext cx="2855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新功能开发</a:t>
            </a: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兼容性提升</a:t>
            </a: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技术分享</a:t>
            </a: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社区合作</a:t>
            </a: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497250"/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32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3FD-7836-458C-95C4-D20051899224}" type="datetime1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9F5B-C591-49A2-9090-D775AF8A5EB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51784" y="2793702"/>
            <a:ext cx="3679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</a:t>
            </a:r>
            <a:r>
              <a:rPr lang="en-US" altLang="zh-CN" sz="5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you!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01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7555" y="285750"/>
            <a:ext cx="683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Alluxio: </a:t>
            </a:r>
            <a:r>
              <a:rPr lang="zh-CN" altLang="en-US" sz="2400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统一数据访问方式</a:t>
            </a:r>
            <a:endParaRPr lang="zh-CN" altLang="en-US" sz="2400" kern="0" dirty="0">
              <a:solidFill>
                <a:schemeClr val="bg1"/>
              </a:solidFill>
              <a:latin typeface="+mn-ea"/>
              <a:cs typeface="华文中宋" panose="02010600040101010101" charset="-122"/>
              <a:sym typeface="+mn-ea"/>
            </a:endParaRPr>
          </a:p>
        </p:txBody>
      </p:sp>
      <p:sp>
        <p:nvSpPr>
          <p:cNvPr id="8" name="任意多边形 38"/>
          <p:cNvSpPr/>
          <p:nvPr/>
        </p:nvSpPr>
        <p:spPr>
          <a:xfrm>
            <a:off x="565100" y="14488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2232035"/>
            <a:ext cx="5358130" cy="3790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14140" y="2232035"/>
            <a:ext cx="505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dirty="0" err="1" smtClean="0">
                <a:solidFill>
                  <a:schemeClr val="bg1"/>
                </a:solidFill>
              </a:rPr>
              <a:t>统一命名空间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dirty="0" err="1" smtClean="0">
                <a:solidFill>
                  <a:schemeClr val="bg1"/>
                </a:solidFill>
              </a:rPr>
              <a:t>应用程序可以通过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altLang="zh-CN" dirty="0" err="1" smtClean="0">
                <a:solidFill>
                  <a:schemeClr val="bg1"/>
                </a:solidFill>
              </a:rPr>
              <a:t>lluxio</a:t>
            </a:r>
            <a:r>
              <a:rPr lang="zh-CN" altLang="en-US" dirty="0" smtClean="0">
                <a:solidFill>
                  <a:schemeClr val="bg1"/>
                </a:solidFill>
              </a:rPr>
              <a:t>提供的</a:t>
            </a:r>
            <a:r>
              <a:rPr dirty="0" err="1" smtClean="0">
                <a:solidFill>
                  <a:schemeClr val="bg1"/>
                </a:solidFill>
              </a:rPr>
              <a:t>统一命名空间和接口来访问多个独立的存储系统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84032" y="3125794"/>
            <a:ext cx="505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统一存储：方便存储系统之间数据共享和管理，</a:t>
            </a:r>
            <a:r>
              <a:rPr lang="en-US" altLang="zh-CN" dirty="0" err="1" smtClean="0">
                <a:solidFill>
                  <a:schemeClr val="bg1"/>
                </a:solidFill>
              </a:rPr>
              <a:t>Alluxio</a:t>
            </a:r>
            <a:r>
              <a:rPr lang="zh-CN" altLang="en-US" dirty="0" smtClean="0">
                <a:solidFill>
                  <a:schemeClr val="bg1"/>
                </a:solidFill>
              </a:rPr>
              <a:t>支持多种底层文件系统</a:t>
            </a:r>
            <a:r>
              <a:rPr lang="en-US" altLang="zh-CN" dirty="0" smtClean="0">
                <a:solidFill>
                  <a:schemeClr val="bg1"/>
                </a:solidFill>
              </a:rPr>
              <a:t>S3,HDFS,GCS,Ozone</a:t>
            </a:r>
            <a:r>
              <a:rPr lang="zh-CN" altLang="en-US" dirty="0" smtClean="0">
                <a:solidFill>
                  <a:schemeClr val="bg1"/>
                </a:solidFill>
              </a:rPr>
              <a:t>等，可以通过类似</a:t>
            </a:r>
            <a:r>
              <a:rPr lang="en-US" altLang="zh-CN" dirty="0" smtClean="0">
                <a:solidFill>
                  <a:schemeClr val="bg1"/>
                </a:solidFill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</a:rPr>
              <a:t>中挂载的方式将底层文件系统集成到</a:t>
            </a:r>
            <a:r>
              <a:rPr lang="en-US" altLang="zh-CN" dirty="0" err="1" smtClean="0">
                <a:solidFill>
                  <a:schemeClr val="bg1"/>
                </a:solidFill>
              </a:rPr>
              <a:t>Alluxio</a:t>
            </a:r>
            <a:r>
              <a:rPr lang="zh-CN" altLang="en-US" dirty="0" smtClean="0">
                <a:solidFill>
                  <a:schemeClr val="bg1"/>
                </a:solidFill>
              </a:rPr>
              <a:t>中。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84032" y="4545419"/>
            <a:ext cx="5054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元数据同步：</a:t>
            </a:r>
            <a:r>
              <a:rPr lang="en-US" altLang="zh-CN" dirty="0" err="1" smtClean="0">
                <a:solidFill>
                  <a:schemeClr val="bg1"/>
                </a:solidFill>
              </a:rPr>
              <a:t>Alluxio</a:t>
            </a:r>
            <a:r>
              <a:rPr lang="zh-CN" altLang="en-US" dirty="0" smtClean="0">
                <a:solidFill>
                  <a:schemeClr val="bg1"/>
                </a:solidFill>
              </a:rPr>
              <a:t>提供同步机制可以保证</a:t>
            </a:r>
            <a:r>
              <a:rPr lang="zh-CN" altLang="en-US" dirty="0">
                <a:solidFill>
                  <a:schemeClr val="bg1"/>
                </a:solidFill>
              </a:rPr>
              <a:t>UFS命名空间和Alluxio命名空间同步。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14140" y="5469258"/>
            <a:ext cx="5054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冷热元数据分层</a:t>
            </a:r>
            <a:r>
              <a:rPr lang="zh-CN" altLang="en-US" dirty="0" smtClean="0">
                <a:solidFill>
                  <a:schemeClr val="bg1"/>
                </a:solidFill>
              </a:rPr>
              <a:t>存储：可</a:t>
            </a:r>
            <a:r>
              <a:rPr lang="zh-CN" altLang="en-US" dirty="0">
                <a:solidFill>
                  <a:schemeClr val="bg1"/>
                </a:solidFill>
              </a:rPr>
              <a:t>支持十亿级文件数存储。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3296" y="1366054"/>
            <a:ext cx="8998812" cy="4815061"/>
            <a:chOff x="1061" y="2525"/>
            <a:chExt cx="17100" cy="7640"/>
          </a:xfrm>
        </p:grpSpPr>
        <p:sp>
          <p:nvSpPr>
            <p:cNvPr id="3" name="Rectangle 51"/>
            <p:cNvSpPr/>
            <p:nvPr/>
          </p:nvSpPr>
          <p:spPr>
            <a:xfrm flipH="1">
              <a:off x="9758" y="2525"/>
              <a:ext cx="8403" cy="7640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accent1">
                    <a:alpha val="15000"/>
                  </a:schemeClr>
                </a:gs>
              </a:gsLst>
              <a:lin ang="0" scaled="0"/>
            </a:gradFill>
            <a:ln w="12700" cap="sq">
              <a:gradFill>
                <a:gsLst>
                  <a:gs pos="0">
                    <a:schemeClr val="tx1"/>
                  </a:gs>
                  <a:gs pos="58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51612" rtlCol="0" anchor="t" anchorCtr="0"/>
            <a:lstStyle/>
            <a:p>
              <a:pPr algn="ctr" defTabSz="457200" fontAlgn="b">
                <a:lnSpc>
                  <a:spcPct val="80000"/>
                </a:lnSpc>
              </a:pPr>
              <a:r>
                <a:rPr lang="zh-CN" altLang="en-US" sz="1695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101600" dir="6420000" algn="ctr" rotWithShape="0">
                      <a:srgbClr val="000000">
                        <a:alpha val="5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Intel Clear Pro" panose="020B0804020202060201" pitchFamily="34" charset="0"/>
                </a:rPr>
                <a:t>统一命名空间</a:t>
              </a:r>
              <a:endParaRPr lang="zh-CN" altLang="en-US" sz="1695" dirty="0">
                <a:ln w="6350">
                  <a:noFill/>
                </a:ln>
                <a:solidFill>
                  <a:schemeClr val="bg1"/>
                </a:solidFill>
                <a:effectLst>
                  <a:outerShdw blurRad="101600" dir="6420000" algn="ctr" rotWithShape="0">
                    <a:srgbClr val="000000">
                      <a:alpha val="5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endParaRPr>
            </a:p>
          </p:txBody>
        </p:sp>
        <p:sp>
          <p:nvSpPr>
            <p:cNvPr id="6" name="Rectangle 50"/>
            <p:cNvSpPr/>
            <p:nvPr/>
          </p:nvSpPr>
          <p:spPr>
            <a:xfrm flipH="1">
              <a:off x="1061" y="2525"/>
              <a:ext cx="8377" cy="7640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accent1">
                    <a:alpha val="15000"/>
                  </a:schemeClr>
                </a:gs>
              </a:gsLst>
              <a:lin ang="0" scaled="0"/>
            </a:gradFill>
            <a:ln w="12700" cap="sq">
              <a:gradFill>
                <a:gsLst>
                  <a:gs pos="0">
                    <a:schemeClr val="tx1"/>
                  </a:gs>
                  <a:gs pos="58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51612" rtlCol="0" anchor="t" anchorCtr="0"/>
            <a:lstStyle/>
            <a:p>
              <a:pPr algn="ctr" defTabSz="457200" fontAlgn="b">
                <a:lnSpc>
                  <a:spcPct val="80000"/>
                </a:lnSpc>
              </a:pPr>
              <a:r>
                <a:rPr lang="zh-CN" altLang="en-US" sz="1695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101600" dir="6420000" algn="ctr" rotWithShape="0">
                      <a:srgbClr val="000000">
                        <a:alpha val="5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Intel Clear Pro" panose="020B0804020202060201" pitchFamily="34" charset="0"/>
                </a:rPr>
                <a:t>统一存储系统</a:t>
              </a:r>
              <a:endParaRPr lang="zh-CN" altLang="en-US" sz="1695" dirty="0">
                <a:ln w="6350">
                  <a:noFill/>
                </a:ln>
                <a:solidFill>
                  <a:schemeClr val="bg1"/>
                </a:solidFill>
                <a:effectLst>
                  <a:outerShdw blurRad="101600" dir="6420000" algn="ctr" rotWithShape="0">
                    <a:srgbClr val="000000">
                      <a:alpha val="5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endParaRPr>
            </a:p>
          </p:txBody>
        </p:sp>
        <p:cxnSp>
          <p:nvCxnSpPr>
            <p:cNvPr id="45" name="Straight Arrow Connector 105"/>
            <p:cNvCxnSpPr/>
            <p:nvPr/>
          </p:nvCxnSpPr>
          <p:spPr>
            <a:xfrm>
              <a:off x="14635" y="3741"/>
              <a:ext cx="0" cy="676"/>
            </a:xfrm>
            <a:prstGeom prst="straightConnector1">
              <a:avLst/>
            </a:prstGeom>
            <a:noFill/>
            <a:ln w="28575" cap="rnd" cmpd="sng" algn="ctr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sp>
        <p:nvSpPr>
          <p:cNvPr id="54" name="文本框 53"/>
          <p:cNvSpPr txBox="1"/>
          <p:nvPr/>
        </p:nvSpPr>
        <p:spPr>
          <a:xfrm>
            <a:off x="757555" y="285751"/>
            <a:ext cx="562102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Alluxio: </a:t>
            </a:r>
            <a:r>
              <a:rPr lang="zh-CN" altLang="en-US" sz="2400" kern="0" dirty="0" smtClean="0">
                <a:solidFill>
                  <a:schemeClr val="bg1"/>
                </a:solidFill>
                <a:latin typeface="+mn-ea"/>
                <a:sym typeface="+mn-ea"/>
              </a:rPr>
              <a:t>统一数据访问方式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38"/>
          <p:cNvSpPr/>
          <p:nvPr/>
        </p:nvSpPr>
        <p:spPr>
          <a:xfrm>
            <a:off x="565100" y="14488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Rounded Rectangle 50"/>
          <p:cNvSpPr/>
          <p:nvPr/>
        </p:nvSpPr>
        <p:spPr bwMode="auto">
          <a:xfrm>
            <a:off x="1290320" y="2362200"/>
            <a:ext cx="4257132" cy="1383030"/>
          </a:xfrm>
          <a:prstGeom prst="roundRect">
            <a:avLst>
              <a:gd name="adj" fmla="val 11830"/>
            </a:avLst>
          </a:prstGeom>
          <a:gradFill rotWithShape="1">
            <a:gsLst>
              <a:gs pos="3000">
                <a:sysClr val="windowText" lastClr="000000">
                  <a:alpha val="0"/>
                </a:sysClr>
              </a:gs>
              <a:gs pos="65000">
                <a:srgbClr val="B1BABF">
                  <a:lumMod val="75000"/>
                  <a:alpha val="50000"/>
                </a:srgbClr>
              </a:gs>
              <a:gs pos="100000">
                <a:sysClr val="windowText" lastClr="000000">
                  <a:alpha val="0"/>
                </a:sysClr>
              </a:gs>
            </a:gsLst>
            <a:lin ang="1800000" scaled="0"/>
          </a:gradFill>
          <a:ln w="12700" cap="flat" cmpd="sng" algn="ctr">
            <a:gradFill flip="none" rotWithShape="1">
              <a:gsLst>
                <a:gs pos="53000">
                  <a:srgbClr val="B1BABF">
                    <a:lumMod val="75000"/>
                  </a:srgbClr>
                </a:gs>
                <a:gs pos="0">
                  <a:srgbClr val="B1BABF">
                    <a:lumMod val="75000"/>
                    <a:alpha val="50000"/>
                  </a:srgbClr>
                </a:gs>
                <a:gs pos="100000">
                  <a:srgbClr val="B1BABF">
                    <a:lumMod val="75000"/>
                    <a:alpha val="50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  <p:txBody>
          <a:bodyPr lIns="0" tIns="25806" rIns="0" bIns="0" rtlCol="0" anchor="t"/>
          <a:lstStyle/>
          <a:p>
            <a:pPr algn="ctr">
              <a:lnSpc>
                <a:spcPct val="70000"/>
              </a:lnSpc>
            </a:pPr>
            <a:r>
              <a:rPr lang="en-US" altLang="zh-CN" sz="1400" kern="0" dirty="0">
                <a:ln w="6350">
                  <a:noFill/>
                </a:ln>
                <a:solidFill>
                  <a:schemeClr val="bg1"/>
                </a:solidFill>
                <a:cs typeface="Intel Clear Pro" panose="020B0804020202060201" pitchFamily="34" charset="0"/>
              </a:rPr>
              <a:t>Client</a:t>
            </a:r>
            <a:r>
              <a:rPr lang="zh-CN" altLang="en-US" sz="1400" kern="0" dirty="0">
                <a:ln w="6350">
                  <a:noFill/>
                </a:ln>
                <a:solidFill>
                  <a:schemeClr val="bg1"/>
                </a:solidFill>
                <a:cs typeface="Intel Clear Pro" panose="020B0804020202060201" pitchFamily="34" charset="0"/>
              </a:rPr>
              <a:t>方式：</a:t>
            </a:r>
          </a:p>
        </p:txBody>
      </p:sp>
      <p:sp>
        <p:nvSpPr>
          <p:cNvPr id="52" name="Rounded Rectangle 50"/>
          <p:cNvSpPr/>
          <p:nvPr/>
        </p:nvSpPr>
        <p:spPr bwMode="auto">
          <a:xfrm>
            <a:off x="1263650" y="3745230"/>
            <a:ext cx="4308475" cy="1332865"/>
          </a:xfrm>
          <a:prstGeom prst="roundRect">
            <a:avLst>
              <a:gd name="adj" fmla="val 11830"/>
            </a:avLst>
          </a:prstGeom>
          <a:gradFill rotWithShape="1">
            <a:gsLst>
              <a:gs pos="3000">
                <a:sysClr val="windowText" lastClr="000000">
                  <a:alpha val="0"/>
                </a:sysClr>
              </a:gs>
              <a:gs pos="65000">
                <a:srgbClr val="B1BABF">
                  <a:lumMod val="75000"/>
                  <a:alpha val="50000"/>
                </a:srgbClr>
              </a:gs>
              <a:gs pos="100000">
                <a:sysClr val="windowText" lastClr="000000">
                  <a:alpha val="0"/>
                </a:sysClr>
              </a:gs>
            </a:gsLst>
            <a:lin ang="1800000" scaled="0"/>
          </a:gradFill>
          <a:ln w="12700" cap="flat" cmpd="sng" algn="ctr">
            <a:gradFill flip="none" rotWithShape="1">
              <a:gsLst>
                <a:gs pos="53000">
                  <a:srgbClr val="B1BABF">
                    <a:lumMod val="75000"/>
                  </a:srgbClr>
                </a:gs>
                <a:gs pos="0">
                  <a:srgbClr val="B1BABF">
                    <a:lumMod val="75000"/>
                    <a:alpha val="50000"/>
                  </a:srgbClr>
                </a:gs>
                <a:gs pos="100000">
                  <a:srgbClr val="B1BABF">
                    <a:lumMod val="75000"/>
                    <a:alpha val="50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  <p:txBody>
          <a:bodyPr lIns="0" tIns="25806" rIns="0" bIns="0" rtlCol="0" anchor="t"/>
          <a:lstStyle/>
          <a:p>
            <a:pPr algn="ctr">
              <a:lnSpc>
                <a:spcPct val="70000"/>
              </a:lnSpc>
            </a:pPr>
            <a:r>
              <a:rPr lang="en-US" altLang="zh-CN" sz="1355" kern="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rPr>
              <a:t>API</a:t>
            </a:r>
            <a:r>
              <a:rPr lang="zh-CN" altLang="en-US" sz="1355" kern="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rPr>
              <a:t>方式：</a:t>
            </a:r>
          </a:p>
        </p:txBody>
      </p:sp>
      <p:sp>
        <p:nvSpPr>
          <p:cNvPr id="61" name="Rounded Rectangle 50"/>
          <p:cNvSpPr/>
          <p:nvPr/>
        </p:nvSpPr>
        <p:spPr bwMode="auto">
          <a:xfrm>
            <a:off x="6085967" y="2364658"/>
            <a:ext cx="4176141" cy="1380572"/>
          </a:xfrm>
          <a:prstGeom prst="roundRect">
            <a:avLst>
              <a:gd name="adj" fmla="val 11830"/>
            </a:avLst>
          </a:prstGeom>
          <a:gradFill rotWithShape="1">
            <a:gsLst>
              <a:gs pos="3000">
                <a:sysClr val="windowText" lastClr="000000">
                  <a:alpha val="0"/>
                </a:sysClr>
              </a:gs>
              <a:gs pos="65000">
                <a:srgbClr val="B1BABF">
                  <a:lumMod val="75000"/>
                  <a:alpha val="50000"/>
                </a:srgbClr>
              </a:gs>
              <a:gs pos="100000">
                <a:sysClr val="windowText" lastClr="000000">
                  <a:alpha val="0"/>
                </a:sysClr>
              </a:gs>
            </a:gsLst>
            <a:lin ang="1800000" scaled="0"/>
          </a:gradFill>
          <a:ln w="12700" cap="flat" cmpd="sng" algn="ctr">
            <a:gradFill flip="none" rotWithShape="1">
              <a:gsLst>
                <a:gs pos="53000">
                  <a:srgbClr val="B1BABF">
                    <a:lumMod val="75000"/>
                  </a:srgbClr>
                </a:gs>
                <a:gs pos="0">
                  <a:srgbClr val="B1BABF">
                    <a:lumMod val="75000"/>
                    <a:alpha val="50000"/>
                  </a:srgbClr>
                </a:gs>
                <a:gs pos="100000">
                  <a:srgbClr val="B1BABF">
                    <a:lumMod val="75000"/>
                    <a:alpha val="50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  <p:txBody>
          <a:bodyPr lIns="0" tIns="25806" rIns="0" bIns="0" rtlCol="0" anchor="t"/>
          <a:lstStyle/>
          <a:p>
            <a:pPr algn="ctr">
              <a:lnSpc>
                <a:spcPct val="70000"/>
              </a:lnSpc>
            </a:pPr>
            <a:r>
              <a:rPr lang="en-US" altLang="zh-CN" sz="1400" kern="0" dirty="0">
                <a:ln w="6350">
                  <a:noFill/>
                </a:ln>
                <a:solidFill>
                  <a:schemeClr val="bg1"/>
                </a:solidFill>
                <a:cs typeface="Intel Clear Pro" panose="020B0804020202060201" pitchFamily="34" charset="0"/>
              </a:rPr>
              <a:t>Client</a:t>
            </a:r>
            <a:r>
              <a:rPr lang="zh-CN" altLang="en-US" sz="1400" kern="0" dirty="0">
                <a:ln w="6350">
                  <a:noFill/>
                </a:ln>
                <a:solidFill>
                  <a:schemeClr val="bg1"/>
                </a:solidFill>
                <a:cs typeface="Intel Clear Pro" panose="020B0804020202060201" pitchFamily="34" charset="0"/>
              </a:rPr>
              <a:t>方式：</a:t>
            </a:r>
          </a:p>
        </p:txBody>
      </p:sp>
      <p:sp>
        <p:nvSpPr>
          <p:cNvPr id="62" name="Rounded Rectangle 50"/>
          <p:cNvSpPr/>
          <p:nvPr/>
        </p:nvSpPr>
        <p:spPr bwMode="auto">
          <a:xfrm>
            <a:off x="6085967" y="3745231"/>
            <a:ext cx="4176141" cy="1267500"/>
          </a:xfrm>
          <a:prstGeom prst="roundRect">
            <a:avLst>
              <a:gd name="adj" fmla="val 11830"/>
            </a:avLst>
          </a:prstGeom>
          <a:gradFill rotWithShape="1">
            <a:gsLst>
              <a:gs pos="3000">
                <a:sysClr val="windowText" lastClr="000000">
                  <a:alpha val="0"/>
                </a:sysClr>
              </a:gs>
              <a:gs pos="65000">
                <a:srgbClr val="B1BABF">
                  <a:lumMod val="75000"/>
                  <a:alpha val="50000"/>
                </a:srgbClr>
              </a:gs>
              <a:gs pos="100000">
                <a:sysClr val="windowText" lastClr="000000">
                  <a:alpha val="0"/>
                </a:sysClr>
              </a:gs>
            </a:gsLst>
            <a:lin ang="1800000" scaled="0"/>
          </a:gradFill>
          <a:ln w="12700" cap="flat" cmpd="sng" algn="ctr">
            <a:gradFill flip="none" rotWithShape="1">
              <a:gsLst>
                <a:gs pos="53000">
                  <a:srgbClr val="B1BABF">
                    <a:lumMod val="75000"/>
                  </a:srgbClr>
                </a:gs>
                <a:gs pos="0">
                  <a:srgbClr val="B1BABF">
                    <a:lumMod val="75000"/>
                    <a:alpha val="50000"/>
                  </a:srgbClr>
                </a:gs>
                <a:gs pos="100000">
                  <a:srgbClr val="B1BABF">
                    <a:lumMod val="75000"/>
                    <a:alpha val="50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  <p:txBody>
          <a:bodyPr lIns="0" tIns="25806" rIns="0" bIns="0" rtlCol="0" anchor="t"/>
          <a:lstStyle/>
          <a:p>
            <a:pPr algn="ctr">
              <a:lnSpc>
                <a:spcPct val="70000"/>
              </a:lnSpc>
            </a:pPr>
            <a:r>
              <a:rPr lang="en-US" altLang="zh-CN" sz="1355" kern="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rPr>
              <a:t>API</a:t>
            </a:r>
            <a:r>
              <a:rPr lang="zh-CN" altLang="en-US" sz="1355" kern="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rPr>
              <a:t>方式：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05635" y="2663636"/>
            <a:ext cx="293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bin/alluxin fs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   \ 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\</a:t>
            </a:r>
          </a:p>
          <a:p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://...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2870" y="4089400"/>
            <a:ext cx="504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FileSystem.Factory.get();</a:t>
            </a: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.mount("/mnt/hdfs", "hdfs://...");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24976" y="2866691"/>
            <a:ext cx="3324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bin/alluxio/fs cat /path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8575" y="4089400"/>
            <a:ext cx="3749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new AlluxioURI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mnt/hdfs/input.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data")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= fileSystem.openFile(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7555" y="285750"/>
            <a:ext cx="683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</a:p>
        </p:txBody>
      </p:sp>
      <p:sp>
        <p:nvSpPr>
          <p:cNvPr id="8" name="任意多边形 38"/>
          <p:cNvSpPr/>
          <p:nvPr/>
        </p:nvSpPr>
        <p:spPr>
          <a:xfrm>
            <a:off x="565100" y="14488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985" y="1154430"/>
            <a:ext cx="1065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Alluxio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Master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：负责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元数据管理并响应客户端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Alluxio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Worker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：负责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管理分配给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Alluxio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的本地存储资源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将应用程序访问的数据存储在本地的存储资源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751162"/>
            <a:ext cx="5939155" cy="34861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31125" y="2763520"/>
            <a:ext cx="3117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单层存储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31125" y="4321810"/>
            <a:ext cx="3117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多层存储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2580" y="3223895"/>
            <a:ext cx="3337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sym typeface="+mn-ea"/>
              </a:rPr>
              <a:t>系统内存作为唯一存储介质，能够为应用程序提供内存级的数据访问速度。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42580" y="4871085"/>
            <a:ext cx="3337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chemeClr val="bg1"/>
                </a:solidFill>
                <a:sym typeface="+mn-ea"/>
              </a:rPr>
              <a:t>Alluxio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支持可感知的分层存储，除了内存，还可以使用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AEP,SSD,HDD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等作为</a:t>
            </a:r>
            <a:r>
              <a:rPr lang="en-US" altLang="zh-CN" sz="1800" dirty="0" err="1">
                <a:solidFill>
                  <a:schemeClr val="bg1"/>
                </a:solidFill>
                <a:sym typeface="+mn-ea"/>
              </a:rPr>
              <a:t>Alluxio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的存储介质，类似L1/L2 CPU缓存一样的数据存储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7520" y="315857"/>
            <a:ext cx="5620198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Alluxio+AEP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8"/>
          <p:cNvSpPr/>
          <p:nvPr/>
        </p:nvSpPr>
        <p:spPr>
          <a:xfrm>
            <a:off x="565100" y="84164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47634"/>
            <a:ext cx="5611954" cy="33462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62" y="1149004"/>
            <a:ext cx="5965535" cy="3346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5048" y="4890187"/>
            <a:ext cx="4857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在存算分离场景下，</a:t>
            </a:r>
            <a:r>
              <a:rPr lang="zh-CN" altLang="en-US" sz="1800" dirty="0">
                <a:solidFill>
                  <a:schemeClr val="bg1"/>
                </a:solidFill>
              </a:rPr>
              <a:t>Alluxio </a:t>
            </a:r>
            <a:r>
              <a:rPr lang="zh-CN" altLang="en-US" dirty="0">
                <a:solidFill>
                  <a:schemeClr val="bg1"/>
                </a:solidFill>
              </a:rPr>
              <a:t>PMem层(AD模式</a:t>
            </a:r>
            <a:r>
              <a:rPr lang="zh-CN" altLang="en-US" dirty="0" smtClean="0">
                <a:solidFill>
                  <a:schemeClr val="bg1"/>
                </a:solidFill>
              </a:rPr>
              <a:t>)比没有</a:t>
            </a:r>
            <a:r>
              <a:rPr lang="zh-CN" altLang="en-US" dirty="0">
                <a:solidFill>
                  <a:schemeClr val="bg1"/>
                </a:solidFill>
              </a:rPr>
              <a:t>Alluxio配置的情况下</a:t>
            </a:r>
            <a:r>
              <a:rPr lang="zh-CN" altLang="en-US" b="1" dirty="0">
                <a:solidFill>
                  <a:srgbClr val="FF0000"/>
                </a:solidFill>
              </a:rPr>
              <a:t>提供2倍加速</a:t>
            </a:r>
            <a:r>
              <a:rPr lang="zh-CN" altLang="en-US" dirty="0">
                <a:solidFill>
                  <a:schemeClr val="bg1"/>
                </a:solidFill>
              </a:rPr>
              <a:t>（基于Parquet格式的4TB数据集上的</a:t>
            </a:r>
            <a:r>
              <a:rPr lang="en-US" altLang="zh-CN" dirty="0">
                <a:solidFill>
                  <a:schemeClr val="bg1"/>
                </a:solidFill>
              </a:rPr>
              <a:t>TPCDS</a:t>
            </a:r>
            <a:r>
              <a:rPr lang="zh-CN" altLang="en-US" dirty="0">
                <a:solidFill>
                  <a:schemeClr val="bg1"/>
                </a:solidFill>
              </a:rPr>
              <a:t>测试。）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70547" y="4890187"/>
            <a:ext cx="5018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除了提升整体性能外，在存算分离场景下，Alluxio PMem层(AD模式)，与DRAM上的Alluxio相比，PMEM的</a:t>
            </a:r>
            <a:r>
              <a:rPr lang="zh-CN" altLang="en-US" b="1" dirty="0">
                <a:solidFill>
                  <a:srgbClr val="FF0000"/>
                </a:solidFill>
              </a:rPr>
              <a:t>平均磁盘带宽降低了88.25%</a:t>
            </a:r>
            <a:r>
              <a:rPr lang="zh-CN" altLang="en-US" dirty="0">
                <a:solidFill>
                  <a:schemeClr val="bg1"/>
                </a:solidFill>
              </a:rPr>
              <a:t>(从315MB/s降低到37MB/s)。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8" y="1214647"/>
            <a:ext cx="3930429" cy="50942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7480" y="300832"/>
            <a:ext cx="951672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·AEP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内存测试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-Spark</a:t>
            </a:r>
          </a:p>
        </p:txBody>
      </p:sp>
      <p:sp>
        <p:nvSpPr>
          <p:cNvPr id="6" name="任意多边形 38"/>
          <p:cNvSpPr/>
          <p:nvPr/>
        </p:nvSpPr>
        <p:spPr>
          <a:xfrm>
            <a:off x="565100" y="17524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7984" y="1346493"/>
            <a:ext cx="3410541" cy="44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1.</a:t>
            </a:r>
            <a:r>
              <a:rPr 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针对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Spark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Shuffle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瓶颈进行基于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AEP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的优化：使用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Terasort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基准测试测得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5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倍的性能提升；</a:t>
            </a:r>
          </a:p>
          <a:p>
            <a:endParaRPr lang="zh-CN" altLang="en-US" sz="203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对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Spark SQL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进行数据源缓存，使用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TPCDS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中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IO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密集型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SQL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测试，显示性能提升了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1~3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倍；</a:t>
            </a:r>
          </a:p>
          <a:p>
            <a:endParaRPr lang="zh-CN" altLang="en-US" sz="203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3.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使用AEP作为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RDD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缓存，进行机器学习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SVM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的负载测试，达到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10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倍的性能提升；</a:t>
            </a:r>
          </a:p>
          <a:p>
            <a:endParaRPr lang="zh-CN" altLang="en-US" sz="203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88" y="1184666"/>
            <a:ext cx="3465021" cy="24999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400" y="4007220"/>
            <a:ext cx="3517709" cy="22716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16610" y="4353633"/>
            <a:ext cx="1109846" cy="16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"/>
              <a:t>RDD</a:t>
            </a:r>
            <a:r>
              <a:rPr lang="zh-CN" altLang="en-US" sz="450"/>
              <a:t>缓存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16610" y="1655092"/>
            <a:ext cx="1399449" cy="16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/>
              <a:t>数据源缓存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7480" y="315822"/>
            <a:ext cx="418639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·AEP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内存场景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8"/>
          <p:cNvSpPr/>
          <p:nvPr/>
        </p:nvSpPr>
        <p:spPr>
          <a:xfrm>
            <a:off x="565100" y="84164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4" y="1018718"/>
            <a:ext cx="8504221" cy="519762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976320" y="1018718"/>
            <a:ext cx="28556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加速Spark SQL数据查询，优化索引，并加速</a:t>
            </a:r>
            <a:r>
              <a:rPr lang="en-US" altLang="zh-CN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Shuffle</a:t>
            </a: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过程</a:t>
            </a:r>
          </a:p>
          <a:p>
            <a:pPr marL="857250" indent="-360000">
              <a:buFont typeface="Wingdings" panose="05000000000000000000" charset="0"/>
              <a:buChar char="Ø"/>
            </a:pP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让Redis使用更多的内存，降低Redis持久化时数据落盘性能限制</a:t>
            </a:r>
          </a:p>
          <a:p>
            <a:pPr marL="857250" indent="-360000">
              <a:buFont typeface="Wingdings" panose="05000000000000000000" charset="0"/>
              <a:buChar char="Ø"/>
            </a:pP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选择AEP作为Hbase读缓存使用，提高读速度</a:t>
            </a:r>
          </a:p>
          <a:p>
            <a:pPr marL="857250" indent="-360000">
              <a:buFont typeface="Wingdings" panose="05000000000000000000" charset="0"/>
              <a:buChar char="Ø"/>
            </a:pP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用作</a:t>
            </a:r>
            <a:r>
              <a:rPr lang="en-US" altLang="zh-CN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HDFS</a:t>
            </a: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读缓存</a:t>
            </a:r>
          </a:p>
          <a:p>
            <a:pPr marL="857250" indent="-360000">
              <a:buFont typeface="Wingdings" panose="05000000000000000000" charset="0"/>
              <a:buChar char="Ø"/>
            </a:pP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用作机器学习数据源缓存（</a:t>
            </a:r>
            <a:r>
              <a:rPr lang="en-US" altLang="zh-CN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Spark ML</a:t>
            </a: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7480" y="301073"/>
            <a:ext cx="6130608" cy="892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FUSE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基础上的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POSIX API</a:t>
            </a: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8"/>
          <p:cNvSpPr/>
          <p:nvPr/>
        </p:nvSpPr>
        <p:spPr>
          <a:xfrm>
            <a:off x="565100" y="84164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9456" y="1453785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b="0" dirty="0" err="1" smtClean="0">
                <a:solidFill>
                  <a:schemeClr val="bg1"/>
                </a:solidFill>
              </a:rPr>
              <a:t>Alluxio</a:t>
            </a:r>
            <a:r>
              <a:rPr lang="en-US" altLang="zh-CN" sz="2400" b="0" dirty="0" smtClean="0">
                <a:solidFill>
                  <a:schemeClr val="bg1"/>
                </a:solidFill>
              </a:rPr>
              <a:t>-FUSE</a:t>
            </a:r>
            <a:r>
              <a:rPr lang="zh-CN" altLang="en-US" sz="2400" b="0" dirty="0">
                <a:solidFill>
                  <a:schemeClr val="bg1"/>
                </a:solidFill>
              </a:rPr>
              <a:t>可以在一台</a:t>
            </a:r>
            <a:r>
              <a:rPr lang="en-US" altLang="zh-CN" sz="2400" b="0" dirty="0">
                <a:solidFill>
                  <a:schemeClr val="bg1"/>
                </a:solidFill>
              </a:rPr>
              <a:t>Unix</a:t>
            </a:r>
            <a:r>
              <a:rPr lang="zh-CN" altLang="en-US" sz="2400" b="0" dirty="0">
                <a:solidFill>
                  <a:schemeClr val="bg1"/>
                </a:solidFill>
              </a:rPr>
              <a:t>机器上的本地文件系统中挂载一个</a:t>
            </a:r>
            <a:r>
              <a:rPr lang="en-US" altLang="zh-CN" sz="2400" b="0" dirty="0" err="1">
                <a:solidFill>
                  <a:schemeClr val="bg1"/>
                </a:solidFill>
              </a:rPr>
              <a:t>Alluxio</a:t>
            </a:r>
            <a:r>
              <a:rPr lang="zh-CN" altLang="en-US" sz="2400" b="0" dirty="0">
                <a:solidFill>
                  <a:schemeClr val="bg1"/>
                </a:solidFill>
              </a:rPr>
              <a:t>分布式文件系统</a:t>
            </a:r>
            <a:r>
              <a:rPr lang="zh-CN" altLang="en-US" sz="2400" b="0" dirty="0" smtClean="0">
                <a:solidFill>
                  <a:schemeClr val="bg1"/>
                </a:solidFill>
              </a:rPr>
              <a:t>。</a:t>
            </a:r>
            <a:r>
              <a:rPr lang="zh-CN" altLang="en-US" sz="2400" b="0" dirty="0">
                <a:solidFill>
                  <a:schemeClr val="bg1"/>
                </a:solidFill>
              </a:rPr>
              <a:t>通过使用该特性，一些标准的命令行</a:t>
            </a:r>
            <a:r>
              <a:rPr lang="zh-CN" altLang="en-US" sz="2400" b="0" dirty="0" smtClean="0">
                <a:solidFill>
                  <a:schemeClr val="bg1"/>
                </a:solidFill>
              </a:rPr>
              <a:t>工具，可以</a:t>
            </a:r>
            <a:r>
              <a:rPr lang="zh-CN" altLang="en-US" sz="2400" b="0" dirty="0">
                <a:solidFill>
                  <a:schemeClr val="bg1"/>
                </a:solidFill>
              </a:rPr>
              <a:t>直接访问</a:t>
            </a:r>
            <a:r>
              <a:rPr lang="en-US" altLang="zh-CN" sz="2400" b="0" dirty="0" err="1">
                <a:solidFill>
                  <a:schemeClr val="bg1"/>
                </a:solidFill>
              </a:rPr>
              <a:t>Alluxio</a:t>
            </a:r>
            <a:r>
              <a:rPr lang="zh-CN" altLang="en-US" sz="2400" b="0" dirty="0">
                <a:solidFill>
                  <a:schemeClr val="bg1"/>
                </a:solidFill>
              </a:rPr>
              <a:t>分布式文件系统中的数据。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71464" y="2914274"/>
            <a:ext cx="93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 smtClean="0">
                <a:solidFill>
                  <a:schemeClr val="bg1"/>
                </a:solidFill>
              </a:rPr>
              <a:t>    由于</a:t>
            </a:r>
            <a:r>
              <a:rPr lang="en-US" altLang="zh-CN" sz="2400" b="0" dirty="0" err="1">
                <a:solidFill>
                  <a:schemeClr val="bg1"/>
                </a:solidFill>
              </a:rPr>
              <a:t>Alluxio</a:t>
            </a:r>
            <a:r>
              <a:rPr lang="zh-CN" altLang="en-US" sz="2400" b="0" dirty="0">
                <a:solidFill>
                  <a:schemeClr val="bg1"/>
                </a:solidFill>
              </a:rPr>
              <a:t>固有的属性，例如它的一次写不可改变的文件数据模型，该挂载的文件系统与</a:t>
            </a:r>
            <a:r>
              <a:rPr lang="en-US" altLang="zh-CN" sz="2400" b="0" dirty="0">
                <a:solidFill>
                  <a:schemeClr val="bg1"/>
                </a:solidFill>
              </a:rPr>
              <a:t>POSIX</a:t>
            </a:r>
            <a:r>
              <a:rPr lang="zh-CN" altLang="en-US" sz="2400" b="0" dirty="0">
                <a:solidFill>
                  <a:schemeClr val="bg1"/>
                </a:solidFill>
              </a:rPr>
              <a:t>标准不完全一致，尚有一定的局限性。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1_内容版式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专题报告模板">
      <a:majorFont>
        <a:latin typeface="Arial Blac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1123</Words>
  <Application>Microsoft Office PowerPoint</Application>
  <PresentationFormat>宽屏</PresentationFormat>
  <Paragraphs>148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Intel Clear Pro</vt:lpstr>
      <vt:lpstr>黑体</vt:lpstr>
      <vt:lpstr>华文中宋</vt:lpstr>
      <vt:lpstr>宋体</vt:lpstr>
      <vt:lpstr>微软雅黑</vt:lpstr>
      <vt:lpstr>Arial</vt:lpstr>
      <vt:lpstr>Calibri</vt:lpstr>
      <vt:lpstr>Georgia</vt:lpstr>
      <vt:lpstr>Times New Roman</vt:lpstr>
      <vt:lpstr>Wingdings</vt:lpstr>
      <vt:lpstr>Wingdings 3</vt:lpstr>
      <vt:lpstr>1_内容版式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通用模板</dc:title>
  <dc:creator>尹永宁</dc:creator>
  <cp:lastModifiedBy>Aaron Jin (金昭)-云数据中心集团</cp:lastModifiedBy>
  <cp:revision>6109</cp:revision>
  <dcterms:created xsi:type="dcterms:W3CDTF">2009-03-04T09:04:00Z</dcterms:created>
  <dcterms:modified xsi:type="dcterms:W3CDTF">2021-01-20T06:28:36Z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