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02" r:id="rId2"/>
    <p:sldId id="3892" r:id="rId3"/>
    <p:sldId id="3893" r:id="rId4"/>
    <p:sldId id="3897" r:id="rId5"/>
    <p:sldId id="3895" r:id="rId6"/>
    <p:sldId id="3901" r:id="rId7"/>
    <p:sldId id="3900" r:id="rId8"/>
    <p:sldId id="3899" r:id="rId9"/>
    <p:sldId id="3903" r:id="rId10"/>
    <p:sldId id="3905" r:id="rId11"/>
    <p:sldId id="3906" r:id="rId12"/>
  </p:sldIdLst>
  <p:sldSz cx="12192000" cy="685800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99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9">
          <p15:clr>
            <a:srgbClr val="A4A3A4"/>
          </p15:clr>
        </p15:guide>
        <p15:guide id="2" orient="horz" pos="4272">
          <p15:clr>
            <a:srgbClr val="A4A3A4"/>
          </p15:clr>
        </p15:guide>
        <p15:guide id="3" orient="horz" pos="860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4156">
          <p15:clr>
            <a:srgbClr val="A4A3A4"/>
          </p15:clr>
        </p15:guide>
        <p15:guide id="7" pos="3713">
          <p15:clr>
            <a:srgbClr val="A4A3A4"/>
          </p15:clr>
        </p15:guide>
        <p15:guide id="8" pos="356">
          <p15:clr>
            <a:srgbClr val="A4A3A4"/>
          </p15:clr>
        </p15:guide>
        <p15:guide id="9" pos="7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7">
          <p15:clr>
            <a:srgbClr val="A4A3A4"/>
          </p15:clr>
        </p15:guide>
        <p15:guide id="2" pos="20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ongdian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FC000"/>
    <a:srgbClr val="0070C0"/>
    <a:srgbClr val="005295"/>
    <a:srgbClr val="C5C5C5"/>
    <a:srgbClr val="000099"/>
    <a:srgbClr val="4040B3"/>
    <a:srgbClr val="CCD5EA"/>
    <a:srgbClr val="BFBFBF"/>
    <a:srgbClr val="015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 autoAdjust="0"/>
    <p:restoredTop sz="87225" autoAdjust="0"/>
  </p:normalViewPr>
  <p:slideViewPr>
    <p:cSldViewPr showGuides="1">
      <p:cViewPr varScale="1">
        <p:scale>
          <a:sx n="65" d="100"/>
          <a:sy n="65" d="100"/>
        </p:scale>
        <p:origin x="762" y="60"/>
      </p:cViewPr>
      <p:guideLst>
        <p:guide orient="horz" pos="2359"/>
        <p:guide orient="horz" pos="4272"/>
        <p:guide orient="horz" pos="860"/>
        <p:guide orient="horz"/>
        <p:guide orient="horz" pos="91"/>
        <p:guide orient="horz" pos="4156"/>
        <p:guide pos="3713"/>
        <p:guide pos="356"/>
        <p:guide pos="7312"/>
      </p:guideLst>
    </p:cSldViewPr>
  </p:slideViewPr>
  <p:outlineViewPr>
    <p:cViewPr>
      <p:scale>
        <a:sx n="33" d="100"/>
        <a:sy n="33" d="100"/>
      </p:scale>
      <p:origin x="0" y="51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2088" y="-90"/>
      </p:cViewPr>
      <p:guideLst>
        <p:guide orient="horz" pos="2977"/>
        <p:guide pos="2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75541EB-2FDD-4588-864C-D64CCD7CAF6A}" type="datetime1">
              <a:rPr lang="zh-CN" altLang="en-US" smtClean="0"/>
              <a:t>2020/11/9</a:t>
            </a:fld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A61351BC-801C-44E6-8DE8-CA0B7C082506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32156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AE7CE70-13F2-478A-9881-9143FE652672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  <a:defRPr kumimoji="0" sz="1200" b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229A7B5-1336-4B0F-8014-BD8F33C4169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82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AC2AC-5A2C-4112-AE30-D473ED17B6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7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AE7CE70-13F2-478A-9881-9143FE652672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29A7B5-1336-4B0F-8014-BD8F33C416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4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需要结合业务场景来说明效果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F22B-006E-40BF-AD56-77397754817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7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9" y="5278968"/>
            <a:ext cx="5378451" cy="98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1051984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09" tIns="60954" rIns="121909" bIns="6095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900" b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7019" y="1259360"/>
            <a:ext cx="10943167" cy="532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7019" y="1259360"/>
            <a:ext cx="10943167" cy="5328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长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657416" cy="61118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523" cy="6858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6" y="6356434"/>
            <a:ext cx="2743220" cy="365130"/>
          </a:xfrm>
        </p:spPr>
        <p:txBody>
          <a:bodyPr/>
          <a:lstStyle/>
          <a:p>
            <a:fld id="{36FDB987-A0FD-4443-8DB3-F067FDACDBC2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30" y="6356434"/>
            <a:ext cx="4114830" cy="3651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63" y="6356434"/>
            <a:ext cx="2743220" cy="365130"/>
          </a:xfrm>
        </p:spPr>
        <p:txBody>
          <a:bodyPr/>
          <a:lstStyle/>
          <a:p>
            <a:fld id="{F3C09F5B-C591-49A2-9090-D775AF8A5E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0160075" y="247653"/>
            <a:ext cx="1587512" cy="457206"/>
          </a:xfrm>
          <a:prstGeom prst="rect">
            <a:avLst/>
          </a:prstGeom>
          <a:solidFill>
            <a:srgbClr val="030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80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8"/>
          <a:stretch>
            <a:fillRect/>
          </a:stretch>
        </p:blipFill>
        <p:spPr>
          <a:xfrm>
            <a:off x="10528269" y="42890"/>
            <a:ext cx="1528306" cy="866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12695" y="1700808"/>
            <a:ext cx="10944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764695" y="3933825"/>
            <a:ext cx="8640000" cy="192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/>
              <a:buNone/>
              <a:defRPr lang="zh-CN" altLang="en-US" sz="2000" b="0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2695" y="2996954"/>
            <a:ext cx="10944000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4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2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4175787" y="908720"/>
            <a:ext cx="7391797" cy="5688632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buClrTx/>
              <a:buFont typeface="Wingdings 3" panose="05040102010807070707" pitchFamily="18" charset="2"/>
              <a:buChar char=""/>
              <a:defRPr sz="2400" b="1">
                <a:solidFill>
                  <a:srgbClr val="005295"/>
                </a:solidFill>
              </a:defRPr>
            </a:lvl1pPr>
            <a:lvl2pPr>
              <a:spcBef>
                <a:spcPts val="0"/>
              </a:spcBef>
              <a:defRPr sz="2000">
                <a:solidFill>
                  <a:srgbClr val="005295"/>
                </a:solidFill>
              </a:defRPr>
            </a:lvl2pPr>
            <a:lvl3pPr>
              <a:spcBef>
                <a:spcPts val="0"/>
              </a:spcBef>
              <a:defRPr sz="1800">
                <a:solidFill>
                  <a:srgbClr val="005295"/>
                </a:solidFill>
              </a:defRPr>
            </a:lvl3pPr>
            <a:lvl4pPr>
              <a:spcBef>
                <a:spcPts val="0"/>
              </a:spcBef>
              <a:defRPr sz="1600">
                <a:solidFill>
                  <a:srgbClr val="005295"/>
                </a:solidFill>
              </a:defRPr>
            </a:lvl4pPr>
            <a:lvl5pPr>
              <a:spcBef>
                <a:spcPts val="0"/>
              </a:spcBef>
              <a:defRPr sz="1600">
                <a:solidFill>
                  <a:srgbClr val="005295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Picture 8" descr="新品牌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3" y="3568840"/>
            <a:ext cx="3181747" cy="5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3805812" y="836712"/>
            <a:ext cx="0" cy="5832000"/>
          </a:xfrm>
          <a:prstGeom prst="line">
            <a:avLst/>
          </a:prstGeom>
          <a:ln w="19050">
            <a:solidFill>
              <a:srgbClr val="01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869546" cy="8574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46" y="0"/>
            <a:ext cx="10869546" cy="8367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6" y="980728"/>
            <a:ext cx="10862340" cy="5606632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5400" y="980728"/>
            <a:ext cx="5376000" cy="5328000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7561" y="980728"/>
            <a:ext cx="5376000" cy="5328000"/>
          </a:xfrm>
        </p:spPr>
        <p:txBody>
          <a:bodyPr>
            <a:normAutofit/>
          </a:bodyPr>
          <a:lstStyle>
            <a:lvl1pPr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横二横一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2910" y="980728"/>
            <a:ext cx="5376000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255071" y="980728"/>
            <a:ext cx="5312321" cy="2592000"/>
          </a:xfrm>
        </p:spPr>
        <p:txBody>
          <a:bodyPr>
            <a:normAutofit/>
          </a:bodyPr>
          <a:lstStyle>
            <a:lvl1pPr marL="342900" indent="-342900">
              <a:defRPr lang="zh-CN" altLang="en-US" sz="18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12"/>
          </p:nvPr>
        </p:nvSpPr>
        <p:spPr>
          <a:xfrm>
            <a:off x="692910" y="3716744"/>
            <a:ext cx="10874482" cy="2592000"/>
          </a:xfrm>
        </p:spPr>
        <p:txBody>
          <a:bodyPr>
            <a:normAutofit/>
          </a:bodyPr>
          <a:lstStyle>
            <a:lvl1pPr marL="342900" indent="-342900">
              <a:defRPr lang="zh-CN" altLang="en-US" sz="18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/>
              <a:buChar char="•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四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7845" y="1049197"/>
            <a:ext cx="5295173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6179180" y="1049197"/>
            <a:ext cx="5376000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quarter" idx="12"/>
          </p:nvPr>
        </p:nvSpPr>
        <p:spPr>
          <a:xfrm>
            <a:off x="697845" y="3789328"/>
            <a:ext cx="5295174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quarter" idx="13"/>
          </p:nvPr>
        </p:nvSpPr>
        <p:spPr>
          <a:xfrm>
            <a:off x="6179180" y="3789328"/>
            <a:ext cx="5376000" cy="2592000"/>
          </a:xfrm>
        </p:spPr>
        <p:txBody>
          <a:bodyPr>
            <a:normAutofit/>
          </a:bodyPr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613480" y="6587490"/>
            <a:ext cx="10944000" cy="215900"/>
          </a:xfrm>
        </p:spPr>
        <p:txBody>
          <a:bodyPr anchor="ctr">
            <a:noAutofit/>
          </a:bodyPr>
          <a:lstStyle>
            <a:lvl1pPr algn="ctr">
              <a:buNone/>
              <a:defRPr sz="1000" b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95" y="2852936"/>
            <a:ext cx="10955913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800" b="1" kern="1200" baseline="0" dirty="0" smtClean="0">
                <a:solidFill>
                  <a:srgbClr val="0052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谢谢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6200000" flipH="1" flipV="1">
            <a:off x="-15556" y="-20706"/>
            <a:ext cx="713402" cy="713402"/>
          </a:xfrm>
          <a:prstGeom prst="rtTriangle">
            <a:avLst/>
          </a:prstGeom>
          <a:solidFill>
            <a:srgbClr val="005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200" baseline="0" dirty="0">
              <a:latin typeface="Georgia" panose="02040502050405020303" pitchFamily="18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7846" y="-20707"/>
            <a:ext cx="10869546" cy="85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99" y="980728"/>
            <a:ext cx="10861293" cy="560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8" descr="新品牌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6599866"/>
            <a:ext cx="1415480" cy="25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 userDrawn="1"/>
        </p:nvSpPr>
        <p:spPr>
          <a:xfrm>
            <a:off x="114" y="248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7977D302-DD1B-4D3F-AE69-45219444591A}" type="slidenum">
              <a:rPr lang="zh-CN" altLang="en-US" sz="1400" baseline="0" smtClean="0">
                <a:solidFill>
                  <a:schemeClr val="bg1"/>
                </a:solidFill>
                <a:latin typeface="Georgia" panose="02040502050405020303" pitchFamily="18" charset="0"/>
                <a:ea typeface="黑体" panose="02010609060101010101" pitchFamily="49" charset="-122"/>
              </a:rPr>
              <a:t>‹#›</a:t>
            </a:fld>
            <a:endParaRPr lang="zh-CN" altLang="en-US" sz="1400" baseline="0" dirty="0">
              <a:solidFill>
                <a:schemeClr val="bg1"/>
              </a:solidFill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baseline="0">
          <a:solidFill>
            <a:srgbClr val="00529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•"/>
        <a:defRPr sz="2000" b="1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–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•"/>
        <a:defRPr sz="16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–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/>
        <a:buChar char="»"/>
        <a:defRPr sz="14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2860" y="1274301"/>
            <a:ext cx="4199255" cy="497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 fontAlgn="base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</a:pPr>
            <a:r>
              <a:rPr lang="zh-CN" altLang="en-US" sz="2030" b="1" kern="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现有大数据生态系统面临的痛点：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9970" y="1771507"/>
            <a:ext cx="9652534" cy="4004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95" kern="0" dirty="0" err="1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共享和管理数据</a:t>
            </a:r>
            <a:r>
              <a:rPr 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非常</a:t>
            </a:r>
            <a:r>
              <a:rPr 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困难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现有生态系统中存在多种存储系统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S3,HDFS,NFS,GCS,Ozone ...</a:t>
            </a:r>
            <a:endParaRPr lang="zh-CN" sz="1695" kern="0" dirty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    </a:t>
            </a: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不同存储系统使用的协议不同，应用程序需要对接不同的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各种存储系统之间无法直接共享数据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数据存储在不同的系统中，形成数据孤岛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网络和磁盘带宽成为数据分析的瓶颈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无法确保所有计算都能够实现数据本地化，数据传输速度受到网络带宽限制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		</a:t>
            </a: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数据本地传输受到磁盘带宽的限制，而且磁盘</a:t>
            </a:r>
            <a:r>
              <a:rPr lang="en-US" altLang="zh-CN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I/O</a:t>
            </a: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过高，会导致</a:t>
            </a:r>
            <a:r>
              <a:rPr lang="zh-CN" altLang="en-US" sz="1695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系统卡顿，集群不稳定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现有架构灵活性低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		</a:t>
            </a:r>
            <a:r>
              <a:rPr lang="zh-CN" altLang="en-US" sz="1695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例如使用一个新存储系统可能与现有的程序不兼容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480" y="285462"/>
            <a:ext cx="365993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·Alluxio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3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/>
          <p:cNvSpPr/>
          <p:nvPr/>
        </p:nvSpPr>
        <p:spPr>
          <a:xfrm>
            <a:off x="680060" y="2487344"/>
            <a:ext cx="2340763" cy="108087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挂载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34997" y="2383054"/>
            <a:ext cx="8865660" cy="18928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bg1"/>
                </a:solidFill>
              </a:rPr>
              <a:t>示例：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$ALLUXIO_HOME/integration/fuse/bin/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-fuse  \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mount </a:t>
            </a:r>
            <a:r>
              <a:rPr lang="en-US" altLang="zh-CN" sz="1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mount_point</a:t>
            </a:r>
            <a:r>
              <a:rPr lang="en-US" altLang="zh-CN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[</a:t>
            </a:r>
            <a:r>
              <a:rPr lang="en-US" altLang="zh-CN" sz="1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alluxio_path</a:t>
            </a:r>
            <a:r>
              <a:rPr lang="en-US" altLang="zh-CN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]</a:t>
            </a:r>
            <a:endParaRPr lang="en-US" altLang="zh-C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bg1"/>
                </a:solidFill>
              </a:rPr>
              <a:t>该</a:t>
            </a:r>
            <a:r>
              <a:rPr lang="zh-CN" altLang="en-US" sz="2000" b="0" dirty="0">
                <a:solidFill>
                  <a:schemeClr val="bg1"/>
                </a:solidFill>
              </a:rPr>
              <a:t>命令会启动一个后台</a:t>
            </a:r>
            <a:r>
              <a:rPr lang="en-US" altLang="zh-CN" sz="2000" b="0" dirty="0">
                <a:solidFill>
                  <a:schemeClr val="bg1"/>
                </a:solidFill>
              </a:rPr>
              <a:t>java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进程</a:t>
            </a:r>
            <a:r>
              <a:rPr lang="zh-CN" altLang="en-US" sz="2000" b="0" dirty="0">
                <a:solidFill>
                  <a:schemeClr val="bg1"/>
                </a:solidFill>
              </a:rPr>
              <a:t>，用于将对应的</a:t>
            </a:r>
            <a:r>
              <a:rPr lang="en-US" altLang="zh-CN" sz="20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路径挂载到</a:t>
            </a:r>
            <a:r>
              <a:rPr lang="en-US" altLang="zh-CN" sz="2000" b="0" dirty="0">
                <a:solidFill>
                  <a:schemeClr val="bg1"/>
                </a:solidFill>
              </a:rPr>
              <a:t>&lt;</a:t>
            </a:r>
            <a:r>
              <a:rPr lang="en-US" altLang="zh-CN" sz="2000" b="0" dirty="0" err="1">
                <a:solidFill>
                  <a:schemeClr val="bg1"/>
                </a:solidFill>
              </a:rPr>
              <a:t>mount_point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&gt;</a:t>
            </a:r>
            <a:r>
              <a:rPr lang="zh-CN" altLang="en-US" sz="2000" b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指定的路径</a:t>
            </a:r>
            <a:endParaRPr lang="zh-CN" alt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77909" y="4588265"/>
            <a:ext cx="7842627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示例：</a:t>
            </a:r>
            <a:r>
              <a:rPr lang="en-US" altLang="zh-CN" sz="2000" b="0" dirty="0">
                <a:solidFill>
                  <a:schemeClr val="bg1"/>
                </a:solidFill>
              </a:rPr>
              <a:t> $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ALLUXIO_HOME/integration/fuse/bin/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-fuse   </a:t>
            </a:r>
            <a:r>
              <a:rPr lang="en-US" altLang="zh-CN" sz="2000" b="0" dirty="0">
                <a:solidFill>
                  <a:schemeClr val="bg1"/>
                </a:solidFill>
              </a:rPr>
              <a:t>\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 err="1" smtClean="0">
                <a:solidFill>
                  <a:schemeClr val="bg1"/>
                </a:solidFill>
              </a:rPr>
              <a:t>umount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mount_point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bg1"/>
                </a:solidFill>
              </a:rPr>
              <a:t>该</a:t>
            </a:r>
            <a:r>
              <a:rPr lang="zh-CN" altLang="en-US" sz="2000" b="0" dirty="0">
                <a:solidFill>
                  <a:schemeClr val="bg1"/>
                </a:solidFill>
              </a:rPr>
              <a:t>命令将终止</a:t>
            </a:r>
            <a:r>
              <a:rPr lang="en-US" altLang="zh-CN" sz="2000" b="0" dirty="0" err="1">
                <a:solidFill>
                  <a:schemeClr val="bg1"/>
                </a:solidFill>
              </a:rPr>
              <a:t>alluxio</a:t>
            </a:r>
            <a:r>
              <a:rPr lang="en-US" altLang="zh-CN" sz="2000" b="0" dirty="0">
                <a:solidFill>
                  <a:schemeClr val="bg1"/>
                </a:solidFill>
              </a:rPr>
              <a:t>-fuse java</a:t>
            </a:r>
            <a:r>
              <a:rPr lang="zh-CN" altLang="en-US" sz="2000" b="0" dirty="0">
                <a:solidFill>
                  <a:schemeClr val="bg1"/>
                </a:solidFill>
              </a:rPr>
              <a:t>后台进程，并卸载该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文件系统</a:t>
            </a:r>
            <a:endParaRPr lang="zh-CN" altLang="en-US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622972" y="4594881"/>
            <a:ext cx="2454937" cy="11763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卸载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474" y="301054"/>
            <a:ext cx="440242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·FUSE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1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7474" y="301055"/>
            <a:ext cx="505049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-FUSE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38"/>
          <p:cNvSpPr/>
          <p:nvPr/>
        </p:nvSpPr>
        <p:spPr>
          <a:xfrm>
            <a:off x="565095" y="129684"/>
            <a:ext cx="384759" cy="742802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6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854" y="2204864"/>
            <a:ext cx="1047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bg1"/>
                </a:solidFill>
              </a:rPr>
              <a:t>文件只能顺序地写入一次，并且无法修改</a:t>
            </a:r>
            <a:r>
              <a:rPr lang="en-US" altLang="zh-CN" sz="2000" b="0" dirty="0">
                <a:solidFill>
                  <a:schemeClr val="bg1"/>
                </a:solidFill>
              </a:rPr>
              <a:t>;</a:t>
            </a:r>
            <a:r>
              <a:rPr lang="zh-CN" altLang="en-US" sz="2000" b="0" dirty="0">
                <a:solidFill>
                  <a:schemeClr val="bg1"/>
                </a:solidFill>
              </a:rPr>
              <a:t>这意味着如果要修改一个文件，你需要先删除改文件，然后再重新创建。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854" y="3315120"/>
            <a:ext cx="1105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000" b="0" dirty="0">
                <a:solidFill>
                  <a:schemeClr val="bg1"/>
                </a:solidFill>
              </a:rPr>
              <a:t>没有</a:t>
            </a:r>
            <a:r>
              <a:rPr lang="en-US" altLang="zh-CN" sz="2000" b="0" dirty="0">
                <a:solidFill>
                  <a:schemeClr val="bg1"/>
                </a:solidFill>
              </a:rPr>
              <a:t>hard-link</a:t>
            </a:r>
            <a:r>
              <a:rPr lang="zh-CN" altLang="en-US" sz="2000" b="0" dirty="0">
                <a:solidFill>
                  <a:schemeClr val="bg1"/>
                </a:solidFill>
              </a:rPr>
              <a:t>和</a:t>
            </a:r>
            <a:r>
              <a:rPr lang="en-US" altLang="zh-CN" sz="2000" b="0" dirty="0">
                <a:solidFill>
                  <a:schemeClr val="bg1"/>
                </a:solidFill>
              </a:rPr>
              <a:t>soft-link</a:t>
            </a:r>
            <a:r>
              <a:rPr lang="zh-CN" altLang="en-US" sz="2000" b="0" dirty="0">
                <a:solidFill>
                  <a:schemeClr val="bg1"/>
                </a:solidFill>
              </a:rPr>
              <a:t>的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概念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,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所以不支持与之相关的命令如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ln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9854" y="4117600"/>
            <a:ext cx="1105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0" dirty="0" smtClean="0">
                <a:solidFill>
                  <a:schemeClr val="bg1"/>
                </a:solidFill>
              </a:rPr>
              <a:t>只有当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的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alluxio.security.group.mapping.class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选项设置为：</a:t>
            </a:r>
            <a:r>
              <a:rPr lang="en-US" altLang="zh-CN" sz="2000" b="0" dirty="0" err="1" smtClean="0">
                <a:solidFill>
                  <a:schemeClr val="bg1"/>
                </a:solidFill>
              </a:rPr>
              <a:t>ShellBasedUnixGroupsMapping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的值时，文件的用户和分组信息才与</a:t>
            </a:r>
            <a:r>
              <a:rPr lang="en-US" altLang="zh-CN" sz="2000" b="0" dirty="0" smtClean="0">
                <a:solidFill>
                  <a:schemeClr val="bg1"/>
                </a:solidFill>
              </a:rPr>
              <a:t>Unix</a:t>
            </a:r>
            <a:r>
              <a:rPr lang="zh-CN" altLang="en-US" sz="2000" b="0" dirty="0" smtClean="0">
                <a:solidFill>
                  <a:schemeClr val="bg1"/>
                </a:solidFill>
              </a:rPr>
              <a:t>系统的用户分组对应。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232" y="2924944"/>
            <a:ext cx="10754423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95" kern="0" dirty="0" err="1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Alluxo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主要提供两大功能：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统一</a:t>
            </a: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数据访问的方式</a:t>
            </a:r>
          </a:p>
          <a:p>
            <a:pPr marL="285750" indent="-285750">
              <a:lnSpc>
                <a:spcPct val="150000"/>
              </a:lnSpc>
            </a:pP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在上层计算框架和底层存储系统之间架起了桥梁，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应用程序通过 </a:t>
            </a:r>
            <a:r>
              <a:rPr lang="zh-CN" altLang="en-US" sz="1695" kern="0" dirty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Alluxio 即可访问底层任意存储系统中的数据。</a:t>
            </a:r>
          </a:p>
          <a:p>
            <a:pPr marL="285750" indent="-285750">
              <a:lnSpc>
                <a:spcPct val="150000"/>
              </a:lnSpc>
            </a:pPr>
            <a:endParaRPr lang="zh-CN" altLang="en-US" sz="1695" kern="0" dirty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695" kern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数据存放到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内存中</a:t>
            </a:r>
            <a:endParaRPr lang="en-US" altLang="zh-CN" sz="1695" kern="0" dirty="0" smtClean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Alluxio 可以用作分布式缓存，将数据存放在内存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,SSD,HDD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等存储介质中，类似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CPU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中的多机缓存机制，最快可以为应用程序提供内存级的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I/O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速率，并且能够降低磁盘及网络</a:t>
            </a:r>
            <a:r>
              <a:rPr lang="en-US" altLang="zh-CN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I/O</a:t>
            </a:r>
            <a:r>
              <a:rPr lang="zh-CN" altLang="en-US" sz="1695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</a:rPr>
              <a:t>占用。</a:t>
            </a:r>
            <a:endParaRPr lang="zh-CN" altLang="en-US" sz="1695" kern="0" dirty="0">
              <a:solidFill>
                <a:schemeClr val="bg1"/>
              </a:solidFill>
              <a:latin typeface="+mn-ea"/>
              <a:cs typeface="华文中宋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3928" y="1788369"/>
            <a:ext cx="10396688" cy="904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fontAlgn="base">
              <a:lnSpc>
                <a:spcPct val="13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sz="2030" b="1" kern="0" dirty="0" smtClean="0">
                <a:solidFill>
                  <a:srgbClr val="FFFF00"/>
                </a:solidFill>
                <a:latin typeface="+mn-ea"/>
              </a:rPr>
              <a:t>Alluxio: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以内存为中心的分布式虚拟存储系统，已经有多家公司用于生产环境。目前在部署</a:t>
            </a:r>
            <a:r>
              <a:rPr lang="en-US" altLang="zh-CN" sz="2030" b="1" kern="0" dirty="0" err="1" smtClean="0">
                <a:solidFill>
                  <a:srgbClr val="FFFF00"/>
                </a:solidFill>
                <a:latin typeface="+mn-ea"/>
              </a:rPr>
              <a:t>Alluxio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的集群中，规模最大的已经超过</a:t>
            </a:r>
            <a:r>
              <a:rPr lang="en-US" altLang="zh-CN" sz="2030" b="1" kern="0" dirty="0" smtClean="0">
                <a:solidFill>
                  <a:srgbClr val="FFFF00"/>
                </a:solidFill>
                <a:latin typeface="+mn-ea"/>
              </a:rPr>
              <a:t>1500</a:t>
            </a:r>
            <a:r>
              <a:rPr lang="zh-CN" altLang="en-US" sz="2030" kern="0" dirty="0">
                <a:solidFill>
                  <a:srgbClr val="FFFF00"/>
                </a:solidFill>
                <a:latin typeface="+mn-ea"/>
              </a:rPr>
              <a:t>个</a:t>
            </a:r>
            <a:r>
              <a:rPr lang="zh-CN" altLang="en-US" sz="2030" b="1" kern="0" dirty="0" smtClean="0">
                <a:solidFill>
                  <a:srgbClr val="FFFF00"/>
                </a:solidFill>
                <a:latin typeface="+mn-ea"/>
              </a:rPr>
              <a:t>节点。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480" y="285462"/>
            <a:ext cx="362957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7555" y="285750"/>
            <a:ext cx="683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Alluxio: </a:t>
            </a:r>
            <a:r>
              <a:rPr lang="zh-CN" altLang="en-US" sz="2400" kern="0" dirty="0" smtClean="0">
                <a:solidFill>
                  <a:schemeClr val="bg1"/>
                </a:solidFill>
                <a:latin typeface="+mn-ea"/>
                <a:cs typeface="华文中宋" panose="02010600040101010101" charset="-122"/>
                <a:sym typeface="+mn-ea"/>
              </a:rPr>
              <a:t>统一数据访问方式</a:t>
            </a:r>
            <a:endParaRPr lang="zh-CN" altLang="en-US" sz="2400" kern="0" dirty="0">
              <a:solidFill>
                <a:schemeClr val="bg1"/>
              </a:solidFill>
              <a:latin typeface="+mn-ea"/>
              <a:cs typeface="华文中宋" panose="02010600040101010101" charset="-122"/>
              <a:sym typeface="+mn-ea"/>
            </a:endParaRPr>
          </a:p>
        </p:txBody>
      </p:sp>
      <p:sp>
        <p:nvSpPr>
          <p:cNvPr id="8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2232035"/>
            <a:ext cx="5358130" cy="3790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4140" y="2232035"/>
            <a:ext cx="505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dirty="0" err="1" smtClean="0">
                <a:solidFill>
                  <a:schemeClr val="bg1"/>
                </a:solidFill>
              </a:rPr>
              <a:t>统一命名空间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dirty="0" err="1" smtClean="0">
                <a:solidFill>
                  <a:schemeClr val="bg1"/>
                </a:solidFill>
              </a:rPr>
              <a:t>应用程序可以通过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altLang="zh-CN" dirty="0" err="1" smtClean="0">
                <a:solidFill>
                  <a:schemeClr val="bg1"/>
                </a:solidFill>
              </a:rPr>
              <a:t>lluxio</a:t>
            </a:r>
            <a:r>
              <a:rPr lang="zh-CN" altLang="en-US" dirty="0" smtClean="0">
                <a:solidFill>
                  <a:schemeClr val="bg1"/>
                </a:solidFill>
              </a:rPr>
              <a:t>提供的</a:t>
            </a:r>
            <a:r>
              <a:rPr dirty="0" err="1" smtClean="0">
                <a:solidFill>
                  <a:schemeClr val="bg1"/>
                </a:solidFill>
              </a:rPr>
              <a:t>统一命名空间和接口来访问多个独立的存储系统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84032" y="3125794"/>
            <a:ext cx="505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统一存储：方便存储系统之间数据共享和管理，</a:t>
            </a:r>
            <a:r>
              <a:rPr lang="en-US" altLang="zh-CN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dirty="0" smtClean="0">
                <a:solidFill>
                  <a:schemeClr val="bg1"/>
                </a:solidFill>
              </a:rPr>
              <a:t>支持多种底层文件系统</a:t>
            </a:r>
            <a:r>
              <a:rPr lang="en-US" altLang="zh-CN" dirty="0" smtClean="0">
                <a:solidFill>
                  <a:schemeClr val="bg1"/>
                </a:solidFill>
              </a:rPr>
              <a:t>S3,HDFS,GCS,Ozone</a:t>
            </a:r>
            <a:r>
              <a:rPr lang="zh-CN" altLang="en-US" dirty="0" smtClean="0">
                <a:solidFill>
                  <a:schemeClr val="bg1"/>
                </a:solidFill>
              </a:rPr>
              <a:t>等，可以通过类似</a:t>
            </a:r>
            <a:r>
              <a:rPr lang="en-US" altLang="zh-CN" dirty="0" smtClean="0">
                <a:solidFill>
                  <a:schemeClr val="bg1"/>
                </a:solidFill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</a:rPr>
              <a:t>中挂载的方式将底层文件系统集成到</a:t>
            </a:r>
            <a:r>
              <a:rPr lang="en-US" altLang="zh-CN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dirty="0" smtClean="0">
                <a:solidFill>
                  <a:schemeClr val="bg1"/>
                </a:solidFill>
              </a:rPr>
              <a:t>中。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84032" y="4545419"/>
            <a:ext cx="5054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元数据同步：</a:t>
            </a:r>
            <a:r>
              <a:rPr lang="en-US" altLang="zh-CN" dirty="0" err="1" smtClean="0">
                <a:solidFill>
                  <a:schemeClr val="bg1"/>
                </a:solidFill>
              </a:rPr>
              <a:t>Alluxio</a:t>
            </a:r>
            <a:r>
              <a:rPr lang="zh-CN" altLang="en-US" dirty="0" smtClean="0">
                <a:solidFill>
                  <a:schemeClr val="bg1"/>
                </a:solidFill>
              </a:rPr>
              <a:t>提供同步机制可以保证</a:t>
            </a:r>
            <a:r>
              <a:rPr lang="zh-CN" altLang="en-US" dirty="0">
                <a:solidFill>
                  <a:schemeClr val="bg1"/>
                </a:solidFill>
              </a:rPr>
              <a:t>UFS命名空间和Alluxio命名空间同步。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14140" y="5469258"/>
            <a:ext cx="5054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冷热元数据分层</a:t>
            </a:r>
            <a:r>
              <a:rPr lang="zh-CN" altLang="en-US" dirty="0" smtClean="0">
                <a:solidFill>
                  <a:schemeClr val="bg1"/>
                </a:solidFill>
              </a:rPr>
              <a:t>存储：可</a:t>
            </a:r>
            <a:r>
              <a:rPr lang="zh-CN" altLang="en-US" dirty="0">
                <a:solidFill>
                  <a:schemeClr val="bg1"/>
                </a:solidFill>
              </a:rPr>
              <a:t>支持十亿级文件数存储。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3296" y="1366054"/>
            <a:ext cx="8998812" cy="4815061"/>
            <a:chOff x="1061" y="2525"/>
            <a:chExt cx="17100" cy="7640"/>
          </a:xfrm>
        </p:grpSpPr>
        <p:sp>
          <p:nvSpPr>
            <p:cNvPr id="3" name="Rectangle 51"/>
            <p:cNvSpPr/>
            <p:nvPr/>
          </p:nvSpPr>
          <p:spPr>
            <a:xfrm flipH="1">
              <a:off x="9758" y="2525"/>
              <a:ext cx="8403" cy="764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accent1">
                    <a:alpha val="15000"/>
                  </a:schemeClr>
                </a:gs>
              </a:gsLst>
              <a:lin ang="0" scaled="0"/>
            </a:gradFill>
            <a:ln w="12700" cap="sq">
              <a:gradFill>
                <a:gsLst>
                  <a:gs pos="0">
                    <a:schemeClr val="tx1"/>
                  </a:gs>
                  <a:gs pos="58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51612" rtlCol="0" anchor="t" anchorCtr="0"/>
            <a:lstStyle/>
            <a:p>
              <a:pPr algn="ctr" defTabSz="457200" fontAlgn="b">
                <a:lnSpc>
                  <a:spcPct val="80000"/>
                </a:lnSpc>
              </a:pPr>
              <a:r>
                <a:rPr lang="zh-CN" altLang="en-US" sz="1695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101600" dir="6420000" algn="ctr" rotWithShape="0">
                      <a:srgbClr val="000000">
                        <a:alpha val="5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Intel Clear Pro" panose="020B0804020202060201" pitchFamily="34" charset="0"/>
                </a:rPr>
                <a:t>统一命名空间</a:t>
              </a:r>
              <a:endParaRPr lang="zh-CN" altLang="en-US" sz="1695" dirty="0">
                <a:ln w="6350">
                  <a:noFill/>
                </a:ln>
                <a:solidFill>
                  <a:schemeClr val="bg1"/>
                </a:solidFill>
                <a:effectLst>
                  <a:outerShdw blurRad="101600" dir="6420000" algn="ctr" rotWithShape="0">
                    <a:srgbClr val="000000">
                      <a:alpha val="5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endParaRPr>
            </a:p>
          </p:txBody>
        </p:sp>
        <p:sp>
          <p:nvSpPr>
            <p:cNvPr id="6" name="Rectangle 50"/>
            <p:cNvSpPr/>
            <p:nvPr/>
          </p:nvSpPr>
          <p:spPr>
            <a:xfrm flipH="1">
              <a:off x="1061" y="2525"/>
              <a:ext cx="8377" cy="764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50000">
                  <a:schemeClr val="accent1">
                    <a:alpha val="15000"/>
                  </a:schemeClr>
                </a:gs>
              </a:gsLst>
              <a:lin ang="0" scaled="0"/>
            </a:gradFill>
            <a:ln w="12700" cap="sq">
              <a:gradFill>
                <a:gsLst>
                  <a:gs pos="0">
                    <a:schemeClr val="tx1"/>
                  </a:gs>
                  <a:gs pos="58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51612" rtlCol="0" anchor="t" anchorCtr="0"/>
            <a:lstStyle/>
            <a:p>
              <a:pPr algn="ctr" defTabSz="457200" fontAlgn="b">
                <a:lnSpc>
                  <a:spcPct val="80000"/>
                </a:lnSpc>
              </a:pPr>
              <a:r>
                <a:rPr lang="zh-CN" altLang="en-US" sz="1695" dirty="0" smtClean="0">
                  <a:ln w="6350">
                    <a:noFill/>
                  </a:ln>
                  <a:solidFill>
                    <a:schemeClr val="bg1"/>
                  </a:solidFill>
                  <a:effectLst>
                    <a:outerShdw blurRad="101600" dir="6420000" algn="ctr" rotWithShape="0">
                      <a:srgbClr val="000000">
                        <a:alpha val="5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Intel Clear Pro" panose="020B0804020202060201" pitchFamily="34" charset="0"/>
                </a:rPr>
                <a:t>统一存储系统</a:t>
              </a:r>
              <a:endParaRPr lang="zh-CN" altLang="en-US" sz="1695" dirty="0">
                <a:ln w="6350">
                  <a:noFill/>
                </a:ln>
                <a:solidFill>
                  <a:schemeClr val="bg1"/>
                </a:solidFill>
                <a:effectLst>
                  <a:outerShdw blurRad="101600" dir="6420000" algn="ctr" rotWithShape="0">
                    <a:srgbClr val="000000">
                      <a:alpha val="5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endParaRPr>
            </a:p>
          </p:txBody>
        </p:sp>
        <p:cxnSp>
          <p:nvCxnSpPr>
            <p:cNvPr id="45" name="Straight Arrow Connector 105"/>
            <p:cNvCxnSpPr/>
            <p:nvPr/>
          </p:nvCxnSpPr>
          <p:spPr>
            <a:xfrm>
              <a:off x="14635" y="3741"/>
              <a:ext cx="0" cy="676"/>
            </a:xfrm>
            <a:prstGeom prst="straightConnector1">
              <a:avLst/>
            </a:prstGeom>
            <a:noFill/>
            <a:ln w="28575" cap="rnd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sp>
        <p:nvSpPr>
          <p:cNvPr id="54" name="文本框 53"/>
          <p:cNvSpPr txBox="1"/>
          <p:nvPr/>
        </p:nvSpPr>
        <p:spPr>
          <a:xfrm>
            <a:off x="757555" y="285751"/>
            <a:ext cx="562102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Alluxio: </a:t>
            </a:r>
            <a:r>
              <a:rPr lang="zh-CN" altLang="en-US" sz="2400" kern="0" dirty="0" smtClean="0">
                <a:solidFill>
                  <a:schemeClr val="bg1"/>
                </a:solidFill>
                <a:latin typeface="+mn-ea"/>
                <a:sym typeface="+mn-ea"/>
              </a:rPr>
              <a:t>统一数据访问方式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Rounded Rectangle 50"/>
          <p:cNvSpPr/>
          <p:nvPr/>
        </p:nvSpPr>
        <p:spPr bwMode="auto">
          <a:xfrm>
            <a:off x="1290320" y="2362200"/>
            <a:ext cx="4257132" cy="1383030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Client</a:t>
            </a:r>
            <a:r>
              <a:rPr lang="zh-CN" altLang="en-US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52" name="Rounded Rectangle 50"/>
          <p:cNvSpPr/>
          <p:nvPr/>
        </p:nvSpPr>
        <p:spPr bwMode="auto">
          <a:xfrm>
            <a:off x="1263650" y="3745230"/>
            <a:ext cx="4308475" cy="1332865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API</a:t>
            </a:r>
            <a:r>
              <a:rPr lang="zh-CN" altLang="en-US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61" name="Rounded Rectangle 50"/>
          <p:cNvSpPr/>
          <p:nvPr/>
        </p:nvSpPr>
        <p:spPr bwMode="auto">
          <a:xfrm>
            <a:off x="6085967" y="2364658"/>
            <a:ext cx="4176141" cy="1380572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Client</a:t>
            </a:r>
            <a:r>
              <a:rPr lang="zh-CN" altLang="en-US" sz="1400" kern="0" dirty="0">
                <a:ln w="6350">
                  <a:noFill/>
                </a:ln>
                <a:solidFill>
                  <a:schemeClr val="bg1"/>
                </a:solidFill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62" name="Rounded Rectangle 50"/>
          <p:cNvSpPr/>
          <p:nvPr/>
        </p:nvSpPr>
        <p:spPr bwMode="auto">
          <a:xfrm>
            <a:off x="6085967" y="3745231"/>
            <a:ext cx="4176141" cy="1267500"/>
          </a:xfrm>
          <a:prstGeom prst="roundRect">
            <a:avLst>
              <a:gd name="adj" fmla="val 11830"/>
            </a:avLst>
          </a:prstGeom>
          <a:gradFill rotWithShape="1">
            <a:gsLst>
              <a:gs pos="3000">
                <a:sysClr val="windowText" lastClr="000000">
                  <a:alpha val="0"/>
                </a:sysClr>
              </a:gs>
              <a:gs pos="65000">
                <a:srgbClr val="B1BABF">
                  <a:lumMod val="75000"/>
                  <a:alpha val="50000"/>
                </a:srgbClr>
              </a:gs>
              <a:gs pos="100000">
                <a:sysClr val="windowText" lastClr="000000">
                  <a:alpha val="0"/>
                </a:sysClr>
              </a:gs>
            </a:gsLst>
            <a:lin ang="1800000" scaled="0"/>
          </a:gradFill>
          <a:ln w="12700" cap="flat" cmpd="sng" algn="ctr">
            <a:gradFill flip="none" rotWithShape="1">
              <a:gsLst>
                <a:gs pos="53000">
                  <a:srgbClr val="B1BABF">
                    <a:lumMod val="75000"/>
                  </a:srgbClr>
                </a:gs>
                <a:gs pos="0">
                  <a:srgbClr val="B1BABF">
                    <a:lumMod val="75000"/>
                    <a:alpha val="50000"/>
                  </a:srgbClr>
                </a:gs>
                <a:gs pos="100000">
                  <a:srgbClr val="B1BABF">
                    <a:lumMod val="75000"/>
                    <a:alpha val="5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lIns="0" tIns="25806" rIns="0" bIns="0" rtlCol="0" anchor="t"/>
          <a:lstStyle/>
          <a:p>
            <a:pPr algn="ctr">
              <a:lnSpc>
                <a:spcPct val="70000"/>
              </a:lnSpc>
            </a:pPr>
            <a:r>
              <a:rPr lang="en-US" altLang="zh-CN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API</a:t>
            </a:r>
            <a:r>
              <a:rPr lang="zh-CN" altLang="en-US" sz="1355" kern="0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ntel Clear Pro" panose="020B0804020202060201" pitchFamily="34" charset="0"/>
              </a:rPr>
              <a:t>方式：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05635" y="2663636"/>
            <a:ext cx="293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bin/alluxin fs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   \ 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\</a:t>
            </a:r>
          </a:p>
          <a:p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://...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2870" y="4089400"/>
            <a:ext cx="504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FileSystem.Factory.get();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.mount("/mnt/hdfs", "hdfs://...");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24976" y="2866691"/>
            <a:ext cx="3324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bin/alluxio/fs cat /path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78575" y="4089400"/>
            <a:ext cx="374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new AlluxioURI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"/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mnt/hdfs/input.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data")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= fileSystem.openFile(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57555" y="285750"/>
            <a:ext cx="683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Alluxio: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</a:p>
        </p:txBody>
      </p:sp>
      <p:sp>
        <p:nvSpPr>
          <p:cNvPr id="8" name="任意多边形 38"/>
          <p:cNvSpPr/>
          <p:nvPr/>
        </p:nvSpPr>
        <p:spPr>
          <a:xfrm>
            <a:off x="565100" y="14488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985" y="1154430"/>
            <a:ext cx="10654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Master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：负责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元数据管理并响应客户端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：负责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管理分配给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Alluxio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的本地存储资源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将应用程序访问的数据存储在本地的存储资源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751162"/>
            <a:ext cx="5939155" cy="3486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31125" y="2763520"/>
            <a:ext cx="311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单层存储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31125" y="4321810"/>
            <a:ext cx="3117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多层存储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580" y="3223895"/>
            <a:ext cx="3337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sym typeface="+mn-ea"/>
              </a:rPr>
              <a:t>系统内存作为唯一存储介质，能够为应用程序提供内存级的数据访问速度。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42580" y="4871085"/>
            <a:ext cx="3337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Alluxio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支持可感知的分层存储，除了内存，还可以使用</a:t>
            </a: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AEP,SSD,HDD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等作为</a:t>
            </a:r>
            <a:r>
              <a:rPr lang="en-US" altLang="zh-CN" sz="1800" dirty="0" err="1">
                <a:solidFill>
                  <a:schemeClr val="bg1"/>
                </a:solidFill>
                <a:sym typeface="+mn-ea"/>
              </a:rPr>
              <a:t>Alluxio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的存储介质，类似L1/L2 CPU缓存一样的数据存储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520" y="315857"/>
            <a:ext cx="5620198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Alluxio+AEP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8"/>
          <p:cNvSpPr/>
          <p:nvPr/>
        </p:nvSpPr>
        <p:spPr>
          <a:xfrm>
            <a:off x="565100" y="84164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47634"/>
            <a:ext cx="5611954" cy="33462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62" y="1149004"/>
            <a:ext cx="5965535" cy="3346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5048" y="4890187"/>
            <a:ext cx="4857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在存算分离场景下，</a:t>
            </a:r>
            <a:r>
              <a:rPr lang="zh-CN" altLang="en-US" sz="1800" dirty="0">
                <a:solidFill>
                  <a:schemeClr val="bg1"/>
                </a:solidFill>
              </a:rPr>
              <a:t>Alluxio </a:t>
            </a:r>
            <a:r>
              <a:rPr lang="zh-CN" altLang="en-US" dirty="0">
                <a:solidFill>
                  <a:schemeClr val="bg1"/>
                </a:solidFill>
              </a:rPr>
              <a:t>PMem层(AD模式</a:t>
            </a:r>
            <a:r>
              <a:rPr lang="zh-CN" altLang="en-US" dirty="0" smtClean="0">
                <a:solidFill>
                  <a:schemeClr val="bg1"/>
                </a:solidFill>
              </a:rPr>
              <a:t>)比没有</a:t>
            </a:r>
            <a:r>
              <a:rPr lang="zh-CN" altLang="en-US" dirty="0">
                <a:solidFill>
                  <a:schemeClr val="bg1"/>
                </a:solidFill>
              </a:rPr>
              <a:t>Alluxio配置的情况下</a:t>
            </a:r>
            <a:r>
              <a:rPr lang="zh-CN" altLang="en-US" b="1" dirty="0">
                <a:solidFill>
                  <a:srgbClr val="FF0000"/>
                </a:solidFill>
              </a:rPr>
              <a:t>提供2倍加速</a:t>
            </a:r>
            <a:r>
              <a:rPr lang="zh-CN" altLang="en-US" dirty="0">
                <a:solidFill>
                  <a:schemeClr val="bg1"/>
                </a:solidFill>
              </a:rPr>
              <a:t>（基于Parquet格式的4TB数据集上的</a:t>
            </a:r>
            <a:r>
              <a:rPr lang="en-US" altLang="zh-CN" dirty="0">
                <a:solidFill>
                  <a:schemeClr val="bg1"/>
                </a:solidFill>
              </a:rPr>
              <a:t>TPCDS</a:t>
            </a:r>
            <a:r>
              <a:rPr lang="zh-CN" altLang="en-US" dirty="0">
                <a:solidFill>
                  <a:schemeClr val="bg1"/>
                </a:solidFill>
              </a:rPr>
              <a:t>测试。）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70547" y="4890187"/>
            <a:ext cx="5018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除了提升整体性能外，在存算分离场景下，Alluxio PMem层(AD模式)，与DRAM上的Alluxio相比，PMEM的</a:t>
            </a:r>
            <a:r>
              <a:rPr lang="zh-CN" altLang="en-US" b="1" dirty="0">
                <a:solidFill>
                  <a:srgbClr val="FF0000"/>
                </a:solidFill>
              </a:rPr>
              <a:t>平均磁盘带宽降低了88.25%</a:t>
            </a:r>
            <a:r>
              <a:rPr lang="zh-CN" altLang="en-US" dirty="0">
                <a:solidFill>
                  <a:schemeClr val="bg1"/>
                </a:solidFill>
              </a:rPr>
              <a:t>(从315MB/s降低到37MB/s)。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" y="1214647"/>
            <a:ext cx="3930429" cy="50942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480" y="300832"/>
            <a:ext cx="95167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·AEP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-Spark</a:t>
            </a:r>
          </a:p>
        </p:txBody>
      </p:sp>
      <p:sp>
        <p:nvSpPr>
          <p:cNvPr id="6" name="任意多边形 38"/>
          <p:cNvSpPr/>
          <p:nvPr/>
        </p:nvSpPr>
        <p:spPr>
          <a:xfrm>
            <a:off x="565100" y="175245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7984" y="1346493"/>
            <a:ext cx="3410541" cy="44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</a:t>
            </a:r>
            <a:r>
              <a:rPr 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针对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Spark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Shuffle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瓶颈进行基于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AEP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的优化：使用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Terasort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基准测试测得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倍的性能提升；</a:t>
            </a:r>
          </a:p>
          <a:p>
            <a:endParaRPr lang="zh-CN" altLang="en-US" sz="203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对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Spark SQL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进行数据源缓存，使用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TPCDS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IO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密集型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SQL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测试，显示性能提升了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1~3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倍；</a:t>
            </a:r>
          </a:p>
          <a:p>
            <a:endParaRPr lang="zh-CN" altLang="en-US" sz="203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3.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使用AEP作为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RDD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缓存，进行机器学习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SVM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的负载测试，达到</a:t>
            </a:r>
            <a:r>
              <a:rPr lang="en-US" altLang="zh-CN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</a:t>
            </a:r>
            <a:r>
              <a:rPr lang="zh-CN" altLang="en-US" sz="203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倍的性能提升；</a:t>
            </a:r>
          </a:p>
          <a:p>
            <a:endParaRPr lang="zh-CN" altLang="en-US" sz="203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88" y="1184666"/>
            <a:ext cx="3465021" cy="24999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400" y="4007220"/>
            <a:ext cx="3517709" cy="22716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6610" y="4353633"/>
            <a:ext cx="1109846" cy="1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"/>
              <a:t>RDD</a:t>
            </a:r>
            <a:r>
              <a:rPr lang="zh-CN" altLang="en-US" sz="450"/>
              <a:t>缓存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16610" y="1655092"/>
            <a:ext cx="1399449" cy="1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/>
              <a:t>数据源缓存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480" y="315822"/>
            <a:ext cx="418639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·AEP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内存场景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8"/>
          <p:cNvSpPr/>
          <p:nvPr/>
        </p:nvSpPr>
        <p:spPr>
          <a:xfrm>
            <a:off x="565100" y="84164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4" y="1018718"/>
            <a:ext cx="8504221" cy="51976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76320" y="1018718"/>
            <a:ext cx="28556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加速Spark SQL数据查询，优化索引，并加速</a:t>
            </a:r>
            <a:r>
              <a:rPr lang="en-US" altLang="zh-CN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Shuffle</a:t>
            </a: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过程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让Redis使用更多的内存，降低Redis持久化时数据落盘性能限制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选择AEP作为Hbase读缓存使用，提高读速度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用作</a:t>
            </a:r>
            <a:r>
              <a:rPr lang="en-US" altLang="zh-CN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HDFS</a:t>
            </a: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读缓存</a:t>
            </a:r>
          </a:p>
          <a:p>
            <a:pPr marL="857250" indent="-360000">
              <a:buFont typeface="Wingdings" panose="05000000000000000000" charset="0"/>
              <a:buChar char="Ø"/>
            </a:pPr>
            <a:endParaRPr lang="zh-CN" altLang="en-US" sz="18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57250" indent="-360000"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用作机器学习数据源缓存（</a:t>
            </a:r>
            <a:r>
              <a:rPr lang="en-US" altLang="zh-CN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Spark ML</a:t>
            </a:r>
            <a:r>
              <a:rPr lang="zh-CN" altLang="en-US" sz="1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480" y="301073"/>
            <a:ext cx="6130608" cy="892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浪潮云海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FUSE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基础上的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POSIX API</a:t>
            </a:r>
          </a:p>
          <a:p>
            <a:pPr algn="l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8"/>
          <p:cNvSpPr/>
          <p:nvPr/>
        </p:nvSpPr>
        <p:spPr>
          <a:xfrm>
            <a:off x="565100" y="84164"/>
            <a:ext cx="384762" cy="742807"/>
          </a:xfrm>
          <a:custGeom>
            <a:avLst/>
            <a:gdLst>
              <a:gd name="connsiteX0" fmla="*/ 0 w 384775"/>
              <a:gd name="connsiteY0" fmla="*/ 0 h 1014413"/>
              <a:gd name="connsiteX1" fmla="*/ 384775 w 384775"/>
              <a:gd name="connsiteY1" fmla="*/ 0 h 1014413"/>
              <a:gd name="connsiteX2" fmla="*/ 384775 w 384775"/>
              <a:gd name="connsiteY2" fmla="*/ 168608 h 1014413"/>
              <a:gd name="connsiteX3" fmla="*/ 336678 w 384775"/>
              <a:gd name="connsiteY3" fmla="*/ 168608 h 1014413"/>
              <a:gd name="connsiteX4" fmla="*/ 336678 w 384775"/>
              <a:gd name="connsiteY4" fmla="*/ 48097 h 1014413"/>
              <a:gd name="connsiteX5" fmla="*/ 48097 w 384775"/>
              <a:gd name="connsiteY5" fmla="*/ 48097 h 1014413"/>
              <a:gd name="connsiteX6" fmla="*/ 48097 w 384775"/>
              <a:gd name="connsiteY6" fmla="*/ 966316 h 1014413"/>
              <a:gd name="connsiteX7" fmla="*/ 336678 w 384775"/>
              <a:gd name="connsiteY7" fmla="*/ 966316 h 1014413"/>
              <a:gd name="connsiteX8" fmla="*/ 336678 w 384775"/>
              <a:gd name="connsiteY8" fmla="*/ 845804 h 1014413"/>
              <a:gd name="connsiteX9" fmla="*/ 384775 w 384775"/>
              <a:gd name="connsiteY9" fmla="*/ 845804 h 1014413"/>
              <a:gd name="connsiteX10" fmla="*/ 384775 w 384775"/>
              <a:gd name="connsiteY10" fmla="*/ 1014413 h 1014413"/>
              <a:gd name="connsiteX11" fmla="*/ 0 w 384775"/>
              <a:gd name="connsiteY11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4775" h="1014413">
                <a:moveTo>
                  <a:pt x="0" y="0"/>
                </a:moveTo>
                <a:lnTo>
                  <a:pt x="384775" y="0"/>
                </a:lnTo>
                <a:lnTo>
                  <a:pt x="384775" y="168608"/>
                </a:lnTo>
                <a:lnTo>
                  <a:pt x="336678" y="168608"/>
                </a:lnTo>
                <a:lnTo>
                  <a:pt x="336678" y="48097"/>
                </a:lnTo>
                <a:lnTo>
                  <a:pt x="48097" y="48097"/>
                </a:lnTo>
                <a:lnTo>
                  <a:pt x="48097" y="966316"/>
                </a:lnTo>
                <a:lnTo>
                  <a:pt x="336678" y="966316"/>
                </a:lnTo>
                <a:lnTo>
                  <a:pt x="336678" y="845804"/>
                </a:lnTo>
                <a:lnTo>
                  <a:pt x="384775" y="845804"/>
                </a:lnTo>
                <a:lnTo>
                  <a:pt x="384775" y="1014413"/>
                </a:lnTo>
                <a:lnTo>
                  <a:pt x="0" y="10144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56" y="1453785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chemeClr val="bg1"/>
                </a:solidFill>
              </a:rPr>
              <a:t>     </a:t>
            </a:r>
            <a:r>
              <a:rPr lang="en-US" altLang="zh-CN" sz="2400" b="0" dirty="0" err="1" smtClean="0">
                <a:solidFill>
                  <a:schemeClr val="bg1"/>
                </a:solidFill>
              </a:rPr>
              <a:t>Alluxio</a:t>
            </a:r>
            <a:r>
              <a:rPr lang="en-US" altLang="zh-CN" sz="2400" b="0" dirty="0" smtClean="0">
                <a:solidFill>
                  <a:schemeClr val="bg1"/>
                </a:solidFill>
              </a:rPr>
              <a:t>-FUSE</a:t>
            </a:r>
            <a:r>
              <a:rPr lang="zh-CN" altLang="en-US" sz="2400" b="0" dirty="0">
                <a:solidFill>
                  <a:schemeClr val="bg1"/>
                </a:solidFill>
              </a:rPr>
              <a:t>可以在一台</a:t>
            </a:r>
            <a:r>
              <a:rPr lang="en-US" altLang="zh-CN" sz="2400" b="0" dirty="0">
                <a:solidFill>
                  <a:schemeClr val="bg1"/>
                </a:solidFill>
              </a:rPr>
              <a:t>Unix</a:t>
            </a:r>
            <a:r>
              <a:rPr lang="zh-CN" altLang="en-US" sz="2400" b="0" dirty="0">
                <a:solidFill>
                  <a:schemeClr val="bg1"/>
                </a:solidFill>
              </a:rPr>
              <a:t>机器上的本地文件系统中挂载一个</a:t>
            </a:r>
            <a:r>
              <a:rPr lang="en-US" altLang="zh-CN" sz="24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400" b="0" dirty="0">
                <a:solidFill>
                  <a:schemeClr val="bg1"/>
                </a:solidFill>
              </a:rPr>
              <a:t>分布式文件系统</a:t>
            </a:r>
            <a:r>
              <a:rPr lang="zh-CN" altLang="en-US" sz="2400" b="0" dirty="0" smtClean="0">
                <a:solidFill>
                  <a:schemeClr val="bg1"/>
                </a:solidFill>
              </a:rPr>
              <a:t>。</a:t>
            </a:r>
            <a:r>
              <a:rPr lang="zh-CN" altLang="en-US" sz="2400" b="0" dirty="0">
                <a:solidFill>
                  <a:schemeClr val="bg1"/>
                </a:solidFill>
              </a:rPr>
              <a:t>通过使用该特性，一些标准的命令行</a:t>
            </a:r>
            <a:r>
              <a:rPr lang="zh-CN" altLang="en-US" sz="2400" b="0" dirty="0" smtClean="0">
                <a:solidFill>
                  <a:schemeClr val="bg1"/>
                </a:solidFill>
              </a:rPr>
              <a:t>工具，可以</a:t>
            </a:r>
            <a:r>
              <a:rPr lang="zh-CN" altLang="en-US" sz="2400" b="0" dirty="0">
                <a:solidFill>
                  <a:schemeClr val="bg1"/>
                </a:solidFill>
              </a:rPr>
              <a:t>直接访问</a:t>
            </a:r>
            <a:r>
              <a:rPr lang="en-US" altLang="zh-CN" sz="24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400" b="0" dirty="0">
                <a:solidFill>
                  <a:schemeClr val="bg1"/>
                </a:solidFill>
              </a:rPr>
              <a:t>分布式文件系统中的数据。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1464" y="2914274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solidFill>
                  <a:schemeClr val="bg1"/>
                </a:solidFill>
              </a:rPr>
              <a:t>    由于</a:t>
            </a:r>
            <a:r>
              <a:rPr lang="en-US" altLang="zh-CN" sz="2400" b="0" dirty="0" err="1">
                <a:solidFill>
                  <a:schemeClr val="bg1"/>
                </a:solidFill>
              </a:rPr>
              <a:t>Alluxio</a:t>
            </a:r>
            <a:r>
              <a:rPr lang="zh-CN" altLang="en-US" sz="2400" b="0" dirty="0">
                <a:solidFill>
                  <a:schemeClr val="bg1"/>
                </a:solidFill>
              </a:rPr>
              <a:t>固有的属性，例如它的一次写不可改变的文件数据模型，该挂载的文件系统与</a:t>
            </a:r>
            <a:r>
              <a:rPr lang="en-US" altLang="zh-CN" sz="2400" b="0" dirty="0">
                <a:solidFill>
                  <a:schemeClr val="bg1"/>
                </a:solidFill>
              </a:rPr>
              <a:t>POSIX</a:t>
            </a:r>
            <a:r>
              <a:rPr lang="zh-CN" altLang="en-US" sz="2400" b="0" dirty="0">
                <a:solidFill>
                  <a:schemeClr val="bg1"/>
                </a:solidFill>
              </a:rPr>
              <a:t>标准不完全一致，尚有一定的局限性。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1_内容版式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专题报告模板">
      <a:majorFont>
        <a:latin typeface="Arial Black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899</Words>
  <Application>Microsoft Office PowerPoint</Application>
  <PresentationFormat>宽屏</PresentationFormat>
  <Paragraphs>91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Intel Clear Pro</vt:lpstr>
      <vt:lpstr>黑体</vt:lpstr>
      <vt:lpstr>华文中宋</vt:lpstr>
      <vt:lpstr>宋体</vt:lpstr>
      <vt:lpstr>微软雅黑</vt:lpstr>
      <vt:lpstr>Arial</vt:lpstr>
      <vt:lpstr>Calibri</vt:lpstr>
      <vt:lpstr>Georgia</vt:lpstr>
      <vt:lpstr>Times New Roman</vt:lpstr>
      <vt:lpstr>Wingdings</vt:lpstr>
      <vt:lpstr>Wingdings 3</vt:lpstr>
      <vt:lpstr>1_内容版式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通用模板</dc:title>
  <dc:creator>尹永宁</dc:creator>
  <cp:lastModifiedBy>Jiankang Li (李建康)</cp:lastModifiedBy>
  <cp:revision>6052</cp:revision>
  <dcterms:created xsi:type="dcterms:W3CDTF">2009-03-04T09:04:00Z</dcterms:created>
  <dcterms:modified xsi:type="dcterms:W3CDTF">2020-11-09T06:00:16Z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