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dat" ContentType="text/plai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b09ccf52abcb4961" Type="http://schemas.microsoft.com/office/2006/relationships/txt" Target="udata/data.dat"/><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7" r:id="rId4"/>
    <p:sldId id="259" r:id="rId5"/>
    <p:sldId id="260" r:id="rId6"/>
    <p:sldId id="261" r:id="rId7"/>
    <p:sldId id="263" r:id="rId8"/>
    <p:sldId id="264" r:id="rId9"/>
    <p:sldId id="262" r:id="rId10"/>
    <p:sldId id="266" r:id="rId11"/>
    <p:sldId id="267" r:id="rId12"/>
    <p:sldId id="265"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1572"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E096A-1444-43B7-A33B-AC8ECC250E12}" type="datetimeFigureOut">
              <a:rPr lang="zh-CN" altLang="en-US" smtClean="0"/>
              <a:t>2020/6/3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DB1449-CC09-4AE3-84B5-6FF7BD920B78}" type="slidenum">
              <a:rPr lang="zh-CN" altLang="en-US" smtClean="0"/>
              <a:t>‹#›</a:t>
            </a:fld>
            <a:endParaRPr lang="zh-CN" altLang="en-US"/>
          </a:p>
        </p:txBody>
      </p:sp>
    </p:spTree>
    <p:extLst>
      <p:ext uri="{BB962C8B-B14F-4D97-AF65-F5344CB8AC3E}">
        <p14:creationId xmlns:p14="http://schemas.microsoft.com/office/powerpoint/2010/main" val="3759757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kubernetes/kubernetes/blob/master/pkg/controller/volume/scheduling/scheduler_binder.go"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kubernetes/kubernetes/blob/master/pkg/controller/volume/persistentvolume/pv_controller.go"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kubernetes-csi/external-provisioner/blob/master/pkg/controller/controller.go"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kubernetes-local-volume/kubernetes-local-volum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kubernetes-local-volume/kubernetes-local-volum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代码地址：</a:t>
            </a:r>
            <a:r>
              <a:rPr lang="en-US" altLang="zh-CN" dirty="0" smtClean="0">
                <a:hlinkClick r:id="rId3"/>
              </a:rPr>
              <a:t>https://github.com/kubernetes/kubernetes/blob/master/pkg/controller/volume/scheduling/scheduler_binder.go</a:t>
            </a:r>
            <a:endParaRPr lang="zh-CN" altLang="en-US" dirty="0"/>
          </a:p>
        </p:txBody>
      </p:sp>
      <p:sp>
        <p:nvSpPr>
          <p:cNvPr id="4" name="灯片编号占位符 3"/>
          <p:cNvSpPr>
            <a:spLocks noGrp="1"/>
          </p:cNvSpPr>
          <p:nvPr>
            <p:ph type="sldNum" sz="quarter" idx="10"/>
          </p:nvPr>
        </p:nvSpPr>
        <p:spPr/>
        <p:txBody>
          <a:bodyPr/>
          <a:lstStyle/>
          <a:p>
            <a:fld id="{16DB1449-CC09-4AE3-84B5-6FF7BD920B78}" type="slidenum">
              <a:rPr lang="zh-CN" altLang="en-US" smtClean="0"/>
              <a:t>6</a:t>
            </a:fld>
            <a:endParaRPr lang="zh-CN" altLang="en-US"/>
          </a:p>
        </p:txBody>
      </p:sp>
    </p:spTree>
    <p:extLst>
      <p:ext uri="{BB962C8B-B14F-4D97-AF65-F5344CB8AC3E}">
        <p14:creationId xmlns:p14="http://schemas.microsoft.com/office/powerpoint/2010/main" val="1724579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代码地址：</a:t>
            </a:r>
            <a:r>
              <a:rPr lang="en-US" altLang="zh-CN" dirty="0" smtClean="0">
                <a:hlinkClick r:id="rId3"/>
              </a:rPr>
              <a:t>https://github.com/kubernetes/kubernetes/blob/master/pkg/controller/volume/persistentvolume/pv_controller.go</a:t>
            </a:r>
            <a:endParaRPr lang="zh-CN" altLang="en-US" dirty="0"/>
          </a:p>
        </p:txBody>
      </p:sp>
      <p:sp>
        <p:nvSpPr>
          <p:cNvPr id="4" name="灯片编号占位符 3"/>
          <p:cNvSpPr>
            <a:spLocks noGrp="1"/>
          </p:cNvSpPr>
          <p:nvPr>
            <p:ph type="sldNum" sz="quarter" idx="10"/>
          </p:nvPr>
        </p:nvSpPr>
        <p:spPr/>
        <p:txBody>
          <a:bodyPr/>
          <a:lstStyle/>
          <a:p>
            <a:fld id="{16DB1449-CC09-4AE3-84B5-6FF7BD920B78}" type="slidenum">
              <a:rPr lang="zh-CN" altLang="en-US" smtClean="0"/>
              <a:t>7</a:t>
            </a:fld>
            <a:endParaRPr lang="zh-CN" altLang="en-US"/>
          </a:p>
        </p:txBody>
      </p:sp>
    </p:spTree>
    <p:extLst>
      <p:ext uri="{BB962C8B-B14F-4D97-AF65-F5344CB8AC3E}">
        <p14:creationId xmlns:p14="http://schemas.microsoft.com/office/powerpoint/2010/main" val="2166164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代码地址：</a:t>
            </a:r>
            <a:r>
              <a:rPr lang="en-US" altLang="zh-CN" dirty="0" smtClean="0">
                <a:hlinkClick r:id="rId3"/>
              </a:rPr>
              <a:t>https://github.com/kubernetes-csi/external-provisioner/blob/master/pkg/controller/controller.go</a:t>
            </a:r>
            <a:endParaRPr lang="zh-CN" altLang="en-US" dirty="0"/>
          </a:p>
        </p:txBody>
      </p:sp>
      <p:sp>
        <p:nvSpPr>
          <p:cNvPr id="4" name="灯片编号占位符 3"/>
          <p:cNvSpPr>
            <a:spLocks noGrp="1"/>
          </p:cNvSpPr>
          <p:nvPr>
            <p:ph type="sldNum" sz="quarter" idx="10"/>
          </p:nvPr>
        </p:nvSpPr>
        <p:spPr/>
        <p:txBody>
          <a:bodyPr/>
          <a:lstStyle/>
          <a:p>
            <a:fld id="{16DB1449-CC09-4AE3-84B5-6FF7BD920B78}" type="slidenum">
              <a:rPr lang="zh-CN" altLang="en-US" smtClean="0"/>
              <a:t>8</a:t>
            </a:fld>
            <a:endParaRPr lang="zh-CN" altLang="en-US"/>
          </a:p>
        </p:txBody>
      </p:sp>
    </p:spTree>
    <p:extLst>
      <p:ext uri="{BB962C8B-B14F-4D97-AF65-F5344CB8AC3E}">
        <p14:creationId xmlns:p14="http://schemas.microsoft.com/office/powerpoint/2010/main" val="2166164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代码地址：</a:t>
            </a:r>
            <a:r>
              <a:rPr lang="en-US" altLang="zh-CN" dirty="0" smtClean="0">
                <a:hlinkClick r:id="rId3"/>
              </a:rPr>
              <a:t>https://github.com/kubernetes-local-volume/kubernetes-local-volume</a:t>
            </a:r>
            <a:endParaRPr lang="zh-CN" altLang="en-US" dirty="0"/>
          </a:p>
        </p:txBody>
      </p:sp>
      <p:sp>
        <p:nvSpPr>
          <p:cNvPr id="4" name="灯片编号占位符 3"/>
          <p:cNvSpPr>
            <a:spLocks noGrp="1"/>
          </p:cNvSpPr>
          <p:nvPr>
            <p:ph type="sldNum" sz="quarter" idx="10"/>
          </p:nvPr>
        </p:nvSpPr>
        <p:spPr/>
        <p:txBody>
          <a:bodyPr/>
          <a:lstStyle/>
          <a:p>
            <a:fld id="{16DB1449-CC09-4AE3-84B5-6FF7BD920B78}" type="slidenum">
              <a:rPr lang="zh-CN" altLang="en-US" smtClean="0"/>
              <a:t>10</a:t>
            </a:fld>
            <a:endParaRPr lang="zh-CN" altLang="en-US"/>
          </a:p>
        </p:txBody>
      </p:sp>
    </p:spTree>
    <p:extLst>
      <p:ext uri="{BB962C8B-B14F-4D97-AF65-F5344CB8AC3E}">
        <p14:creationId xmlns:p14="http://schemas.microsoft.com/office/powerpoint/2010/main" val="236916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代码地址：</a:t>
            </a:r>
            <a:r>
              <a:rPr lang="en-US" altLang="zh-CN" smtClean="0">
                <a:hlinkClick r:id="rId3"/>
              </a:rPr>
              <a:t>https://github.com/kubernetes-local-volume/kubernetes-local-volume</a:t>
            </a:r>
            <a:endParaRPr lang="zh-CN" altLang="en-US" dirty="0"/>
          </a:p>
        </p:txBody>
      </p:sp>
      <p:sp>
        <p:nvSpPr>
          <p:cNvPr id="4" name="灯片编号占位符 3"/>
          <p:cNvSpPr>
            <a:spLocks noGrp="1"/>
          </p:cNvSpPr>
          <p:nvPr>
            <p:ph type="sldNum" sz="quarter" idx="10"/>
          </p:nvPr>
        </p:nvSpPr>
        <p:spPr/>
        <p:txBody>
          <a:bodyPr/>
          <a:lstStyle/>
          <a:p>
            <a:fld id="{16DB1449-CC09-4AE3-84B5-6FF7BD920B78}" type="slidenum">
              <a:rPr lang="zh-CN" altLang="en-US" smtClean="0"/>
              <a:t>11</a:t>
            </a:fld>
            <a:endParaRPr lang="zh-CN" altLang="en-US"/>
          </a:p>
        </p:txBody>
      </p:sp>
    </p:spTree>
    <p:extLst>
      <p:ext uri="{BB962C8B-B14F-4D97-AF65-F5344CB8AC3E}">
        <p14:creationId xmlns:p14="http://schemas.microsoft.com/office/powerpoint/2010/main" val="236916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正文-多文字内容页">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7458032" y="139608"/>
            <a:ext cx="1480361" cy="444685"/>
          </a:xfrm>
          <a:prstGeom prst="rect">
            <a:avLst/>
          </a:prstGeom>
        </p:spPr>
      </p:pic>
      <p:sp>
        <p:nvSpPr>
          <p:cNvPr id="10" name="文本占位符 9"/>
          <p:cNvSpPr>
            <a:spLocks noGrp="1"/>
          </p:cNvSpPr>
          <p:nvPr>
            <p:ph type="body" sz="quarter" idx="11" hasCustomPrompt="1"/>
          </p:nvPr>
        </p:nvSpPr>
        <p:spPr>
          <a:xfrm>
            <a:off x="203941" y="1341437"/>
            <a:ext cx="8670977" cy="491167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200">
                <a:solidFill>
                  <a:schemeClr val="accent6"/>
                </a:solidFill>
                <a:latin typeface="Microsoft YaHei" charset="-122"/>
                <a:ea typeface="Microsoft YaHei" charset="-122"/>
                <a:cs typeface="Microsoft YaHei" charset="-122"/>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1" lang="zh-CN" altLang="en-US" dirty="0"/>
              <a:t>正文正文正文正文正文正文正文正文正文正文正文正文正文正文正文正文正文正文正文正文正文正文正文正文正文正文正文正文正文正文正文正文正文正文正文正文正文正文正文正文正文正文</a:t>
            </a: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1" lang="zh-CN" altLang="en-US" dirty="0"/>
              <a:t>正文正文正文正文正文正文正文正文正文正文正文正文正文正文正文正文正文正文正文正文正文正文正文正文正文正文正文正文正文正文正文正文正文正文正文正文正文正文正文正文正文正文</a:t>
            </a: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1" lang="zh-CN" altLang="en-US" dirty="0"/>
              <a:t>正文正文正文正文正文正文正文正文正文正文正文正文正文正文正文正文正文正文正文正文正文正文正文正文正文正文正文正文正文正文正文正文正文正文正文正文正文正文正文正文正文正文</a:t>
            </a: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1" lang="zh-CN" altLang="en-US" dirty="0"/>
              <a:t>正文正文正文正文正文正文正文正文正文正文正文正文正文正文正文正文正文正文正文正文正文正文正文正文正文正文正文正文正文正文正文正文正文正文正文正文正文正文正文正文正文正文</a:t>
            </a:r>
          </a:p>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kumimoji="1" lang="zh-CN" altLang="en-US" dirty="0"/>
              <a:t>正文正文正文正文正文正文正文正文正文正文正文正文正文正文正文正文正文正文正文正文正文正文正文正文正文正文正文正文正文正文正文正文正文正文正文正文正文正文正文正文正文正文</a:t>
            </a:r>
          </a:p>
          <a:p>
            <a:pPr lvl="0"/>
            <a:endParaRPr kumimoji="1" lang="zh-CN" altLang="en-US" dirty="0"/>
          </a:p>
        </p:txBody>
      </p:sp>
      <p:sp>
        <p:nvSpPr>
          <p:cNvPr id="11" name="文本占位符 4"/>
          <p:cNvSpPr>
            <a:spLocks noGrp="1"/>
          </p:cNvSpPr>
          <p:nvPr>
            <p:ph type="body" sz="quarter" idx="10" hasCustomPrompt="1"/>
          </p:nvPr>
        </p:nvSpPr>
        <p:spPr>
          <a:xfrm>
            <a:off x="203941" y="180976"/>
            <a:ext cx="6897407" cy="427037"/>
          </a:xfrm>
          <a:prstGeom prst="rect">
            <a:avLst/>
          </a:prstGeom>
        </p:spPr>
        <p:txBody>
          <a:bodyPr anchor="ctr"/>
          <a:lstStyle>
            <a:lvl1pPr marL="0" indent="0">
              <a:buNone/>
              <a:defRPr sz="2400" b="1">
                <a:solidFill>
                  <a:schemeClr val="tx1"/>
                </a:solidFill>
                <a:latin typeface="Microsoft YaHei" charset="-122"/>
                <a:ea typeface="Microsoft YaHei" charset="-122"/>
                <a:cs typeface="Microsoft YaHei" charset="-122"/>
              </a:defRPr>
            </a:lvl1pPr>
          </a:lstStyle>
          <a:p>
            <a:pPr lvl="0"/>
            <a:r>
              <a:rPr kumimoji="1" lang="zh-CN" altLang="en-US" dirty="0"/>
              <a:t>内容页面标题放置位置</a:t>
            </a:r>
          </a:p>
        </p:txBody>
      </p:sp>
      <p:sp>
        <p:nvSpPr>
          <p:cNvPr id="12" name="内容占位符 9"/>
          <p:cNvSpPr>
            <a:spLocks noGrp="1"/>
          </p:cNvSpPr>
          <p:nvPr>
            <p:ph sz="quarter" idx="12" hasCustomPrompt="1"/>
          </p:nvPr>
        </p:nvSpPr>
        <p:spPr>
          <a:xfrm>
            <a:off x="203941" y="608012"/>
            <a:ext cx="6897407" cy="306388"/>
          </a:xfrm>
          <a:prstGeom prst="rect">
            <a:avLst/>
          </a:prstGeom>
        </p:spPr>
        <p:txBody>
          <a:bodyPr/>
          <a:lstStyle>
            <a:lvl1pPr marL="0" indent="0">
              <a:buNone/>
              <a:defRPr sz="1600">
                <a:solidFill>
                  <a:schemeClr val="tx1">
                    <a:lumMod val="75000"/>
                    <a:lumOff val="25000"/>
                  </a:schemeClr>
                </a:solidFill>
                <a:latin typeface="Microsoft YaHei" charset="-122"/>
                <a:ea typeface="Microsoft YaHei" charset="-122"/>
                <a:cs typeface="Microsoft YaHei" charset="-122"/>
              </a:defRPr>
            </a:lvl1pPr>
          </a:lstStyle>
          <a:p>
            <a:pPr lvl="0"/>
            <a:r>
              <a:rPr kumimoji="1" lang="zh-CN" altLang="en-US" dirty="0"/>
              <a:t>内容页面副标题放置位置</a:t>
            </a:r>
          </a:p>
        </p:txBody>
      </p:sp>
    </p:spTree>
    <p:extLst>
      <p:ext uri="{BB962C8B-B14F-4D97-AF65-F5344CB8AC3E}">
        <p14:creationId xmlns:p14="http://schemas.microsoft.com/office/powerpoint/2010/main" val="3953436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致谢页">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103" y="-77"/>
            <a:ext cx="9144103" cy="6858077"/>
          </a:xfrm>
          <a:prstGeom prst="rect">
            <a:avLst/>
          </a:prstGeom>
        </p:spPr>
      </p:pic>
      <p:sp>
        <p:nvSpPr>
          <p:cNvPr id="3" name="文本占位符 2"/>
          <p:cNvSpPr>
            <a:spLocks noGrp="1"/>
          </p:cNvSpPr>
          <p:nvPr>
            <p:ph type="body" sz="quarter" idx="10" hasCustomPrompt="1"/>
          </p:nvPr>
        </p:nvSpPr>
        <p:spPr>
          <a:xfrm>
            <a:off x="557109" y="1705461"/>
            <a:ext cx="3096335" cy="1137493"/>
          </a:xfrm>
          <a:prstGeom prst="rect">
            <a:avLst/>
          </a:prstGeom>
        </p:spPr>
        <p:txBody>
          <a:bodyPr anchor="ctr"/>
          <a:lstStyle>
            <a:lvl1pPr marL="0" indent="0">
              <a:buNone/>
              <a:defRPr sz="4800" b="0" i="0">
                <a:latin typeface="Microsoft YaHei" charset="-122"/>
                <a:ea typeface="Microsoft YaHei" charset="-122"/>
                <a:cs typeface="Microsoft YaHei" charset="-122"/>
              </a:defRPr>
            </a:lvl1pPr>
          </a:lstStyle>
          <a:p>
            <a:pPr lvl="0"/>
            <a:r>
              <a:rPr kumimoji="1" lang="en-US" altLang="zh-CN" dirty="0"/>
              <a:t>THANKS</a:t>
            </a:r>
            <a:endParaRPr kumimoji="1" lang="zh-CN" altLang="en-US" dirty="0"/>
          </a:p>
        </p:txBody>
      </p:sp>
      <p:pic>
        <p:nvPicPr>
          <p:cNvPr id="6" name="图片 5"/>
          <p:cNvPicPr>
            <a:picLocks noChangeAspect="1"/>
          </p:cNvPicPr>
          <p:nvPr userDrawn="1"/>
        </p:nvPicPr>
        <p:blipFill>
          <a:blip r:embed="rId3"/>
          <a:stretch>
            <a:fillRect/>
          </a:stretch>
        </p:blipFill>
        <p:spPr>
          <a:xfrm>
            <a:off x="6877523" y="275381"/>
            <a:ext cx="1777751" cy="534018"/>
          </a:xfrm>
          <a:prstGeom prst="rect">
            <a:avLst/>
          </a:prstGeom>
        </p:spPr>
      </p:pic>
    </p:spTree>
    <p:extLst>
      <p:ext uri="{BB962C8B-B14F-4D97-AF65-F5344CB8AC3E}">
        <p14:creationId xmlns:p14="http://schemas.microsoft.com/office/powerpoint/2010/main" val="3896328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2020/6/3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2020/6/3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2020/6/3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2020/6/3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p:nvPr/>
        </p:nvSpPr>
        <p:spPr>
          <a:xfrm>
            <a:off x="0" y="1"/>
            <a:ext cx="8262129" cy="10512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i="0" kern="1200">
                <a:solidFill>
                  <a:srgbClr val="4F4948"/>
                </a:solidFill>
                <a:latin typeface="微软雅黑" panose="020B0503020204020204" pitchFamily="34" charset="-122"/>
                <a:ea typeface="微软雅黑" panose="020B0503020204020204" pitchFamily="34" charset="-122"/>
                <a:cs typeface="+mj-cs"/>
              </a:defRPr>
            </a:lvl1pPr>
          </a:lstStyle>
          <a:p>
            <a:r>
              <a:rPr lang="en-US" sz="3200" b="0" dirty="0" smtClean="0">
                <a:latin typeface="黑体" panose="02010609060101010101" pitchFamily="49" charset="-122"/>
                <a:ea typeface="黑体" panose="02010609060101010101" pitchFamily="49" charset="-122"/>
              </a:rPr>
              <a:t>Kubernetes</a:t>
            </a:r>
            <a:r>
              <a:rPr lang="zh-CN" altLang="en-US" sz="3200" b="0" dirty="0" smtClean="0">
                <a:latin typeface="黑体" panose="02010609060101010101" pitchFamily="49" charset="-122"/>
                <a:ea typeface="黑体" panose="02010609060101010101" pitchFamily="49" charset="-122"/>
              </a:rPr>
              <a:t>本地存储插件架构设计</a:t>
            </a:r>
            <a:endParaRPr lang="en-US" sz="3200" b="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1196752"/>
            <a:ext cx="8568952" cy="5455123"/>
          </a:xfrm>
          <a:prstGeom prst="rect">
            <a:avLst/>
          </a:prstGeom>
        </p:spPr>
      </p:pic>
    </p:spTree>
    <p:extLst>
      <p:ext uri="{BB962C8B-B14F-4D97-AF65-F5344CB8AC3E}">
        <p14:creationId xmlns:p14="http://schemas.microsoft.com/office/powerpoint/2010/main" val="3025555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p:nvPr/>
        </p:nvSpPr>
        <p:spPr>
          <a:xfrm>
            <a:off x="0" y="1"/>
            <a:ext cx="8262129" cy="10512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i="0" kern="1200">
                <a:solidFill>
                  <a:srgbClr val="4F4948"/>
                </a:solidFill>
                <a:latin typeface="微软雅黑" panose="020B0503020204020204" pitchFamily="34" charset="-122"/>
                <a:ea typeface="微软雅黑" panose="020B0503020204020204" pitchFamily="34" charset="-122"/>
                <a:cs typeface="+mj-cs"/>
              </a:defRPr>
            </a:lvl1pPr>
          </a:lstStyle>
          <a:p>
            <a:r>
              <a:rPr lang="en-US" altLang="zh-CN" sz="3200" b="0" dirty="0" smtClean="0">
                <a:latin typeface="黑体" panose="02010609060101010101" pitchFamily="49" charset="-122"/>
                <a:ea typeface="黑体" panose="02010609060101010101" pitchFamily="49" charset="-122"/>
              </a:rPr>
              <a:t>Kubernetes</a:t>
            </a:r>
            <a:r>
              <a:rPr lang="zh-CN" altLang="en-US" sz="3200" b="0" dirty="0" smtClean="0">
                <a:latin typeface="黑体" panose="02010609060101010101" pitchFamily="49" charset="-122"/>
                <a:ea typeface="黑体" panose="02010609060101010101" pitchFamily="49" charset="-122"/>
              </a:rPr>
              <a:t>本地存储插件源代码</a:t>
            </a:r>
            <a:endParaRPr lang="en-US" sz="3200" b="0" dirty="0">
              <a:latin typeface="黑体" panose="02010609060101010101" pitchFamily="49" charset="-122"/>
              <a:ea typeface="黑体" panose="02010609060101010101" pitchFamily="49"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229" y="1025487"/>
            <a:ext cx="8136904" cy="5589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5748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p:nvPr/>
        </p:nvSpPr>
        <p:spPr>
          <a:xfrm>
            <a:off x="0" y="1"/>
            <a:ext cx="8262129" cy="10512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i="0" kern="1200">
                <a:solidFill>
                  <a:srgbClr val="4F4948"/>
                </a:solidFill>
                <a:latin typeface="微软雅黑" panose="020B0503020204020204" pitchFamily="34" charset="-122"/>
                <a:ea typeface="微软雅黑" panose="020B0503020204020204" pitchFamily="34" charset="-122"/>
                <a:cs typeface="+mj-cs"/>
              </a:defRPr>
            </a:lvl1pPr>
          </a:lstStyle>
          <a:p>
            <a:r>
              <a:rPr lang="en-US" altLang="zh-CN" sz="3200" b="0" dirty="0" smtClean="0">
                <a:latin typeface="黑体" panose="02010609060101010101" pitchFamily="49" charset="-122"/>
                <a:ea typeface="黑体" panose="02010609060101010101" pitchFamily="49" charset="-122"/>
              </a:rPr>
              <a:t>Kubernetes</a:t>
            </a:r>
            <a:r>
              <a:rPr lang="zh-CN" altLang="en-US" sz="3200" b="0" dirty="0" smtClean="0">
                <a:latin typeface="黑体" panose="02010609060101010101" pitchFamily="49" charset="-122"/>
                <a:ea typeface="黑体" panose="02010609060101010101" pitchFamily="49" charset="-122"/>
              </a:rPr>
              <a:t>本地存储插件源代码</a:t>
            </a:r>
            <a:endParaRPr lang="en-US" sz="3200" b="0" dirty="0">
              <a:latin typeface="黑体" panose="02010609060101010101" pitchFamily="49" charset="-122"/>
              <a:ea typeface="黑体" panose="02010609060101010101" pitchFamily="49"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175709"/>
            <a:ext cx="4922291" cy="529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2295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kumimoji="1" lang="en-US" altLang="zh-CN" dirty="0"/>
              <a:t>THANKS</a:t>
            </a:r>
          </a:p>
        </p:txBody>
      </p:sp>
    </p:spTree>
    <p:extLst>
      <p:ext uri="{BB962C8B-B14F-4D97-AF65-F5344CB8AC3E}">
        <p14:creationId xmlns:p14="http://schemas.microsoft.com/office/powerpoint/2010/main" val="2104145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p:nvPr/>
        </p:nvSpPr>
        <p:spPr>
          <a:xfrm>
            <a:off x="0" y="1"/>
            <a:ext cx="8262129" cy="10512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i="0" kern="1200">
                <a:solidFill>
                  <a:srgbClr val="4F4948"/>
                </a:solidFill>
                <a:latin typeface="微软雅黑" panose="020B0503020204020204" pitchFamily="34" charset="-122"/>
                <a:ea typeface="微软雅黑" panose="020B0503020204020204" pitchFamily="34" charset="-122"/>
                <a:cs typeface="+mj-cs"/>
              </a:defRPr>
            </a:lvl1pPr>
          </a:lstStyle>
          <a:p>
            <a:r>
              <a:rPr lang="en-US" altLang="zh-CN" sz="3200" b="0" dirty="0" smtClean="0">
                <a:latin typeface="黑体" panose="02010609060101010101" pitchFamily="49" charset="-122"/>
                <a:ea typeface="黑体" panose="02010609060101010101" pitchFamily="49" charset="-122"/>
              </a:rPr>
              <a:t>LVM </a:t>
            </a:r>
            <a:r>
              <a:rPr lang="zh-CN" altLang="en-US" sz="3200" b="0" dirty="0" smtClean="0">
                <a:latin typeface="黑体" panose="02010609060101010101" pitchFamily="49" charset="-122"/>
                <a:ea typeface="黑体" panose="02010609060101010101" pitchFamily="49" charset="-122"/>
              </a:rPr>
              <a:t>架构设计</a:t>
            </a:r>
            <a:endParaRPr lang="en-US" sz="3200" b="0"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052736"/>
            <a:ext cx="6768752" cy="5440980"/>
          </a:xfrm>
          <a:prstGeom prst="rect">
            <a:avLst/>
          </a:prstGeom>
        </p:spPr>
      </p:pic>
    </p:spTree>
    <p:extLst>
      <p:ext uri="{BB962C8B-B14F-4D97-AF65-F5344CB8AC3E}">
        <p14:creationId xmlns:p14="http://schemas.microsoft.com/office/powerpoint/2010/main" val="4126308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p:nvPr/>
        </p:nvSpPr>
        <p:spPr>
          <a:xfrm>
            <a:off x="0" y="1"/>
            <a:ext cx="8262129" cy="10512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i="0" kern="1200">
                <a:solidFill>
                  <a:srgbClr val="4F4948"/>
                </a:solidFill>
                <a:latin typeface="微软雅黑" panose="020B0503020204020204" pitchFamily="34" charset="-122"/>
                <a:ea typeface="微软雅黑" panose="020B0503020204020204" pitchFamily="34" charset="-122"/>
                <a:cs typeface="+mj-cs"/>
              </a:defRPr>
            </a:lvl1pPr>
          </a:lstStyle>
          <a:p>
            <a:r>
              <a:rPr lang="en-US" altLang="zh-CN" sz="3200" b="0" dirty="0" smtClean="0">
                <a:latin typeface="黑体" panose="02010609060101010101" pitchFamily="49" charset="-122"/>
                <a:ea typeface="黑体" panose="02010609060101010101" pitchFamily="49" charset="-122"/>
              </a:rPr>
              <a:t>Pod&amp;PVC&amp;PV </a:t>
            </a:r>
            <a:r>
              <a:rPr lang="zh-CN" altLang="en-US" sz="3200" b="0" dirty="0" smtClean="0">
                <a:latin typeface="黑体" panose="02010609060101010101" pitchFamily="49" charset="-122"/>
                <a:ea typeface="黑体" panose="02010609060101010101" pitchFamily="49" charset="-122"/>
              </a:rPr>
              <a:t>内部创建详细流程</a:t>
            </a:r>
            <a:endParaRPr lang="en-US" sz="3200" b="0" dirty="0">
              <a:latin typeface="黑体" panose="02010609060101010101" pitchFamily="49" charset="-122"/>
              <a:ea typeface="黑体" panose="02010609060101010101" pitchFamily="49" charset="-122"/>
            </a:endParaRPr>
          </a:p>
        </p:txBody>
      </p:sp>
      <p:sp>
        <p:nvSpPr>
          <p:cNvPr id="5" name="矩形 4"/>
          <p:cNvSpPr/>
          <p:nvPr/>
        </p:nvSpPr>
        <p:spPr>
          <a:xfrm>
            <a:off x="643465" y="1556792"/>
            <a:ext cx="7888973" cy="4176332"/>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a:latin typeface="微软雅黑" panose="020B0503020204020204" pitchFamily="34" charset="-122"/>
                <a:ea typeface="微软雅黑" panose="020B0503020204020204" pitchFamily="34" charset="-122"/>
              </a:rPr>
              <a:t>apiVersion: storage.k8s.io/v1</a:t>
            </a:r>
          </a:p>
          <a:p>
            <a:r>
              <a:rPr lang="en-US" altLang="zh-CN" dirty="0">
                <a:latin typeface="微软雅黑" panose="020B0503020204020204" pitchFamily="34" charset="-122"/>
                <a:ea typeface="微软雅黑" panose="020B0503020204020204" pitchFamily="34" charset="-122"/>
              </a:rPr>
              <a:t>kind: StorageClass</a:t>
            </a:r>
          </a:p>
          <a:p>
            <a:r>
              <a:rPr lang="en-US" altLang="zh-CN" dirty="0">
                <a:latin typeface="微软雅黑" panose="020B0503020204020204" pitchFamily="34" charset="-122"/>
                <a:ea typeface="微软雅黑" panose="020B0503020204020204" pitchFamily="34" charset="-122"/>
              </a:rPr>
              <a:t>metadata:</a:t>
            </a:r>
          </a:p>
          <a:p>
            <a:r>
              <a:rPr lang="en-US" altLang="zh-CN" dirty="0">
                <a:latin typeface="微软雅黑" panose="020B0503020204020204" pitchFamily="34" charset="-122"/>
                <a:ea typeface="微软雅黑" panose="020B0503020204020204" pitchFamily="34" charset="-122"/>
              </a:rPr>
              <a:t>   name: local-volume-csi</a:t>
            </a:r>
          </a:p>
          <a:p>
            <a:r>
              <a:rPr lang="en-US" altLang="zh-CN" dirty="0">
                <a:solidFill>
                  <a:srgbClr val="FF0000"/>
                </a:solidFill>
                <a:latin typeface="微软雅黑" panose="020B0503020204020204" pitchFamily="34" charset="-122"/>
                <a:ea typeface="微软雅黑" panose="020B0503020204020204" pitchFamily="34" charset="-122"/>
              </a:rPr>
              <a:t>provisioner: local.volume.csi.kubernetes.io</a:t>
            </a:r>
          </a:p>
          <a:p>
            <a:r>
              <a:rPr lang="en-US" altLang="zh-CN" dirty="0">
                <a:latin typeface="微软雅黑" panose="020B0503020204020204" pitchFamily="34" charset="-122"/>
                <a:ea typeface="微软雅黑" panose="020B0503020204020204" pitchFamily="34" charset="-122"/>
              </a:rPr>
              <a:t>parameters:</a:t>
            </a:r>
          </a:p>
          <a:p>
            <a:r>
              <a:rPr lang="en-US" altLang="zh-CN" dirty="0">
                <a:latin typeface="微软雅黑" panose="020B0503020204020204" pitchFamily="34" charset="-122"/>
                <a:ea typeface="微软雅黑" panose="020B0503020204020204" pitchFamily="34" charset="-122"/>
              </a:rPr>
              <a:t>    fsType: ext4</a:t>
            </a:r>
          </a:p>
          <a:p>
            <a:r>
              <a:rPr lang="en-US" altLang="zh-CN" dirty="0">
                <a:latin typeface="微软雅黑" panose="020B0503020204020204" pitchFamily="34" charset="-122"/>
                <a:ea typeface="微软雅黑" panose="020B0503020204020204" pitchFamily="34" charset="-122"/>
              </a:rPr>
              <a:t>reclaimPolicy: Delete</a:t>
            </a:r>
          </a:p>
          <a:p>
            <a:r>
              <a:rPr lang="en-US" altLang="zh-CN" dirty="0">
                <a:solidFill>
                  <a:srgbClr val="FF0000"/>
                </a:solidFill>
                <a:latin typeface="微软雅黑" panose="020B0503020204020204" pitchFamily="34" charset="-122"/>
                <a:ea typeface="微软雅黑" panose="020B0503020204020204" pitchFamily="34" charset="-122"/>
              </a:rPr>
              <a:t>volumeBindingMode: WaitForFirstConsumer</a:t>
            </a:r>
            <a:endParaRPr lang="zh-CN" dirty="0">
              <a:solidFill>
                <a:srgbClr val="FF0000"/>
              </a:solidFill>
              <a:latin typeface="微软雅黑" panose="020B0503020204020204" pitchFamily="34" charset="-122"/>
              <a:ea typeface="微软雅黑" panose="020B0503020204020204" pitchFamily="34" charset="-122"/>
            </a:endParaRPr>
          </a:p>
        </p:txBody>
      </p:sp>
      <p:sp>
        <p:nvSpPr>
          <p:cNvPr id="8" name="文本框 36"/>
          <p:cNvSpPr txBox="1"/>
          <p:nvPr/>
        </p:nvSpPr>
        <p:spPr>
          <a:xfrm>
            <a:off x="643465" y="1055623"/>
            <a:ext cx="2272351" cy="307777"/>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平台运维人员创建</a:t>
            </a:r>
            <a:endParaRPr lang="zh-CN" altLang="en-US"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30928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p:nvPr/>
        </p:nvSpPr>
        <p:spPr>
          <a:xfrm>
            <a:off x="0" y="1"/>
            <a:ext cx="8262129" cy="10512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i="0" kern="1200">
                <a:solidFill>
                  <a:srgbClr val="4F4948"/>
                </a:solidFill>
                <a:latin typeface="微软雅黑" panose="020B0503020204020204" pitchFamily="34" charset="-122"/>
                <a:ea typeface="微软雅黑" panose="020B0503020204020204" pitchFamily="34" charset="-122"/>
                <a:cs typeface="+mj-cs"/>
              </a:defRPr>
            </a:lvl1pPr>
          </a:lstStyle>
          <a:p>
            <a:r>
              <a:rPr lang="en-US" altLang="zh-CN" sz="3200" b="0" dirty="0" smtClean="0">
                <a:latin typeface="黑体" panose="02010609060101010101" pitchFamily="49" charset="-122"/>
                <a:ea typeface="黑体" panose="02010609060101010101" pitchFamily="49" charset="-122"/>
              </a:rPr>
              <a:t>Pod&amp;PVC&amp;PV </a:t>
            </a:r>
            <a:r>
              <a:rPr lang="zh-CN" altLang="en-US" sz="3200" b="0" dirty="0" smtClean="0">
                <a:latin typeface="黑体" panose="02010609060101010101" pitchFamily="49" charset="-122"/>
                <a:ea typeface="黑体" panose="02010609060101010101" pitchFamily="49" charset="-122"/>
              </a:rPr>
              <a:t>内部创建详细流程</a:t>
            </a:r>
            <a:endParaRPr lang="en-US" sz="3200" b="0" dirty="0">
              <a:latin typeface="黑体" panose="02010609060101010101" pitchFamily="49" charset="-122"/>
              <a:ea typeface="黑体" panose="02010609060101010101" pitchFamily="49" charset="-122"/>
            </a:endParaRPr>
          </a:p>
        </p:txBody>
      </p:sp>
      <p:sp>
        <p:nvSpPr>
          <p:cNvPr id="5" name="矩形 4"/>
          <p:cNvSpPr/>
          <p:nvPr/>
        </p:nvSpPr>
        <p:spPr>
          <a:xfrm>
            <a:off x="643465" y="1556792"/>
            <a:ext cx="7888973" cy="4608512"/>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latin typeface="微软雅黑" panose="020B0503020204020204" pitchFamily="34" charset="-122"/>
                <a:ea typeface="微软雅黑" panose="020B0503020204020204" pitchFamily="34" charset="-122"/>
                <a:sym typeface="+mn-ea"/>
              </a:rPr>
              <a:t>apiVersion: v1</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sym typeface="+mn-ea"/>
              </a:rPr>
              <a:t>kind: Pod</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sym typeface="+mn-ea"/>
              </a:rPr>
              <a:t>metadata:</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sym typeface="+mn-ea"/>
              </a:rPr>
              <a:t>  name: </a:t>
            </a:r>
            <a:r>
              <a:rPr lang="en-US" altLang="zh-CN" dirty="0">
                <a:latin typeface="微软雅黑" panose="020B0503020204020204" pitchFamily="34" charset="-122"/>
                <a:ea typeface="微软雅黑" panose="020B0503020204020204" pitchFamily="34" charset="-122"/>
                <a:sym typeface="+mn-ea"/>
              </a:rPr>
              <a:t>test</a:t>
            </a:r>
          </a:p>
          <a:p>
            <a:r>
              <a:rPr lang="zh-CN" altLang="zh-CN" dirty="0" smtClean="0">
                <a:latin typeface="微软雅黑" panose="020B0503020204020204" pitchFamily="34" charset="-122"/>
                <a:ea typeface="微软雅黑" panose="020B0503020204020204" pitchFamily="34" charset="-122"/>
              </a:rPr>
              <a:t>spec</a:t>
            </a:r>
            <a:r>
              <a:rPr lang="zh-CN" altLang="zh-CN" dirty="0">
                <a:latin typeface="微软雅黑" panose="020B0503020204020204" pitchFamily="34" charset="-122"/>
                <a:ea typeface="微软雅黑" panose="020B0503020204020204" pitchFamily="34" charset="-122"/>
              </a:rPr>
              <a:t>:</a:t>
            </a:r>
          </a:p>
          <a:p>
            <a:r>
              <a:rPr lang="zh-CN" altLang="zh-CN"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containers:</a:t>
            </a:r>
          </a:p>
          <a:p>
            <a:r>
              <a:rPr lang="en-US" altLang="zh-CN" dirty="0">
                <a:latin typeface="微软雅黑" panose="020B0503020204020204" pitchFamily="34" charset="-122"/>
                <a:ea typeface="微软雅黑" panose="020B0503020204020204" pitchFamily="34" charset="-122"/>
              </a:rPr>
              <a:t>  - image: nginx</a:t>
            </a:r>
          </a:p>
          <a:p>
            <a:r>
              <a:rPr lang="en-US" altLang="zh-CN" dirty="0">
                <a:latin typeface="微软雅黑" panose="020B0503020204020204" pitchFamily="34" charset="-122"/>
                <a:ea typeface="微软雅黑" panose="020B0503020204020204" pitchFamily="34" charset="-122"/>
              </a:rPr>
              <a:t>    name: </a:t>
            </a:r>
            <a:r>
              <a:rPr lang="en-US" altLang="zh-CN" dirty="0" smtClean="0">
                <a:latin typeface="微软雅黑" panose="020B0503020204020204" pitchFamily="34" charset="-122"/>
                <a:ea typeface="微软雅黑" panose="020B0503020204020204" pitchFamily="34" charset="-122"/>
              </a:rPr>
              <a:t>demo</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volumeMounts:</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 name: local-volume-csi-pvc</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mountPath: “/data”</a:t>
            </a:r>
          </a:p>
          <a:p>
            <a:r>
              <a:rPr lang="en-US" altLang="zh-CN" dirty="0" smtClean="0">
                <a:latin typeface="微软雅黑" panose="020B0503020204020204" pitchFamily="34" charset="-122"/>
                <a:ea typeface="微软雅黑" panose="020B0503020204020204" pitchFamily="34" charset="-122"/>
              </a:rPr>
              <a:t>  volumes:</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 name: local-volume-csi-pvc</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persistentVolumeClaim:</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en-US" altLang="zh-CN" dirty="0" smtClean="0">
                <a:solidFill>
                  <a:srgbClr val="FF0000"/>
                </a:solidFill>
                <a:latin typeface="微软雅黑" panose="020B0503020204020204" pitchFamily="34" charset="-122"/>
                <a:ea typeface="微软雅黑" panose="020B0503020204020204" pitchFamily="34" charset="-122"/>
              </a:rPr>
              <a:t>claimName: local-volume-csi-pvc</a:t>
            </a:r>
            <a:endParaRPr lang="zh-CN" altLang="zh-CN" dirty="0">
              <a:solidFill>
                <a:srgbClr val="FF0000"/>
              </a:solidFill>
              <a:latin typeface="微软雅黑" panose="020B0503020204020204" pitchFamily="34" charset="-122"/>
              <a:ea typeface="微软雅黑" panose="020B0503020204020204" pitchFamily="34" charset="-122"/>
            </a:endParaRPr>
          </a:p>
        </p:txBody>
      </p:sp>
      <p:sp>
        <p:nvSpPr>
          <p:cNvPr id="4" name="文本框 36"/>
          <p:cNvSpPr txBox="1"/>
          <p:nvPr/>
        </p:nvSpPr>
        <p:spPr>
          <a:xfrm>
            <a:off x="643465" y="1055623"/>
            <a:ext cx="2272351" cy="307777"/>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业务方创建</a:t>
            </a:r>
            <a:endParaRPr lang="zh-CN" altLang="en-US"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26884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p:nvPr/>
        </p:nvSpPr>
        <p:spPr>
          <a:xfrm>
            <a:off x="0" y="1"/>
            <a:ext cx="8262129" cy="10512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i="0" kern="1200">
                <a:solidFill>
                  <a:srgbClr val="4F4948"/>
                </a:solidFill>
                <a:latin typeface="微软雅黑" panose="020B0503020204020204" pitchFamily="34" charset="-122"/>
                <a:ea typeface="微软雅黑" panose="020B0503020204020204" pitchFamily="34" charset="-122"/>
                <a:cs typeface="+mj-cs"/>
              </a:defRPr>
            </a:lvl1pPr>
          </a:lstStyle>
          <a:p>
            <a:r>
              <a:rPr lang="en-US" altLang="zh-CN" sz="3200" b="0" dirty="0" smtClean="0">
                <a:latin typeface="黑体" panose="02010609060101010101" pitchFamily="49" charset="-122"/>
                <a:ea typeface="黑体" panose="02010609060101010101" pitchFamily="49" charset="-122"/>
              </a:rPr>
              <a:t>Pod&amp;PVC&amp;PV </a:t>
            </a:r>
            <a:r>
              <a:rPr lang="zh-CN" altLang="en-US" sz="3200" b="0" dirty="0" smtClean="0">
                <a:latin typeface="黑体" panose="02010609060101010101" pitchFamily="49" charset="-122"/>
                <a:ea typeface="黑体" panose="02010609060101010101" pitchFamily="49" charset="-122"/>
              </a:rPr>
              <a:t>内部创建详细流程</a:t>
            </a:r>
            <a:endParaRPr lang="en-US" sz="3200" b="0" dirty="0">
              <a:latin typeface="黑体" panose="02010609060101010101" pitchFamily="49" charset="-122"/>
              <a:ea typeface="黑体" panose="02010609060101010101" pitchFamily="49" charset="-122"/>
            </a:endParaRPr>
          </a:p>
        </p:txBody>
      </p:sp>
      <p:sp>
        <p:nvSpPr>
          <p:cNvPr id="5" name="矩形 4"/>
          <p:cNvSpPr/>
          <p:nvPr/>
        </p:nvSpPr>
        <p:spPr>
          <a:xfrm>
            <a:off x="643465" y="1556792"/>
            <a:ext cx="7888973" cy="4608512"/>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a:solidFill>
                  <a:schemeClr val="tx1"/>
                </a:solidFill>
                <a:latin typeface="微软雅黑" panose="020B0503020204020204" pitchFamily="34" charset="-122"/>
                <a:ea typeface="微软雅黑" panose="020B0503020204020204" pitchFamily="34" charset="-122"/>
              </a:rPr>
              <a:t>apiVersion: v1</a:t>
            </a:r>
          </a:p>
          <a:p>
            <a:r>
              <a:rPr lang="en-US" altLang="zh-CN" dirty="0">
                <a:solidFill>
                  <a:schemeClr val="tx1"/>
                </a:solidFill>
                <a:latin typeface="微软雅黑" panose="020B0503020204020204" pitchFamily="34" charset="-122"/>
                <a:ea typeface="微软雅黑" panose="020B0503020204020204" pitchFamily="34" charset="-122"/>
              </a:rPr>
              <a:t>kind: PersistentVolumeClaim</a:t>
            </a:r>
          </a:p>
          <a:p>
            <a:r>
              <a:rPr lang="en-US" altLang="zh-CN" dirty="0">
                <a:solidFill>
                  <a:schemeClr val="tx1"/>
                </a:solidFill>
                <a:latin typeface="微软雅黑" panose="020B0503020204020204" pitchFamily="34" charset="-122"/>
                <a:ea typeface="微软雅黑" panose="020B0503020204020204" pitchFamily="34" charset="-122"/>
              </a:rPr>
              <a:t>metadata:</a:t>
            </a:r>
          </a:p>
          <a:p>
            <a:r>
              <a:rPr lang="en-US" altLang="zh-CN" dirty="0">
                <a:solidFill>
                  <a:schemeClr val="tx1"/>
                </a:solidFill>
                <a:latin typeface="微软雅黑" panose="020B0503020204020204" pitchFamily="34" charset="-122"/>
                <a:ea typeface="微软雅黑" panose="020B0503020204020204" pitchFamily="34" charset="-122"/>
              </a:rPr>
              <a:t>  name: local-volume-csi-pvc</a:t>
            </a:r>
          </a:p>
          <a:p>
            <a:r>
              <a:rPr lang="en-US" altLang="zh-CN" dirty="0">
                <a:solidFill>
                  <a:schemeClr val="tx1"/>
                </a:solidFill>
                <a:latin typeface="微软雅黑" panose="020B0503020204020204" pitchFamily="34" charset="-122"/>
                <a:ea typeface="微软雅黑" panose="020B0503020204020204" pitchFamily="34" charset="-122"/>
              </a:rPr>
              <a:t>spec:</a:t>
            </a:r>
          </a:p>
          <a:p>
            <a:r>
              <a:rPr lang="en-US" altLang="zh-CN" dirty="0">
                <a:solidFill>
                  <a:schemeClr val="tx1"/>
                </a:solidFill>
                <a:latin typeface="微软雅黑" panose="020B0503020204020204" pitchFamily="34" charset="-122"/>
                <a:ea typeface="微软雅黑" panose="020B0503020204020204" pitchFamily="34" charset="-122"/>
              </a:rPr>
              <a:t>  accessModes:</a:t>
            </a:r>
          </a:p>
          <a:p>
            <a:r>
              <a:rPr lang="en-US" altLang="zh-CN" dirty="0">
                <a:solidFill>
                  <a:schemeClr val="tx1"/>
                </a:solidFill>
                <a:latin typeface="微软雅黑" panose="020B0503020204020204" pitchFamily="34" charset="-122"/>
                <a:ea typeface="微软雅黑" panose="020B0503020204020204" pitchFamily="34" charset="-122"/>
              </a:rPr>
              <a:t>  - ReadWriteOnce</a:t>
            </a:r>
          </a:p>
          <a:p>
            <a:r>
              <a:rPr lang="en-US" altLang="zh-CN" dirty="0">
                <a:solidFill>
                  <a:schemeClr val="tx1"/>
                </a:solidFill>
                <a:latin typeface="微软雅黑" panose="020B0503020204020204" pitchFamily="34" charset="-122"/>
                <a:ea typeface="微软雅黑" panose="020B0503020204020204" pitchFamily="34" charset="-122"/>
              </a:rPr>
              <a:t>  resources:</a:t>
            </a:r>
          </a:p>
          <a:p>
            <a:r>
              <a:rPr lang="en-US" altLang="zh-CN" dirty="0">
                <a:solidFill>
                  <a:schemeClr val="tx1"/>
                </a:solidFill>
                <a:latin typeface="微软雅黑" panose="020B0503020204020204" pitchFamily="34" charset="-122"/>
                <a:ea typeface="微软雅黑" panose="020B0503020204020204" pitchFamily="34" charset="-122"/>
              </a:rPr>
              <a:t>    requests:</a:t>
            </a:r>
          </a:p>
          <a:p>
            <a:r>
              <a:rPr lang="en-US" altLang="zh-CN" dirty="0">
                <a:solidFill>
                  <a:schemeClr val="tx1"/>
                </a:solidFill>
                <a:latin typeface="微软雅黑" panose="020B0503020204020204" pitchFamily="34" charset="-122"/>
                <a:ea typeface="微软雅黑" panose="020B0503020204020204" pitchFamily="34" charset="-122"/>
              </a:rPr>
              <a:t>      storage: 1Gi</a:t>
            </a:r>
          </a:p>
          <a:p>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storageClassName: local-volume-csi</a:t>
            </a:r>
            <a:endParaRPr lang="zh-CN" altLang="zh-CN" dirty="0">
              <a:solidFill>
                <a:srgbClr val="FF0000"/>
              </a:solidFill>
              <a:latin typeface="微软雅黑" panose="020B0503020204020204" pitchFamily="34" charset="-122"/>
              <a:ea typeface="微软雅黑" panose="020B0503020204020204" pitchFamily="34" charset="-122"/>
            </a:endParaRPr>
          </a:p>
        </p:txBody>
      </p:sp>
      <p:sp>
        <p:nvSpPr>
          <p:cNvPr id="4" name="文本框 36"/>
          <p:cNvSpPr txBox="1"/>
          <p:nvPr/>
        </p:nvSpPr>
        <p:spPr>
          <a:xfrm>
            <a:off x="643465" y="1055623"/>
            <a:ext cx="2272351" cy="307777"/>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业务方创建</a:t>
            </a:r>
            <a:endParaRPr lang="zh-CN" altLang="en-US"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93372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p:nvPr/>
        </p:nvSpPr>
        <p:spPr>
          <a:xfrm>
            <a:off x="0" y="1"/>
            <a:ext cx="8262129" cy="10512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i="0" kern="1200">
                <a:solidFill>
                  <a:srgbClr val="4F4948"/>
                </a:solidFill>
                <a:latin typeface="微软雅黑" panose="020B0503020204020204" pitchFamily="34" charset="-122"/>
                <a:ea typeface="微软雅黑" panose="020B0503020204020204" pitchFamily="34" charset="-122"/>
                <a:cs typeface="+mj-cs"/>
              </a:defRPr>
            </a:lvl1pPr>
          </a:lstStyle>
          <a:p>
            <a:r>
              <a:rPr lang="en-US" altLang="zh-CN" sz="3200" b="0" dirty="0" smtClean="0">
                <a:latin typeface="黑体" panose="02010609060101010101" pitchFamily="49" charset="-122"/>
                <a:ea typeface="黑体" panose="02010609060101010101" pitchFamily="49" charset="-122"/>
              </a:rPr>
              <a:t>Pod&amp;PVC&amp;PV </a:t>
            </a:r>
            <a:r>
              <a:rPr lang="zh-CN" altLang="en-US" sz="3200" b="0" dirty="0" smtClean="0">
                <a:latin typeface="黑体" panose="02010609060101010101" pitchFamily="49" charset="-122"/>
                <a:ea typeface="黑体" panose="02010609060101010101" pitchFamily="49" charset="-122"/>
              </a:rPr>
              <a:t>内部创建详细流程</a:t>
            </a:r>
            <a:endParaRPr lang="en-US" sz="3200" b="0" dirty="0">
              <a:latin typeface="黑体" panose="02010609060101010101" pitchFamily="49" charset="-122"/>
              <a:ea typeface="黑体" panose="02010609060101010101" pitchFamily="49" charset="-122"/>
            </a:endParaRPr>
          </a:p>
        </p:txBody>
      </p:sp>
      <p:sp>
        <p:nvSpPr>
          <p:cNvPr id="5" name="矩形 4"/>
          <p:cNvSpPr/>
          <p:nvPr/>
        </p:nvSpPr>
        <p:spPr>
          <a:xfrm>
            <a:off x="179512" y="1556792"/>
            <a:ext cx="8712968" cy="4608512"/>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a:solidFill>
                  <a:schemeClr val="tx1"/>
                </a:solidFill>
                <a:latin typeface="微软雅黑" panose="020B0503020204020204" pitchFamily="34" charset="-122"/>
                <a:ea typeface="微软雅黑" panose="020B0503020204020204" pitchFamily="34" charset="-122"/>
              </a:rPr>
              <a:t>apiVersion: v1</a:t>
            </a:r>
          </a:p>
          <a:p>
            <a:r>
              <a:rPr lang="en-US" altLang="zh-CN" dirty="0">
                <a:solidFill>
                  <a:schemeClr val="tx1"/>
                </a:solidFill>
                <a:latin typeface="微软雅黑" panose="020B0503020204020204" pitchFamily="34" charset="-122"/>
                <a:ea typeface="微软雅黑" panose="020B0503020204020204" pitchFamily="34" charset="-122"/>
              </a:rPr>
              <a:t>kind: PersistentVolumeClaim</a:t>
            </a:r>
          </a:p>
          <a:p>
            <a:r>
              <a:rPr lang="en-US" altLang="zh-CN" dirty="0">
                <a:solidFill>
                  <a:schemeClr val="tx1"/>
                </a:solidFill>
                <a:latin typeface="微软雅黑" panose="020B0503020204020204" pitchFamily="34" charset="-122"/>
                <a:ea typeface="微软雅黑" panose="020B0503020204020204" pitchFamily="34" charset="-122"/>
              </a:rPr>
              <a:t>metadata:</a:t>
            </a:r>
          </a:p>
          <a:p>
            <a:r>
              <a:rPr lang="en-US" altLang="zh-CN" dirty="0">
                <a:solidFill>
                  <a:schemeClr val="tx1"/>
                </a:solidFill>
                <a:latin typeface="微软雅黑" panose="020B0503020204020204" pitchFamily="34" charset="-122"/>
                <a:ea typeface="微软雅黑" panose="020B0503020204020204" pitchFamily="34" charset="-122"/>
              </a:rPr>
              <a:t>  name: </a:t>
            </a:r>
            <a:r>
              <a:rPr lang="en-US" altLang="zh-CN" dirty="0" smtClean="0">
                <a:solidFill>
                  <a:schemeClr val="tx1"/>
                </a:solidFill>
                <a:latin typeface="微软雅黑" panose="020B0503020204020204" pitchFamily="34" charset="-122"/>
                <a:ea typeface="微软雅黑" panose="020B0503020204020204" pitchFamily="34" charset="-122"/>
              </a:rPr>
              <a:t>local-volume-csi-pvc</a:t>
            </a:r>
          </a:p>
          <a:p>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smtClean="0">
                <a:solidFill>
                  <a:schemeClr val="tx1"/>
                </a:solidFill>
                <a:latin typeface="微软雅黑" panose="020B0503020204020204" pitchFamily="34" charset="-122"/>
                <a:ea typeface="微软雅黑" panose="020B0503020204020204" pitchFamily="34" charset="-122"/>
              </a:rPr>
              <a:t> annotations:</a:t>
            </a:r>
          </a:p>
          <a:p>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volume.kubernetes.io/selected-node: </a:t>
            </a:r>
            <a:r>
              <a:rPr lang="en-US" altLang="zh-CN" dirty="0" smtClean="0">
                <a:solidFill>
                  <a:srgbClr val="FF0000"/>
                </a:solidFill>
                <a:latin typeface="微软雅黑" panose="020B0503020204020204" pitchFamily="34" charset="-122"/>
                <a:ea typeface="微软雅黑" panose="020B0503020204020204" pitchFamily="34" charset="-122"/>
              </a:rPr>
              <a:t>10.0.0.5</a:t>
            </a:r>
          </a:p>
          <a:p>
            <a:r>
              <a:rPr lang="en-US" altLang="zh-CN" dirty="0" smtClean="0">
                <a:solidFill>
                  <a:schemeClr val="tx1"/>
                </a:solidFill>
                <a:latin typeface="微软雅黑" panose="020B0503020204020204" pitchFamily="34" charset="-122"/>
                <a:ea typeface="微软雅黑" panose="020B0503020204020204" pitchFamily="34" charset="-122"/>
              </a:rPr>
              <a:t>spec:</a:t>
            </a:r>
          </a:p>
          <a:p>
            <a:r>
              <a:rPr lang="en-US" altLang="zh-CN" dirty="0" smtClean="0">
                <a:solidFill>
                  <a:schemeClr val="tx1"/>
                </a:solidFill>
                <a:latin typeface="微软雅黑" panose="020B0503020204020204" pitchFamily="34" charset="-122"/>
                <a:ea typeface="微软雅黑" panose="020B0503020204020204" pitchFamily="34" charset="-122"/>
              </a:rPr>
              <a:t>  </a:t>
            </a:r>
            <a:r>
              <a:rPr lang="en-US" altLang="zh-CN" dirty="0">
                <a:solidFill>
                  <a:schemeClr val="tx1"/>
                </a:solidFill>
                <a:latin typeface="微软雅黑" panose="020B0503020204020204" pitchFamily="34" charset="-122"/>
                <a:ea typeface="微软雅黑" panose="020B0503020204020204" pitchFamily="34" charset="-122"/>
              </a:rPr>
              <a:t>accessModes:</a:t>
            </a:r>
          </a:p>
          <a:p>
            <a:r>
              <a:rPr lang="en-US" altLang="zh-CN" dirty="0">
                <a:solidFill>
                  <a:schemeClr val="tx1"/>
                </a:solidFill>
                <a:latin typeface="微软雅黑" panose="020B0503020204020204" pitchFamily="34" charset="-122"/>
                <a:ea typeface="微软雅黑" panose="020B0503020204020204" pitchFamily="34" charset="-122"/>
              </a:rPr>
              <a:t>  - ReadWriteOnce</a:t>
            </a:r>
          </a:p>
          <a:p>
            <a:r>
              <a:rPr lang="en-US" altLang="zh-CN" dirty="0">
                <a:solidFill>
                  <a:schemeClr val="tx1"/>
                </a:solidFill>
                <a:latin typeface="微软雅黑" panose="020B0503020204020204" pitchFamily="34" charset="-122"/>
                <a:ea typeface="微软雅黑" panose="020B0503020204020204" pitchFamily="34" charset="-122"/>
              </a:rPr>
              <a:t>  resources:</a:t>
            </a:r>
          </a:p>
          <a:p>
            <a:r>
              <a:rPr lang="en-US" altLang="zh-CN" dirty="0">
                <a:solidFill>
                  <a:schemeClr val="tx1"/>
                </a:solidFill>
                <a:latin typeface="微软雅黑" panose="020B0503020204020204" pitchFamily="34" charset="-122"/>
                <a:ea typeface="微软雅黑" panose="020B0503020204020204" pitchFamily="34" charset="-122"/>
              </a:rPr>
              <a:t>    requests:</a:t>
            </a:r>
          </a:p>
          <a:p>
            <a:r>
              <a:rPr lang="en-US" altLang="zh-CN" dirty="0">
                <a:solidFill>
                  <a:schemeClr val="tx1"/>
                </a:solidFill>
                <a:latin typeface="微软雅黑" panose="020B0503020204020204" pitchFamily="34" charset="-122"/>
                <a:ea typeface="微软雅黑" panose="020B0503020204020204" pitchFamily="34" charset="-122"/>
              </a:rPr>
              <a:t>      storage: 1Gi</a:t>
            </a:r>
          </a:p>
          <a:p>
            <a:r>
              <a:rPr lang="en-US" altLang="zh-CN" dirty="0">
                <a:solidFill>
                  <a:schemeClr val="tx1"/>
                </a:solidFill>
                <a:latin typeface="微软雅黑" panose="020B0503020204020204" pitchFamily="34" charset="-122"/>
                <a:ea typeface="微软雅黑" panose="020B0503020204020204" pitchFamily="34" charset="-122"/>
              </a:rPr>
              <a:t>  storageClassName: local-volume-csi</a:t>
            </a:r>
            <a:endParaRPr lang="zh-CN" altLang="zh-CN" dirty="0">
              <a:solidFill>
                <a:schemeClr val="tx1"/>
              </a:solidFill>
              <a:latin typeface="微软雅黑" panose="020B0503020204020204" pitchFamily="34" charset="-122"/>
              <a:ea typeface="微软雅黑" panose="020B0503020204020204" pitchFamily="34" charset="-122"/>
            </a:endParaRPr>
          </a:p>
        </p:txBody>
      </p:sp>
      <p:sp>
        <p:nvSpPr>
          <p:cNvPr id="4" name="文本框 36"/>
          <p:cNvSpPr txBox="1"/>
          <p:nvPr/>
        </p:nvSpPr>
        <p:spPr>
          <a:xfrm>
            <a:off x="179512" y="1055623"/>
            <a:ext cx="2808312" cy="307777"/>
          </a:xfrm>
          <a:prstGeom prst="rect">
            <a:avLst/>
          </a:prstGeom>
          <a:noFill/>
        </p:spPr>
        <p:txBody>
          <a:bodyPr wrap="square" rtlCol="0">
            <a:spAutoFit/>
          </a:bodyPr>
          <a:lstStyle/>
          <a:p>
            <a:r>
              <a:rPr lang="en-US" altLang="zh-CN" sz="1400" dirty="0" smtClean="0">
                <a:latin typeface="宋体" panose="02010600030101010101" pitchFamily="2" charset="-122"/>
                <a:ea typeface="宋体" panose="02010600030101010101" pitchFamily="2" charset="-122"/>
              </a:rPr>
              <a:t>Scheduler</a:t>
            </a:r>
            <a:r>
              <a:rPr lang="zh-CN" altLang="en-US" sz="1400" dirty="0" smtClean="0">
                <a:latin typeface="宋体" panose="02010600030101010101" pitchFamily="2" charset="-122"/>
                <a:ea typeface="宋体" panose="02010600030101010101" pitchFamily="2" charset="-122"/>
              </a:rPr>
              <a:t>通知 </a:t>
            </a:r>
            <a:r>
              <a:rPr lang="en-US" altLang="zh-CN" sz="1400" dirty="0" smtClean="0">
                <a:latin typeface="宋体" panose="02010600030101010101" pitchFamily="2" charset="-122"/>
                <a:ea typeface="宋体" panose="02010600030101010101" pitchFamily="2" charset="-122"/>
              </a:rPr>
              <a:t>PV Controller</a:t>
            </a:r>
            <a:endParaRPr lang="zh-CN" altLang="en-US"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00772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p:nvPr/>
        </p:nvSpPr>
        <p:spPr>
          <a:xfrm>
            <a:off x="0" y="1"/>
            <a:ext cx="8262129" cy="10512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i="0" kern="1200">
                <a:solidFill>
                  <a:srgbClr val="4F4948"/>
                </a:solidFill>
                <a:latin typeface="微软雅黑" panose="020B0503020204020204" pitchFamily="34" charset="-122"/>
                <a:ea typeface="微软雅黑" panose="020B0503020204020204" pitchFamily="34" charset="-122"/>
                <a:cs typeface="+mj-cs"/>
              </a:defRPr>
            </a:lvl1pPr>
          </a:lstStyle>
          <a:p>
            <a:r>
              <a:rPr lang="en-US" altLang="zh-CN" sz="3200" b="0" dirty="0" smtClean="0">
                <a:latin typeface="黑体" panose="02010609060101010101" pitchFamily="49" charset="-122"/>
                <a:ea typeface="黑体" panose="02010609060101010101" pitchFamily="49" charset="-122"/>
              </a:rPr>
              <a:t>Pod&amp;PVC&amp;PV </a:t>
            </a:r>
            <a:r>
              <a:rPr lang="zh-CN" altLang="en-US" sz="3200" b="0" dirty="0" smtClean="0">
                <a:latin typeface="黑体" panose="02010609060101010101" pitchFamily="49" charset="-122"/>
                <a:ea typeface="黑体" panose="02010609060101010101" pitchFamily="49" charset="-122"/>
              </a:rPr>
              <a:t>内部创建详细流程</a:t>
            </a:r>
            <a:endParaRPr lang="en-US" sz="3200" b="0" dirty="0">
              <a:latin typeface="黑体" panose="02010609060101010101" pitchFamily="49" charset="-122"/>
              <a:ea typeface="黑体" panose="02010609060101010101" pitchFamily="49" charset="-122"/>
            </a:endParaRPr>
          </a:p>
        </p:txBody>
      </p:sp>
      <p:sp>
        <p:nvSpPr>
          <p:cNvPr id="5" name="矩形 4"/>
          <p:cNvSpPr/>
          <p:nvPr/>
        </p:nvSpPr>
        <p:spPr>
          <a:xfrm>
            <a:off x="179512" y="1556792"/>
            <a:ext cx="8712968" cy="4608512"/>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a:solidFill>
                  <a:schemeClr val="tx1"/>
                </a:solidFill>
                <a:latin typeface="微软雅黑" panose="020B0503020204020204" pitchFamily="34" charset="-122"/>
                <a:ea typeface="微软雅黑" panose="020B0503020204020204" pitchFamily="34" charset="-122"/>
              </a:rPr>
              <a:t>apiVersion: v1</a:t>
            </a:r>
          </a:p>
          <a:p>
            <a:r>
              <a:rPr lang="en-US" altLang="zh-CN" dirty="0">
                <a:solidFill>
                  <a:schemeClr val="tx1"/>
                </a:solidFill>
                <a:latin typeface="微软雅黑" panose="020B0503020204020204" pitchFamily="34" charset="-122"/>
                <a:ea typeface="微软雅黑" panose="020B0503020204020204" pitchFamily="34" charset="-122"/>
              </a:rPr>
              <a:t>kind: PersistentVolumeClaim</a:t>
            </a:r>
          </a:p>
          <a:p>
            <a:r>
              <a:rPr lang="en-US" altLang="zh-CN" dirty="0">
                <a:solidFill>
                  <a:schemeClr val="tx1"/>
                </a:solidFill>
                <a:latin typeface="微软雅黑" panose="020B0503020204020204" pitchFamily="34" charset="-122"/>
                <a:ea typeface="微软雅黑" panose="020B0503020204020204" pitchFamily="34" charset="-122"/>
              </a:rPr>
              <a:t>metadata:</a:t>
            </a:r>
          </a:p>
          <a:p>
            <a:r>
              <a:rPr lang="en-US" altLang="zh-CN" dirty="0">
                <a:solidFill>
                  <a:schemeClr val="tx1"/>
                </a:solidFill>
                <a:latin typeface="微软雅黑" panose="020B0503020204020204" pitchFamily="34" charset="-122"/>
                <a:ea typeface="微软雅黑" panose="020B0503020204020204" pitchFamily="34" charset="-122"/>
              </a:rPr>
              <a:t>  name: </a:t>
            </a:r>
            <a:r>
              <a:rPr lang="en-US" altLang="zh-CN" dirty="0" smtClean="0">
                <a:solidFill>
                  <a:schemeClr val="tx1"/>
                </a:solidFill>
                <a:latin typeface="微软雅黑" panose="020B0503020204020204" pitchFamily="34" charset="-122"/>
                <a:ea typeface="微软雅黑" panose="020B0503020204020204" pitchFamily="34" charset="-122"/>
              </a:rPr>
              <a:t>local-volume-csi-pvc</a:t>
            </a:r>
          </a:p>
          <a:p>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smtClean="0">
                <a:solidFill>
                  <a:schemeClr val="tx1"/>
                </a:solidFill>
                <a:latin typeface="微软雅黑" panose="020B0503020204020204" pitchFamily="34" charset="-122"/>
                <a:ea typeface="微软雅黑" panose="020B0503020204020204" pitchFamily="34" charset="-122"/>
              </a:rPr>
              <a:t> annotations:</a:t>
            </a:r>
          </a:p>
          <a:p>
            <a:r>
              <a:rPr lang="en-US" altLang="zh-CN" dirty="0">
                <a:solidFill>
                  <a:schemeClr val="tx1"/>
                </a:solidFill>
                <a:latin typeface="微软雅黑" panose="020B0503020204020204" pitchFamily="34" charset="-122"/>
                <a:ea typeface="微软雅黑" panose="020B0503020204020204" pitchFamily="34" charset="-122"/>
              </a:rPr>
              <a:t>    volume.kubernetes.io/selected-node: </a:t>
            </a:r>
            <a:r>
              <a:rPr lang="en-US" altLang="zh-CN" dirty="0" smtClean="0">
                <a:solidFill>
                  <a:schemeClr val="tx1"/>
                </a:solidFill>
                <a:latin typeface="微软雅黑" panose="020B0503020204020204" pitchFamily="34" charset="-122"/>
                <a:ea typeface="微软雅黑" panose="020B0503020204020204" pitchFamily="34" charset="-122"/>
              </a:rPr>
              <a:t>10.0.0.5</a:t>
            </a:r>
          </a:p>
          <a:p>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volume.beta.kubernetes.io/storage-provisioner: </a:t>
            </a:r>
            <a:r>
              <a:rPr lang="en-US" altLang="zh-CN" dirty="0" smtClean="0">
                <a:solidFill>
                  <a:srgbClr val="FF0000"/>
                </a:solidFill>
                <a:latin typeface="微软雅黑" panose="020B0503020204020204" pitchFamily="34" charset="-122"/>
                <a:ea typeface="微软雅黑" panose="020B0503020204020204" pitchFamily="34" charset="-122"/>
              </a:rPr>
              <a:t>local.volume.kubernetes.io</a:t>
            </a:r>
          </a:p>
          <a:p>
            <a:r>
              <a:rPr lang="en-US" altLang="zh-CN" dirty="0" smtClean="0">
                <a:solidFill>
                  <a:schemeClr val="tx1"/>
                </a:solidFill>
                <a:latin typeface="微软雅黑" panose="020B0503020204020204" pitchFamily="34" charset="-122"/>
                <a:ea typeface="微软雅黑" panose="020B0503020204020204" pitchFamily="34" charset="-122"/>
              </a:rPr>
              <a:t>spec:</a:t>
            </a:r>
          </a:p>
          <a:p>
            <a:r>
              <a:rPr lang="en-US" altLang="zh-CN" dirty="0" smtClean="0">
                <a:solidFill>
                  <a:schemeClr val="tx1"/>
                </a:solidFill>
                <a:latin typeface="微软雅黑" panose="020B0503020204020204" pitchFamily="34" charset="-122"/>
                <a:ea typeface="微软雅黑" panose="020B0503020204020204" pitchFamily="34" charset="-122"/>
              </a:rPr>
              <a:t>  </a:t>
            </a:r>
            <a:r>
              <a:rPr lang="en-US" altLang="zh-CN" dirty="0">
                <a:solidFill>
                  <a:schemeClr val="tx1"/>
                </a:solidFill>
                <a:latin typeface="微软雅黑" panose="020B0503020204020204" pitchFamily="34" charset="-122"/>
                <a:ea typeface="微软雅黑" panose="020B0503020204020204" pitchFamily="34" charset="-122"/>
              </a:rPr>
              <a:t>accessModes:</a:t>
            </a:r>
          </a:p>
          <a:p>
            <a:r>
              <a:rPr lang="en-US" altLang="zh-CN" dirty="0">
                <a:solidFill>
                  <a:schemeClr val="tx1"/>
                </a:solidFill>
                <a:latin typeface="微软雅黑" panose="020B0503020204020204" pitchFamily="34" charset="-122"/>
                <a:ea typeface="微软雅黑" panose="020B0503020204020204" pitchFamily="34" charset="-122"/>
              </a:rPr>
              <a:t>  - ReadWriteOnce</a:t>
            </a:r>
          </a:p>
          <a:p>
            <a:r>
              <a:rPr lang="en-US" altLang="zh-CN" dirty="0">
                <a:solidFill>
                  <a:schemeClr val="tx1"/>
                </a:solidFill>
                <a:latin typeface="微软雅黑" panose="020B0503020204020204" pitchFamily="34" charset="-122"/>
                <a:ea typeface="微软雅黑" panose="020B0503020204020204" pitchFamily="34" charset="-122"/>
              </a:rPr>
              <a:t>  resources:</a:t>
            </a:r>
          </a:p>
          <a:p>
            <a:r>
              <a:rPr lang="en-US" altLang="zh-CN" dirty="0">
                <a:solidFill>
                  <a:schemeClr val="tx1"/>
                </a:solidFill>
                <a:latin typeface="微软雅黑" panose="020B0503020204020204" pitchFamily="34" charset="-122"/>
                <a:ea typeface="微软雅黑" panose="020B0503020204020204" pitchFamily="34" charset="-122"/>
              </a:rPr>
              <a:t>    requests:</a:t>
            </a:r>
          </a:p>
          <a:p>
            <a:r>
              <a:rPr lang="en-US" altLang="zh-CN" dirty="0">
                <a:solidFill>
                  <a:schemeClr val="tx1"/>
                </a:solidFill>
                <a:latin typeface="微软雅黑" panose="020B0503020204020204" pitchFamily="34" charset="-122"/>
                <a:ea typeface="微软雅黑" panose="020B0503020204020204" pitchFamily="34" charset="-122"/>
              </a:rPr>
              <a:t>      storage: 1Gi</a:t>
            </a:r>
          </a:p>
          <a:p>
            <a:r>
              <a:rPr lang="en-US" altLang="zh-CN" dirty="0">
                <a:solidFill>
                  <a:schemeClr val="tx1"/>
                </a:solidFill>
                <a:latin typeface="微软雅黑" panose="020B0503020204020204" pitchFamily="34" charset="-122"/>
                <a:ea typeface="微软雅黑" panose="020B0503020204020204" pitchFamily="34" charset="-122"/>
              </a:rPr>
              <a:t>  storageClassName: local-volume-csi</a:t>
            </a:r>
            <a:endParaRPr lang="zh-CN" altLang="zh-CN" dirty="0">
              <a:solidFill>
                <a:schemeClr val="tx1"/>
              </a:solidFill>
              <a:latin typeface="微软雅黑" panose="020B0503020204020204" pitchFamily="34" charset="-122"/>
              <a:ea typeface="微软雅黑" panose="020B0503020204020204" pitchFamily="34" charset="-122"/>
            </a:endParaRPr>
          </a:p>
        </p:txBody>
      </p:sp>
      <p:sp>
        <p:nvSpPr>
          <p:cNvPr id="6" name="文本框 36"/>
          <p:cNvSpPr txBox="1"/>
          <p:nvPr/>
        </p:nvSpPr>
        <p:spPr>
          <a:xfrm>
            <a:off x="179512" y="1055623"/>
            <a:ext cx="4176464" cy="307777"/>
          </a:xfrm>
          <a:prstGeom prst="rect">
            <a:avLst/>
          </a:prstGeom>
          <a:noFill/>
        </p:spPr>
        <p:txBody>
          <a:bodyPr wrap="square" rtlCol="0">
            <a:spAutoFit/>
          </a:bodyPr>
          <a:lstStyle/>
          <a:p>
            <a:r>
              <a:rPr lang="en-US" altLang="zh-CN" sz="1400" dirty="0" smtClean="0">
                <a:latin typeface="宋体" panose="02010600030101010101" pitchFamily="2" charset="-122"/>
                <a:ea typeface="宋体" panose="02010600030101010101" pitchFamily="2" charset="-122"/>
              </a:rPr>
              <a:t>PV Controller </a:t>
            </a:r>
            <a:r>
              <a:rPr lang="zh-CN" altLang="en-US" sz="1400" dirty="0" smtClean="0">
                <a:latin typeface="宋体" panose="02010600030101010101" pitchFamily="2" charset="-122"/>
                <a:ea typeface="宋体" panose="02010600030101010101" pitchFamily="2" charset="-122"/>
              </a:rPr>
              <a:t>通知 </a:t>
            </a:r>
            <a:r>
              <a:rPr lang="en-US" altLang="zh-CN" sz="1400" dirty="0" smtClean="0">
                <a:latin typeface="宋体" panose="02010600030101010101" pitchFamily="2" charset="-122"/>
                <a:ea typeface="宋体" panose="02010600030101010101" pitchFamily="2" charset="-122"/>
              </a:rPr>
              <a:t>External Provisioner</a:t>
            </a:r>
            <a:r>
              <a:rPr lang="zh-CN" altLang="en-US" sz="1400" dirty="0" smtClean="0">
                <a:latin typeface="宋体" panose="02010600030101010101" pitchFamily="2" charset="-122"/>
                <a:ea typeface="宋体" panose="02010600030101010101" pitchFamily="2" charset="-122"/>
              </a:rPr>
              <a:t> </a:t>
            </a:r>
            <a:endParaRPr lang="zh-CN" altLang="en-US"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32436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p:nvPr/>
        </p:nvSpPr>
        <p:spPr>
          <a:xfrm>
            <a:off x="0" y="1"/>
            <a:ext cx="8262129" cy="10512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i="0" kern="1200">
                <a:solidFill>
                  <a:srgbClr val="4F4948"/>
                </a:solidFill>
                <a:latin typeface="微软雅黑" panose="020B0503020204020204" pitchFamily="34" charset="-122"/>
                <a:ea typeface="微软雅黑" panose="020B0503020204020204" pitchFamily="34" charset="-122"/>
                <a:cs typeface="+mj-cs"/>
              </a:defRPr>
            </a:lvl1pPr>
          </a:lstStyle>
          <a:p>
            <a:r>
              <a:rPr lang="en-US" altLang="zh-CN" sz="3200" b="0" dirty="0" smtClean="0">
                <a:latin typeface="黑体" panose="02010609060101010101" pitchFamily="49" charset="-122"/>
                <a:ea typeface="黑体" panose="02010609060101010101" pitchFamily="49" charset="-122"/>
              </a:rPr>
              <a:t>Pod&amp;PVC&amp;PV </a:t>
            </a:r>
            <a:r>
              <a:rPr lang="zh-CN" altLang="en-US" sz="3200" b="0" dirty="0" smtClean="0">
                <a:latin typeface="黑体" panose="02010609060101010101" pitchFamily="49" charset="-122"/>
                <a:ea typeface="黑体" panose="02010609060101010101" pitchFamily="49" charset="-122"/>
              </a:rPr>
              <a:t>内部创建详细流程</a:t>
            </a:r>
            <a:endParaRPr lang="en-US" sz="3200" b="0" dirty="0">
              <a:latin typeface="黑体" panose="02010609060101010101" pitchFamily="49" charset="-122"/>
              <a:ea typeface="黑体" panose="02010609060101010101" pitchFamily="49" charset="-122"/>
            </a:endParaRPr>
          </a:p>
        </p:txBody>
      </p:sp>
      <p:sp>
        <p:nvSpPr>
          <p:cNvPr id="5" name="矩形 4"/>
          <p:cNvSpPr/>
          <p:nvPr/>
        </p:nvSpPr>
        <p:spPr>
          <a:xfrm>
            <a:off x="179512" y="1556792"/>
            <a:ext cx="8712968" cy="4608512"/>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a:solidFill>
                  <a:schemeClr val="tx1"/>
                </a:solidFill>
                <a:latin typeface="微软雅黑" panose="020B0503020204020204" pitchFamily="34" charset="-122"/>
                <a:ea typeface="微软雅黑" panose="020B0503020204020204" pitchFamily="34" charset="-122"/>
              </a:rPr>
              <a:t>apiVersion: v1</a:t>
            </a:r>
          </a:p>
          <a:p>
            <a:r>
              <a:rPr lang="en-US" altLang="zh-CN" dirty="0">
                <a:solidFill>
                  <a:schemeClr val="tx1"/>
                </a:solidFill>
                <a:latin typeface="微软雅黑" panose="020B0503020204020204" pitchFamily="34" charset="-122"/>
                <a:ea typeface="微软雅黑" panose="020B0503020204020204" pitchFamily="34" charset="-122"/>
              </a:rPr>
              <a:t>kind: PersistentVolume</a:t>
            </a:r>
          </a:p>
          <a:p>
            <a:r>
              <a:rPr lang="en-US" altLang="zh-CN" dirty="0">
                <a:solidFill>
                  <a:schemeClr val="tx1"/>
                </a:solidFill>
                <a:latin typeface="微软雅黑" panose="020B0503020204020204" pitchFamily="34" charset="-122"/>
                <a:ea typeface="微软雅黑" panose="020B0503020204020204" pitchFamily="34" charset="-122"/>
              </a:rPr>
              <a:t>metadata:</a:t>
            </a:r>
          </a:p>
          <a:p>
            <a:r>
              <a:rPr lang="en-US" altLang="zh-CN" dirty="0">
                <a:solidFill>
                  <a:schemeClr val="tx1"/>
                </a:solidFill>
                <a:latin typeface="微软雅黑" panose="020B0503020204020204" pitchFamily="34" charset="-122"/>
                <a:ea typeface="微软雅黑" panose="020B0503020204020204" pitchFamily="34" charset="-122"/>
              </a:rPr>
              <a:t>  annotations:</a:t>
            </a:r>
          </a:p>
          <a:p>
            <a:r>
              <a:rPr lang="en-US" altLang="zh-CN" dirty="0">
                <a:solidFill>
                  <a:schemeClr val="tx1"/>
                </a:solidFill>
                <a:latin typeface="微软雅黑" panose="020B0503020204020204" pitchFamily="34" charset="-122"/>
                <a:ea typeface="微软雅黑" panose="020B0503020204020204" pitchFamily="34" charset="-122"/>
              </a:rPr>
              <a:t>    local.volume.csi.kubernetes.io/publish: "true"</a:t>
            </a:r>
          </a:p>
          <a:p>
            <a:r>
              <a:rPr lang="en-US" altLang="zh-CN" dirty="0">
                <a:solidFill>
                  <a:schemeClr val="tx1"/>
                </a:solidFill>
                <a:latin typeface="微软雅黑" panose="020B0503020204020204" pitchFamily="34" charset="-122"/>
                <a:ea typeface="微软雅黑" panose="020B0503020204020204" pitchFamily="34" charset="-122"/>
              </a:rPr>
              <a:t>    pv.kubernetes.io/provisioned-by: local.volume.csi.kubernetes.io</a:t>
            </a:r>
          </a:p>
          <a:p>
            <a:r>
              <a:rPr lang="en-US" altLang="zh-CN" dirty="0" smtClean="0">
                <a:solidFill>
                  <a:schemeClr val="tx1"/>
                </a:solidFill>
                <a:latin typeface="微软雅黑" panose="020B0503020204020204" pitchFamily="34" charset="-122"/>
                <a:ea typeface="微软雅黑" panose="020B0503020204020204" pitchFamily="34" charset="-122"/>
              </a:rPr>
              <a:t>spec</a:t>
            </a:r>
            <a:r>
              <a:rPr lang="en-US" altLang="zh-CN" dirty="0">
                <a:solidFill>
                  <a:schemeClr val="tx1"/>
                </a:solidFill>
                <a:latin typeface="微软雅黑" panose="020B0503020204020204" pitchFamily="34" charset="-122"/>
                <a:ea typeface="微软雅黑" panose="020B0503020204020204" pitchFamily="34" charset="-122"/>
              </a:rPr>
              <a:t>:</a:t>
            </a:r>
          </a:p>
          <a:p>
            <a:r>
              <a:rPr lang="en-US" altLang="zh-CN" dirty="0" smtClean="0">
                <a:solidFill>
                  <a:srgbClr val="FF0000"/>
                </a:solidFill>
                <a:latin typeface="微软雅黑" panose="020B0503020204020204" pitchFamily="34" charset="-122"/>
                <a:ea typeface="微软雅黑" panose="020B0503020204020204" pitchFamily="34" charset="-122"/>
              </a:rPr>
              <a:t>nodeAffinity</a:t>
            </a:r>
            <a:r>
              <a:rPr lang="en-US" altLang="zh-CN" dirty="0">
                <a:solidFill>
                  <a:srgbClr val="FF0000"/>
                </a:solidFill>
                <a:latin typeface="微软雅黑" panose="020B0503020204020204" pitchFamily="34" charset="-122"/>
                <a:ea typeface="微软雅黑" panose="020B0503020204020204" pitchFamily="34" charset="-122"/>
              </a:rPr>
              <a:t>:</a:t>
            </a:r>
          </a:p>
          <a:p>
            <a:r>
              <a:rPr lang="en-US" altLang="zh-CN" dirty="0">
                <a:solidFill>
                  <a:srgbClr val="FF0000"/>
                </a:solidFill>
                <a:latin typeface="微软雅黑" panose="020B0503020204020204" pitchFamily="34" charset="-122"/>
                <a:ea typeface="微软雅黑" panose="020B0503020204020204" pitchFamily="34" charset="-122"/>
              </a:rPr>
              <a:t>    required:</a:t>
            </a:r>
          </a:p>
          <a:p>
            <a:r>
              <a:rPr lang="en-US" altLang="zh-CN" dirty="0">
                <a:solidFill>
                  <a:srgbClr val="FF0000"/>
                </a:solidFill>
                <a:latin typeface="微软雅黑" panose="020B0503020204020204" pitchFamily="34" charset="-122"/>
                <a:ea typeface="微软雅黑" panose="020B0503020204020204" pitchFamily="34" charset="-122"/>
              </a:rPr>
              <a:t>      nodeSelectorTerms:</a:t>
            </a:r>
          </a:p>
          <a:p>
            <a:r>
              <a:rPr lang="en-US" altLang="zh-CN" dirty="0">
                <a:solidFill>
                  <a:srgbClr val="FF0000"/>
                </a:solidFill>
                <a:latin typeface="微软雅黑" panose="020B0503020204020204" pitchFamily="34" charset="-122"/>
                <a:ea typeface="微软雅黑" panose="020B0503020204020204" pitchFamily="34" charset="-122"/>
              </a:rPr>
              <a:t>      - matchExpressions:</a:t>
            </a:r>
          </a:p>
          <a:p>
            <a:r>
              <a:rPr lang="en-US" altLang="zh-CN" dirty="0">
                <a:solidFill>
                  <a:srgbClr val="FF0000"/>
                </a:solidFill>
                <a:latin typeface="微软雅黑" panose="020B0503020204020204" pitchFamily="34" charset="-122"/>
                <a:ea typeface="微软雅黑" panose="020B0503020204020204" pitchFamily="34" charset="-122"/>
              </a:rPr>
              <a:t>        - key: </a:t>
            </a:r>
            <a:r>
              <a:rPr lang="en-US" altLang="zh-CN" dirty="0" smtClean="0">
                <a:solidFill>
                  <a:srgbClr val="FF0000"/>
                </a:solidFill>
                <a:latin typeface="微软雅黑" panose="020B0503020204020204" pitchFamily="34" charset="-122"/>
                <a:ea typeface="微软雅黑" panose="020B0503020204020204" pitchFamily="34" charset="-122"/>
              </a:rPr>
              <a:t>topology.local.volume.csi / hostname</a:t>
            </a:r>
            <a:endParaRPr lang="en-US" altLang="zh-CN" dirty="0">
              <a:solidFill>
                <a:srgbClr val="FF0000"/>
              </a:solidFill>
              <a:latin typeface="微软雅黑" panose="020B0503020204020204" pitchFamily="34" charset="-122"/>
              <a:ea typeface="微软雅黑" panose="020B0503020204020204" pitchFamily="34" charset="-122"/>
            </a:endParaRPr>
          </a:p>
          <a:p>
            <a:r>
              <a:rPr lang="en-US" altLang="zh-CN" dirty="0">
                <a:solidFill>
                  <a:srgbClr val="FF0000"/>
                </a:solidFill>
                <a:latin typeface="微软雅黑" panose="020B0503020204020204" pitchFamily="34" charset="-122"/>
                <a:ea typeface="微软雅黑" panose="020B0503020204020204" pitchFamily="34" charset="-122"/>
              </a:rPr>
              <a:t>          operator: In</a:t>
            </a:r>
          </a:p>
          <a:p>
            <a:r>
              <a:rPr lang="en-US" altLang="zh-CN" dirty="0">
                <a:solidFill>
                  <a:srgbClr val="FF0000"/>
                </a:solidFill>
                <a:latin typeface="微软雅黑" panose="020B0503020204020204" pitchFamily="34" charset="-122"/>
                <a:ea typeface="微软雅黑" panose="020B0503020204020204" pitchFamily="34" charset="-122"/>
              </a:rPr>
              <a:t>          values:</a:t>
            </a:r>
          </a:p>
          <a:p>
            <a:r>
              <a:rPr lang="en-US" altLang="zh-CN" dirty="0">
                <a:solidFill>
                  <a:srgbClr val="FF0000"/>
                </a:solidFill>
                <a:latin typeface="微软雅黑" panose="020B0503020204020204" pitchFamily="34" charset="-122"/>
                <a:ea typeface="微软雅黑" panose="020B0503020204020204" pitchFamily="34" charset="-122"/>
              </a:rPr>
              <a:t>          - </a:t>
            </a:r>
            <a:r>
              <a:rPr lang="en-US" altLang="zh-CN" dirty="0" smtClean="0">
                <a:solidFill>
                  <a:srgbClr val="FF0000"/>
                </a:solidFill>
                <a:latin typeface="微软雅黑" panose="020B0503020204020204" pitchFamily="34" charset="-122"/>
                <a:ea typeface="微软雅黑" panose="020B0503020204020204" pitchFamily="34" charset="-122"/>
              </a:rPr>
              <a:t>10.0.0.5</a:t>
            </a:r>
            <a:endParaRPr lang="en-US" altLang="zh-CN" dirty="0">
              <a:solidFill>
                <a:srgbClr val="FF0000"/>
              </a:solidFill>
              <a:latin typeface="微软雅黑" panose="020B0503020204020204" pitchFamily="34" charset="-122"/>
              <a:ea typeface="微软雅黑" panose="020B0503020204020204" pitchFamily="34" charset="-122"/>
            </a:endParaRPr>
          </a:p>
        </p:txBody>
      </p:sp>
      <p:sp>
        <p:nvSpPr>
          <p:cNvPr id="6" name="文本框 36"/>
          <p:cNvSpPr txBox="1"/>
          <p:nvPr/>
        </p:nvSpPr>
        <p:spPr>
          <a:xfrm>
            <a:off x="179512" y="1055623"/>
            <a:ext cx="4176464" cy="307777"/>
          </a:xfrm>
          <a:prstGeom prst="rect">
            <a:avLst/>
          </a:prstGeom>
          <a:noFill/>
        </p:spPr>
        <p:txBody>
          <a:bodyPr wrap="square" rtlCol="0">
            <a:spAutoFit/>
          </a:bodyPr>
          <a:lstStyle/>
          <a:p>
            <a:r>
              <a:rPr lang="en-US" altLang="zh-CN" sz="1400" dirty="0" smtClean="0">
                <a:latin typeface="宋体" panose="02010600030101010101" pitchFamily="2" charset="-122"/>
                <a:ea typeface="宋体" panose="02010600030101010101" pitchFamily="2" charset="-122"/>
              </a:rPr>
              <a:t>External Provisioner </a:t>
            </a:r>
            <a:r>
              <a:rPr lang="zh-CN" altLang="en-US" sz="1400" dirty="0" smtClean="0">
                <a:latin typeface="宋体" panose="02010600030101010101" pitchFamily="2" charset="-122"/>
                <a:ea typeface="宋体" panose="02010600030101010101" pitchFamily="2" charset="-122"/>
              </a:rPr>
              <a:t>创建 </a:t>
            </a:r>
            <a:r>
              <a:rPr lang="en-US" altLang="zh-CN" sz="1400" dirty="0" smtClean="0">
                <a:latin typeface="宋体" panose="02010600030101010101" pitchFamily="2" charset="-122"/>
                <a:ea typeface="宋体" panose="02010600030101010101" pitchFamily="2" charset="-122"/>
              </a:rPr>
              <a:t>PV</a:t>
            </a:r>
            <a:r>
              <a:rPr lang="zh-CN" altLang="en-US" sz="1400" dirty="0" smtClean="0">
                <a:latin typeface="宋体" panose="02010600030101010101" pitchFamily="2" charset="-122"/>
                <a:ea typeface="宋体" panose="02010600030101010101" pitchFamily="2" charset="-122"/>
              </a:rPr>
              <a:t> </a:t>
            </a:r>
            <a:endParaRPr lang="zh-CN" altLang="en-US"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28631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p:nvPr/>
        </p:nvSpPr>
        <p:spPr>
          <a:xfrm>
            <a:off x="0" y="1"/>
            <a:ext cx="8262129" cy="10512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i="0" kern="1200">
                <a:solidFill>
                  <a:srgbClr val="4F4948"/>
                </a:solidFill>
                <a:latin typeface="微软雅黑" panose="020B0503020204020204" pitchFamily="34" charset="-122"/>
                <a:ea typeface="微软雅黑" panose="020B0503020204020204" pitchFamily="34" charset="-122"/>
                <a:cs typeface="+mj-cs"/>
              </a:defRPr>
            </a:lvl1pPr>
          </a:lstStyle>
          <a:p>
            <a:r>
              <a:rPr lang="en-US" altLang="zh-CN" sz="3200" b="0" dirty="0" smtClean="0">
                <a:latin typeface="黑体" panose="02010609060101010101" pitchFamily="49" charset="-122"/>
                <a:ea typeface="黑体" panose="02010609060101010101" pitchFamily="49" charset="-122"/>
              </a:rPr>
              <a:t>Pod&amp;PVC&amp;PV </a:t>
            </a:r>
            <a:r>
              <a:rPr lang="zh-CN" altLang="en-US" sz="3200" b="0" dirty="0" smtClean="0">
                <a:latin typeface="黑体" panose="02010609060101010101" pitchFamily="49" charset="-122"/>
                <a:ea typeface="黑体" panose="02010609060101010101" pitchFamily="49" charset="-122"/>
              </a:rPr>
              <a:t>内部创建详细流程</a:t>
            </a:r>
            <a:endParaRPr lang="en-US" sz="3200" b="0" dirty="0">
              <a:latin typeface="黑体" panose="02010609060101010101" pitchFamily="49" charset="-122"/>
              <a:ea typeface="黑体" panose="02010609060101010101" pitchFamily="49" charset="-122"/>
            </a:endParaRPr>
          </a:p>
        </p:txBody>
      </p:sp>
      <p:sp>
        <p:nvSpPr>
          <p:cNvPr id="5" name="矩形 4"/>
          <p:cNvSpPr/>
          <p:nvPr/>
        </p:nvSpPr>
        <p:spPr>
          <a:xfrm>
            <a:off x="179512" y="1556792"/>
            <a:ext cx="8712968" cy="4608512"/>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a:solidFill>
                  <a:schemeClr val="tx1"/>
                </a:solidFill>
                <a:latin typeface="微软雅黑" panose="020B0503020204020204" pitchFamily="34" charset="-122"/>
                <a:ea typeface="微软雅黑" panose="020B0503020204020204" pitchFamily="34" charset="-122"/>
              </a:rPr>
              <a:t>apiVersion: v1</a:t>
            </a:r>
          </a:p>
          <a:p>
            <a:r>
              <a:rPr lang="en-US" altLang="zh-CN" dirty="0">
                <a:solidFill>
                  <a:schemeClr val="tx1"/>
                </a:solidFill>
                <a:latin typeface="微软雅黑" panose="020B0503020204020204" pitchFamily="34" charset="-122"/>
                <a:ea typeface="微软雅黑" panose="020B0503020204020204" pitchFamily="34" charset="-122"/>
              </a:rPr>
              <a:t>kind: PersistentVolumeClaim</a:t>
            </a:r>
          </a:p>
          <a:p>
            <a:r>
              <a:rPr lang="en-US" altLang="zh-CN" dirty="0">
                <a:solidFill>
                  <a:schemeClr val="tx1"/>
                </a:solidFill>
                <a:latin typeface="微软雅黑" panose="020B0503020204020204" pitchFamily="34" charset="-122"/>
                <a:ea typeface="微软雅黑" panose="020B0503020204020204" pitchFamily="34" charset="-122"/>
              </a:rPr>
              <a:t>metadata:</a:t>
            </a:r>
          </a:p>
          <a:p>
            <a:r>
              <a:rPr lang="en-US" altLang="zh-CN" dirty="0">
                <a:solidFill>
                  <a:schemeClr val="tx1"/>
                </a:solidFill>
                <a:latin typeface="微软雅黑" panose="020B0503020204020204" pitchFamily="34" charset="-122"/>
                <a:ea typeface="微软雅黑" panose="020B0503020204020204" pitchFamily="34" charset="-122"/>
              </a:rPr>
              <a:t>  name: </a:t>
            </a:r>
            <a:r>
              <a:rPr lang="en-US" altLang="zh-CN" dirty="0" smtClean="0">
                <a:solidFill>
                  <a:schemeClr val="tx1"/>
                </a:solidFill>
                <a:latin typeface="微软雅黑" panose="020B0503020204020204" pitchFamily="34" charset="-122"/>
                <a:ea typeface="微软雅黑" panose="020B0503020204020204" pitchFamily="34" charset="-122"/>
              </a:rPr>
              <a:t>local-volume-csi-pvc</a:t>
            </a:r>
          </a:p>
          <a:p>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smtClean="0">
                <a:solidFill>
                  <a:schemeClr val="tx1"/>
                </a:solidFill>
                <a:latin typeface="微软雅黑" panose="020B0503020204020204" pitchFamily="34" charset="-122"/>
                <a:ea typeface="微软雅黑" panose="020B0503020204020204" pitchFamily="34" charset="-122"/>
              </a:rPr>
              <a:t> annotations:</a:t>
            </a:r>
          </a:p>
          <a:p>
            <a:r>
              <a:rPr lang="en-US" altLang="zh-CN" dirty="0">
                <a:solidFill>
                  <a:schemeClr val="tx1"/>
                </a:solidFill>
                <a:latin typeface="微软雅黑" panose="020B0503020204020204" pitchFamily="34" charset="-122"/>
                <a:ea typeface="微软雅黑" panose="020B0503020204020204" pitchFamily="34" charset="-122"/>
              </a:rPr>
              <a:t>    volume.kubernetes.io/selected-node: </a:t>
            </a:r>
            <a:r>
              <a:rPr lang="en-US" altLang="zh-CN" dirty="0" smtClean="0">
                <a:solidFill>
                  <a:schemeClr val="tx1"/>
                </a:solidFill>
                <a:latin typeface="微软雅黑" panose="020B0503020204020204" pitchFamily="34" charset="-122"/>
                <a:ea typeface="微软雅黑" panose="020B0503020204020204" pitchFamily="34" charset="-122"/>
              </a:rPr>
              <a:t>10.0.0.5</a:t>
            </a:r>
          </a:p>
          <a:p>
            <a:r>
              <a:rPr lang="en-US" altLang="zh-CN" dirty="0">
                <a:solidFill>
                  <a:schemeClr val="tx1"/>
                </a:solidFill>
                <a:latin typeface="微软雅黑" panose="020B0503020204020204" pitchFamily="34" charset="-122"/>
                <a:ea typeface="微软雅黑" panose="020B0503020204020204" pitchFamily="34" charset="-122"/>
              </a:rPr>
              <a:t>    volume.beta.kubernetes.io/storage-provisioner: </a:t>
            </a:r>
            <a:r>
              <a:rPr lang="en-US" altLang="zh-CN" dirty="0" smtClean="0">
                <a:solidFill>
                  <a:schemeClr val="tx1"/>
                </a:solidFill>
                <a:latin typeface="微软雅黑" panose="020B0503020204020204" pitchFamily="34" charset="-122"/>
                <a:ea typeface="微软雅黑" panose="020B0503020204020204" pitchFamily="34" charset="-122"/>
              </a:rPr>
              <a:t>local.volume.kubernetes.io</a:t>
            </a:r>
          </a:p>
          <a:p>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pv.kubernetes.io/bind-completed: "</a:t>
            </a:r>
            <a:r>
              <a:rPr lang="en-US" altLang="zh-CN" dirty="0" smtClean="0">
                <a:solidFill>
                  <a:srgbClr val="FF0000"/>
                </a:solidFill>
                <a:latin typeface="微软雅黑" panose="020B0503020204020204" pitchFamily="34" charset="-122"/>
                <a:ea typeface="微软雅黑" panose="020B0503020204020204" pitchFamily="34" charset="-122"/>
              </a:rPr>
              <a:t>yes“</a:t>
            </a:r>
          </a:p>
          <a:p>
            <a:r>
              <a:rPr lang="en-US" altLang="zh-CN" dirty="0">
                <a:solidFill>
                  <a:srgbClr val="FF0000"/>
                </a:solidFill>
                <a:latin typeface="微软雅黑" panose="020B0503020204020204" pitchFamily="34" charset="-122"/>
                <a:ea typeface="微软雅黑" panose="020B0503020204020204" pitchFamily="34" charset="-122"/>
              </a:rPr>
              <a:t>    pv.kubernetes.io/bound-by-controller: "yes"</a:t>
            </a:r>
            <a:endParaRPr lang="en-US" altLang="zh-CN" dirty="0" smtClean="0">
              <a:solidFill>
                <a:srgbClr val="FF0000"/>
              </a:solidFill>
              <a:latin typeface="微软雅黑" panose="020B0503020204020204" pitchFamily="34" charset="-122"/>
              <a:ea typeface="微软雅黑" panose="020B0503020204020204" pitchFamily="34" charset="-122"/>
            </a:endParaRPr>
          </a:p>
          <a:p>
            <a:r>
              <a:rPr lang="en-US" altLang="zh-CN" dirty="0" smtClean="0">
                <a:solidFill>
                  <a:schemeClr val="tx1"/>
                </a:solidFill>
                <a:latin typeface="微软雅黑" panose="020B0503020204020204" pitchFamily="34" charset="-122"/>
                <a:ea typeface="微软雅黑" panose="020B0503020204020204" pitchFamily="34" charset="-122"/>
              </a:rPr>
              <a:t>spec:</a:t>
            </a:r>
          </a:p>
          <a:p>
            <a:r>
              <a:rPr lang="en-US" altLang="zh-CN" dirty="0" smtClean="0">
                <a:solidFill>
                  <a:schemeClr val="tx1"/>
                </a:solidFill>
                <a:latin typeface="微软雅黑" panose="020B0503020204020204" pitchFamily="34" charset="-122"/>
                <a:ea typeface="微软雅黑" panose="020B0503020204020204" pitchFamily="34" charset="-122"/>
              </a:rPr>
              <a:t>  </a:t>
            </a:r>
            <a:r>
              <a:rPr lang="en-US" altLang="zh-CN" dirty="0">
                <a:solidFill>
                  <a:schemeClr val="tx1"/>
                </a:solidFill>
                <a:latin typeface="微软雅黑" panose="020B0503020204020204" pitchFamily="34" charset="-122"/>
                <a:ea typeface="微软雅黑" panose="020B0503020204020204" pitchFamily="34" charset="-122"/>
              </a:rPr>
              <a:t>accessModes:</a:t>
            </a:r>
          </a:p>
          <a:p>
            <a:r>
              <a:rPr lang="en-US" altLang="zh-CN" dirty="0">
                <a:solidFill>
                  <a:schemeClr val="tx1"/>
                </a:solidFill>
                <a:latin typeface="微软雅黑" panose="020B0503020204020204" pitchFamily="34" charset="-122"/>
                <a:ea typeface="微软雅黑" panose="020B0503020204020204" pitchFamily="34" charset="-122"/>
              </a:rPr>
              <a:t>  - ReadWriteOnce</a:t>
            </a:r>
          </a:p>
          <a:p>
            <a:r>
              <a:rPr lang="en-US" altLang="zh-CN" dirty="0">
                <a:solidFill>
                  <a:schemeClr val="tx1"/>
                </a:solidFill>
                <a:latin typeface="微软雅黑" panose="020B0503020204020204" pitchFamily="34" charset="-122"/>
                <a:ea typeface="微软雅黑" panose="020B0503020204020204" pitchFamily="34" charset="-122"/>
              </a:rPr>
              <a:t>  resources:</a:t>
            </a:r>
          </a:p>
          <a:p>
            <a:r>
              <a:rPr lang="en-US" altLang="zh-CN" dirty="0">
                <a:solidFill>
                  <a:schemeClr val="tx1"/>
                </a:solidFill>
                <a:latin typeface="微软雅黑" panose="020B0503020204020204" pitchFamily="34" charset="-122"/>
                <a:ea typeface="微软雅黑" panose="020B0503020204020204" pitchFamily="34" charset="-122"/>
              </a:rPr>
              <a:t>    requests:</a:t>
            </a:r>
          </a:p>
          <a:p>
            <a:r>
              <a:rPr lang="en-US" altLang="zh-CN" dirty="0">
                <a:solidFill>
                  <a:schemeClr val="tx1"/>
                </a:solidFill>
                <a:latin typeface="微软雅黑" panose="020B0503020204020204" pitchFamily="34" charset="-122"/>
                <a:ea typeface="微软雅黑" panose="020B0503020204020204" pitchFamily="34" charset="-122"/>
              </a:rPr>
              <a:t>      storage: 1Gi</a:t>
            </a:r>
          </a:p>
          <a:p>
            <a:r>
              <a:rPr lang="en-US" altLang="zh-CN" dirty="0">
                <a:solidFill>
                  <a:schemeClr val="tx1"/>
                </a:solidFill>
                <a:latin typeface="微软雅黑" panose="020B0503020204020204" pitchFamily="34" charset="-122"/>
                <a:ea typeface="微软雅黑" panose="020B0503020204020204" pitchFamily="34" charset="-122"/>
              </a:rPr>
              <a:t>  storageClassName: local-volume-csi</a:t>
            </a:r>
            <a:endParaRPr lang="zh-CN" altLang="zh-CN" dirty="0">
              <a:solidFill>
                <a:schemeClr val="tx1"/>
              </a:solidFill>
              <a:latin typeface="微软雅黑" panose="020B0503020204020204" pitchFamily="34" charset="-122"/>
              <a:ea typeface="微软雅黑" panose="020B0503020204020204" pitchFamily="34" charset="-122"/>
            </a:endParaRPr>
          </a:p>
        </p:txBody>
      </p:sp>
      <p:sp>
        <p:nvSpPr>
          <p:cNvPr id="4" name="文本框 36"/>
          <p:cNvSpPr txBox="1"/>
          <p:nvPr/>
        </p:nvSpPr>
        <p:spPr>
          <a:xfrm>
            <a:off x="179512" y="1055623"/>
            <a:ext cx="4176464" cy="307777"/>
          </a:xfrm>
          <a:prstGeom prst="rect">
            <a:avLst/>
          </a:prstGeom>
          <a:noFill/>
        </p:spPr>
        <p:txBody>
          <a:bodyPr wrap="square" rtlCol="0">
            <a:spAutoFit/>
          </a:bodyPr>
          <a:lstStyle/>
          <a:p>
            <a:r>
              <a:rPr lang="en-US" altLang="zh-CN" sz="1400" dirty="0" smtClean="0">
                <a:latin typeface="宋体" panose="02010600030101010101" pitchFamily="2" charset="-122"/>
                <a:ea typeface="宋体" panose="02010600030101010101" pitchFamily="2" charset="-122"/>
              </a:rPr>
              <a:t>PV Controller</a:t>
            </a:r>
            <a:r>
              <a:rPr lang="zh-CN" altLang="en-US" sz="1400" dirty="0">
                <a:latin typeface="宋体" panose="02010600030101010101" pitchFamily="2" charset="-122"/>
                <a:ea typeface="宋体" panose="02010600030101010101" pitchFamily="2" charset="-122"/>
              </a:rPr>
              <a:t> </a:t>
            </a:r>
            <a:r>
              <a:rPr lang="zh-CN" altLang="en-US" sz="1400" dirty="0" smtClean="0">
                <a:latin typeface="宋体" panose="02010600030101010101" pitchFamily="2" charset="-122"/>
                <a:ea typeface="宋体" panose="02010600030101010101" pitchFamily="2" charset="-122"/>
              </a:rPr>
              <a:t>绑定 </a:t>
            </a:r>
            <a:r>
              <a:rPr lang="en-US" altLang="zh-CN" sz="1400" dirty="0" smtClean="0">
                <a:latin typeface="宋体" panose="02010600030101010101" pitchFamily="2" charset="-122"/>
                <a:ea typeface="宋体" panose="02010600030101010101" pitchFamily="2" charset="-122"/>
              </a:rPr>
              <a:t>PV PVC </a:t>
            </a:r>
            <a:r>
              <a:rPr lang="zh-CN" altLang="en-US" sz="1400" dirty="0" smtClean="0">
                <a:latin typeface="宋体" panose="02010600030101010101" pitchFamily="2" charset="-122"/>
                <a:ea typeface="宋体" panose="02010600030101010101" pitchFamily="2" charset="-122"/>
              </a:rPr>
              <a:t>成功</a:t>
            </a:r>
            <a:endParaRPr lang="zh-CN" altLang="en-US"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499151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432</Words>
  <Application>Microsoft Office PowerPoint</Application>
  <PresentationFormat>全屏显示(4:3)</PresentationFormat>
  <Paragraphs>122</Paragraphs>
  <Slides>12</Slides>
  <Notes>5</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徐兴文</dc:creator>
  <cp:lastModifiedBy>p</cp:lastModifiedBy>
  <cp:revision>26</cp:revision>
  <dcterms:created xsi:type="dcterms:W3CDTF">2020-06-03T03:00:01Z</dcterms:created>
  <dcterms:modified xsi:type="dcterms:W3CDTF">2020-06-03T03:46:05Z</dcterms:modified>
</cp:coreProperties>
</file>