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6" r:id="rId3"/>
    <p:sldId id="275" r:id="rId4"/>
    <p:sldId id="276" r:id="rId5"/>
    <p:sldId id="266" r:id="rId6"/>
    <p:sldId id="265" r:id="rId7"/>
    <p:sldId id="277" r:id="rId8"/>
    <p:sldId id="259" r:id="rId9"/>
    <p:sldId id="278" r:id="rId10"/>
    <p:sldId id="263" r:id="rId11"/>
    <p:sldId id="269" r:id="rId12"/>
    <p:sldId id="270" r:id="rId13"/>
    <p:sldId id="279" r:id="rId14"/>
    <p:sldId id="262" r:id="rId15"/>
    <p:sldId id="271" r:id="rId16"/>
    <p:sldId id="283" r:id="rId17"/>
    <p:sldId id="284" r:id="rId18"/>
    <p:sldId id="280" r:id="rId19"/>
    <p:sldId id="268" r:id="rId20"/>
    <p:sldId id="281" r:id="rId21"/>
    <p:sldId id="274" r:id="rId22"/>
    <p:sldId id="28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6" autoAdjust="0"/>
    <p:restoredTop sz="85991" autoAdjust="0"/>
  </p:normalViewPr>
  <p:slideViewPr>
    <p:cSldViewPr>
      <p:cViewPr varScale="1">
        <p:scale>
          <a:sx n="76" d="100"/>
          <a:sy n="76" d="100"/>
        </p:scale>
        <p:origin x="-5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48FA9-38FF-4E2B-AE48-1AF9072A547D}" type="datetimeFigureOut">
              <a:rPr lang="zh-CN" altLang="en-US" smtClean="0"/>
              <a:t>2013/9/25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A9A19-40D5-4CCF-8243-65E365AC3B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A9A19-40D5-4CCF-8243-65E365AC3B6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A9A19-40D5-4CCF-8243-65E365AC3B6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A4D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-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5" descr="定稿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088" y="6296025"/>
            <a:ext cx="117951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中宋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中宋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中宋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5"/>
        </a:buBlip>
        <a:defRPr sz="2400" b="1">
          <a:solidFill>
            <a:srgbClr val="FF99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5"/>
        </a:buBlip>
        <a:defRPr sz="2000">
          <a:solidFill>
            <a:srgbClr val="FF99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5"/>
        </a:buBlip>
        <a:defRPr sz="2400">
          <a:solidFill>
            <a:srgbClr val="FF99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5"/>
        </a:buBlip>
        <a:defRPr sz="1600">
          <a:solidFill>
            <a:srgbClr val="FF99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5"/>
        </a:buBlip>
        <a:defRPr sz="1400">
          <a:solidFill>
            <a:srgbClr val="FF99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5"/>
        </a:buBlip>
        <a:defRPr sz="1400">
          <a:solidFill>
            <a:srgbClr val="FF99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5"/>
        </a:buBlip>
        <a:defRPr sz="1400">
          <a:solidFill>
            <a:srgbClr val="FF99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5"/>
        </a:buBlip>
        <a:defRPr sz="1400">
          <a:solidFill>
            <a:srgbClr val="FF99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5"/>
        </a:buBlip>
        <a:defRPr sz="1400">
          <a:solidFill>
            <a:srgbClr val="FF99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A4D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-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中宋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中宋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中宋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400" b="1">
          <a:solidFill>
            <a:srgbClr val="FF99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rgbClr val="FF99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400">
          <a:solidFill>
            <a:srgbClr val="FF99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1600">
          <a:solidFill>
            <a:srgbClr val="FF99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1400">
          <a:solidFill>
            <a:srgbClr val="FF99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1400">
          <a:solidFill>
            <a:srgbClr val="FF99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1400">
          <a:solidFill>
            <a:srgbClr val="FF99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1400">
          <a:solidFill>
            <a:srgbClr val="FF99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1400">
          <a:solidFill>
            <a:srgbClr val="FF99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km.oa.com/group/568/articles/show/12085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onitor.serv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监控系统之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系统简介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讲师：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sunnyhao(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郝阳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)	</a:t>
            </a:r>
          </a:p>
          <a:p>
            <a:pPr algn="r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时间：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2013-09-26	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	</a:t>
            </a:r>
          </a:p>
          <a:p>
            <a:pPr algn="r"/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术语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单机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概念：物理服务器或虚拟机，由</a:t>
            </a:r>
            <a:r>
              <a:rPr lang="en-US" altLang="zh-CN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确定其身份。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208857" cy="312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43050"/>
            <a:ext cx="8356529" cy="439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571613"/>
            <a:ext cx="4599519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术语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视图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视图的概念：相同业务类型的单机集合，用于查看某个业务的总体概况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手动创建视图步骤：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填写视图名称及基本信息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绑定单机（按业务类型绑定、按</a:t>
            </a:r>
            <a:r>
              <a:rPr lang="en-US" altLang="zh-CN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绑定等）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绑定属性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查看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单机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图的方法：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7215206" cy="353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928802"/>
            <a:ext cx="7451445" cy="351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928802"/>
            <a:ext cx="8429684" cy="147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1928802"/>
            <a:ext cx="451371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1928802"/>
            <a:ext cx="4600817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7225" y="1928802"/>
            <a:ext cx="4572032" cy="419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57224" y="1928802"/>
            <a:ext cx="52863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57224" y="1928802"/>
            <a:ext cx="7429552" cy="255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目录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监控的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意义及</a:t>
            </a:r>
            <a:r>
              <a:rPr lang="en-US" altLang="zh-CN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montior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历史概要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zh-CN" altLang="en-US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采集和上报监控数据的方式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的几个术语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属性、单机和视图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的重要功能</a:t>
            </a:r>
            <a:r>
              <a:rPr lang="en-US" altLang="zh-CN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画图、告警</a:t>
            </a:r>
            <a:endParaRPr lang="en-US" altLang="zh-CN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使用流程示例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Q&amp;A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功能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画图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按当天数据画图（以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当天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点为起始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按照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24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小时数据画图（从当前时间往前推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24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小时为起始）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按照周数据画图（向前推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天的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点为起始）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自定义数据展示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按照分钟粒度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按照天粒度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71876"/>
            <a:ext cx="401428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551773"/>
            <a:ext cx="3429024" cy="2877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3641156"/>
            <a:ext cx="3857652" cy="32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3598944"/>
            <a:ext cx="7000924" cy="275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3571876"/>
            <a:ext cx="7143800" cy="280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功能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告警类型和设置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产生告警的对象：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单机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视图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业务类型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告警类型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: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基础告警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最大值告警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最小值告警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波动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值告警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比值告警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异常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携带字符串的异常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UDP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丢包告警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533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143116"/>
            <a:ext cx="47339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571612"/>
            <a:ext cx="7543820" cy="118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2786059"/>
            <a:ext cx="7572428" cy="233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功能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告警发送和查看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告警接收对象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: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单机：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OA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主备负责人和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负责人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视图：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负责人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业务类型：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机器负责人的并集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告警级别及发送方式：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示警：只展示不发送任何邮件或短信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预警：只发送邮件（每天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次合并发送），不发送短信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告警：既发送邮件（每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分钟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次合并发送），又发送短信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短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信和邮件内容展示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普通告警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收敛后的告警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571612"/>
            <a:ext cx="7215238" cy="216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643182"/>
            <a:ext cx="792961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1571612"/>
            <a:ext cx="66484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2114544"/>
            <a:ext cx="461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7223" y="1571611"/>
            <a:ext cx="8020237" cy="17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功能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告警处理和屏蔽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告警的整个生命周期：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中断处于发送状态的告警的方法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: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处理告警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屏蔽告警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告警屏蔽类型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: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永久屏蔽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时间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段屏蔽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循环时间屏蔽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533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571612"/>
            <a:ext cx="7858180" cy="235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571612"/>
            <a:ext cx="779118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1540945"/>
            <a:ext cx="5786478" cy="445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1571612"/>
            <a:ext cx="38290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目录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监控的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意义及</a:t>
            </a:r>
            <a:r>
              <a:rPr lang="en-US" altLang="zh-CN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montior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历史概要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zh-CN" altLang="en-US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采集和上报监控数据的方式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的几个术语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属性、单机和视图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的重要功能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画图、告警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使用流程示例</a:t>
            </a:r>
            <a:endParaRPr lang="en-US" altLang="zh-CN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Q&amp;A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使用流程示例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申请属性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手动方式、自动方式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修改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代码，嵌入上报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API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配置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agent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（默认初始化已经配置好）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查看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单机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图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创建和查看视图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设置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告警、处理告警和屏蔽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其它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高级功能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自定义视图展示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手机端查看和处理告警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目录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监控的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意义及</a:t>
            </a:r>
            <a:r>
              <a:rPr lang="en-US" altLang="zh-CN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montior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历史概要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zh-CN" altLang="en-US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采集和上报监控数据的方式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的几个术语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属性、单机和视图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的重要功能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画图、告警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使用流程示例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Q&amp;A</a:t>
            </a:r>
            <a:endParaRPr lang="zh-CN" altLang="en-US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目录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监控的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意义及</a:t>
            </a:r>
            <a:r>
              <a:rPr lang="en-US" altLang="zh-CN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montior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历史概要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zh-CN" altLang="en-US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采集和上报监控数据的方式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的几个术语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属性、单机和视图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的重要功能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画图、告警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使用流程示例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Q&amp;A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Q&amp;A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单机页面为空，但实际上业务已经在调用</a:t>
            </a:r>
            <a:r>
              <a:rPr lang="en-US" altLang="zh-CN" sz="2000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api</a:t>
            </a:r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或者脚本上报，是什么问题？通常是</a:t>
            </a:r>
            <a:r>
              <a:rPr lang="en-US" altLang="zh-CN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agent</a:t>
            </a:r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的配置不正确，导致数据没有上报给</a:t>
            </a:r>
            <a:r>
              <a:rPr lang="en-US" altLang="zh-CN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的接口机。</a:t>
            </a:r>
            <a:r>
              <a:rPr lang="en-US" altLang="zh-CN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Agent</a:t>
            </a:r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的配置参见：</a:t>
            </a:r>
            <a:r>
              <a:rPr 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  <a:hlinkClick r:id="rId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  <a:hlinkClick r:id="rId2"/>
              </a:rPr>
              <a:t>http://</a:t>
            </a:r>
            <a:r>
              <a:rPr 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  <a:hlinkClick r:id="rId2"/>
              </a:rPr>
              <a:t>km.oa.com/group/568/articles/show/120856</a:t>
            </a:r>
            <a:endParaRPr lang="en-US" sz="2000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单机属性超过</a:t>
            </a:r>
            <a:r>
              <a:rPr lang="en-US" altLang="zh-CN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1k</a:t>
            </a:r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，数据统计存在误差或者发现</a:t>
            </a:r>
            <a:r>
              <a:rPr lang="en-US" altLang="zh-CN" sz="2000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api</a:t>
            </a:r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效率不够高？请采用新版</a:t>
            </a:r>
            <a:r>
              <a:rPr lang="en-US" altLang="zh-CN" sz="2000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api</a:t>
            </a:r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和</a:t>
            </a:r>
            <a:r>
              <a:rPr lang="en-US" altLang="zh-CN" sz="2000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monitor_agent</a:t>
            </a:r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，来解决旧版中存在的效率、限制等问题；</a:t>
            </a:r>
            <a:endParaRPr lang="en-US" altLang="zh-CN" sz="2000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设置告警后从曲线上看也超过告警阈值了，但是没有产生告警出来？默认</a:t>
            </a:r>
            <a:r>
              <a:rPr lang="en-US" altLang="zh-CN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分钟</a:t>
            </a:r>
            <a:r>
              <a:rPr lang="en-US" altLang="zh-CN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次触发告警条件才产生告警，用户可以根据业务的敏感程度自行调整；</a:t>
            </a:r>
            <a:endParaRPr lang="en-US" altLang="zh-CN" sz="200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有人</a:t>
            </a:r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说我的业务进程中有调用</a:t>
            </a:r>
            <a:r>
              <a:rPr lang="en-US" altLang="zh-CN" sz="2000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api</a:t>
            </a:r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，但是在单机图上没有看到数据，是不是</a:t>
            </a:r>
            <a:r>
              <a:rPr lang="en-US" altLang="zh-CN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服务器出问题了？回答这个问题前，请先确认自己</a:t>
            </a:r>
            <a:r>
              <a:rPr lang="en-US" altLang="zh-CN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agent</a:t>
            </a:r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的日志中是否有上报该数据。</a:t>
            </a:r>
            <a:endParaRPr lang="en-US" altLang="zh-CN" sz="2000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课程结束，谢谢聆听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	</a:t>
            </a:r>
          </a:p>
          <a:p>
            <a:pPr algn="r"/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目录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监控的</a:t>
            </a:r>
            <a:r>
              <a:rPr lang="zh-CN" altLang="en-US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意义及</a:t>
            </a:r>
            <a:r>
              <a:rPr lang="en-US" altLang="zh-CN" dirty="0" err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montior</a:t>
            </a:r>
            <a:r>
              <a:rPr lang="zh-CN" altLang="en-US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历史概要</a:t>
            </a:r>
            <a:endParaRPr lang="en-US" altLang="zh-CN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zh-CN" altLang="en-US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采集和上报监控数据的方式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的几个术语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属性、单机和视图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的重要功能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画图、告警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使用流程示例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Q&amp;A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关于监控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监控的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意义和价值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zh-CN" altLang="en-US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监控的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范畴：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操作系统标准信息：内存、</a:t>
            </a:r>
            <a:r>
              <a:rPr lang="en-US" altLang="zh-CN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、硬盘、网卡等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业务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特性：业务自己定义的监控点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的历史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域名：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  <a:hlinkClick r:id="rId2"/>
              </a:rPr>
              <a:t>http://monitor.server.com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QQ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第一版出现后几天，就有了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雏形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Monitor2.0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从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2007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年左右开始重构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Monitor3.0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在规划中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曾参与过开发的同事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不完全统计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ring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jumpingfu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maxywang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xinyali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nbzhang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bleanycao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kylehuang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sunnyhao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winsonjian</a:t>
            </a:r>
          </a:p>
          <a:p>
            <a:pPr lvl="1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目录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监控的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意义及</a:t>
            </a:r>
            <a:r>
              <a:rPr lang="en-US" altLang="zh-CN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montior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历史概要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zh-CN" altLang="en-US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采集和上报监控数据的方式</a:t>
            </a:r>
            <a:endParaRPr lang="en-US" altLang="zh-CN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的几个术语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属性、单机和视图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的重要功能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画图、告警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使用流程示例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Q&amp;A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上报方式简介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上报方式：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API 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方式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脚本方式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agent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定期采集数据：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进程间通信：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共享内存</a:t>
            </a:r>
            <a:endParaRPr lang="en-US" altLang="zh-CN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命名管道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socket</a:t>
            </a:r>
          </a:p>
          <a:p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39" y="1571612"/>
            <a:ext cx="60293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500174"/>
            <a:ext cx="58864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3000372"/>
            <a:ext cx="60102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1571613"/>
            <a:ext cx="5929354" cy="4761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目录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监控的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意义及</a:t>
            </a:r>
            <a:r>
              <a:rPr lang="en-US" altLang="zh-CN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montior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历史概要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zh-CN" altLang="en-US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采集和上报监控数据的方式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的几个术语</a:t>
            </a:r>
            <a:r>
              <a:rPr lang="en-US" altLang="zh-CN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属性、单机和视图</a:t>
            </a:r>
            <a:endParaRPr lang="en-US" altLang="zh-CN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的重要功能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画图、告警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Monitor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使用流程示例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Q&amp;A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术语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属性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概念及分类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累积量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解释：每分钟多次上报的量叠加起来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流量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单位：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bits/sec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， 换算方式：源数据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*8/60)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时刻量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解释：每分钟内只记录最后一次上报的量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4. 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包量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单位：</a:t>
            </a:r>
            <a:r>
              <a:rPr lang="en-US" altLang="zh-CN" dirty="0" err="1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pkg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/sec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， 换算方式：源数据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/60)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5. 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状态量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解释：每分钟内只记录最后一次上报的量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6. 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异常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ID1(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解释：用于产生告警的属性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7. 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异常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ID2 (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解释：用于产生告警同时也展示的属性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)</a:t>
            </a:r>
            <a:endParaRPr lang="zh-CN" altLang="en-US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属性分类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(tag</a:t>
            </a:r>
            <a:r>
              <a:rPr lang="en-US" altLang="zh-CN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用于将含义相似的属性归类</a:t>
            </a:r>
            <a:endParaRPr lang="zh-CN" altLang="en-US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0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属性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权限</a:t>
            </a:r>
            <a:endParaRPr lang="en-US" altLang="zh-CN" dirty="0" smtClean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只有属性创建人和属性负责人可以对属性进行修改</a:t>
            </a:r>
            <a:endParaRPr lang="zh-CN" altLang="en-US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55" y="1571612"/>
            <a:ext cx="6529389" cy="488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71612"/>
            <a:ext cx="8643998" cy="154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543765"/>
            <a:ext cx="6572296" cy="25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ncent的ppt主题">
  <a:themeElements>
    <a:clrScheme name="2007年度公司事业部业务发展规划(模板)v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7年度公司事业部业务发展规划(模板)v3">
      <a:majorFont>
        <a:latin typeface="Arial"/>
        <a:ea typeface="华文中宋"/>
        <a:cs typeface=""/>
      </a:majorFont>
      <a:minorFont>
        <a:latin typeface="Arial"/>
        <a:ea typeface="华文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2007年度公司事业部业务发展规划(模板)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年度公司事业部业务发展规划(模板)v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年度公司事业部业务发展规划(模板)v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年度公司事业部业务发展规划(模板)v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年度公司事业部业务发展规划(模板)v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年度公司事业部业务发展规划(模板)v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年度公司事业部业务发展规划(模板)v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年度公司事业部业务发展规划(模板)v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年度公司事业部业务发展规划(模板)v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年度公司事业部业务发展规划(模板)v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年度公司事业部业务发展规划(模板)v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年度公司事业部业务发展规划(模板)v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07年度公司事业部业务发展规划(模板)v3">
  <a:themeElements>
    <a:clrScheme name="1_2007年度公司事业部业务发展规划(模板)v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2007年度公司事业部业务发展规划(模板)v3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1_2007年度公司事业部业务发展规划(模板)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007年度公司事业部业务发展规划(模板)v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007年度公司事业部业务发展规划(模板)v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007年度公司事业部业务发展规划(模板)v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007年度公司事业部业务发展规划(模板)v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007年度公司事业部业务发展规划(模板)v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07年度公司事业部业务发展规划(模板)v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07年度公司事业部业务发展规划(模板)v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07年度公司事业部业务发展规划(模板)v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07年度公司事业部业务发展规划(模板)v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07年度公司事业部业务发展规划(模板)v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007年度公司事业部业务发展规划(模板)v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tencent的ppt主题</Template>
  <TotalTime>863</TotalTime>
  <Words>1086</Words>
  <PresentationFormat>全屏显示(4:3)</PresentationFormat>
  <Paragraphs>214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tencent的ppt主题</vt:lpstr>
      <vt:lpstr>1_2007年度公司事业部业务发展规划(模板)v3</vt:lpstr>
      <vt:lpstr>监控系统之Monitor系统简介</vt:lpstr>
      <vt:lpstr>目录</vt:lpstr>
      <vt:lpstr>目录</vt:lpstr>
      <vt:lpstr>关于监控</vt:lpstr>
      <vt:lpstr>Monitor的历史</vt:lpstr>
      <vt:lpstr>目录</vt:lpstr>
      <vt:lpstr>上报方式简介</vt:lpstr>
      <vt:lpstr>目录</vt:lpstr>
      <vt:lpstr>术语——属性</vt:lpstr>
      <vt:lpstr>术语——单机</vt:lpstr>
      <vt:lpstr>术语——视图</vt:lpstr>
      <vt:lpstr>目录</vt:lpstr>
      <vt:lpstr>功能——画图</vt:lpstr>
      <vt:lpstr>功能——告警类型和设置</vt:lpstr>
      <vt:lpstr>功能——告警发送和查看</vt:lpstr>
      <vt:lpstr>功能——告警处理和屏蔽</vt:lpstr>
      <vt:lpstr>目录</vt:lpstr>
      <vt:lpstr>Monitor使用流程示例</vt:lpstr>
      <vt:lpstr>目录</vt:lpstr>
      <vt:lpstr>Q&amp;A</vt:lpstr>
      <vt:lpstr>课程结束，谢谢聆听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Monitor使用及原理简介</dc:title>
  <cp:lastModifiedBy>sunnyhao</cp:lastModifiedBy>
  <cp:revision>263</cp:revision>
  <dcterms:modified xsi:type="dcterms:W3CDTF">2013-09-25T09:27:10Z</dcterms:modified>
</cp:coreProperties>
</file>