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Monitor3.0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后台架构设计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dirty="0" smtClean="0">
                <a:latin typeface="华文新魏" pitchFamily="2" charset="-122"/>
                <a:ea typeface="华文新魏" pitchFamily="2" charset="-122"/>
              </a:rPr>
            </a:b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及实现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主讲：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sunnyhao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进行中的工作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1. http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统一接口的实现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2. monitor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临时视图的应用（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发布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系统联动）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3. 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非工作时间告警的优先级智能判断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4. 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视图中的异常单机智能分析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5. 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告警阈值自动推荐模块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6. 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数据导入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hadoop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/storm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集群，离线计算，更加丰富的统计报表展示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总结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上报保证准确可靠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分布式架构便于平行扩展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实时的数据汇总能力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告警加入智能元素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告警收敛任重而道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远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对外接口统一化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主要内容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1. 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架构概貌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2. 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高级版的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api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agent</a:t>
            </a:r>
          </a:p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3. 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数据存储模块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4. 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索引存储模块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5. 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实时数据汇总模块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6. 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智能告警模块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7. 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告警收敛模块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8. 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总结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将近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5w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台服务器，平均属性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300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个左右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。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将近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5k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个视图，平均属性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8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个左右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。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大约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20w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个有效属性点。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主要监控的业务包括：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QQ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和手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的后台服务、安全中心、电脑管家、</a:t>
            </a:r>
            <a:r>
              <a:rPr lang="en-US" altLang="zh-CN" sz="3200" dirty="0" err="1" smtClean="0">
                <a:latin typeface="华文新魏" pitchFamily="2" charset="-122"/>
                <a:ea typeface="华文新魏" pitchFamily="2" charset="-122"/>
              </a:rPr>
              <a:t>rtx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服务、</a:t>
            </a:r>
            <a:r>
              <a:rPr lang="en-US" altLang="zh-CN" sz="3200" dirty="0" err="1" smtClean="0">
                <a:latin typeface="华文新魏" pitchFamily="2" charset="-122"/>
                <a:ea typeface="华文新魏" pitchFamily="2" charset="-122"/>
              </a:rPr>
              <a:t>Qqtalk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ECC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的部分服务监控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。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设置告警的属性点：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8w+ 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架构概貌</a:t>
            </a:r>
            <a:endParaRPr lang="zh-CN" altLang="en-US" dirty="0"/>
          </a:p>
        </p:txBody>
      </p:sp>
      <p:pic>
        <p:nvPicPr>
          <p:cNvPr id="5" name="图片 4" descr="C:\Users\sunnyhao\Desktop\monitor3.0\文档\monitor3.0总体框架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2" y="1357298"/>
            <a:ext cx="4240530" cy="482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C:\Users\sunnyhao\Desktop\monitor3.0\文档\monitor3.0单机存储架构图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1071546"/>
            <a:ext cx="292895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内容占位符 6" descr="C:\Users\sunnyhao\Desktop\monitor3.0\文档\monitor3.0视图存储架构图.png"/>
          <p:cNvPicPr>
            <a:picLocks noGrp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643570" y="4000504"/>
            <a:ext cx="292895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高级版的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api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agent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原子操作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，在高性能的基础上，解决共享内存的写写冲突问题。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支持</a:t>
            </a:r>
            <a:r>
              <a:rPr lang="en-US" altLang="zh-CN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1w</a:t>
            </a:r>
            <a:r>
              <a:rPr lang="zh-CN" altLang="en-US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属性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。扩容服务器单机的属性上报上限，从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1000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到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10000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解决时间漂移问题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。新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agent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采用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10s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上报一次，有效避免时间漂移问题。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提高性能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。新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api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改为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hash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方式，时间复杂度为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O(1)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，性能提升明显。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 </a:t>
            </a:r>
            <a:endParaRPr lang="zh-CN" altLang="en-US" dirty="0" smtClean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2557463" y="1404938"/>
          <a:ext cx="4014787" cy="5238750"/>
        </p:xfrm>
        <a:graphic>
          <a:graphicData uri="http://schemas.openxmlformats.org/presentationml/2006/ole">
            <p:oleObj spid="_x0000_s2049" name="Visio" r:id="rId3" imgW="5461560" imgH="712676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数据存储模块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华文新魏" pitchFamily="2" charset="-122"/>
                <a:ea typeface="华文新魏" pitchFamily="2" charset="-122"/>
              </a:rPr>
              <a:t>Monitor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中最基本的数据有两种：</a:t>
            </a:r>
          </a:p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1)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     服务器数据：       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		(</a:t>
            </a:r>
            <a:r>
              <a:rPr lang="en-US" dirty="0" err="1" smtClean="0">
                <a:latin typeface="华文新魏" pitchFamily="2" charset="-122"/>
                <a:ea typeface="华文新魏" pitchFamily="2" charset="-122"/>
              </a:rPr>
              <a:t>server_id</a:t>
            </a:r>
            <a:r>
              <a:rPr lang="en-US" dirty="0" smtClean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en-US" dirty="0" err="1" smtClean="0">
                <a:latin typeface="华文新魏" pitchFamily="2" charset="-122"/>
                <a:ea typeface="华文新魏" pitchFamily="2" charset="-122"/>
              </a:rPr>
              <a:t>attr_id</a:t>
            </a:r>
            <a:r>
              <a:rPr lang="en-US" dirty="0" smtClean="0">
                <a:latin typeface="华文新魏" pitchFamily="2" charset="-122"/>
                <a:ea typeface="华文新魏" pitchFamily="2" charset="-122"/>
              </a:rPr>
              <a:t>)     -&gt; value[0~1439]</a:t>
            </a:r>
          </a:p>
          <a:p>
            <a:r>
              <a:rPr lang="en-US" dirty="0" smtClean="0">
                <a:latin typeface="华文新魏" pitchFamily="2" charset="-122"/>
                <a:ea typeface="华文新魏" pitchFamily="2" charset="-122"/>
              </a:rPr>
              <a:t>2)     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视图数据：           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		(</a:t>
            </a:r>
            <a:r>
              <a:rPr lang="en-US" dirty="0" err="1" smtClean="0">
                <a:latin typeface="华文新魏" pitchFamily="2" charset="-122"/>
                <a:ea typeface="华文新魏" pitchFamily="2" charset="-122"/>
              </a:rPr>
              <a:t>view_id</a:t>
            </a:r>
            <a:r>
              <a:rPr lang="en-US" dirty="0" smtClean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en-US" dirty="0" err="1" smtClean="0">
                <a:latin typeface="华文新魏" pitchFamily="2" charset="-122"/>
                <a:ea typeface="华文新魏" pitchFamily="2" charset="-122"/>
              </a:rPr>
              <a:t>attr_id</a:t>
            </a:r>
            <a:r>
              <a:rPr lang="en-US" dirty="0" smtClean="0">
                <a:latin typeface="华文新魏" pitchFamily="2" charset="-122"/>
                <a:ea typeface="华文新魏" pitchFamily="2" charset="-122"/>
              </a:rPr>
              <a:t>)       -&gt; value[0~1439]</a:t>
            </a:r>
          </a:p>
          <a:p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5" name="图片 4" descr="C:\Users\sunnyhao\Documents\monitor3.0数据层逻辑部署架构图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14488"/>
            <a:ext cx="771530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索引存储模块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华文新魏" pitchFamily="2" charset="-122"/>
                <a:ea typeface="华文新魏" pitchFamily="2" charset="-122"/>
              </a:rPr>
              <a:t>(id, </a:t>
            </a:r>
            <a:r>
              <a:rPr lang="en-US" sz="2800" dirty="0" err="1" smtClean="0">
                <a:latin typeface="华文新魏" pitchFamily="2" charset="-122"/>
                <a:ea typeface="华文新魏" pitchFamily="2" charset="-122"/>
              </a:rPr>
              <a:t>attr_id</a:t>
            </a:r>
            <a:r>
              <a:rPr lang="en-US" sz="2800" dirty="0" smtClean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来分析，可以得到两种对应关系：</a:t>
            </a:r>
          </a:p>
          <a:p>
            <a:pPr>
              <a:buNone/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       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1)	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sz="2800" dirty="0" smtClean="0">
                <a:latin typeface="华文新魏" pitchFamily="2" charset="-122"/>
                <a:ea typeface="华文新魏" pitchFamily="2" charset="-122"/>
              </a:rPr>
              <a:t>id </a:t>
            </a:r>
            <a:r>
              <a:rPr lang="en-US" sz="2800" dirty="0" smtClean="0">
                <a:latin typeface="华文新魏" pitchFamily="2" charset="-122"/>
                <a:ea typeface="华文新魏" pitchFamily="2" charset="-122"/>
              </a:rPr>
              <a:t>     	</a:t>
            </a:r>
            <a:r>
              <a:rPr lang="en-US" sz="2800" dirty="0" smtClean="0">
                <a:latin typeface="华文新魏" pitchFamily="2" charset="-122"/>
                <a:ea typeface="华文新魏" pitchFamily="2" charset="-122"/>
              </a:rPr>
              <a:t>	-&gt; </a:t>
            </a:r>
            <a:r>
              <a:rPr lang="en-US" sz="2800" dirty="0" smtClean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sz="2800" dirty="0" err="1" smtClean="0">
                <a:latin typeface="华文新魏" pitchFamily="2" charset="-122"/>
                <a:ea typeface="华文新魏" pitchFamily="2" charset="-122"/>
              </a:rPr>
              <a:t>attr_id</a:t>
            </a:r>
            <a:r>
              <a:rPr lang="en-US" sz="2800" dirty="0" smtClean="0">
                <a:latin typeface="华文新魏" pitchFamily="2" charset="-122"/>
                <a:ea typeface="华文新魏" pitchFamily="2" charset="-122"/>
              </a:rPr>
              <a:t>[0~N]</a:t>
            </a:r>
            <a:endParaRPr lang="zh-CN" altLang="en-US" sz="2800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       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2)	</a:t>
            </a:r>
            <a:r>
              <a:rPr lang="en-US" sz="2800" dirty="0" err="1" smtClean="0">
                <a:latin typeface="华文新魏" pitchFamily="2" charset="-122"/>
                <a:ea typeface="华文新魏" pitchFamily="2" charset="-122"/>
              </a:rPr>
              <a:t>attr_id</a:t>
            </a:r>
            <a:r>
              <a:rPr lang="en-US" sz="2800" dirty="0" smtClean="0">
                <a:latin typeface="华文新魏" pitchFamily="2" charset="-122"/>
                <a:ea typeface="华文新魏" pitchFamily="2" charset="-122"/>
              </a:rPr>
              <a:t>	-&gt;   	id[0~N]</a:t>
            </a:r>
          </a:p>
          <a:p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142976" y="3214686"/>
          <a:ext cx="6638925" cy="3371850"/>
        </p:xfrm>
        <a:graphic>
          <a:graphicData uri="http://schemas.openxmlformats.org/presentationml/2006/ole">
            <p:oleObj spid="_x0000_s18437" name="Visio" r:id="rId3" imgW="8602740" imgH="436847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实时数据汇总模块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Map(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任务拆分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)</a:t>
            </a:r>
          </a:p>
          <a:p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Reduce(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结果合并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)</a:t>
            </a:r>
          </a:p>
          <a:p>
            <a:endParaRPr lang="en-US" altLang="zh-CN" sz="2400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例子：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 (1600*500)</a:t>
            </a:r>
          </a:p>
          <a:p>
            <a:pPr lvl="1"/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proxy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拆分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(2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台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：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lvl="2"/>
            <a:r>
              <a:rPr lang="en-US" altLang="zh-CN" sz="2000" dirty="0" err="1" smtClean="0">
                <a:latin typeface="华文新魏" pitchFamily="2" charset="-122"/>
                <a:ea typeface="华文新魏" pitchFamily="2" charset="-122"/>
              </a:rPr>
              <a:t>svr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: 800*2</a:t>
            </a:r>
          </a:p>
          <a:p>
            <a:pPr lvl="2"/>
            <a:r>
              <a:rPr lang="en-US" altLang="zh-CN" sz="2000" dirty="0" err="1" smtClean="0">
                <a:latin typeface="华文新魏" pitchFamily="2" charset="-122"/>
                <a:ea typeface="华文新魏" pitchFamily="2" charset="-122"/>
              </a:rPr>
              <a:t>attr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: 500</a:t>
            </a:r>
          </a:p>
          <a:p>
            <a:pPr lvl="1"/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进程内拆分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(4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线程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)</a:t>
            </a:r>
          </a:p>
          <a:p>
            <a:pPr lvl="2"/>
            <a:r>
              <a:rPr lang="en-US" altLang="zh-CN" sz="2000" dirty="0" err="1" smtClean="0">
                <a:latin typeface="华文新魏" pitchFamily="2" charset="-122"/>
                <a:ea typeface="华文新魏" pitchFamily="2" charset="-122"/>
              </a:rPr>
              <a:t>svr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: 200*4</a:t>
            </a:r>
          </a:p>
          <a:p>
            <a:pPr lvl="2"/>
            <a:r>
              <a:rPr lang="en-US" altLang="zh-CN" sz="2000" dirty="0" err="1" smtClean="0">
                <a:latin typeface="华文新魏" pitchFamily="2" charset="-122"/>
                <a:ea typeface="华文新魏" pitchFamily="2" charset="-122"/>
              </a:rPr>
              <a:t>attr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: 500</a:t>
            </a:r>
          </a:p>
          <a:p>
            <a:endParaRPr lang="en-US" altLang="zh-CN" sz="2400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特点：</a:t>
            </a:r>
            <a:endParaRPr lang="en-US" altLang="zh-CN" sz="2400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sz="20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并发度高</a:t>
            </a:r>
            <a:endParaRPr lang="en-US" altLang="zh-CN" sz="2000" b="1" dirty="0" smtClean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sz="20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网络流量穿越小</a:t>
            </a:r>
            <a:endParaRPr lang="en-US" altLang="zh-CN" sz="2000" b="1" dirty="0" smtClean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 lvl="1">
              <a:buNone/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1600*500*1440*4 = 4.6GB</a:t>
            </a:r>
          </a:p>
          <a:p>
            <a:pPr lvl="1">
              <a:buNone/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500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*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1440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*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4=2.8MB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4" name="图片 3" descr="C:\Users\sunnyhao\Documents\单机内存数据框架图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1619" y="1714488"/>
            <a:ext cx="4926661" cy="4258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智能告警模块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带季节因子的趋势预测算法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如何定义上下边界？（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3 sigma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原则）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>
              <a:buNone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zh-CN" altLang="en-US" sz="1800" dirty="0" smtClean="0">
                <a:latin typeface="华文新魏" pitchFamily="2" charset="-122"/>
                <a:ea typeface="华文新魏" pitchFamily="2" charset="-122"/>
              </a:rPr>
              <a:t>正态分布示意图</a:t>
            </a:r>
            <a:endParaRPr lang="en-US" altLang="zh-CN" sz="1800" dirty="0" smtClean="0">
              <a:latin typeface="华文新魏" pitchFamily="2" charset="-122"/>
              <a:ea typeface="华文新魏" pitchFamily="2" charset="-122"/>
            </a:endParaRPr>
          </a:p>
          <a:p>
            <a:pPr lvl="1">
              <a:buNone/>
            </a:pPr>
            <a:endParaRPr lang="en-US" altLang="zh-CN" sz="1400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1600" dirty="0" smtClean="0">
                <a:latin typeface="华文新魏" pitchFamily="2" charset="-122"/>
                <a:ea typeface="华文新魏" pitchFamily="2" charset="-122"/>
              </a:rPr>
              <a:t>置信区间的概率分布：</a:t>
            </a:r>
            <a:endParaRPr lang="en-US" altLang="zh-CN" sz="1600" dirty="0" smtClean="0">
              <a:latin typeface="华文新魏" pitchFamily="2" charset="-122"/>
              <a:ea typeface="华文新魏" pitchFamily="2" charset="-122"/>
            </a:endParaRPr>
          </a:p>
          <a:p>
            <a:pPr lvl="1">
              <a:buNone/>
            </a:pPr>
            <a:r>
              <a:rPr lang="en-US" altLang="zh-CN" sz="1400" dirty="0" smtClean="0">
                <a:latin typeface="华文新魏" pitchFamily="2" charset="-122"/>
                <a:ea typeface="华文新魏" pitchFamily="2" charset="-122"/>
              </a:rPr>
              <a:t>	P</a:t>
            </a:r>
            <a:r>
              <a:rPr lang="zh-CN" altLang="en-US" sz="1400" dirty="0" smtClean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l-GR" altLang="zh-CN" sz="1400" dirty="0" smtClean="0">
                <a:ea typeface="华文新魏" pitchFamily="2" charset="-122"/>
              </a:rPr>
              <a:t>μ</a:t>
            </a:r>
            <a:r>
              <a:rPr lang="en-US" altLang="zh-CN" sz="1400" dirty="0" smtClean="0">
                <a:latin typeface="华文新魏" pitchFamily="2" charset="-122"/>
                <a:ea typeface="华文新魏" pitchFamily="2" charset="-122"/>
              </a:rPr>
              <a:t>-</a:t>
            </a:r>
            <a:r>
              <a:rPr lang="el-GR" altLang="zh-CN" sz="1400" dirty="0" smtClean="0">
                <a:ea typeface="华文新魏" pitchFamily="2" charset="-122"/>
              </a:rPr>
              <a:t>σ,</a:t>
            </a:r>
            <a:r>
              <a:rPr lang="en-US" altLang="zh-CN" sz="1400" dirty="0" smtClean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el-GR" altLang="zh-CN" sz="1400" dirty="0" smtClean="0">
                <a:ea typeface="华文新魏" pitchFamily="2" charset="-122"/>
              </a:rPr>
              <a:t>μ+σ)</a:t>
            </a:r>
            <a:r>
              <a:rPr lang="en-US" altLang="zh-CN" sz="1400" dirty="0" smtClean="0">
                <a:latin typeface="华文新魏" pitchFamily="2" charset="-122"/>
                <a:ea typeface="华文新魏" pitchFamily="2" charset="-122"/>
              </a:rPr>
              <a:t>   = 0.6526</a:t>
            </a:r>
            <a:r>
              <a:rPr lang="zh-CN" altLang="en-US" sz="1400" dirty="0" smtClean="0">
                <a:latin typeface="华文新魏" pitchFamily="2" charset="-122"/>
                <a:ea typeface="华文新魏" pitchFamily="2" charset="-122"/>
              </a:rPr>
              <a:t/>
            </a:r>
            <a:br>
              <a:rPr lang="zh-CN" altLang="en-US" sz="1400" dirty="0" smtClean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1400" dirty="0" smtClean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1400" dirty="0" smtClean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l-GR" altLang="zh-CN" sz="1400" dirty="0" smtClean="0">
                <a:ea typeface="华文新魏" pitchFamily="2" charset="-122"/>
              </a:rPr>
              <a:t>μ</a:t>
            </a:r>
            <a:r>
              <a:rPr lang="en-US" altLang="zh-CN" sz="1400" dirty="0" smtClean="0">
                <a:latin typeface="华文新魏" pitchFamily="2" charset="-122"/>
                <a:ea typeface="华文新魏" pitchFamily="2" charset="-122"/>
              </a:rPr>
              <a:t>-</a:t>
            </a:r>
            <a:r>
              <a:rPr lang="el-GR" altLang="zh-CN" sz="1400" dirty="0" smtClean="0">
                <a:ea typeface="华文新魏" pitchFamily="2" charset="-122"/>
              </a:rPr>
              <a:t>2σ,μ+2σ)</a:t>
            </a:r>
            <a:r>
              <a:rPr lang="en-US" altLang="zh-CN" sz="1400" dirty="0" smtClean="0">
                <a:latin typeface="华文新魏" pitchFamily="2" charset="-122"/>
                <a:ea typeface="华文新魏" pitchFamily="2" charset="-122"/>
              </a:rPr>
              <a:t> =</a:t>
            </a:r>
            <a:r>
              <a:rPr lang="zh-CN" altLang="en-US" sz="1400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400" dirty="0" smtClean="0">
                <a:latin typeface="华文新魏" pitchFamily="2" charset="-122"/>
                <a:ea typeface="华文新魏" pitchFamily="2" charset="-122"/>
              </a:rPr>
              <a:t>0.9544</a:t>
            </a:r>
            <a:r>
              <a:rPr lang="zh-CN" altLang="en-US" sz="1400" dirty="0" smtClean="0">
                <a:latin typeface="华文新魏" pitchFamily="2" charset="-122"/>
                <a:ea typeface="华文新魏" pitchFamily="2" charset="-122"/>
              </a:rPr>
              <a:t/>
            </a:r>
            <a:br>
              <a:rPr lang="zh-CN" altLang="en-US" sz="1400" dirty="0" smtClean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1400" dirty="0" smtClean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1400" dirty="0" smtClean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l-GR" altLang="zh-CN" sz="1400" dirty="0" smtClean="0">
                <a:ea typeface="华文新魏" pitchFamily="2" charset="-122"/>
              </a:rPr>
              <a:t>μ</a:t>
            </a:r>
            <a:r>
              <a:rPr lang="en-US" altLang="zh-CN" sz="1400" dirty="0" smtClean="0">
                <a:latin typeface="华文新魏" pitchFamily="2" charset="-122"/>
                <a:ea typeface="华文新魏" pitchFamily="2" charset="-122"/>
              </a:rPr>
              <a:t>-</a:t>
            </a:r>
            <a:r>
              <a:rPr lang="el-GR" altLang="zh-CN" sz="1400" dirty="0" smtClean="0">
                <a:ea typeface="华文新魏" pitchFamily="2" charset="-122"/>
              </a:rPr>
              <a:t>3σ,μ+3σ)</a:t>
            </a:r>
            <a:r>
              <a:rPr lang="zh-CN" altLang="en-US" sz="1400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400" dirty="0" smtClean="0">
                <a:latin typeface="华文新魏" pitchFamily="2" charset="-122"/>
                <a:ea typeface="华文新魏" pitchFamily="2" charset="-122"/>
              </a:rPr>
              <a:t>= 0.9974 </a:t>
            </a:r>
          </a:p>
          <a:p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2857496"/>
            <a:ext cx="4741862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509"/>
            <a:ext cx="3725863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告警收敛模块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告警分类器级联模型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4" name="Picture 10" descr="C:\Users\sunnyhao\Documents\告警筛选分类器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2285992"/>
            <a:ext cx="8143932" cy="3235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sunnyhao\Documents\级联代码框架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179583"/>
            <a:ext cx="6643734" cy="4607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417</Words>
  <PresentationFormat>全屏显示(4:3)</PresentationFormat>
  <Paragraphs>77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Visio</vt:lpstr>
      <vt:lpstr>Monitor3.0后台架构设计 及实现</vt:lpstr>
      <vt:lpstr>主要内容</vt:lpstr>
      <vt:lpstr>架构概貌</vt:lpstr>
      <vt:lpstr>高级版的api和agent</vt:lpstr>
      <vt:lpstr>数据存储模块</vt:lpstr>
      <vt:lpstr>索引存储模块</vt:lpstr>
      <vt:lpstr>实时数据汇总模块</vt:lpstr>
      <vt:lpstr>智能告警模块</vt:lpstr>
      <vt:lpstr>告警收敛模块</vt:lpstr>
      <vt:lpstr>进行中的工作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Monitor3.0后台架构设计 及实现</dc:title>
  <cp:lastModifiedBy>sunnyhao</cp:lastModifiedBy>
  <cp:revision>37</cp:revision>
  <dcterms:modified xsi:type="dcterms:W3CDTF">2014-01-21T05:31:38Z</dcterms:modified>
</cp:coreProperties>
</file>