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9" r:id="rId4"/>
    <p:sldId id="271" r:id="rId5"/>
    <p:sldId id="270" r:id="rId6"/>
    <p:sldId id="264" r:id="rId7"/>
    <p:sldId id="263" r:id="rId8"/>
    <p:sldId id="272" r:id="rId9"/>
    <p:sldId id="273" r:id="rId10"/>
    <p:sldId id="274" r:id="rId11"/>
    <p:sldId id="276" r:id="rId12"/>
    <p:sldId id="275" r:id="rId13"/>
    <p:sldId id="277" r:id="rId14"/>
    <p:sldId id="279" r:id="rId15"/>
    <p:sldId id="280" r:id="rId16"/>
    <p:sldId id="282" r:id="rId17"/>
    <p:sldId id="267" r:id="rId18"/>
    <p:sldId id="257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881817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7551" autoAdjust="0"/>
  </p:normalViewPr>
  <p:slideViewPr>
    <p:cSldViewPr snapToGrid="0" snapToObjects="1">
      <p:cViewPr>
        <p:scale>
          <a:sx n="60" d="100"/>
          <a:sy n="60" d="100"/>
        </p:scale>
        <p:origin x="16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CECA-602F-4AA9-A265-3310A95D1F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460D-C388-4BFB-AA78-12E9FDED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9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2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9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7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45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DDB2-5F65-7F43-A7EF-90F87641C2B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59" y="137815"/>
            <a:ext cx="3327341" cy="1081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3184-9F96-4267-7BC4-10C5B7B97DF9}"/>
              </a:ext>
            </a:extLst>
          </p:cNvPr>
          <p:cNvSpPr txBox="1"/>
          <p:nvPr/>
        </p:nvSpPr>
        <p:spPr>
          <a:xfrm>
            <a:off x="1139483" y="1218379"/>
            <a:ext cx="7413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3737"/>
                </a:solidFill>
                <a:latin typeface="+mj-lt"/>
              </a:rPr>
              <a:t>Attacks in Neural Networks from Hardware Perspective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87350-881A-1147-8D30-66F8BFAB5A6A}"/>
              </a:ext>
            </a:extLst>
          </p:cNvPr>
          <p:cNvSpPr txBox="1"/>
          <p:nvPr/>
        </p:nvSpPr>
        <p:spPr>
          <a:xfrm>
            <a:off x="1033976" y="2541818"/>
            <a:ext cx="7033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9000" algn="ctr"/>
            <a:r>
              <a:rPr lang="en-US" sz="2400" b="0" i="0" u="none" strike="noStrike" baseline="0" dirty="0">
                <a:latin typeface="Gill Sans MT" panose="020B0502020104020203" pitchFamily="34" charset="0"/>
              </a:rPr>
              <a:t>By: Alan Devkota</a:t>
            </a:r>
          </a:p>
          <a:p>
            <a:pPr marR="19000" algn="ctr"/>
            <a:r>
              <a:rPr lang="en-US" sz="2400" dirty="0">
                <a:latin typeface="Gill Sans MT" panose="020B0502020104020203" pitchFamily="34" charset="0"/>
              </a:rPr>
              <a:t>Advisor: Dr. Xin Fu</a:t>
            </a:r>
            <a:endParaRPr lang="en-US" sz="2400" b="0" i="0" u="none" strike="noStrike" baseline="0" dirty="0">
              <a:latin typeface="Gill Sans MT" panose="020B0502020104020203" pitchFamily="34" charset="0"/>
            </a:endParaRPr>
          </a:p>
          <a:p>
            <a:pPr marR="19000" algn="ctr"/>
            <a:r>
              <a:rPr lang="en-US" sz="2400" b="1" i="0" u="none" strike="noStrike" baseline="0" dirty="0">
                <a:latin typeface="Gill Sans MT" panose="020B0502020104020203" pitchFamily="34" charset="0"/>
              </a:rPr>
              <a:t>ECE 6011_25383</a:t>
            </a:r>
          </a:p>
          <a:p>
            <a:pPr marR="19000" algn="ctr"/>
            <a:r>
              <a:rPr lang="en-US" sz="2400" b="0" i="0" u="none" strike="noStrike" baseline="0" dirty="0">
                <a:latin typeface="Gill Sans MT" panose="020B0502020104020203" pitchFamily="34" charset="0"/>
              </a:rPr>
              <a:t>February 10,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48DB5D-760A-3730-B40C-E609CB82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0771A41F-A0BD-ABF6-3193-961D8742C61B}"/>
              </a:ext>
            </a:extLst>
          </p:cNvPr>
          <p:cNvSpPr txBox="1"/>
          <p:nvPr/>
        </p:nvSpPr>
        <p:spPr>
          <a:xfrm>
            <a:off x="1637106" y="5064765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ECE, University of Houston</a:t>
            </a:r>
          </a:p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Houston, TX, USA</a:t>
            </a:r>
          </a:p>
        </p:txBody>
      </p:sp>
    </p:spTree>
    <p:extLst>
      <p:ext uri="{BB962C8B-B14F-4D97-AF65-F5344CB8AC3E}">
        <p14:creationId xmlns:p14="http://schemas.microsoft.com/office/powerpoint/2010/main" val="66745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DEFE42-1F5D-B4DD-05C0-DC5E38986D7D}"/>
              </a:ext>
            </a:extLst>
          </p:cNvPr>
          <p:cNvSpPr>
            <a:spLocks noGrp="1"/>
          </p:cNvSpPr>
          <p:nvPr/>
        </p:nvSpPr>
        <p:spPr>
          <a:xfrm>
            <a:off x="872197" y="347695"/>
            <a:ext cx="7596554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Hardware supply 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1F043-D381-7A8C-92BF-BDFB26739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851" y="1325898"/>
            <a:ext cx="72009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9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74" y="123093"/>
            <a:ext cx="8545251" cy="87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Attacks in hardware domain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9" y="1294438"/>
            <a:ext cx="7793502" cy="4879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Piracy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Produce IPs (or secretly more copies) without approval from original owner and provide them at low cost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Counterfeiting: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a fake one. (Especially ICs)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6BF2A-51C4-6760-66E6-D2A374911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49" y="2473660"/>
            <a:ext cx="6791664" cy="30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74" y="123093"/>
            <a:ext cx="8545251" cy="87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Attacks in hardware domain (contd.)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9" y="1294438"/>
            <a:ext cx="7793502" cy="4879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Side-channel attacks: Exploit information from computer such as electromagnetic radiation. 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4B3DD-44D7-DC65-3121-02F6CAF8B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49" y="2412874"/>
            <a:ext cx="7619997" cy="31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74" y="123093"/>
            <a:ext cx="8545251" cy="87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Attacks in hardware domain (contd.)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9" y="1294438"/>
            <a:ext cx="4019843" cy="2882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trojans: Attacker attempts to maliciously modify a circuit design such that the functionality changes. </a:t>
            </a:r>
          </a:p>
          <a:p>
            <a:pPr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(Especially, if attacker have access to supply chain) </a:t>
            </a:r>
          </a:p>
          <a:p>
            <a:pPr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3B3EE6-C01D-C018-AEEA-4E793582DF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63" b="19584"/>
          <a:stretch/>
        </p:blipFill>
        <p:spPr>
          <a:xfrm>
            <a:off x="363092" y="3648661"/>
            <a:ext cx="4644156" cy="2122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4A128-58AA-C082-2A1C-069742BBBCA6}"/>
              </a:ext>
            </a:extLst>
          </p:cNvPr>
          <p:cNvSpPr txBox="1"/>
          <p:nvPr/>
        </p:nvSpPr>
        <p:spPr>
          <a:xfrm>
            <a:off x="935502" y="5963812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5B29C-F07B-FBFC-A8C3-9530DBED845E}"/>
              </a:ext>
            </a:extLst>
          </p:cNvPr>
          <p:cNvSpPr txBox="1"/>
          <p:nvPr/>
        </p:nvSpPr>
        <p:spPr>
          <a:xfrm>
            <a:off x="3424344" y="5930180"/>
            <a:ext cx="111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Trojaned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9FC49-C636-6E71-F20E-B361B2CEE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883" y="1196390"/>
            <a:ext cx="4318667" cy="38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0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74" y="123093"/>
            <a:ext cx="8545251" cy="87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Illustration of DNN (In memory Representation)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6D88F-DCC3-CC56-2E39-57FA82BC4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5" y="1347537"/>
            <a:ext cx="8635064" cy="4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74" y="123093"/>
            <a:ext cx="8545251" cy="87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Illustration of DNN (In memory Representation)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0FA1C-920C-3D01-102A-D1577E21A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58" y="1373246"/>
            <a:ext cx="8457767" cy="41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3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74" y="123093"/>
            <a:ext cx="8545251" cy="87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Illustration of DNN (In memory Representation)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7AE75-9B0C-F7B0-2A31-5421103B8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89" y="1185464"/>
            <a:ext cx="8694821" cy="41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74" y="123093"/>
            <a:ext cx="8545251" cy="87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9" y="1294438"/>
            <a:ext cx="7793502" cy="4879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ea typeface="+mn-ea"/>
                <a:cs typeface="+mn-cs"/>
              </a:rPr>
              <a:t>Hardware attack can break mathematically proven guarantees. 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Arial" panose="020B0604020202020204" pitchFamily="34" charset="0"/>
              </a:rPr>
              <a:t>Stealthy form of attack.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Arial" panose="020B0604020202020204" pitchFamily="34" charset="0"/>
              </a:rPr>
              <a:t>Other attacks on machine learning models are possible through hardware implementations. 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Arial" panose="020B0604020202020204" pitchFamily="34" charset="0"/>
              </a:rPr>
              <a:t>Single-bit flip can inflict maximum damage if it’s the most significant bit</a:t>
            </a:r>
            <a:r>
              <a:rPr lang="en-US" altLang="zh-CN" sz="2000" dirty="0">
                <a:solidFill>
                  <a:srgbClr val="FF0000"/>
                </a:solidFill>
                <a:cs typeface="Arial" panose="020B0604020202020204" pitchFamily="34" charset="0"/>
              </a:rPr>
              <a:t>. (Achilles bit)</a:t>
            </a:r>
          </a:p>
        </p:txBody>
      </p:sp>
    </p:spTree>
    <p:extLst>
      <p:ext uri="{BB962C8B-B14F-4D97-AF65-F5344CB8AC3E}">
        <p14:creationId xmlns:p14="http://schemas.microsoft.com/office/powerpoint/2010/main" val="357266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80F68C-8F62-0F0F-C3AB-E1B23AB7A643}"/>
              </a:ext>
            </a:extLst>
          </p:cNvPr>
          <p:cNvSpPr>
            <a:spLocks noGrp="1"/>
          </p:cNvSpPr>
          <p:nvPr/>
        </p:nvSpPr>
        <p:spPr>
          <a:xfrm>
            <a:off x="2993571" y="347695"/>
            <a:ext cx="3156857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B04A4-9556-EB53-B4B5-B632D3CEC58F}"/>
              </a:ext>
            </a:extLst>
          </p:cNvPr>
          <p:cNvSpPr txBox="1"/>
          <p:nvPr/>
        </p:nvSpPr>
        <p:spPr>
          <a:xfrm>
            <a:off x="225083" y="1347991"/>
            <a:ext cx="86195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1" indent="-5143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Hong,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Sanghyun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et al. "Terminal Brain Damage: Exposing the Graceless Degradation in Deep Neural Networks Under Hardware Fault Attacks."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USENIX Security Symposium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. 2019.</a:t>
            </a:r>
          </a:p>
          <a:p>
            <a:pPr marL="514350" lvl="1" indent="-5143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Clements, Joseph, and Yingjie Lao. "Hardware trojan design on neural networks."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2019 IEEE International Symposium on Circuits and Systems (ISCAS)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. IEEE, 2019.</a:t>
            </a:r>
            <a:endParaRPr lang="en-US" sz="2000" dirty="0"/>
          </a:p>
          <a:p>
            <a:pPr marL="514350" lvl="1" indent="-5143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Clements, Joseph, and Yingjie Lao. "Hardware trojan attacks on neural networks." </a:t>
            </a:r>
            <a:r>
              <a:rPr lang="en-US" sz="200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 preprint arXiv:1806.05768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 (2018).</a:t>
            </a:r>
          </a:p>
          <a:p>
            <a:pPr marL="514350" lvl="1" indent="-5143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Hong,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Sanghyun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and Maryland Cybersecurity Center MC. "A Sound Mind in A Vulnerable Body: Practical Hardware Attacks on Deep Learning."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85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822D4-A56C-DB30-834E-CFD92D212980}"/>
              </a:ext>
            </a:extLst>
          </p:cNvPr>
          <p:cNvSpPr>
            <a:spLocks noGrp="1"/>
          </p:cNvSpPr>
          <p:nvPr/>
        </p:nvSpPr>
        <p:spPr>
          <a:xfrm>
            <a:off x="2993571" y="3104962"/>
            <a:ext cx="3156857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40D4-FAA5-037B-D246-744ADED0BC08}"/>
              </a:ext>
            </a:extLst>
          </p:cNvPr>
          <p:cNvSpPr txBox="1"/>
          <p:nvPr/>
        </p:nvSpPr>
        <p:spPr>
          <a:xfrm>
            <a:off x="211015" y="1875600"/>
            <a:ext cx="88063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i="0" u="none" strike="noStrike" baseline="0" dirty="0">
                <a:solidFill>
                  <a:srgbClr val="000000"/>
                </a:solidFill>
                <a:latin typeface="CMSSBX10"/>
              </a:rPr>
              <a:t>Thank you for your attention!</a:t>
            </a:r>
          </a:p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CMSSBX10"/>
              </a:rPr>
              <a:t>Questions ??</a:t>
            </a:r>
          </a:p>
          <a:p>
            <a:pPr algn="ctr"/>
            <a:r>
              <a:rPr lang="en-US" sz="2400" b="0" i="0" u="none" strike="noStrike" baseline="0" dirty="0">
                <a:solidFill>
                  <a:srgbClr val="FF0000"/>
                </a:solidFill>
                <a:latin typeface="CMSSBX10"/>
              </a:rPr>
              <a:t>adevkot2@cougarnet.uh.edu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77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571" y="347695"/>
            <a:ext cx="3156857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9" y="995770"/>
            <a:ext cx="7793502" cy="4879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Neural Networks.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attacks.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Adversarial scenarios in cloud and edge. 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Trojan Attack on Neural Networks.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Illustration in memory.</a:t>
            </a: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direction.</a:t>
            </a:r>
          </a:p>
        </p:txBody>
      </p:sp>
    </p:spTree>
    <p:extLst>
      <p:ext uri="{BB962C8B-B14F-4D97-AF65-F5344CB8AC3E}">
        <p14:creationId xmlns:p14="http://schemas.microsoft.com/office/powerpoint/2010/main" val="51836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9" y="1294438"/>
            <a:ext cx="3685736" cy="446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Based ML Paradigms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DEFE42-1F5D-B4DD-05C0-DC5E38986D7D}"/>
              </a:ext>
            </a:extLst>
          </p:cNvPr>
          <p:cNvSpPr>
            <a:spLocks noGrp="1"/>
          </p:cNvSpPr>
          <p:nvPr/>
        </p:nvSpPr>
        <p:spPr>
          <a:xfrm>
            <a:off x="872197" y="347695"/>
            <a:ext cx="7596554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Overview of Neural Networks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971D8-EFEF-5F50-E28C-660DDE160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87" y="1913188"/>
            <a:ext cx="8844626" cy="38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9" y="1294438"/>
            <a:ext cx="3685736" cy="446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 Applications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DEFE42-1F5D-B4DD-05C0-DC5E38986D7D}"/>
              </a:ext>
            </a:extLst>
          </p:cNvPr>
          <p:cNvSpPr>
            <a:spLocks noGrp="1"/>
          </p:cNvSpPr>
          <p:nvPr/>
        </p:nvSpPr>
        <p:spPr>
          <a:xfrm>
            <a:off x="872197" y="347695"/>
            <a:ext cx="7596554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Overview of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ED29-7947-E7AD-D7CC-924A39A3E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49" y="1740877"/>
            <a:ext cx="7686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8" y="1294438"/>
            <a:ext cx="4934243" cy="446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inference to the edge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DEFE42-1F5D-B4DD-05C0-DC5E38986D7D}"/>
              </a:ext>
            </a:extLst>
          </p:cNvPr>
          <p:cNvSpPr>
            <a:spLocks noGrp="1"/>
          </p:cNvSpPr>
          <p:nvPr/>
        </p:nvSpPr>
        <p:spPr>
          <a:xfrm>
            <a:off x="872197" y="347695"/>
            <a:ext cx="7596554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Overview of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E5837-0952-19AF-AE5C-1697C5AF4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87" y="1740877"/>
            <a:ext cx="8477774" cy="3664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86678-77AE-032E-B8A1-E3685DFDF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460" y="2941645"/>
            <a:ext cx="1019909" cy="303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3177A-33AF-6C92-C3DD-747CFBCC57A4}"/>
              </a:ext>
            </a:extLst>
          </p:cNvPr>
          <p:cNvSpPr txBox="1"/>
          <p:nvPr/>
        </p:nvSpPr>
        <p:spPr>
          <a:xfrm>
            <a:off x="4670474" y="2485984"/>
            <a:ext cx="130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651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872197" y="347695"/>
            <a:ext cx="7596554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Overview of Attacks on Neural Networks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392081" y="1701790"/>
            <a:ext cx="2709476" cy="1536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  <a:spcAft>
                <a:spcPts val="1200"/>
              </a:spcAft>
              <a:buClr>
                <a:srgbClr val="00007D"/>
              </a:buClr>
              <a:buSzPct val="100000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labels: dog, cat, mango, strawberry and so on.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  <a:buClr>
                <a:srgbClr val="00007D"/>
              </a:buClr>
              <a:buSzPct val="100000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Solution: </a:t>
            </a:r>
            <a:r>
              <a:rPr 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Adversarial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DB2D8B-499B-0DEA-FCD0-199B628F45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9" t="21353" r="3592" b="14118"/>
          <a:stretch/>
        </p:blipFill>
        <p:spPr>
          <a:xfrm>
            <a:off x="123092" y="965090"/>
            <a:ext cx="6365632" cy="1735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36AC91-D716-9DCC-0ADD-0C0B14F0AA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887"/>
          <a:stretch/>
        </p:blipFill>
        <p:spPr>
          <a:xfrm>
            <a:off x="86912" y="3182815"/>
            <a:ext cx="5541798" cy="33274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93B5BF-2C38-4DC4-CB73-A37F20FD36D5}"/>
              </a:ext>
            </a:extLst>
          </p:cNvPr>
          <p:cNvSpPr txBox="1"/>
          <p:nvPr/>
        </p:nvSpPr>
        <p:spPr>
          <a:xfrm>
            <a:off x="5655213" y="3406453"/>
            <a:ext cx="2813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>
              <a:spcAft>
                <a:spcPts val="1200"/>
              </a:spcAft>
              <a:buClr>
                <a:srgbClr val="00007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 (Poisoning)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9C4BF-27D0-19A8-4186-5125E86581C6}"/>
              </a:ext>
            </a:extLst>
          </p:cNvPr>
          <p:cNvSpPr txBox="1"/>
          <p:nvPr/>
        </p:nvSpPr>
        <p:spPr>
          <a:xfrm>
            <a:off x="5564119" y="4063152"/>
            <a:ext cx="3307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Tay – a twitter bot developed by Microsoft seemed to learn some bad behavior on its own</a:t>
            </a:r>
          </a:p>
          <a:p>
            <a:endParaRPr lang="en-US" sz="2000" dirty="0"/>
          </a:p>
          <a:p>
            <a:r>
              <a:rPr lang="en-US" sz="2000" dirty="0"/>
              <a:t>Solution: </a:t>
            </a:r>
            <a:r>
              <a:rPr lang="en-US" sz="2000" dirty="0">
                <a:solidFill>
                  <a:srgbClr val="00B050"/>
                </a:solidFill>
              </a:rPr>
              <a:t>Data sanitization/ Robust statistics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21941-AF56-9F6B-6C1C-6A61532326FB}"/>
              </a:ext>
            </a:extLst>
          </p:cNvPr>
          <p:cNvSpPr txBox="1"/>
          <p:nvPr/>
        </p:nvSpPr>
        <p:spPr>
          <a:xfrm>
            <a:off x="6573011" y="1066270"/>
            <a:ext cx="2447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Prediction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(Adversarial example)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lhouette of a brain inside a human vector illustration | Public domain  vectors">
            <a:extLst>
              <a:ext uri="{FF2B5EF4-FFF2-40B4-BE49-F238E27FC236}">
                <a16:creationId xmlns:a16="http://schemas.microsoft.com/office/drawing/2014/main" id="{F9E4951A-CA24-6128-1B6A-F6AED4CB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82" y="985082"/>
            <a:ext cx="1630251" cy="22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1834409" y="347696"/>
            <a:ext cx="5475179" cy="63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DNN Robustness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4353638-1AE0-6704-8499-3911B88A4959}"/>
              </a:ext>
            </a:extLst>
          </p:cNvPr>
          <p:cNvSpPr/>
          <p:nvPr/>
        </p:nvSpPr>
        <p:spPr>
          <a:xfrm>
            <a:off x="6814951" y="201969"/>
            <a:ext cx="2317412" cy="19084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we placed </a:t>
            </a:r>
            <a:r>
              <a:rPr lang="en-US" dirty="0">
                <a:solidFill>
                  <a:srgbClr val="FF0000"/>
                </a:solidFill>
              </a:rPr>
              <a:t>sound mind </a:t>
            </a:r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sound body</a:t>
            </a:r>
            <a:r>
              <a:rPr lang="en-US" dirty="0"/>
              <a:t>??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3337A2-4CBB-7BDA-0064-EE20A6F191B0}"/>
              </a:ext>
            </a:extLst>
          </p:cNvPr>
          <p:cNvSpPr txBox="1">
            <a:spLocks/>
          </p:cNvSpPr>
          <p:nvPr/>
        </p:nvSpPr>
        <p:spPr>
          <a:xfrm>
            <a:off x="115683" y="882306"/>
            <a:ext cx="5708342" cy="1761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works considered Machine Learning models as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standalone, mathematical concept.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consider hardware level vulnerabilities as well.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AC26F3-338F-4285-F87C-195820E50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5" y="2804244"/>
            <a:ext cx="4964720" cy="37060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5117149" y="5051165"/>
            <a:ext cx="3727477" cy="131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in Neural Network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both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safe hardware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safe software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9109D-8217-A0E4-F126-A951E57F5047}"/>
              </a:ext>
            </a:extLst>
          </p:cNvPr>
          <p:cNvSpPr txBox="1"/>
          <p:nvPr/>
        </p:nvSpPr>
        <p:spPr>
          <a:xfrm>
            <a:off x="5577166" y="3155159"/>
            <a:ext cx="3464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works considered: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Hardware attack as weak attack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software attack as strong attack.</a:t>
            </a:r>
          </a:p>
        </p:txBody>
      </p:sp>
      <p:sp>
        <p:nvSpPr>
          <p:cNvPr id="14" name="Star: 7 Points 13">
            <a:extLst>
              <a:ext uri="{FF2B5EF4-FFF2-40B4-BE49-F238E27FC236}">
                <a16:creationId xmlns:a16="http://schemas.microsoft.com/office/drawing/2014/main" id="{2D5B96E2-A820-96B3-8D89-5B95858F06C0}"/>
              </a:ext>
            </a:extLst>
          </p:cNvPr>
          <p:cNvSpPr/>
          <p:nvPr/>
        </p:nvSpPr>
        <p:spPr>
          <a:xfrm>
            <a:off x="6501336" y="3953333"/>
            <a:ext cx="1522755" cy="877935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always</a:t>
            </a:r>
          </a:p>
        </p:txBody>
      </p:sp>
    </p:spTree>
    <p:extLst>
      <p:ext uri="{BB962C8B-B14F-4D97-AF65-F5344CB8AC3E}">
        <p14:creationId xmlns:p14="http://schemas.microsoft.com/office/powerpoint/2010/main" val="2922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DEFE42-1F5D-B4DD-05C0-DC5E38986D7D}"/>
              </a:ext>
            </a:extLst>
          </p:cNvPr>
          <p:cNvSpPr>
            <a:spLocks noGrp="1"/>
          </p:cNvSpPr>
          <p:nvPr/>
        </p:nvSpPr>
        <p:spPr>
          <a:xfrm>
            <a:off x="872197" y="347695"/>
            <a:ext cx="7596554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Adversarial Scenario in the 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A3536-E71D-4D8E-8444-11AFA09AC2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13"/>
          <a:stretch/>
        </p:blipFill>
        <p:spPr>
          <a:xfrm>
            <a:off x="872197" y="1230922"/>
            <a:ext cx="7105693" cy="4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4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DEFE42-1F5D-B4DD-05C0-DC5E38986D7D}"/>
              </a:ext>
            </a:extLst>
          </p:cNvPr>
          <p:cNvSpPr>
            <a:spLocks noGrp="1"/>
          </p:cNvSpPr>
          <p:nvPr/>
        </p:nvSpPr>
        <p:spPr>
          <a:xfrm>
            <a:off x="872197" y="347695"/>
            <a:ext cx="7596554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Adversarial Scenario on the Edge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5C510-48F9-BAF9-6C93-8C2FB4843E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6" t="4678"/>
          <a:stretch/>
        </p:blipFill>
        <p:spPr>
          <a:xfrm>
            <a:off x="245655" y="1190977"/>
            <a:ext cx="8563802" cy="4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5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529</Words>
  <Application>Microsoft Office PowerPoint</Application>
  <PresentationFormat>On-screen Show (4:3)</PresentationFormat>
  <Paragraphs>80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CMSSBX10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Default</dc:creator>
  <cp:lastModifiedBy>alan devkota</cp:lastModifiedBy>
  <cp:revision>12</cp:revision>
  <dcterms:created xsi:type="dcterms:W3CDTF">2014-03-25T18:01:38Z</dcterms:created>
  <dcterms:modified xsi:type="dcterms:W3CDTF">2023-02-10T15:49:48Z</dcterms:modified>
</cp:coreProperties>
</file>