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5" r:id="rId3"/>
    <p:sldId id="659" r:id="rId4"/>
    <p:sldId id="663" r:id="rId5"/>
    <p:sldId id="667" r:id="rId6"/>
    <p:sldId id="669" r:id="rId7"/>
    <p:sldId id="680" r:id="rId8"/>
    <p:sldId id="681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881817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0753" autoAdjust="0"/>
  </p:normalViewPr>
  <p:slideViewPr>
    <p:cSldViewPr snapToGrid="0" snapToObjects="1">
      <p:cViewPr varScale="1">
        <p:scale>
          <a:sx n="100" d="100"/>
          <a:sy n="100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7CECA-602F-4AA9-A265-3310A95D1FB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B460D-C388-4BFB-AA78-12E9FDED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Self-attention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92553-1762-79FA-0E0A-FE108918F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0F6E0E-331E-5868-0B44-4E8562DFAE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E8E770-2FB0-EB2E-E27F-537176738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6C840-B350-7194-0E4C-5D8DF4BBA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B5C5F-B0B0-EBDD-C8AD-F5DAE3E4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A8EA8E-8ED0-F9F6-0FC0-A2635E371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6C3B6A-3E01-A244-339E-528B555EB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Random projection, to reduce feature implement light weight detection network to obtain estimated attention scores.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094B5-59F9-8E3A-4D60-D91B15811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7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77DC8-0BF5-3A9C-F088-68C2BEA4D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CFA62-C2A3-32EB-93C3-091ACEBE99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5A0990-48C2-79C9-3894-B8368C648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6BC06-4786-41FB-19E3-EB550E036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4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F7E7F-04E7-0DE3-813E-F44480624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F6BE96-EFFE-42AF-873E-EBFE98D52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AA97D1-A94C-7CD5-1D78-83885FB6C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NVIDIA V100 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1B870-85EA-A076-39D8-DF7669A12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74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A92E-0388-D0F1-4ECD-6005D640C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EAEF67-D2DC-3227-DDBA-A9E2D1ECB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C8292B-3980-4CE6-D2AB-B05249E06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NVIDIA V100 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CA602-EF1F-1E51-4FB8-C78F7C930D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9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460D-C388-4BFB-AA78-12E9FDED32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7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0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1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9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DDB2-5F65-7F43-A7EF-90F87641C2B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59" y="57133"/>
            <a:ext cx="3327341" cy="1081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A87350-881A-1147-8D30-66F8BFAB5A6A}"/>
              </a:ext>
            </a:extLst>
          </p:cNvPr>
          <p:cNvSpPr txBox="1"/>
          <p:nvPr/>
        </p:nvSpPr>
        <p:spPr>
          <a:xfrm>
            <a:off x="1167372" y="4320021"/>
            <a:ext cx="7033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9000" algn="ctr"/>
            <a:r>
              <a:rPr lang="en-US" sz="2400" b="0" i="0" u="none" strike="noStrike" baseline="0" dirty="0">
                <a:latin typeface="Gill Sans MT" panose="020B0502020104020203" pitchFamily="34" charset="0"/>
              </a:rPr>
              <a:t>Presented By: Alan Devkota</a:t>
            </a:r>
          </a:p>
          <a:p>
            <a:pPr marR="19000" algn="ctr"/>
            <a:r>
              <a:rPr lang="en-US" sz="2400" b="1" i="0" u="none" strike="noStrike" baseline="0" dirty="0">
                <a:latin typeface="Gill Sans MT" panose="020B0502020104020203" pitchFamily="34" charset="0"/>
              </a:rPr>
              <a:t>ECE 601</a:t>
            </a:r>
          </a:p>
          <a:p>
            <a:pPr marR="19000" algn="ctr"/>
            <a:r>
              <a:rPr lang="en-US" sz="2400" b="0" i="0" u="none" strike="noStrike" baseline="0" dirty="0">
                <a:latin typeface="Gill Sans MT" panose="020B0502020104020203" pitchFamily="34" charset="0"/>
              </a:rPr>
              <a:t>Feb 15,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48DB5D-760A-3730-B40C-E609CB825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25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0771A41F-A0BD-ABF6-3193-961D8742C61B}"/>
              </a:ext>
            </a:extLst>
          </p:cNvPr>
          <p:cNvSpPr txBox="1"/>
          <p:nvPr/>
        </p:nvSpPr>
        <p:spPr>
          <a:xfrm>
            <a:off x="1637106" y="5602553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ECE, University of Houston</a:t>
            </a:r>
          </a:p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Houston, TX, USA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C3B6A-4A1E-A67E-B427-92919A42D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1444739"/>
            <a:ext cx="8088406" cy="265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5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9E794B0-A80C-CACF-8B6F-5781E6054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3731" y="1474301"/>
            <a:ext cx="3148676" cy="4872100"/>
          </a:xfrm>
        </p:spPr>
      </p:pic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C5BD335-A0C2-BBC5-A5B7-73611F2F00B0}"/>
              </a:ext>
            </a:extLst>
          </p:cNvPr>
          <p:cNvSpPr>
            <a:spLocks noGrp="1"/>
          </p:cNvSpPr>
          <p:nvPr/>
        </p:nvSpPr>
        <p:spPr>
          <a:xfrm>
            <a:off x="76141" y="121726"/>
            <a:ext cx="7053926" cy="621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Transformer Neural Network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F5CE9C-710F-2C99-8D5F-8C6EC2DAEB78}"/>
              </a:ext>
            </a:extLst>
          </p:cNvPr>
          <p:cNvGrpSpPr/>
          <p:nvPr/>
        </p:nvGrpSpPr>
        <p:grpSpPr>
          <a:xfrm>
            <a:off x="3279362" y="3283247"/>
            <a:ext cx="5825414" cy="1216903"/>
            <a:chOff x="2891276" y="2652317"/>
            <a:chExt cx="5825414" cy="12169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9F5B17-6023-5D24-1A17-9426CF84B2AE}"/>
                </a:ext>
              </a:extLst>
            </p:cNvPr>
            <p:cNvSpPr txBox="1"/>
            <p:nvPr/>
          </p:nvSpPr>
          <p:spPr>
            <a:xfrm>
              <a:off x="2891276" y="3499888"/>
              <a:ext cx="1664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Self-Attention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C7656D-750B-2148-0CD8-0A248D9105FA}"/>
                </a:ext>
              </a:extLst>
            </p:cNvPr>
            <p:cNvSpPr txBox="1"/>
            <p:nvPr/>
          </p:nvSpPr>
          <p:spPr>
            <a:xfrm>
              <a:off x="7052239" y="3468868"/>
              <a:ext cx="1664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Self-Attention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948C1F-1D8A-2D68-6819-AA683B49BD4C}"/>
                </a:ext>
              </a:extLst>
            </p:cNvPr>
            <p:cNvSpPr txBox="1"/>
            <p:nvPr/>
          </p:nvSpPr>
          <p:spPr>
            <a:xfrm>
              <a:off x="7021613" y="2652317"/>
              <a:ext cx="1664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Cross-Attention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040E0A-F6AE-F7DD-0E5F-3E5250036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014" y="3684554"/>
              <a:ext cx="451586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8C496FC-8E0C-E30B-ED89-A03D409DB4B0}"/>
                </a:ext>
              </a:extLst>
            </p:cNvPr>
            <p:cNvCxnSpPr>
              <a:cxnSpLocks/>
            </p:cNvCxnSpPr>
            <p:nvPr/>
          </p:nvCxnSpPr>
          <p:spPr>
            <a:xfrm>
              <a:off x="6527800" y="3684554"/>
              <a:ext cx="486339" cy="0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D82BF37-2395-F794-3359-041A2A4D48A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550" y="2819400"/>
              <a:ext cx="532664" cy="0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282B4171-1ACC-48A8-1133-EF372461C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384" y="71744"/>
            <a:ext cx="2660475" cy="14823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09B6B8-81D0-32D5-DBDF-4B0C7077F8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503"/>
          <a:stretch/>
        </p:blipFill>
        <p:spPr>
          <a:xfrm>
            <a:off x="76141" y="674502"/>
            <a:ext cx="4393451" cy="34985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0C18B25-0728-1F0A-FDC0-9B8BEF0533F8}"/>
              </a:ext>
            </a:extLst>
          </p:cNvPr>
          <p:cNvSpPr txBox="1"/>
          <p:nvPr/>
        </p:nvSpPr>
        <p:spPr>
          <a:xfrm>
            <a:off x="103988" y="4428761"/>
            <a:ext cx="4045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Model: </a:t>
            </a:r>
            <a:r>
              <a:rPr lang="en-US" dirty="0"/>
              <a:t>Stack of encoder/ decoder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Usually 3-Stage processing</a:t>
            </a:r>
            <a:r>
              <a:rPr lang="en-US" dirty="0"/>
              <a:t> procedure: Linear transformation, Multi-head Attention and Feed 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Structure: </a:t>
            </a:r>
            <a:r>
              <a:rPr lang="en-US" b="1" dirty="0"/>
              <a:t>Self-attention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310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5EE9A-0E1A-D6AA-FA97-5E6915A72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8A402C-94A6-FFF7-32C4-1472B9D3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1555"/>
            <a:ext cx="6362701" cy="2889460"/>
          </a:xfrm>
          <a:prstGeom prst="rect">
            <a:avLst/>
          </a:prstGeom>
        </p:spPr>
      </p:pic>
      <p:pic>
        <p:nvPicPr>
          <p:cNvPr id="7" name="Picture 6" descr="BauerUH_secondary white.eps">
            <a:extLst>
              <a:ext uri="{FF2B5EF4-FFF2-40B4-BE49-F238E27FC236}">
                <a16:creationId xmlns:a16="http://schemas.microsoft.com/office/drawing/2014/main" id="{7F9D80DB-ECE5-7014-CECC-C0ED5DD70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93E17A-79BA-B3D5-80B1-4455826CE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E6DA7AA-D821-823B-7FB7-415707D32B30}"/>
              </a:ext>
            </a:extLst>
          </p:cNvPr>
          <p:cNvSpPr>
            <a:spLocks noGrp="1"/>
          </p:cNvSpPr>
          <p:nvPr/>
        </p:nvSpPr>
        <p:spPr>
          <a:xfrm>
            <a:off x="2993571" y="347695"/>
            <a:ext cx="3156857" cy="64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306F80-7E5C-3CDC-821E-FA79D027FE29}"/>
              </a:ext>
            </a:extLst>
          </p:cNvPr>
          <p:cNvSpPr txBox="1">
            <a:spLocks/>
          </p:cNvSpPr>
          <p:nvPr/>
        </p:nvSpPr>
        <p:spPr>
          <a:xfrm>
            <a:off x="4572000" y="839772"/>
            <a:ext cx="4495539" cy="114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ts val="2400"/>
              </a:lnSpc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Repetition of the value “0” in weight or activations allows elimination of unnecessary computations. 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2BD7C-8612-13AC-744D-939B0073D2FE}"/>
              </a:ext>
            </a:extLst>
          </p:cNvPr>
          <p:cNvSpPr txBox="1"/>
          <p:nvPr/>
        </p:nvSpPr>
        <p:spPr>
          <a:xfrm>
            <a:off x="228600" y="774815"/>
            <a:ext cx="3953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Dynamic Sparsity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E33FC-BBCB-5C49-0F68-F361DAE15D8F}"/>
              </a:ext>
            </a:extLst>
          </p:cNvPr>
          <p:cNvSpPr txBox="1"/>
          <p:nvPr/>
        </p:nvSpPr>
        <p:spPr>
          <a:xfrm>
            <a:off x="228600" y="425549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I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/>
                </a:solidFill>
              </a:rPr>
              <a:t>like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B050"/>
                </a:solidFill>
              </a:rPr>
              <a:t>ECE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3737"/>
                </a:solidFill>
              </a:rPr>
              <a:t>Seminar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B2D3A-7CFB-400C-6460-664E9E194B13}"/>
              </a:ext>
            </a:extLst>
          </p:cNvPr>
          <p:cNvSpPr txBox="1"/>
          <p:nvPr/>
        </p:nvSpPr>
        <p:spPr>
          <a:xfrm>
            <a:off x="5254488" y="3859890"/>
            <a:ext cx="4057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Self-Attention have many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weak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connections that contributes very little to the final output of the feature aggregation!!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2F1999-6C08-0925-D9AA-0E08B2487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30" y="4876801"/>
            <a:ext cx="5299740" cy="19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3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EC598-FB5E-36C6-0745-53FBE38C5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>
            <a:extLst>
              <a:ext uri="{FF2B5EF4-FFF2-40B4-BE49-F238E27FC236}">
                <a16:creationId xmlns:a16="http://schemas.microsoft.com/office/drawing/2014/main" id="{5016442A-2371-8BCA-83CD-4723EFDBF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B715E4-E708-5A96-1978-C59B9837A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F08728-5A55-9F90-D06E-EDDDE6B04AF4}"/>
              </a:ext>
            </a:extLst>
          </p:cNvPr>
          <p:cNvSpPr>
            <a:spLocks noGrp="1"/>
          </p:cNvSpPr>
          <p:nvPr/>
        </p:nvSpPr>
        <p:spPr>
          <a:xfrm>
            <a:off x="82550" y="69851"/>
            <a:ext cx="8978900" cy="72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Challenges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8CFE09-716F-B545-51A2-4310C6AEF336}"/>
              </a:ext>
            </a:extLst>
          </p:cNvPr>
          <p:cNvSpPr txBox="1">
            <a:spLocks/>
          </p:cNvSpPr>
          <p:nvPr/>
        </p:nvSpPr>
        <p:spPr>
          <a:xfrm>
            <a:off x="152401" y="798817"/>
            <a:ext cx="8909050" cy="1938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ts val="2400"/>
              </a:lnSpc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to locate weak attention connection?</a:t>
            </a:r>
          </a:p>
          <a:p>
            <a:pPr fontAlgn="base">
              <a:lnSpc>
                <a:spcPts val="2400"/>
              </a:lnSpc>
              <a:spcBef>
                <a:spcPts val="0"/>
              </a:spcBef>
              <a:spcAft>
                <a:spcPts val="1800"/>
              </a:spcAft>
              <a:buClr>
                <a:srgbClr val="00007D"/>
              </a:buClr>
              <a:buSzPct val="100000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(Compute A, Take A as a reference 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compare and select only important ones.)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fontAlgn="base">
              <a:lnSpc>
                <a:spcPts val="2400"/>
              </a:lnSpc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about introducing the sparsity before </a:t>
            </a:r>
            <a:r>
              <a:rPr lang="en-US" altLang="zh-CN" sz="1600" b="1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 * K’ 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 obtain most computation/ memory reduction?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176658-6408-D459-E062-5C691BA67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12" y="2605664"/>
            <a:ext cx="3482735" cy="2427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DFE91B-00B5-ED94-2ED6-963BA20F0BE5}"/>
              </a:ext>
            </a:extLst>
          </p:cNvPr>
          <p:cNvSpPr txBox="1"/>
          <p:nvPr/>
        </p:nvSpPr>
        <p:spPr>
          <a:xfrm>
            <a:off x="5264150" y="5087155"/>
            <a:ext cx="379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Solution : (Detect and Omit)</a:t>
            </a:r>
            <a:endParaRPr lang="en-US" altLang="zh-CN" sz="18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2F457B-007A-BF05-E062-F159A46E2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050" y="2402091"/>
            <a:ext cx="4519189" cy="25790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71F0A5-9C06-26BB-0636-BEDD7FDF99BA}"/>
              </a:ext>
            </a:extLst>
          </p:cNvPr>
          <p:cNvSpPr txBox="1"/>
          <p:nvPr/>
        </p:nvSpPr>
        <p:spPr>
          <a:xfrm>
            <a:off x="336550" y="512949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Compute and Prune</a:t>
            </a:r>
            <a:endParaRPr lang="en-US" altLang="zh-CN" sz="1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0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0AB5A-ACED-3420-558D-BB3117209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CD950-D32E-AB79-52CC-955115F4D45F}"/>
              </a:ext>
            </a:extLst>
          </p:cNvPr>
          <p:cNvSpPr>
            <a:spLocks noGrp="1"/>
          </p:cNvSpPr>
          <p:nvPr/>
        </p:nvSpPr>
        <p:spPr>
          <a:xfrm>
            <a:off x="82550" y="69851"/>
            <a:ext cx="8978900" cy="72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DOTA: Dynamic Sparse Attention Algorithm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4313DA-DC02-02EF-9BF5-0ED4E490BFB6}"/>
              </a:ext>
            </a:extLst>
          </p:cNvPr>
          <p:cNvSpPr txBox="1">
            <a:spLocks/>
          </p:cNvSpPr>
          <p:nvPr/>
        </p:nvSpPr>
        <p:spPr>
          <a:xfrm>
            <a:off x="0" y="699172"/>
            <a:ext cx="9144000" cy="2247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ts val="2400"/>
              </a:lnSpc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Train a lightweight detection n/w to help detect the weak/important connection</a:t>
            </a:r>
          </a:p>
          <a:p>
            <a:pPr marL="800100" lvl="1" indent="-342900" fontAlgn="base">
              <a:lnSpc>
                <a:spcPts val="2400"/>
              </a:lnSpc>
              <a:spcAft>
                <a:spcPts val="1800"/>
              </a:spcAft>
              <a:buClr>
                <a:srgbClr val="00007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Low precision and low dimension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B3897-D35A-92BB-3CB7-950CA56D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1546857"/>
            <a:ext cx="5676900" cy="2364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526F32-8118-2B91-56E7-2DE9C5D3E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99" y="4142504"/>
            <a:ext cx="3848261" cy="19786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FBAD66-485F-D9B8-D762-3B34A1DC2C0A}"/>
              </a:ext>
            </a:extLst>
          </p:cNvPr>
          <p:cNvSpPr txBox="1"/>
          <p:nvPr/>
        </p:nvSpPr>
        <p:spPr>
          <a:xfrm>
            <a:off x="584199" y="6167402"/>
            <a:ext cx="3584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+mn-lt"/>
                <a:ea typeface="+mn-ea"/>
                <a:cs typeface="+mn-cs"/>
              </a:rPr>
              <a:t>Reconfigurable MMU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B1FC378-01BF-2392-7933-B1A5137FA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741" y="3957049"/>
            <a:ext cx="3635516" cy="248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E6533-4B1A-F5FF-E1E3-8A7EC861A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2F23D14-7AE6-00D4-B6B7-07B2CB3E3A65}"/>
              </a:ext>
            </a:extLst>
          </p:cNvPr>
          <p:cNvSpPr>
            <a:spLocks noGrp="1"/>
          </p:cNvSpPr>
          <p:nvPr/>
        </p:nvSpPr>
        <p:spPr>
          <a:xfrm>
            <a:off x="82550" y="69851"/>
            <a:ext cx="8978900" cy="72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DOTA Accelerator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87506-8099-1A50-FDAF-C597EED8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4690"/>
            <a:ext cx="9144000" cy="47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D4B31-C91F-E20A-0D83-447B550AB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918C9C-DA5B-5163-0EA7-3DED76F15467}"/>
              </a:ext>
            </a:extLst>
          </p:cNvPr>
          <p:cNvSpPr>
            <a:spLocks noGrp="1"/>
          </p:cNvSpPr>
          <p:nvPr/>
        </p:nvSpPr>
        <p:spPr>
          <a:xfrm>
            <a:off x="82550" y="69851"/>
            <a:ext cx="8978900" cy="72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Evaluation: Model 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08D42-0098-BE11-4F3A-8D1596EF9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C1354B-5B48-E24C-4DF0-BD963BD4A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1339" y="2401134"/>
            <a:ext cx="8597900" cy="2411204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C91A75-88FC-4B06-9FD8-350394F412A6}"/>
              </a:ext>
            </a:extLst>
          </p:cNvPr>
          <p:cNvSpPr txBox="1">
            <a:spLocks/>
          </p:cNvSpPr>
          <p:nvPr/>
        </p:nvSpPr>
        <p:spPr>
          <a:xfrm>
            <a:off x="0" y="699172"/>
            <a:ext cx="9144000" cy="983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ts val="2400"/>
              </a:lnSpc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Comparable accuracy with dense models under 90-95% sparsity</a:t>
            </a:r>
          </a:p>
          <a:p>
            <a:pPr marL="342900" indent="-342900" fontAlgn="base">
              <a:lnSpc>
                <a:spcPts val="2400"/>
              </a:lnSpc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Much better accuracy-sparsity trade-off than prior art (ELSA)</a:t>
            </a:r>
          </a:p>
        </p:txBody>
      </p:sp>
    </p:spTree>
    <p:extLst>
      <p:ext uri="{BB962C8B-B14F-4D97-AF65-F5344CB8AC3E}">
        <p14:creationId xmlns:p14="http://schemas.microsoft.com/office/powerpoint/2010/main" val="133390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86064-959C-1536-0146-E56C2F941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F861903-75A7-E26F-6C51-666BF316C5B0}"/>
              </a:ext>
            </a:extLst>
          </p:cNvPr>
          <p:cNvSpPr>
            <a:spLocks noGrp="1"/>
          </p:cNvSpPr>
          <p:nvPr/>
        </p:nvSpPr>
        <p:spPr>
          <a:xfrm>
            <a:off x="82550" y="69851"/>
            <a:ext cx="8978900" cy="72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19227-47ED-5351-D3AB-1475F0538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77EF30C-1F90-2AE4-6267-2E9802E17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3850" y="686325"/>
            <a:ext cx="8229600" cy="296281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82870-DD54-7B39-4DCA-F1E337D6B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26" y="3839280"/>
            <a:ext cx="4727774" cy="241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5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uerUH_secondary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6" y="5875819"/>
            <a:ext cx="13081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75" y="5875601"/>
            <a:ext cx="1511164" cy="4911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C5BD335-A0C2-BBC5-A5B7-73611F2F00B0}"/>
              </a:ext>
            </a:extLst>
          </p:cNvPr>
          <p:cNvSpPr>
            <a:spLocks noGrp="1"/>
          </p:cNvSpPr>
          <p:nvPr/>
        </p:nvSpPr>
        <p:spPr>
          <a:xfrm>
            <a:off x="299374" y="123093"/>
            <a:ext cx="8545251" cy="872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B0297-BC7D-E219-5C8E-50FE13224094}"/>
              </a:ext>
            </a:extLst>
          </p:cNvPr>
          <p:cNvSpPr txBox="1">
            <a:spLocks/>
          </p:cNvSpPr>
          <p:nvPr/>
        </p:nvSpPr>
        <p:spPr>
          <a:xfrm>
            <a:off x="675248" y="989084"/>
            <a:ext cx="7793502" cy="4879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ts val="2400"/>
              </a:lnSpc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/>
              <a:t>Proposed way to leverage </a:t>
            </a:r>
            <a:r>
              <a:rPr lang="en-US" sz="2000" b="1" dirty="0"/>
              <a:t>weak attention connection </a:t>
            </a:r>
            <a:r>
              <a:rPr lang="en-US" sz="2000" dirty="0"/>
              <a:t>to reduce cost of self-attention mechanism</a:t>
            </a:r>
            <a:endParaRPr lang="en-US" sz="2000" dirty="0">
              <a:ea typeface="+mn-ea"/>
              <a:cs typeface="+mn-cs"/>
            </a:endParaRPr>
          </a:p>
          <a:p>
            <a:pPr marL="342900" indent="-342900" fontAlgn="base">
              <a:lnSpc>
                <a:spcPts val="2400"/>
              </a:lnSpc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/>
              <a:t>Light weight detection network and joint optimization</a:t>
            </a:r>
            <a:endParaRPr lang="en-US" sz="2000" dirty="0">
              <a:ea typeface="+mn-ea"/>
              <a:cs typeface="+mn-cs"/>
            </a:endParaRPr>
          </a:p>
          <a:p>
            <a:pPr marL="342900" indent="-342900" fontAlgn="base">
              <a:lnSpc>
                <a:spcPts val="2400"/>
              </a:lnSpc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ea typeface="+mn-ea"/>
                <a:cs typeface="+mn-cs"/>
              </a:rPr>
              <a:t>Unified hardware-software co-design</a:t>
            </a:r>
          </a:p>
          <a:p>
            <a:pPr marL="342900" indent="-342900" fontAlgn="base">
              <a:lnSpc>
                <a:spcPts val="2400"/>
              </a:lnSpc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/>
              <a:t>Speedup, energy-efficient with negligible accuracy degradation</a:t>
            </a:r>
            <a:endParaRPr lang="en-US" altLang="zh-CN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6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268</Words>
  <Application>Microsoft Office PowerPoint</Application>
  <PresentationFormat>On-screen Show (4:3)</PresentationFormat>
  <Paragraphs>49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Default</dc:creator>
  <cp:lastModifiedBy>alan devkota</cp:lastModifiedBy>
  <cp:revision>26</cp:revision>
  <dcterms:created xsi:type="dcterms:W3CDTF">2014-03-25T18:01:38Z</dcterms:created>
  <dcterms:modified xsi:type="dcterms:W3CDTF">2024-02-16T15:56:07Z</dcterms:modified>
</cp:coreProperties>
</file>