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818" autoAdjust="0"/>
  </p:normalViewPr>
  <p:slideViewPr>
    <p:cSldViewPr snapToGrid="0">
      <p:cViewPr varScale="1">
        <p:scale>
          <a:sx n="83" d="100"/>
          <a:sy n="83"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11049-C5BE-4C0E-9B25-6DA18DBCAE9C}"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1C832-D904-4AE1-9F8D-8E15741BF82C}" type="slidenum">
              <a:rPr lang="en-US" smtClean="0"/>
              <a:t>‹#›</a:t>
            </a:fld>
            <a:endParaRPr lang="en-US"/>
          </a:p>
        </p:txBody>
      </p:sp>
    </p:spTree>
    <p:extLst>
      <p:ext uri="{BB962C8B-B14F-4D97-AF65-F5344CB8AC3E}">
        <p14:creationId xmlns:p14="http://schemas.microsoft.com/office/powerpoint/2010/main" val="189593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everybody this is my high risk project on predicting user behavior on the r / depression subreddit </a:t>
            </a:r>
          </a:p>
        </p:txBody>
      </p:sp>
      <p:sp>
        <p:nvSpPr>
          <p:cNvPr id="4" name="Slide Number Placeholder 3"/>
          <p:cNvSpPr>
            <a:spLocks noGrp="1"/>
          </p:cNvSpPr>
          <p:nvPr>
            <p:ph type="sldNum" sz="quarter" idx="5"/>
          </p:nvPr>
        </p:nvSpPr>
        <p:spPr/>
        <p:txBody>
          <a:bodyPr/>
          <a:lstStyle/>
          <a:p>
            <a:fld id="{0241C832-D904-4AE1-9F8D-8E15741BF82C}" type="slidenum">
              <a:rPr lang="en-US" smtClean="0"/>
              <a:t>1</a:t>
            </a:fld>
            <a:endParaRPr lang="en-US"/>
          </a:p>
        </p:txBody>
      </p:sp>
    </p:spTree>
    <p:extLst>
      <p:ext uri="{BB962C8B-B14F-4D97-AF65-F5344CB8AC3E}">
        <p14:creationId xmlns:p14="http://schemas.microsoft.com/office/powerpoint/2010/main" val="1936927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weight value used to force the model to predict 1’s </a:t>
            </a:r>
          </a:p>
          <a:p>
            <a:endParaRPr lang="en-US" dirty="0"/>
          </a:p>
          <a:p>
            <a:r>
              <a:rPr lang="en-US" dirty="0"/>
              <a:t>Calculated as the inverse proportion of positive classes to total dataset</a:t>
            </a:r>
          </a:p>
        </p:txBody>
      </p:sp>
      <p:sp>
        <p:nvSpPr>
          <p:cNvPr id="4" name="Slide Number Placeholder 3"/>
          <p:cNvSpPr>
            <a:spLocks noGrp="1"/>
          </p:cNvSpPr>
          <p:nvPr>
            <p:ph type="sldNum" sz="quarter" idx="5"/>
          </p:nvPr>
        </p:nvSpPr>
        <p:spPr/>
        <p:txBody>
          <a:bodyPr/>
          <a:lstStyle/>
          <a:p>
            <a:fld id="{0241C832-D904-4AE1-9F8D-8E15741BF82C}" type="slidenum">
              <a:rPr lang="en-US" smtClean="0"/>
              <a:t>10</a:t>
            </a:fld>
            <a:endParaRPr lang="en-US"/>
          </a:p>
        </p:txBody>
      </p:sp>
    </p:spTree>
    <p:extLst>
      <p:ext uri="{BB962C8B-B14F-4D97-AF65-F5344CB8AC3E}">
        <p14:creationId xmlns:p14="http://schemas.microsoft.com/office/powerpoint/2010/main" val="35719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is the decimal value of that 5.6 “base” positive weight value</a:t>
            </a:r>
          </a:p>
          <a:p>
            <a:endParaRPr lang="en-US" dirty="0"/>
          </a:p>
          <a:p>
            <a:r>
              <a:rPr lang="en-US" dirty="0"/>
              <a:t>So at 0 it can get 83% accuracy and 0 F1 by just predicting all 0’s</a:t>
            </a:r>
          </a:p>
        </p:txBody>
      </p:sp>
      <p:sp>
        <p:nvSpPr>
          <p:cNvPr id="4" name="Slide Number Placeholder 3"/>
          <p:cNvSpPr>
            <a:spLocks noGrp="1"/>
          </p:cNvSpPr>
          <p:nvPr>
            <p:ph type="sldNum" sz="quarter" idx="5"/>
          </p:nvPr>
        </p:nvSpPr>
        <p:spPr/>
        <p:txBody>
          <a:bodyPr/>
          <a:lstStyle/>
          <a:p>
            <a:fld id="{0241C832-D904-4AE1-9F8D-8E15741BF82C}" type="slidenum">
              <a:rPr lang="en-US" smtClean="0"/>
              <a:t>11</a:t>
            </a:fld>
            <a:endParaRPr lang="en-US"/>
          </a:p>
        </p:txBody>
      </p:sp>
    </p:spTree>
    <p:extLst>
      <p:ext uri="{BB962C8B-B14F-4D97-AF65-F5344CB8AC3E}">
        <p14:creationId xmlns:p14="http://schemas.microsoft.com/office/powerpoint/2010/main" val="42175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pre trained models and hook them up to a loss function and tune that entire large model directly</a:t>
            </a:r>
          </a:p>
          <a:p>
            <a:r>
              <a:rPr lang="en-US" dirty="0"/>
              <a:t>This is a very slow process – 90 minutes per epoch</a:t>
            </a:r>
          </a:p>
          <a:p>
            <a:endParaRPr lang="en-US" dirty="0"/>
          </a:p>
          <a:p>
            <a:r>
              <a:rPr lang="en-US" dirty="0"/>
              <a:t>Would not be surprised if this could actually perform marginally better , but to slow to find out in this project</a:t>
            </a:r>
          </a:p>
          <a:p>
            <a:endParaRPr lang="en-US" dirty="0"/>
          </a:p>
          <a:p>
            <a:r>
              <a:rPr lang="en-US" dirty="0"/>
              <a:t>PCA to reduce to (in my case 64 values) so then I could use the title as well. , but this also did not perform as well </a:t>
            </a:r>
          </a:p>
        </p:txBody>
      </p:sp>
      <p:sp>
        <p:nvSpPr>
          <p:cNvPr id="4" name="Slide Number Placeholder 3"/>
          <p:cNvSpPr>
            <a:spLocks noGrp="1"/>
          </p:cNvSpPr>
          <p:nvPr>
            <p:ph type="sldNum" sz="quarter" idx="5"/>
          </p:nvPr>
        </p:nvSpPr>
        <p:spPr/>
        <p:txBody>
          <a:bodyPr/>
          <a:lstStyle/>
          <a:p>
            <a:fld id="{0241C832-D904-4AE1-9F8D-8E15741BF82C}" type="slidenum">
              <a:rPr lang="en-US" smtClean="0"/>
              <a:t>12</a:t>
            </a:fld>
            <a:endParaRPr lang="en-US"/>
          </a:p>
        </p:txBody>
      </p:sp>
    </p:spTree>
    <p:extLst>
      <p:ext uri="{BB962C8B-B14F-4D97-AF65-F5344CB8AC3E}">
        <p14:creationId xmlns:p14="http://schemas.microsoft.com/office/powerpoint/2010/main" val="110475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answer was no success</a:t>
            </a:r>
          </a:p>
          <a:p>
            <a:endParaRPr lang="en-US" dirty="0"/>
          </a:p>
          <a:p>
            <a:r>
              <a:rPr lang="en-US" dirty="0"/>
              <a:t>The phrase is important in remembering AI isn’t magic and if there is no way to predict Y from X, it won’t be able to</a:t>
            </a:r>
          </a:p>
          <a:p>
            <a:endParaRPr lang="en-US" dirty="0"/>
          </a:p>
          <a:p>
            <a:r>
              <a:rPr lang="en-US" dirty="0"/>
              <a:t>Larger dataset to find more separation as well as ensure that last posts are in fact last posts</a:t>
            </a:r>
          </a:p>
          <a:p>
            <a:endParaRPr lang="en-US" dirty="0"/>
          </a:p>
          <a:p>
            <a:r>
              <a:rPr lang="en-US" dirty="0"/>
              <a:t>Larger pre trained model with more parameters</a:t>
            </a:r>
          </a:p>
          <a:p>
            <a:endParaRPr lang="en-US" dirty="0"/>
          </a:p>
          <a:p>
            <a:r>
              <a:rPr lang="en-US" dirty="0"/>
              <a:t>We’ve all heard you never know what someone is going through by how they act, so if after these steps are taken no predictive power is found we can say quantifiably that this is true – an important finding in and of itself</a:t>
            </a:r>
          </a:p>
        </p:txBody>
      </p:sp>
      <p:sp>
        <p:nvSpPr>
          <p:cNvPr id="4" name="Slide Number Placeholder 3"/>
          <p:cNvSpPr>
            <a:spLocks noGrp="1"/>
          </p:cNvSpPr>
          <p:nvPr>
            <p:ph type="sldNum" sz="quarter" idx="5"/>
          </p:nvPr>
        </p:nvSpPr>
        <p:spPr/>
        <p:txBody>
          <a:bodyPr/>
          <a:lstStyle/>
          <a:p>
            <a:fld id="{0241C832-D904-4AE1-9F8D-8E15741BF82C}" type="slidenum">
              <a:rPr lang="en-US" smtClean="0"/>
              <a:t>13</a:t>
            </a:fld>
            <a:endParaRPr lang="en-US"/>
          </a:p>
        </p:txBody>
      </p:sp>
    </p:spTree>
    <p:extLst>
      <p:ext uri="{BB962C8B-B14F-4D97-AF65-F5344CB8AC3E}">
        <p14:creationId xmlns:p14="http://schemas.microsoft.com/office/powerpoint/2010/main" val="272692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mental health is as important as physical health</a:t>
            </a:r>
          </a:p>
          <a:p>
            <a:endParaRPr lang="en-US" dirty="0"/>
          </a:p>
          <a:p>
            <a:endParaRPr lang="en-US" dirty="0"/>
          </a:p>
          <a:p>
            <a:r>
              <a:rPr lang="en-US" dirty="0"/>
              <a:t>Increasingly people suffering from both mental and physical health issues are turning to online communities for help and support </a:t>
            </a:r>
          </a:p>
          <a:p>
            <a:r>
              <a:rPr lang="en-US" dirty="0"/>
              <a:t>This could be instead of or together with professional help</a:t>
            </a:r>
          </a:p>
          <a:p>
            <a:endParaRPr lang="en-US" dirty="0"/>
          </a:p>
          <a:p>
            <a:r>
              <a:rPr lang="en-US" dirty="0"/>
              <a:t>Can AI help in increasing the value of these spaces online </a:t>
            </a:r>
          </a:p>
          <a:p>
            <a:endParaRPr lang="en-US" dirty="0"/>
          </a:p>
        </p:txBody>
      </p:sp>
      <p:sp>
        <p:nvSpPr>
          <p:cNvPr id="4" name="Slide Number Placeholder 3"/>
          <p:cNvSpPr>
            <a:spLocks noGrp="1"/>
          </p:cNvSpPr>
          <p:nvPr>
            <p:ph type="sldNum" sz="quarter" idx="5"/>
          </p:nvPr>
        </p:nvSpPr>
        <p:spPr/>
        <p:txBody>
          <a:bodyPr/>
          <a:lstStyle/>
          <a:p>
            <a:fld id="{0241C832-D904-4AE1-9F8D-8E15741BF82C}" type="slidenum">
              <a:rPr lang="en-US" smtClean="0"/>
              <a:t>2</a:t>
            </a:fld>
            <a:endParaRPr lang="en-US"/>
          </a:p>
        </p:txBody>
      </p:sp>
    </p:spTree>
    <p:extLst>
      <p:ext uri="{BB962C8B-B14F-4D97-AF65-F5344CB8AC3E}">
        <p14:creationId xmlns:p14="http://schemas.microsoft.com/office/powerpoint/2010/main" val="71403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depression is a subreddit or group specific to those suffering from depression</a:t>
            </a:r>
          </a:p>
          <a:p>
            <a:endParaRPr lang="en-US" dirty="0"/>
          </a:p>
          <a:p>
            <a:r>
              <a:rPr lang="en-US" dirty="0"/>
              <a:t>Posts can include</a:t>
            </a:r>
          </a:p>
          <a:p>
            <a:r>
              <a:rPr lang="en-US" dirty="0"/>
              <a:t>	reaching out for advice (medication, am I depressed) </a:t>
            </a:r>
          </a:p>
          <a:p>
            <a:r>
              <a:rPr lang="en-US" dirty="0"/>
              <a:t>	explaining their experience</a:t>
            </a:r>
          </a:p>
          <a:p>
            <a:r>
              <a:rPr lang="en-US" dirty="0"/>
              <a:t>	seeking community </a:t>
            </a:r>
          </a:p>
          <a:p>
            <a:endParaRPr lang="en-US" dirty="0"/>
          </a:p>
          <a:p>
            <a:endParaRPr lang="en-US" dirty="0"/>
          </a:p>
          <a:p>
            <a:r>
              <a:rPr lang="en-US" dirty="0"/>
              <a:t>This is pretty dark stuff</a:t>
            </a:r>
          </a:p>
          <a:p>
            <a:endParaRPr lang="en-US" dirty="0"/>
          </a:p>
          <a:p>
            <a:r>
              <a:rPr lang="en-US" dirty="0"/>
              <a:t>Based off the text from a post can an AI model predict whether that user will post again? </a:t>
            </a:r>
          </a:p>
          <a:p>
            <a:endParaRPr lang="en-US" dirty="0"/>
          </a:p>
          <a:p>
            <a:r>
              <a:rPr lang="en-US" dirty="0"/>
              <a:t>Of course worst case scenario if someone was at risk of self harm this could be used for intervention</a:t>
            </a:r>
          </a:p>
          <a:p>
            <a:r>
              <a:rPr lang="en-US" dirty="0"/>
              <a:t>More indirectly could it be used to improve the user experience based off (well these kinds of posts typically never posted again , maybe they didn’t find what they were looking for</a:t>
            </a:r>
          </a:p>
        </p:txBody>
      </p:sp>
      <p:sp>
        <p:nvSpPr>
          <p:cNvPr id="4" name="Slide Number Placeholder 3"/>
          <p:cNvSpPr>
            <a:spLocks noGrp="1"/>
          </p:cNvSpPr>
          <p:nvPr>
            <p:ph type="sldNum" sz="quarter" idx="5"/>
          </p:nvPr>
        </p:nvSpPr>
        <p:spPr/>
        <p:txBody>
          <a:bodyPr/>
          <a:lstStyle/>
          <a:p>
            <a:fld id="{0241C832-D904-4AE1-9F8D-8E15741BF82C}" type="slidenum">
              <a:rPr lang="en-US" smtClean="0"/>
              <a:t>3</a:t>
            </a:fld>
            <a:endParaRPr lang="en-US"/>
          </a:p>
        </p:txBody>
      </p:sp>
    </p:spTree>
    <p:extLst>
      <p:ext uri="{BB962C8B-B14F-4D97-AF65-F5344CB8AC3E}">
        <p14:creationId xmlns:p14="http://schemas.microsoft.com/office/powerpoint/2010/main" val="263599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a:t>
            </a:r>
          </a:p>
          <a:p>
            <a:endParaRPr lang="en-US" dirty="0"/>
          </a:p>
          <a:p>
            <a:r>
              <a:rPr lang="en-US" dirty="0"/>
              <a:t>Would add noise to the data</a:t>
            </a:r>
          </a:p>
          <a:p>
            <a:endParaRPr lang="en-US" dirty="0"/>
          </a:p>
          <a:p>
            <a:r>
              <a:rPr lang="en-US" dirty="0"/>
              <a:t>Going out of order here but the pre trained model I used only could accept a length of 512 tokens before needing to truncate, so removed those</a:t>
            </a:r>
          </a:p>
          <a:p>
            <a:endParaRPr lang="en-US" dirty="0"/>
          </a:p>
          <a:p>
            <a:r>
              <a:rPr lang="en-US" dirty="0"/>
              <a:t>Go off the </a:t>
            </a:r>
            <a:r>
              <a:rPr lang="en-US" dirty="0" err="1"/>
              <a:t>utc</a:t>
            </a:r>
            <a:r>
              <a:rPr lang="en-US" dirty="0"/>
              <a:t> time posted and author of the post and label the last post as 1</a:t>
            </a:r>
          </a:p>
        </p:txBody>
      </p:sp>
      <p:sp>
        <p:nvSpPr>
          <p:cNvPr id="4" name="Slide Number Placeholder 3"/>
          <p:cNvSpPr>
            <a:spLocks noGrp="1"/>
          </p:cNvSpPr>
          <p:nvPr>
            <p:ph type="sldNum" sz="quarter" idx="5"/>
          </p:nvPr>
        </p:nvSpPr>
        <p:spPr/>
        <p:txBody>
          <a:bodyPr/>
          <a:lstStyle/>
          <a:p>
            <a:fld id="{0241C832-D904-4AE1-9F8D-8E15741BF82C}" type="slidenum">
              <a:rPr lang="en-US" smtClean="0"/>
              <a:t>4</a:t>
            </a:fld>
            <a:endParaRPr lang="en-US"/>
          </a:p>
        </p:txBody>
      </p:sp>
    </p:spTree>
    <p:extLst>
      <p:ext uri="{BB962C8B-B14F-4D97-AF65-F5344CB8AC3E}">
        <p14:creationId xmlns:p14="http://schemas.microsoft.com/office/powerpoint/2010/main" val="291545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in any AI project should be looking at the data </a:t>
            </a:r>
          </a:p>
          <a:p>
            <a:endParaRPr lang="en-US" dirty="0"/>
          </a:p>
          <a:p>
            <a:r>
              <a:rPr lang="en-US" dirty="0" err="1"/>
              <a:t>Admitedly</a:t>
            </a:r>
            <a:r>
              <a:rPr lang="en-US" dirty="0"/>
              <a:t> I didn’t do this but these word clouds show that the content of the two types of posts are very similar </a:t>
            </a:r>
          </a:p>
          <a:p>
            <a:endParaRPr lang="en-US" dirty="0"/>
          </a:p>
          <a:p>
            <a:r>
              <a:rPr lang="en-US" dirty="0"/>
              <a:t>Top words without stop words</a:t>
            </a:r>
          </a:p>
        </p:txBody>
      </p:sp>
      <p:sp>
        <p:nvSpPr>
          <p:cNvPr id="4" name="Slide Number Placeholder 3"/>
          <p:cNvSpPr>
            <a:spLocks noGrp="1"/>
          </p:cNvSpPr>
          <p:nvPr>
            <p:ph type="sldNum" sz="quarter" idx="5"/>
          </p:nvPr>
        </p:nvSpPr>
        <p:spPr/>
        <p:txBody>
          <a:bodyPr/>
          <a:lstStyle/>
          <a:p>
            <a:fld id="{0241C832-D904-4AE1-9F8D-8E15741BF82C}" type="slidenum">
              <a:rPr lang="en-US" smtClean="0"/>
              <a:t>5</a:t>
            </a:fld>
            <a:endParaRPr lang="en-US"/>
          </a:p>
        </p:txBody>
      </p:sp>
    </p:spTree>
    <p:extLst>
      <p:ext uri="{BB962C8B-B14F-4D97-AF65-F5344CB8AC3E}">
        <p14:creationId xmlns:p14="http://schemas.microsoft.com/office/powerpoint/2010/main" val="357647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with preprocessing</a:t>
            </a:r>
          </a:p>
          <a:p>
            <a:endParaRPr lang="en-US" dirty="0"/>
          </a:p>
          <a:p>
            <a:r>
              <a:rPr lang="en-US" dirty="0"/>
              <a:t>Pre trained model from hugging face library</a:t>
            </a:r>
          </a:p>
          <a:p>
            <a:endParaRPr lang="en-US" dirty="0"/>
          </a:p>
          <a:p>
            <a:r>
              <a:rPr lang="en-US" dirty="0"/>
              <a:t>33M parameters vs BERT base 109M parameters</a:t>
            </a:r>
          </a:p>
        </p:txBody>
      </p:sp>
      <p:sp>
        <p:nvSpPr>
          <p:cNvPr id="4" name="Slide Number Placeholder 3"/>
          <p:cNvSpPr>
            <a:spLocks noGrp="1"/>
          </p:cNvSpPr>
          <p:nvPr>
            <p:ph type="sldNum" sz="quarter" idx="5"/>
          </p:nvPr>
        </p:nvSpPr>
        <p:spPr/>
        <p:txBody>
          <a:bodyPr/>
          <a:lstStyle/>
          <a:p>
            <a:fld id="{0241C832-D904-4AE1-9F8D-8E15741BF82C}" type="slidenum">
              <a:rPr lang="en-US" smtClean="0"/>
              <a:t>6</a:t>
            </a:fld>
            <a:endParaRPr lang="en-US"/>
          </a:p>
        </p:txBody>
      </p:sp>
    </p:spTree>
    <p:extLst>
      <p:ext uri="{BB962C8B-B14F-4D97-AF65-F5344CB8AC3E}">
        <p14:creationId xmlns:p14="http://schemas.microsoft.com/office/powerpoint/2010/main" val="398564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space of a model like the one I used is trained on text from all over the internet and or literature</a:t>
            </a:r>
          </a:p>
          <a:p>
            <a:endParaRPr lang="en-US" dirty="0"/>
          </a:p>
          <a:p>
            <a:r>
              <a:rPr lang="en-US" dirty="0"/>
              <a:t>So, the output for these posts will all be very similar as relative to all other content it’s seen they are very similar</a:t>
            </a:r>
          </a:p>
          <a:p>
            <a:r>
              <a:rPr lang="en-US" dirty="0"/>
              <a:t>“posts online”</a:t>
            </a:r>
          </a:p>
          <a:p>
            <a:r>
              <a:rPr lang="en-US" dirty="0"/>
              <a:t>“all about depression”</a:t>
            </a:r>
          </a:p>
          <a:p>
            <a:endParaRPr lang="en-US" dirty="0"/>
          </a:p>
          <a:p>
            <a:r>
              <a:rPr lang="en-US" dirty="0"/>
              <a:t>Shows how separation may become easier after standardization</a:t>
            </a:r>
          </a:p>
        </p:txBody>
      </p:sp>
      <p:sp>
        <p:nvSpPr>
          <p:cNvPr id="4" name="Slide Number Placeholder 3"/>
          <p:cNvSpPr>
            <a:spLocks noGrp="1"/>
          </p:cNvSpPr>
          <p:nvPr>
            <p:ph type="sldNum" sz="quarter" idx="5"/>
          </p:nvPr>
        </p:nvSpPr>
        <p:spPr/>
        <p:txBody>
          <a:bodyPr/>
          <a:lstStyle/>
          <a:p>
            <a:fld id="{0241C832-D904-4AE1-9F8D-8E15741BF82C}" type="slidenum">
              <a:rPr lang="en-US" smtClean="0"/>
              <a:t>7</a:t>
            </a:fld>
            <a:endParaRPr lang="en-US"/>
          </a:p>
        </p:txBody>
      </p:sp>
    </p:spTree>
    <p:extLst>
      <p:ext uri="{BB962C8B-B14F-4D97-AF65-F5344CB8AC3E}">
        <p14:creationId xmlns:p14="http://schemas.microsoft.com/office/powerpoint/2010/main" val="352628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cells all contain </a:t>
            </a:r>
          </a:p>
          <a:p>
            <a:r>
              <a:rPr lang="en-US" dirty="0"/>
              <a:t>Batch normalization and </a:t>
            </a:r>
            <a:r>
              <a:rPr lang="en-US" dirty="0" err="1"/>
              <a:t>Relu</a:t>
            </a:r>
            <a:endParaRPr lang="en-US" dirty="0"/>
          </a:p>
          <a:p>
            <a:endParaRPr lang="en-US" dirty="0"/>
          </a:p>
          <a:p>
            <a:r>
              <a:rPr lang="en-US" dirty="0"/>
              <a:t>Dropout after each cell to reduce overfitting</a:t>
            </a:r>
          </a:p>
        </p:txBody>
      </p:sp>
      <p:sp>
        <p:nvSpPr>
          <p:cNvPr id="4" name="Slide Number Placeholder 3"/>
          <p:cNvSpPr>
            <a:spLocks noGrp="1"/>
          </p:cNvSpPr>
          <p:nvPr>
            <p:ph type="sldNum" sz="quarter" idx="5"/>
          </p:nvPr>
        </p:nvSpPr>
        <p:spPr/>
        <p:txBody>
          <a:bodyPr/>
          <a:lstStyle/>
          <a:p>
            <a:fld id="{0241C832-D904-4AE1-9F8D-8E15741BF82C}" type="slidenum">
              <a:rPr lang="en-US" smtClean="0"/>
              <a:t>8</a:t>
            </a:fld>
            <a:endParaRPr lang="en-US"/>
          </a:p>
        </p:txBody>
      </p:sp>
    </p:spTree>
    <p:extLst>
      <p:ext uri="{BB962C8B-B14F-4D97-AF65-F5344CB8AC3E}">
        <p14:creationId xmlns:p14="http://schemas.microsoft.com/office/powerpoint/2010/main" val="369783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 predicts one value from 0 to 1 how likely </a:t>
            </a:r>
          </a:p>
          <a:p>
            <a:endParaRPr lang="en-US" dirty="0"/>
          </a:p>
          <a:p>
            <a:r>
              <a:rPr lang="en-US" dirty="0"/>
              <a:t>Scheduler – tested on the test set after every epoch. If it hasn’t improved it’s loss, drop the learning rate 3 times</a:t>
            </a:r>
          </a:p>
          <a:p>
            <a:endParaRPr lang="en-US" dirty="0"/>
          </a:p>
          <a:p>
            <a:r>
              <a:rPr lang="en-US" dirty="0"/>
              <a:t>10 fold cross validation – split into 10 chunks and trained on each set of 9 to 1 and get the average test set performance </a:t>
            </a:r>
          </a:p>
        </p:txBody>
      </p:sp>
      <p:sp>
        <p:nvSpPr>
          <p:cNvPr id="4" name="Slide Number Placeholder 3"/>
          <p:cNvSpPr>
            <a:spLocks noGrp="1"/>
          </p:cNvSpPr>
          <p:nvPr>
            <p:ph type="sldNum" sz="quarter" idx="5"/>
          </p:nvPr>
        </p:nvSpPr>
        <p:spPr/>
        <p:txBody>
          <a:bodyPr/>
          <a:lstStyle/>
          <a:p>
            <a:fld id="{0241C832-D904-4AE1-9F8D-8E15741BF82C}" type="slidenum">
              <a:rPr lang="en-US" smtClean="0"/>
              <a:t>9</a:t>
            </a:fld>
            <a:endParaRPr lang="en-US"/>
          </a:p>
        </p:txBody>
      </p:sp>
    </p:spTree>
    <p:extLst>
      <p:ext uri="{BB962C8B-B14F-4D97-AF65-F5344CB8AC3E}">
        <p14:creationId xmlns:p14="http://schemas.microsoft.com/office/powerpoint/2010/main" val="174496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34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9214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4062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1248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54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64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0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3559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491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4776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12/10/2024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688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12/10/2024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6681649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urioustem.org/stem-articles/accuracy-vs-precision" TargetMode="External"/><Relationship Id="rId2" Type="http://schemas.openxmlformats.org/officeDocument/2006/relationships/hyperlink" Target="https://www.wordclouds.com/" TargetMode="External"/><Relationship Id="rId1" Type="http://schemas.openxmlformats.org/officeDocument/2006/relationships/slideLayout" Target="../slideLayouts/slideLayout2.xml"/><Relationship Id="rId6" Type="http://schemas.openxmlformats.org/officeDocument/2006/relationships/hyperlink" Target="https://www.analyticsvidhya.com/blog/2020/10/improve-class-imbalance-class-weights/" TargetMode="External"/><Relationship Id="rId5" Type="http://schemas.openxmlformats.org/officeDocument/2006/relationships/hyperlink" Target="https://ieeexplore.ieee.org/document/8639408" TargetMode="External"/><Relationship Id="rId4" Type="http://schemas.openxmlformats.org/officeDocument/2006/relationships/hyperlink" Target="https://huggingface.co/microsoft/MiniLM-L12-H384-uncas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FE4D5171-ECCC-6CC8-F4EF-D601157C7C5A}"/>
              </a:ext>
            </a:extLst>
          </p:cNvPr>
          <p:cNvPicPr>
            <a:picLocks noChangeAspect="1"/>
          </p:cNvPicPr>
          <p:nvPr/>
        </p:nvPicPr>
        <p:blipFill>
          <a:blip r:embed="rId3">
            <a:alphaModFix/>
          </a:blip>
          <a:srcRect t="25620" b="18143"/>
          <a:stretch/>
        </p:blipFill>
        <p:spPr>
          <a:xfrm>
            <a:off x="0" y="102155"/>
            <a:ext cx="12191980" cy="6856429"/>
          </a:xfrm>
          <a:prstGeom prst="rect">
            <a:avLst/>
          </a:prstGeom>
        </p:spPr>
      </p:pic>
      <p:sp>
        <p:nvSpPr>
          <p:cNvPr id="11" name="Freeform: Shape 10">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341152-07E2-301D-D584-3B6139D7AD4B}"/>
              </a:ext>
            </a:extLst>
          </p:cNvPr>
          <p:cNvSpPr>
            <a:spLocks noGrp="1"/>
          </p:cNvSpPr>
          <p:nvPr>
            <p:ph type="ctrTitle"/>
          </p:nvPr>
        </p:nvSpPr>
        <p:spPr>
          <a:xfrm>
            <a:off x="7376161" y="2211978"/>
            <a:ext cx="3535679" cy="1425728"/>
          </a:xfrm>
        </p:spPr>
        <p:txBody>
          <a:bodyPr anchor="b">
            <a:noAutofit/>
          </a:bodyPr>
          <a:lstStyle/>
          <a:p>
            <a:pPr algn="ctr"/>
            <a:r>
              <a:rPr lang="en-US" sz="1400" b="0" i="0" dirty="0">
                <a:effectLst/>
                <a:latin typeface="Arial" panose="020B0604020202020204" pitchFamily="34" charset="0"/>
              </a:rPr>
              <a:t>Predicting User Posting Behavior Using r/Depression Data</a:t>
            </a:r>
            <a:endParaRPr lang="en-US" sz="1400" dirty="0"/>
          </a:p>
        </p:txBody>
      </p:sp>
      <p:sp>
        <p:nvSpPr>
          <p:cNvPr id="3" name="Subtitle 2">
            <a:extLst>
              <a:ext uri="{FF2B5EF4-FFF2-40B4-BE49-F238E27FC236}">
                <a16:creationId xmlns:a16="http://schemas.microsoft.com/office/drawing/2014/main" id="{974CC9E7-1F78-8D64-8B60-C5330620B600}"/>
              </a:ext>
            </a:extLst>
          </p:cNvPr>
          <p:cNvSpPr>
            <a:spLocks noGrp="1"/>
          </p:cNvSpPr>
          <p:nvPr>
            <p:ph type="subTitle" idx="1"/>
          </p:nvPr>
        </p:nvSpPr>
        <p:spPr>
          <a:xfrm>
            <a:off x="7620000" y="4249360"/>
            <a:ext cx="3048000" cy="877585"/>
          </a:xfrm>
        </p:spPr>
        <p:txBody>
          <a:bodyPr>
            <a:normAutofit/>
          </a:bodyPr>
          <a:lstStyle/>
          <a:p>
            <a:pPr algn="ctr"/>
            <a:r>
              <a:rPr lang="en-US" dirty="0"/>
              <a:t>High Risk Project</a:t>
            </a:r>
          </a:p>
          <a:p>
            <a:pPr algn="ctr"/>
            <a:r>
              <a:rPr lang="en-US" dirty="0"/>
              <a:t>vae377</a:t>
            </a:r>
          </a:p>
        </p:txBody>
      </p:sp>
      <p:cxnSp>
        <p:nvCxnSpPr>
          <p:cNvPr id="13" name="Straight Connector 12">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8BE-CD31-400F-0B97-52628C6ECC31}"/>
              </a:ext>
            </a:extLst>
          </p:cNvPr>
          <p:cNvSpPr>
            <a:spLocks noGrp="1"/>
          </p:cNvSpPr>
          <p:nvPr>
            <p:ph type="title"/>
          </p:nvPr>
        </p:nvSpPr>
        <p:spPr/>
        <p:txBody>
          <a:bodyPr/>
          <a:lstStyle/>
          <a:p>
            <a:r>
              <a:rPr lang="en-US" dirty="0"/>
              <a:t>Methods -Training</a:t>
            </a:r>
          </a:p>
        </p:txBody>
      </p:sp>
      <p:sp>
        <p:nvSpPr>
          <p:cNvPr id="3" name="Content Placeholder 2">
            <a:extLst>
              <a:ext uri="{FF2B5EF4-FFF2-40B4-BE49-F238E27FC236}">
                <a16:creationId xmlns:a16="http://schemas.microsoft.com/office/drawing/2014/main" id="{EB93F081-020A-9E64-381B-A02F4DA1D54C}"/>
              </a:ext>
            </a:extLst>
          </p:cNvPr>
          <p:cNvSpPr>
            <a:spLocks noGrp="1"/>
          </p:cNvSpPr>
          <p:nvPr>
            <p:ph idx="1"/>
          </p:nvPr>
        </p:nvSpPr>
        <p:spPr/>
        <p:txBody>
          <a:bodyPr/>
          <a:lstStyle/>
          <a:p>
            <a:r>
              <a:rPr lang="en-US" dirty="0"/>
              <a:t>Pos_weight in Binary Cross entropy loss</a:t>
            </a:r>
          </a:p>
          <a:p>
            <a:r>
              <a:rPr lang="en-US" dirty="0"/>
              <a:t>Used to balance an imbalance in class distribution</a:t>
            </a:r>
          </a:p>
          <a:p>
            <a:r>
              <a:rPr lang="en-US" dirty="0"/>
              <a:t>83% of data points are labelled “0”</a:t>
            </a:r>
          </a:p>
          <a:p>
            <a:r>
              <a:rPr lang="en-US" dirty="0"/>
              <a:t>Pos weight of 5.6 means that the “total” loss is now equal for 0’s and 1’s</a:t>
            </a:r>
          </a:p>
          <a:p>
            <a:r>
              <a:rPr lang="en-US" dirty="0"/>
              <a:t>Forces model to try and learn 1’s instead of predicting only 0’s</a:t>
            </a:r>
          </a:p>
          <a:p>
            <a:endParaRPr lang="en-US" dirty="0"/>
          </a:p>
        </p:txBody>
      </p:sp>
    </p:spTree>
    <p:extLst>
      <p:ext uri="{BB962C8B-B14F-4D97-AF65-F5344CB8AC3E}">
        <p14:creationId xmlns:p14="http://schemas.microsoft.com/office/powerpoint/2010/main" val="94278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448C-4BCF-1868-DDB2-505CF1740993}"/>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94BC5640-08DE-00B4-D62F-BEC7672B1D2A}"/>
              </a:ext>
            </a:extLst>
          </p:cNvPr>
          <p:cNvGraphicFramePr>
            <a:graphicFrameLocks noGrp="1"/>
          </p:cNvGraphicFramePr>
          <p:nvPr>
            <p:ph idx="1"/>
            <p:extLst>
              <p:ext uri="{D42A27DB-BD31-4B8C-83A1-F6EECF244321}">
                <p14:modId xmlns:p14="http://schemas.microsoft.com/office/powerpoint/2010/main" val="2179142738"/>
              </p:ext>
            </p:extLst>
          </p:nvPr>
        </p:nvGraphicFramePr>
        <p:xfrm>
          <a:off x="952500" y="2286000"/>
          <a:ext cx="10287000" cy="259588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4157903209"/>
                    </a:ext>
                  </a:extLst>
                </a:gridCol>
                <a:gridCol w="3429000">
                  <a:extLst>
                    <a:ext uri="{9D8B030D-6E8A-4147-A177-3AD203B41FA5}">
                      <a16:colId xmlns:a16="http://schemas.microsoft.com/office/drawing/2014/main" val="829341129"/>
                    </a:ext>
                  </a:extLst>
                </a:gridCol>
                <a:gridCol w="3429000">
                  <a:extLst>
                    <a:ext uri="{9D8B030D-6E8A-4147-A177-3AD203B41FA5}">
                      <a16:colId xmlns:a16="http://schemas.microsoft.com/office/drawing/2014/main" val="1751570190"/>
                    </a:ext>
                  </a:extLst>
                </a:gridCol>
              </a:tblGrid>
              <a:tr h="370840">
                <a:tc>
                  <a:txBody>
                    <a:bodyPr/>
                    <a:lstStyle/>
                    <a:p>
                      <a:r>
                        <a:rPr lang="en-US" dirty="0"/>
                        <a:t>Alpha</a:t>
                      </a:r>
                    </a:p>
                  </a:txBody>
                  <a:tcPr/>
                </a:tc>
                <a:tc>
                  <a:txBody>
                    <a:bodyPr/>
                    <a:lstStyle/>
                    <a:p>
                      <a:r>
                        <a:rPr lang="en-US" dirty="0"/>
                        <a:t>Accuracy </a:t>
                      </a:r>
                    </a:p>
                  </a:txBody>
                  <a:tcPr/>
                </a:tc>
                <a:tc>
                  <a:txBody>
                    <a:bodyPr/>
                    <a:lstStyle/>
                    <a:p>
                      <a:r>
                        <a:rPr lang="en-US" dirty="0"/>
                        <a:t>F1 Score</a:t>
                      </a:r>
                    </a:p>
                  </a:txBody>
                  <a:tcPr/>
                </a:tc>
                <a:extLst>
                  <a:ext uri="{0D108BD9-81ED-4DB2-BD59-A6C34878D82A}">
                    <a16:rowId xmlns:a16="http://schemas.microsoft.com/office/drawing/2014/main" val="1854388322"/>
                  </a:ext>
                </a:extLst>
              </a:tr>
              <a:tr h="370840">
                <a:tc>
                  <a:txBody>
                    <a:bodyPr/>
                    <a:lstStyle/>
                    <a:p>
                      <a:r>
                        <a:rPr lang="en-US" dirty="0"/>
                        <a:t>0.5</a:t>
                      </a:r>
                    </a:p>
                  </a:txBody>
                  <a:tcPr/>
                </a:tc>
                <a:tc>
                  <a:txBody>
                    <a:bodyPr/>
                    <a:lstStyle/>
                    <a:p>
                      <a:r>
                        <a:rPr lang="en-US" dirty="0"/>
                        <a:t>0.79</a:t>
                      </a:r>
                    </a:p>
                  </a:txBody>
                  <a:tcPr/>
                </a:tc>
                <a:tc>
                  <a:txBody>
                    <a:bodyPr/>
                    <a:lstStyle/>
                    <a:p>
                      <a:r>
                        <a:rPr lang="en-US" dirty="0"/>
                        <a:t>0.16</a:t>
                      </a:r>
                    </a:p>
                  </a:txBody>
                  <a:tcPr/>
                </a:tc>
                <a:extLst>
                  <a:ext uri="{0D108BD9-81ED-4DB2-BD59-A6C34878D82A}">
                    <a16:rowId xmlns:a16="http://schemas.microsoft.com/office/drawing/2014/main" val="1901626664"/>
                  </a:ext>
                </a:extLst>
              </a:tr>
              <a:tr h="370840">
                <a:tc>
                  <a:txBody>
                    <a:bodyPr/>
                    <a:lstStyle/>
                    <a:p>
                      <a:r>
                        <a:rPr lang="en-US" dirty="0"/>
                        <a:t>0.6</a:t>
                      </a:r>
                    </a:p>
                  </a:txBody>
                  <a:tcPr/>
                </a:tc>
                <a:tc>
                  <a:txBody>
                    <a:bodyPr/>
                    <a:lstStyle/>
                    <a:p>
                      <a:r>
                        <a:rPr lang="en-US" dirty="0"/>
                        <a:t>0.71</a:t>
                      </a:r>
                    </a:p>
                  </a:txBody>
                  <a:tcPr/>
                </a:tc>
                <a:tc>
                  <a:txBody>
                    <a:bodyPr/>
                    <a:lstStyle/>
                    <a:p>
                      <a:r>
                        <a:rPr lang="en-US" dirty="0"/>
                        <a:t>0.24</a:t>
                      </a:r>
                    </a:p>
                  </a:txBody>
                  <a:tcPr/>
                </a:tc>
                <a:extLst>
                  <a:ext uri="{0D108BD9-81ED-4DB2-BD59-A6C34878D82A}">
                    <a16:rowId xmlns:a16="http://schemas.microsoft.com/office/drawing/2014/main" val="2504749007"/>
                  </a:ext>
                </a:extLst>
              </a:tr>
              <a:tr h="370840">
                <a:tc>
                  <a:txBody>
                    <a:bodyPr/>
                    <a:lstStyle/>
                    <a:p>
                      <a:r>
                        <a:rPr lang="en-US" dirty="0"/>
                        <a:t>0.7</a:t>
                      </a:r>
                    </a:p>
                  </a:txBody>
                  <a:tcPr/>
                </a:tc>
                <a:tc>
                  <a:txBody>
                    <a:bodyPr/>
                    <a:lstStyle/>
                    <a:p>
                      <a:r>
                        <a:rPr lang="en-US" dirty="0"/>
                        <a:t>0.64</a:t>
                      </a:r>
                    </a:p>
                  </a:txBody>
                  <a:tcPr/>
                </a:tc>
                <a:tc>
                  <a:txBody>
                    <a:bodyPr/>
                    <a:lstStyle/>
                    <a:p>
                      <a:r>
                        <a:rPr lang="en-US" dirty="0"/>
                        <a:t>0.28</a:t>
                      </a:r>
                    </a:p>
                  </a:txBody>
                  <a:tcPr/>
                </a:tc>
                <a:extLst>
                  <a:ext uri="{0D108BD9-81ED-4DB2-BD59-A6C34878D82A}">
                    <a16:rowId xmlns:a16="http://schemas.microsoft.com/office/drawing/2014/main" val="222911651"/>
                  </a:ext>
                </a:extLst>
              </a:tr>
              <a:tr h="370840">
                <a:tc>
                  <a:txBody>
                    <a:bodyPr/>
                    <a:lstStyle/>
                    <a:p>
                      <a:r>
                        <a:rPr lang="en-US" dirty="0"/>
                        <a:t>0.8</a:t>
                      </a:r>
                    </a:p>
                  </a:txBody>
                  <a:tcPr/>
                </a:tc>
                <a:tc>
                  <a:txBody>
                    <a:bodyPr/>
                    <a:lstStyle/>
                    <a:p>
                      <a:r>
                        <a:rPr lang="en-US" dirty="0"/>
                        <a:t>0.60</a:t>
                      </a:r>
                    </a:p>
                  </a:txBody>
                  <a:tcPr/>
                </a:tc>
                <a:tc>
                  <a:txBody>
                    <a:bodyPr/>
                    <a:lstStyle/>
                    <a:p>
                      <a:r>
                        <a:rPr lang="en-US" dirty="0"/>
                        <a:t>0.29</a:t>
                      </a:r>
                    </a:p>
                  </a:txBody>
                  <a:tcPr/>
                </a:tc>
                <a:extLst>
                  <a:ext uri="{0D108BD9-81ED-4DB2-BD59-A6C34878D82A}">
                    <a16:rowId xmlns:a16="http://schemas.microsoft.com/office/drawing/2014/main" val="2365658968"/>
                  </a:ext>
                </a:extLst>
              </a:tr>
              <a:tr h="370840">
                <a:tc>
                  <a:txBody>
                    <a:bodyPr/>
                    <a:lstStyle/>
                    <a:p>
                      <a:r>
                        <a:rPr lang="en-US" dirty="0"/>
                        <a:t>0.9</a:t>
                      </a:r>
                    </a:p>
                  </a:txBody>
                  <a:tcPr/>
                </a:tc>
                <a:tc>
                  <a:txBody>
                    <a:bodyPr/>
                    <a:lstStyle/>
                    <a:p>
                      <a:r>
                        <a:rPr lang="en-US" dirty="0"/>
                        <a:t>0.56</a:t>
                      </a:r>
                    </a:p>
                  </a:txBody>
                  <a:tcPr/>
                </a:tc>
                <a:tc>
                  <a:txBody>
                    <a:bodyPr/>
                    <a:lstStyle/>
                    <a:p>
                      <a:r>
                        <a:rPr lang="en-US" dirty="0"/>
                        <a:t>0.30</a:t>
                      </a:r>
                    </a:p>
                  </a:txBody>
                  <a:tcPr/>
                </a:tc>
                <a:extLst>
                  <a:ext uri="{0D108BD9-81ED-4DB2-BD59-A6C34878D82A}">
                    <a16:rowId xmlns:a16="http://schemas.microsoft.com/office/drawing/2014/main" val="4033540649"/>
                  </a:ext>
                </a:extLst>
              </a:tr>
              <a:tr h="370840">
                <a:tc>
                  <a:txBody>
                    <a:bodyPr/>
                    <a:lstStyle/>
                    <a:p>
                      <a:r>
                        <a:rPr lang="en-US" dirty="0"/>
                        <a:t>1.0</a:t>
                      </a:r>
                    </a:p>
                  </a:txBody>
                  <a:tcPr/>
                </a:tc>
                <a:tc>
                  <a:txBody>
                    <a:bodyPr/>
                    <a:lstStyle/>
                    <a:p>
                      <a:r>
                        <a:rPr lang="en-US" dirty="0"/>
                        <a:t>0.54</a:t>
                      </a:r>
                    </a:p>
                  </a:txBody>
                  <a:tcPr/>
                </a:tc>
                <a:tc>
                  <a:txBody>
                    <a:bodyPr/>
                    <a:lstStyle/>
                    <a:p>
                      <a:r>
                        <a:rPr lang="en-US" dirty="0"/>
                        <a:t>0.30</a:t>
                      </a:r>
                    </a:p>
                  </a:txBody>
                  <a:tcPr/>
                </a:tc>
                <a:extLst>
                  <a:ext uri="{0D108BD9-81ED-4DB2-BD59-A6C34878D82A}">
                    <a16:rowId xmlns:a16="http://schemas.microsoft.com/office/drawing/2014/main" val="850749343"/>
                  </a:ext>
                </a:extLst>
              </a:tr>
            </a:tbl>
          </a:graphicData>
        </a:graphic>
      </p:graphicFrame>
    </p:spTree>
    <p:extLst>
      <p:ext uri="{BB962C8B-B14F-4D97-AF65-F5344CB8AC3E}">
        <p14:creationId xmlns:p14="http://schemas.microsoft.com/office/powerpoint/2010/main" val="3172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7EAE-B829-6881-2F9A-EF9E4513B265}"/>
              </a:ext>
            </a:extLst>
          </p:cNvPr>
          <p:cNvSpPr>
            <a:spLocks noGrp="1"/>
          </p:cNvSpPr>
          <p:nvPr>
            <p:ph type="title"/>
          </p:nvPr>
        </p:nvSpPr>
        <p:spPr/>
        <p:txBody>
          <a:bodyPr/>
          <a:lstStyle/>
          <a:p>
            <a:r>
              <a:rPr lang="en-US" dirty="0"/>
              <a:t>Methods – Tried but not used</a:t>
            </a:r>
          </a:p>
        </p:txBody>
      </p:sp>
      <p:sp>
        <p:nvSpPr>
          <p:cNvPr id="3" name="Content Placeholder 2">
            <a:extLst>
              <a:ext uri="{FF2B5EF4-FFF2-40B4-BE49-F238E27FC236}">
                <a16:creationId xmlns:a16="http://schemas.microsoft.com/office/drawing/2014/main" id="{D25A9140-9BDD-1A7E-3187-9EBAE75C7395}"/>
              </a:ext>
            </a:extLst>
          </p:cNvPr>
          <p:cNvSpPr>
            <a:spLocks noGrp="1"/>
          </p:cNvSpPr>
          <p:nvPr>
            <p:ph idx="1"/>
          </p:nvPr>
        </p:nvSpPr>
        <p:spPr/>
        <p:txBody>
          <a:bodyPr/>
          <a:lstStyle/>
          <a:p>
            <a:r>
              <a:rPr lang="en-US" dirty="0"/>
              <a:t>Fine tune the pre-trained model directly </a:t>
            </a:r>
          </a:p>
          <a:p>
            <a:pPr lvl="1"/>
            <a:r>
              <a:rPr lang="en-US" dirty="0"/>
              <a:t>Slow!</a:t>
            </a:r>
          </a:p>
          <a:p>
            <a:r>
              <a:rPr lang="en-US" dirty="0"/>
              <a:t>Use PCA to reduce dimensionality of the 384-length vector</a:t>
            </a:r>
          </a:p>
          <a:p>
            <a:pPr marL="514350" indent="-285750"/>
            <a:endParaRPr lang="en-US" dirty="0"/>
          </a:p>
          <a:p>
            <a:pPr marL="514350" indent="-285750"/>
            <a:endParaRPr lang="en-US" dirty="0"/>
          </a:p>
        </p:txBody>
      </p:sp>
    </p:spTree>
    <p:extLst>
      <p:ext uri="{BB962C8B-B14F-4D97-AF65-F5344CB8AC3E}">
        <p14:creationId xmlns:p14="http://schemas.microsoft.com/office/powerpoint/2010/main" val="234525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0C96-8247-F81F-69D5-8910EDB3BE8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119005D-4E0A-86BF-7E87-518DA585D02E}"/>
              </a:ext>
            </a:extLst>
          </p:cNvPr>
          <p:cNvSpPr>
            <a:spLocks noGrp="1"/>
          </p:cNvSpPr>
          <p:nvPr>
            <p:ph idx="1"/>
          </p:nvPr>
        </p:nvSpPr>
        <p:spPr/>
        <p:txBody>
          <a:bodyPr/>
          <a:lstStyle/>
          <a:p>
            <a:r>
              <a:rPr lang="en-US" dirty="0"/>
              <a:t>Not successful in predicting the label to any actionable degree</a:t>
            </a:r>
          </a:p>
          <a:p>
            <a:r>
              <a:rPr lang="en-US" dirty="0"/>
              <a:t>Can’t fit a camel through the eye of a needle</a:t>
            </a:r>
          </a:p>
          <a:p>
            <a:pPr marL="0" indent="0">
              <a:buNone/>
            </a:pPr>
            <a:r>
              <a:rPr lang="en-US" b="1" dirty="0"/>
              <a:t>Future work</a:t>
            </a:r>
          </a:p>
          <a:p>
            <a:r>
              <a:rPr lang="en-US" dirty="0"/>
              <a:t>Larger dataset (or different domain)</a:t>
            </a:r>
          </a:p>
          <a:p>
            <a:r>
              <a:rPr lang="en-US" dirty="0"/>
              <a:t>Larger pre-trained model</a:t>
            </a:r>
          </a:p>
          <a:p>
            <a:r>
              <a:rPr lang="en-US" dirty="0"/>
              <a:t>Conclude that text alone is not a valid predictor in this type of project</a:t>
            </a:r>
          </a:p>
        </p:txBody>
      </p:sp>
    </p:spTree>
    <p:extLst>
      <p:ext uri="{BB962C8B-B14F-4D97-AF65-F5344CB8AC3E}">
        <p14:creationId xmlns:p14="http://schemas.microsoft.com/office/powerpoint/2010/main" val="41290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CD9F-3227-1285-3181-B674A3521809}"/>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EAD400C3-8A85-607D-FC4F-4CD6DED84CAD}"/>
              </a:ext>
            </a:extLst>
          </p:cNvPr>
          <p:cNvSpPr>
            <a:spLocks noGrp="1"/>
          </p:cNvSpPr>
          <p:nvPr>
            <p:ph idx="1"/>
          </p:nvPr>
        </p:nvSpPr>
        <p:spPr/>
        <p:txBody>
          <a:bodyPr/>
          <a:lstStyle/>
          <a:p>
            <a:r>
              <a:rPr lang="en-US" dirty="0">
                <a:hlinkClick r:id="rId2"/>
              </a:rPr>
              <a:t>https://www.wordclouds.com/</a:t>
            </a:r>
            <a:endParaRPr lang="en-US" dirty="0"/>
          </a:p>
          <a:p>
            <a:r>
              <a:rPr lang="en-US" dirty="0">
                <a:hlinkClick r:id="rId3"/>
              </a:rPr>
              <a:t>https://www.curioustem.org/stem-articles/accuracy-vs-precision</a:t>
            </a:r>
            <a:endParaRPr lang="en-US" dirty="0"/>
          </a:p>
          <a:p>
            <a:r>
              <a:rPr lang="en-US" dirty="0">
                <a:hlinkClick r:id="rId4"/>
              </a:rPr>
              <a:t>https://huggingface.co/microsoft/MiniLM-L12-H384-uncased</a:t>
            </a:r>
            <a:endParaRPr lang="en-US" dirty="0"/>
          </a:p>
          <a:p>
            <a:r>
              <a:rPr lang="en-US" dirty="0"/>
              <a:t>https://www.analyticsvidhya.com/blog/2024/11/all-minilm-l6-v2/</a:t>
            </a:r>
          </a:p>
          <a:p>
            <a:r>
              <a:rPr lang="en-US" dirty="0">
                <a:hlinkClick r:id="rId5"/>
              </a:rPr>
              <a:t>https://ieeexplore.ieee.org/document/8639408</a:t>
            </a:r>
            <a:endParaRPr lang="en-US" dirty="0"/>
          </a:p>
          <a:p>
            <a:r>
              <a:rPr lang="en-US" dirty="0">
                <a:hlinkClick r:id="rId6"/>
              </a:rPr>
              <a:t>https://www.analyticsvidhya.com/blog/2020/10/improve-class-imbalance-class-weights/</a:t>
            </a:r>
            <a:endParaRPr lang="en-US" dirty="0"/>
          </a:p>
          <a:p>
            <a:endParaRPr lang="en-US" dirty="0"/>
          </a:p>
        </p:txBody>
      </p:sp>
    </p:spTree>
    <p:extLst>
      <p:ext uri="{BB962C8B-B14F-4D97-AF65-F5344CB8AC3E}">
        <p14:creationId xmlns:p14="http://schemas.microsoft.com/office/powerpoint/2010/main" val="398449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B63D-3B19-40BC-AD04-F77BF5FABBD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63EC482-FF3D-F8C9-C306-66914A312CBE}"/>
              </a:ext>
            </a:extLst>
          </p:cNvPr>
          <p:cNvSpPr>
            <a:spLocks noGrp="1"/>
          </p:cNvSpPr>
          <p:nvPr>
            <p:ph idx="1"/>
          </p:nvPr>
        </p:nvSpPr>
        <p:spPr/>
        <p:txBody>
          <a:bodyPr/>
          <a:lstStyle/>
          <a:p>
            <a:r>
              <a:rPr lang="en-US" dirty="0"/>
              <a:t>Mental Health is as important as physical health</a:t>
            </a:r>
          </a:p>
          <a:p>
            <a:r>
              <a:rPr lang="en-US" dirty="0"/>
              <a:t>Online platforms are important spaces for people suffering to find community </a:t>
            </a:r>
          </a:p>
          <a:p>
            <a:r>
              <a:rPr lang="en-US" dirty="0"/>
              <a:t>Can AI be used to improve the health outcomes of users of the r/depression?</a:t>
            </a:r>
          </a:p>
          <a:p>
            <a:endParaRPr lang="en-US" dirty="0"/>
          </a:p>
        </p:txBody>
      </p:sp>
    </p:spTree>
    <p:extLst>
      <p:ext uri="{BB962C8B-B14F-4D97-AF65-F5344CB8AC3E}">
        <p14:creationId xmlns:p14="http://schemas.microsoft.com/office/powerpoint/2010/main" val="238257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3941-B10E-7319-A027-78FFB2441AF3}"/>
              </a:ext>
            </a:extLst>
          </p:cNvPr>
          <p:cNvSpPr>
            <a:spLocks noGrp="1"/>
          </p:cNvSpPr>
          <p:nvPr>
            <p:ph type="title"/>
          </p:nvPr>
        </p:nvSpPr>
        <p:spPr/>
        <p:txBody>
          <a:bodyPr/>
          <a:lstStyle/>
          <a:p>
            <a:r>
              <a:rPr lang="en-US" dirty="0"/>
              <a:t>Background / Goals</a:t>
            </a:r>
          </a:p>
        </p:txBody>
      </p:sp>
      <p:sp>
        <p:nvSpPr>
          <p:cNvPr id="3" name="Content Placeholder 2">
            <a:extLst>
              <a:ext uri="{FF2B5EF4-FFF2-40B4-BE49-F238E27FC236}">
                <a16:creationId xmlns:a16="http://schemas.microsoft.com/office/drawing/2014/main" id="{C991B48E-1CE7-9A1E-841B-0FE3439AAAB4}"/>
              </a:ext>
            </a:extLst>
          </p:cNvPr>
          <p:cNvSpPr>
            <a:spLocks noGrp="1"/>
          </p:cNvSpPr>
          <p:nvPr>
            <p:ph idx="1"/>
          </p:nvPr>
        </p:nvSpPr>
        <p:spPr/>
        <p:txBody>
          <a:bodyPr/>
          <a:lstStyle/>
          <a:p>
            <a:pPr marL="541782" lvl="1" indent="-285750">
              <a:buFont typeface="Arial" panose="020B0604020202020204" pitchFamily="34" charset="0"/>
              <a:buChar char="•"/>
            </a:pPr>
            <a:r>
              <a:rPr lang="en-US" dirty="0"/>
              <a:t>r/depression is a “subreddit” on the popular social media platform – Reddit</a:t>
            </a:r>
          </a:p>
          <a:p>
            <a:pPr marL="806958" lvl="2" indent="-285750"/>
            <a:r>
              <a:rPr lang="en-US" dirty="0"/>
              <a:t>There are currently 1.1 Million Members </a:t>
            </a:r>
          </a:p>
          <a:p>
            <a:pPr marL="514350" indent="-285750"/>
            <a:r>
              <a:rPr lang="en-US" dirty="0"/>
              <a:t>My dataset contained ~30,000 posts from 2020</a:t>
            </a:r>
          </a:p>
          <a:p>
            <a:pPr marL="514350" indent="-285750"/>
            <a:r>
              <a:rPr lang="en-US" dirty="0"/>
              <a:t>Example Post</a:t>
            </a:r>
          </a:p>
          <a:p>
            <a:pPr marL="806958" lvl="2" indent="-285750"/>
            <a:r>
              <a:rPr lang="en-US" dirty="0"/>
              <a:t>Title: Help </a:t>
            </a:r>
          </a:p>
          <a:p>
            <a:pPr marL="806958" lvl="2" indent="-285750"/>
            <a:r>
              <a:rPr lang="en-US" dirty="0"/>
              <a:t>Post: I was happy when </a:t>
            </a:r>
            <a:r>
              <a:rPr lang="en-US" dirty="0" err="1"/>
              <a:t>i</a:t>
            </a:r>
            <a:r>
              <a:rPr lang="en-US" dirty="0"/>
              <a:t> finally stopped with self harm and now </a:t>
            </a:r>
            <a:r>
              <a:rPr lang="en-US" dirty="0" err="1"/>
              <a:t>i</a:t>
            </a:r>
            <a:r>
              <a:rPr lang="en-US" dirty="0"/>
              <a:t> want to start again...</a:t>
            </a:r>
          </a:p>
          <a:p>
            <a:pPr marL="541782" lvl="1" indent="-285750">
              <a:buFont typeface="Arial" panose="020B0604020202020204" pitchFamily="34" charset="0"/>
              <a:buChar char="•"/>
            </a:pPr>
            <a:r>
              <a:rPr lang="en-US" dirty="0"/>
              <a:t>Goal: Based of the content of a post, can an AI model predict accurately whether the author of that post will post again</a:t>
            </a:r>
          </a:p>
          <a:p>
            <a:pPr marL="806958" lvl="2" indent="-285750"/>
            <a:r>
              <a:rPr lang="en-US" dirty="0"/>
              <a:t>This could help with intervention if someone is at risk of disengagement </a:t>
            </a:r>
          </a:p>
          <a:p>
            <a:pPr marL="806958" lvl="2" indent="-285750"/>
            <a:r>
              <a:rPr lang="en-US" dirty="0"/>
              <a:t>This could be used to better the platform design and user experience</a:t>
            </a:r>
          </a:p>
        </p:txBody>
      </p:sp>
    </p:spTree>
    <p:extLst>
      <p:ext uri="{BB962C8B-B14F-4D97-AF65-F5344CB8AC3E}">
        <p14:creationId xmlns:p14="http://schemas.microsoft.com/office/powerpoint/2010/main" val="345928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EBE6-D7F9-C9CF-F5E2-989B424D29CA}"/>
              </a:ext>
            </a:extLst>
          </p:cNvPr>
          <p:cNvSpPr>
            <a:spLocks noGrp="1"/>
          </p:cNvSpPr>
          <p:nvPr>
            <p:ph type="title"/>
          </p:nvPr>
        </p:nvSpPr>
        <p:spPr/>
        <p:txBody>
          <a:bodyPr/>
          <a:lstStyle/>
          <a:p>
            <a:r>
              <a:rPr lang="en-US" dirty="0"/>
              <a:t>Methods - Preprocessing</a:t>
            </a:r>
          </a:p>
        </p:txBody>
      </p:sp>
      <p:sp>
        <p:nvSpPr>
          <p:cNvPr id="3" name="Content Placeholder 2">
            <a:extLst>
              <a:ext uri="{FF2B5EF4-FFF2-40B4-BE49-F238E27FC236}">
                <a16:creationId xmlns:a16="http://schemas.microsoft.com/office/drawing/2014/main" id="{6BD5D430-B941-60D0-E327-DA1009EBD714}"/>
              </a:ext>
            </a:extLst>
          </p:cNvPr>
          <p:cNvSpPr>
            <a:spLocks noGrp="1"/>
          </p:cNvSpPr>
          <p:nvPr>
            <p:ph idx="1"/>
          </p:nvPr>
        </p:nvSpPr>
        <p:spPr/>
        <p:txBody>
          <a:bodyPr/>
          <a:lstStyle/>
          <a:p>
            <a:r>
              <a:rPr lang="en-US" dirty="0"/>
              <a:t>Posts that were marked as ‘removed’ were removed from the dataset</a:t>
            </a:r>
          </a:p>
          <a:p>
            <a:r>
              <a:rPr lang="en-US" dirty="0"/>
              <a:t>Posts where the author had since deleted their account were removed</a:t>
            </a:r>
          </a:p>
          <a:p>
            <a:r>
              <a:rPr lang="en-US" dirty="0"/>
              <a:t>Posts that were too long to fit entirely into a text embedding model were removed</a:t>
            </a:r>
          </a:p>
          <a:p>
            <a:r>
              <a:rPr lang="en-US" dirty="0"/>
              <a:t>Remaining posts all were labeled with a new value “</a:t>
            </a:r>
            <a:r>
              <a:rPr lang="en-US" dirty="0" err="1"/>
              <a:t>last_post</a:t>
            </a:r>
            <a:r>
              <a:rPr lang="en-US" dirty="0"/>
              <a:t>”</a:t>
            </a:r>
          </a:p>
          <a:p>
            <a:pPr lvl="1"/>
            <a:r>
              <a:rPr lang="en-US" dirty="0"/>
              <a:t>This was a “1” if the author of that post also posted again after that</a:t>
            </a:r>
          </a:p>
          <a:p>
            <a:pPr lvl="1"/>
            <a:r>
              <a:rPr lang="en-US" dirty="0"/>
              <a:t>This was a “0” if the author of that post never posted again </a:t>
            </a:r>
          </a:p>
        </p:txBody>
      </p:sp>
    </p:spTree>
    <p:extLst>
      <p:ext uri="{BB962C8B-B14F-4D97-AF65-F5344CB8AC3E}">
        <p14:creationId xmlns:p14="http://schemas.microsoft.com/office/powerpoint/2010/main" val="76321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C729-5536-E735-3257-6955F84E357B}"/>
              </a:ext>
            </a:extLst>
          </p:cNvPr>
          <p:cNvSpPr>
            <a:spLocks noGrp="1"/>
          </p:cNvSpPr>
          <p:nvPr>
            <p:ph type="title"/>
          </p:nvPr>
        </p:nvSpPr>
        <p:spPr>
          <a:xfrm>
            <a:off x="952500" y="152401"/>
            <a:ext cx="10287000" cy="1147762"/>
          </a:xfrm>
        </p:spPr>
        <p:txBody>
          <a:bodyPr/>
          <a:lstStyle/>
          <a:p>
            <a:r>
              <a:rPr lang="en-US" dirty="0"/>
              <a:t>METHODS - PREPROCESSING</a:t>
            </a:r>
          </a:p>
        </p:txBody>
      </p:sp>
      <p:pic>
        <p:nvPicPr>
          <p:cNvPr id="5" name="Content Placeholder 4" descr="A tree made of words&#10;&#10;Description automatically generated">
            <a:extLst>
              <a:ext uri="{FF2B5EF4-FFF2-40B4-BE49-F238E27FC236}">
                <a16:creationId xmlns:a16="http://schemas.microsoft.com/office/drawing/2014/main" id="{C0CC9989-DBF0-2FCA-A895-8E644F9D0D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500" y="2209799"/>
            <a:ext cx="4495800" cy="4495800"/>
          </a:xfrm>
        </p:spPr>
      </p:pic>
      <p:pic>
        <p:nvPicPr>
          <p:cNvPr id="9" name="Picture 8" descr="A tree made of words&#10;&#10;Description automatically generated">
            <a:extLst>
              <a:ext uri="{FF2B5EF4-FFF2-40B4-BE49-F238E27FC236}">
                <a16:creationId xmlns:a16="http://schemas.microsoft.com/office/drawing/2014/main" id="{AE1F4DF8-A449-5873-BFB9-D0D7AD14F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025" y="2209799"/>
            <a:ext cx="4495800" cy="4495800"/>
          </a:xfrm>
          <a:prstGeom prst="rect">
            <a:avLst/>
          </a:prstGeom>
        </p:spPr>
      </p:pic>
      <p:sp>
        <p:nvSpPr>
          <p:cNvPr id="10" name="TextBox 9">
            <a:extLst>
              <a:ext uri="{FF2B5EF4-FFF2-40B4-BE49-F238E27FC236}">
                <a16:creationId xmlns:a16="http://schemas.microsoft.com/office/drawing/2014/main" id="{CB725DE6-0CC1-BE23-36E2-84E671524C1A}"/>
              </a:ext>
            </a:extLst>
          </p:cNvPr>
          <p:cNvSpPr txBox="1"/>
          <p:nvPr/>
        </p:nvSpPr>
        <p:spPr>
          <a:xfrm>
            <a:off x="1847850" y="1801296"/>
            <a:ext cx="2705100" cy="369332"/>
          </a:xfrm>
          <a:prstGeom prst="rect">
            <a:avLst/>
          </a:prstGeom>
          <a:noFill/>
        </p:spPr>
        <p:txBody>
          <a:bodyPr wrap="square" rtlCol="0">
            <a:spAutoFit/>
          </a:bodyPr>
          <a:lstStyle/>
          <a:p>
            <a:r>
              <a:rPr lang="en-US" b="1" dirty="0"/>
              <a:t>Was</a:t>
            </a:r>
            <a:r>
              <a:rPr lang="en-US" dirty="0"/>
              <a:t> author’s last post</a:t>
            </a:r>
          </a:p>
        </p:txBody>
      </p:sp>
      <p:sp>
        <p:nvSpPr>
          <p:cNvPr id="11" name="TextBox 10">
            <a:extLst>
              <a:ext uri="{FF2B5EF4-FFF2-40B4-BE49-F238E27FC236}">
                <a16:creationId xmlns:a16="http://schemas.microsoft.com/office/drawing/2014/main" id="{D430BBD3-DC53-EC2A-714F-05B35FDDCC4A}"/>
              </a:ext>
            </a:extLst>
          </p:cNvPr>
          <p:cNvSpPr txBox="1"/>
          <p:nvPr/>
        </p:nvSpPr>
        <p:spPr>
          <a:xfrm>
            <a:off x="7848600" y="1840467"/>
            <a:ext cx="2705100" cy="369332"/>
          </a:xfrm>
          <a:prstGeom prst="rect">
            <a:avLst/>
          </a:prstGeom>
          <a:noFill/>
        </p:spPr>
        <p:txBody>
          <a:bodyPr wrap="square" rtlCol="0">
            <a:spAutoFit/>
          </a:bodyPr>
          <a:lstStyle/>
          <a:p>
            <a:r>
              <a:rPr lang="en-US" dirty="0"/>
              <a:t>Was </a:t>
            </a:r>
            <a:r>
              <a:rPr lang="en-US" b="1" dirty="0"/>
              <a:t>not</a:t>
            </a:r>
            <a:r>
              <a:rPr lang="en-US" dirty="0"/>
              <a:t> author’s last post</a:t>
            </a:r>
          </a:p>
        </p:txBody>
      </p:sp>
    </p:spTree>
    <p:extLst>
      <p:ext uri="{BB962C8B-B14F-4D97-AF65-F5344CB8AC3E}">
        <p14:creationId xmlns:p14="http://schemas.microsoft.com/office/powerpoint/2010/main" val="102549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3F3-B44B-0E8A-F015-A43E16BDD813}"/>
              </a:ext>
            </a:extLst>
          </p:cNvPr>
          <p:cNvSpPr>
            <a:spLocks noGrp="1"/>
          </p:cNvSpPr>
          <p:nvPr>
            <p:ph type="title"/>
          </p:nvPr>
        </p:nvSpPr>
        <p:spPr/>
        <p:txBody>
          <a:bodyPr/>
          <a:lstStyle/>
          <a:p>
            <a:r>
              <a:rPr lang="en-US" dirty="0"/>
              <a:t>Methods - Preprocessing</a:t>
            </a:r>
          </a:p>
        </p:txBody>
      </p:sp>
      <p:sp>
        <p:nvSpPr>
          <p:cNvPr id="3" name="Content Placeholder 2">
            <a:extLst>
              <a:ext uri="{FF2B5EF4-FFF2-40B4-BE49-F238E27FC236}">
                <a16:creationId xmlns:a16="http://schemas.microsoft.com/office/drawing/2014/main" id="{B7081172-EA00-CC99-75FD-11B83F57DE29}"/>
              </a:ext>
            </a:extLst>
          </p:cNvPr>
          <p:cNvSpPr>
            <a:spLocks noGrp="1"/>
          </p:cNvSpPr>
          <p:nvPr>
            <p:ph idx="1"/>
          </p:nvPr>
        </p:nvSpPr>
        <p:spPr/>
        <p:txBody>
          <a:bodyPr/>
          <a:lstStyle/>
          <a:p>
            <a:r>
              <a:rPr lang="en-US" dirty="0"/>
              <a:t>    Embedding post text </a:t>
            </a:r>
          </a:p>
          <a:p>
            <a:pPr marL="541782" lvl="1" indent="-285750">
              <a:buFont typeface="Arial" panose="020B0604020202020204" pitchFamily="34" charset="0"/>
              <a:buChar char="•"/>
            </a:pPr>
            <a:r>
              <a:rPr lang="en-US" dirty="0"/>
              <a:t>Use pre-trained transformer embedding model</a:t>
            </a:r>
          </a:p>
          <a:p>
            <a:pPr marL="806958" lvl="2" indent="-285750"/>
            <a:r>
              <a:rPr lang="en-US" b="0" i="0" dirty="0" err="1">
                <a:effectLst/>
                <a:latin typeface="Arial" panose="020B0604020202020204" pitchFamily="34" charset="0"/>
              </a:rPr>
              <a:t>microsoft</a:t>
            </a:r>
            <a:r>
              <a:rPr lang="en-US" b="0" i="0" dirty="0">
                <a:effectLst/>
                <a:latin typeface="Arial" panose="020B0604020202020204" pitchFamily="34" charset="0"/>
              </a:rPr>
              <a:t>/MiniLM-L12-H384-uncased</a:t>
            </a:r>
          </a:p>
          <a:p>
            <a:pPr marL="541782" lvl="1" indent="-285750">
              <a:buFont typeface="Arial" panose="020B0604020202020204" pitchFamily="34" charset="0"/>
              <a:buChar char="•"/>
            </a:pPr>
            <a:r>
              <a:rPr lang="en-US" b="0" dirty="0">
                <a:latin typeface="Arial" panose="020B0604020202020204" pitchFamily="34" charset="0"/>
              </a:rPr>
              <a:t>This model is known for being quite powerful despite its relatively small number of trainable parameters</a:t>
            </a:r>
          </a:p>
          <a:p>
            <a:pPr marL="541782" lvl="1" indent="-285750">
              <a:buFont typeface="Arial" panose="020B0604020202020204" pitchFamily="34" charset="0"/>
              <a:buChar char="•"/>
            </a:pPr>
            <a:r>
              <a:rPr lang="en-US" dirty="0"/>
              <a:t>The output of this model is a 384-length vector representing a post</a:t>
            </a:r>
          </a:p>
          <a:p>
            <a:pPr marL="541782" lvl="1" indent="-285750">
              <a:buFont typeface="Arial" panose="020B0604020202020204" pitchFamily="34" charset="0"/>
              <a:buChar char="•"/>
            </a:pPr>
            <a:r>
              <a:rPr lang="en-US" dirty="0"/>
              <a:t>After all posts were embedded, I standardized each one so that the entire dataset had a mean of 0 and standard deviation of 1 (at each index of the vector)</a:t>
            </a:r>
          </a:p>
        </p:txBody>
      </p:sp>
    </p:spTree>
    <p:extLst>
      <p:ext uri="{BB962C8B-B14F-4D97-AF65-F5344CB8AC3E}">
        <p14:creationId xmlns:p14="http://schemas.microsoft.com/office/powerpoint/2010/main" val="408221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1669-69DA-F5F9-BDE2-C0168A0AA09D}"/>
              </a:ext>
            </a:extLst>
          </p:cNvPr>
          <p:cNvSpPr>
            <a:spLocks noGrp="1"/>
          </p:cNvSpPr>
          <p:nvPr>
            <p:ph type="title"/>
          </p:nvPr>
        </p:nvSpPr>
        <p:spPr/>
        <p:txBody>
          <a:bodyPr/>
          <a:lstStyle/>
          <a:p>
            <a:r>
              <a:rPr lang="en-US" dirty="0"/>
              <a:t>Methods - Preprocessing</a:t>
            </a:r>
          </a:p>
        </p:txBody>
      </p:sp>
      <p:pic>
        <p:nvPicPr>
          <p:cNvPr id="5" name="Content Placeholder 4" descr="A black and red circle with red dots&#10;&#10;Description automatically generated">
            <a:extLst>
              <a:ext uri="{FF2B5EF4-FFF2-40B4-BE49-F238E27FC236}">
                <a16:creationId xmlns:a16="http://schemas.microsoft.com/office/drawing/2014/main" id="{6E56F440-8652-AC8B-4F08-67E0970B54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6100" y="2742317"/>
            <a:ext cx="3795891" cy="3358445"/>
          </a:xfrm>
        </p:spPr>
      </p:pic>
      <p:pic>
        <p:nvPicPr>
          <p:cNvPr id="7" name="Picture 6" descr="A circle with a red mark&#10;&#10;Description automatically generated">
            <a:extLst>
              <a:ext uri="{FF2B5EF4-FFF2-40B4-BE49-F238E27FC236}">
                <a16:creationId xmlns:a16="http://schemas.microsoft.com/office/drawing/2014/main" id="{E5728E6D-7365-792F-B8EC-9D026A80F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50" y="2742317"/>
            <a:ext cx="3583278" cy="3358445"/>
          </a:xfrm>
          <a:prstGeom prst="rect">
            <a:avLst/>
          </a:prstGeom>
        </p:spPr>
      </p:pic>
      <p:sp>
        <p:nvSpPr>
          <p:cNvPr id="8" name="TextBox 7">
            <a:extLst>
              <a:ext uri="{FF2B5EF4-FFF2-40B4-BE49-F238E27FC236}">
                <a16:creationId xmlns:a16="http://schemas.microsoft.com/office/drawing/2014/main" id="{C0C1E0F9-7AE9-1BE3-4D80-618A588750CE}"/>
              </a:ext>
            </a:extLst>
          </p:cNvPr>
          <p:cNvSpPr txBox="1"/>
          <p:nvPr/>
        </p:nvSpPr>
        <p:spPr>
          <a:xfrm>
            <a:off x="2532651" y="2272343"/>
            <a:ext cx="2352675" cy="369332"/>
          </a:xfrm>
          <a:prstGeom prst="rect">
            <a:avLst/>
          </a:prstGeom>
          <a:noFill/>
        </p:spPr>
        <p:txBody>
          <a:bodyPr wrap="square" rtlCol="0">
            <a:spAutoFit/>
          </a:bodyPr>
          <a:lstStyle/>
          <a:p>
            <a:r>
              <a:rPr lang="en-US" dirty="0"/>
              <a:t>Before Standardizing</a:t>
            </a:r>
          </a:p>
        </p:txBody>
      </p:sp>
      <p:sp>
        <p:nvSpPr>
          <p:cNvPr id="9" name="TextBox 8">
            <a:extLst>
              <a:ext uri="{FF2B5EF4-FFF2-40B4-BE49-F238E27FC236}">
                <a16:creationId xmlns:a16="http://schemas.microsoft.com/office/drawing/2014/main" id="{A5234708-D188-FBFC-8420-787B9F1DBE43}"/>
              </a:ext>
            </a:extLst>
          </p:cNvPr>
          <p:cNvSpPr txBox="1"/>
          <p:nvPr/>
        </p:nvSpPr>
        <p:spPr>
          <a:xfrm>
            <a:off x="7617707" y="2372985"/>
            <a:ext cx="2352675" cy="369332"/>
          </a:xfrm>
          <a:prstGeom prst="rect">
            <a:avLst/>
          </a:prstGeom>
          <a:noFill/>
        </p:spPr>
        <p:txBody>
          <a:bodyPr wrap="square" rtlCol="0">
            <a:spAutoFit/>
          </a:bodyPr>
          <a:lstStyle/>
          <a:p>
            <a:r>
              <a:rPr lang="en-US" dirty="0"/>
              <a:t>After Standardizing</a:t>
            </a:r>
          </a:p>
        </p:txBody>
      </p:sp>
    </p:spTree>
    <p:extLst>
      <p:ext uri="{BB962C8B-B14F-4D97-AF65-F5344CB8AC3E}">
        <p14:creationId xmlns:p14="http://schemas.microsoft.com/office/powerpoint/2010/main" val="167829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7A1B-47FE-D9FB-8F1C-03E2BF9226EF}"/>
              </a:ext>
            </a:extLst>
          </p:cNvPr>
          <p:cNvSpPr>
            <a:spLocks noGrp="1"/>
          </p:cNvSpPr>
          <p:nvPr>
            <p:ph type="title"/>
          </p:nvPr>
        </p:nvSpPr>
        <p:spPr/>
        <p:txBody>
          <a:bodyPr/>
          <a:lstStyle/>
          <a:p>
            <a:r>
              <a:rPr lang="en-US" dirty="0"/>
              <a:t>Methods - Training</a:t>
            </a:r>
          </a:p>
        </p:txBody>
      </p:sp>
      <p:sp>
        <p:nvSpPr>
          <p:cNvPr id="3" name="Content Placeholder 2">
            <a:extLst>
              <a:ext uri="{FF2B5EF4-FFF2-40B4-BE49-F238E27FC236}">
                <a16:creationId xmlns:a16="http://schemas.microsoft.com/office/drawing/2014/main" id="{8BF65DCD-F1DD-D17B-6035-703287662ACC}"/>
              </a:ext>
            </a:extLst>
          </p:cNvPr>
          <p:cNvSpPr>
            <a:spLocks noGrp="1"/>
          </p:cNvSpPr>
          <p:nvPr>
            <p:ph idx="1"/>
          </p:nvPr>
        </p:nvSpPr>
        <p:spPr>
          <a:xfrm>
            <a:off x="952500" y="2285997"/>
            <a:ext cx="6515100" cy="3890965"/>
          </a:xfrm>
        </p:spPr>
        <p:txBody>
          <a:bodyPr/>
          <a:lstStyle/>
          <a:p>
            <a:r>
              <a:rPr lang="en-US" dirty="0"/>
              <a:t>My Custom Neural Network</a:t>
            </a:r>
          </a:p>
          <a:p>
            <a:pPr lvl="1"/>
            <a:r>
              <a:rPr lang="en-US" dirty="0"/>
              <a:t>384 Length Input </a:t>
            </a:r>
          </a:p>
          <a:p>
            <a:pPr lvl="1"/>
            <a:r>
              <a:rPr lang="en-US" dirty="0"/>
              <a:t>3 Hidden “Linear Cells”</a:t>
            </a:r>
          </a:p>
          <a:p>
            <a:pPr lvl="1"/>
            <a:r>
              <a:rPr lang="en-US" dirty="0"/>
              <a:t>Output layer to a single neuron (1 or 0 according to </a:t>
            </a:r>
            <a:r>
              <a:rPr lang="en-US" dirty="0" err="1"/>
              <a:t>last_post</a:t>
            </a:r>
            <a:r>
              <a:rPr lang="en-US" dirty="0"/>
              <a:t> label)</a:t>
            </a:r>
          </a:p>
        </p:txBody>
      </p:sp>
      <p:pic>
        <p:nvPicPr>
          <p:cNvPr id="5" name="Picture 4">
            <a:extLst>
              <a:ext uri="{FF2B5EF4-FFF2-40B4-BE49-F238E27FC236}">
                <a16:creationId xmlns:a16="http://schemas.microsoft.com/office/drawing/2014/main" id="{4339C0A1-094D-2563-C17C-7410D6A1E8B8}"/>
              </a:ext>
            </a:extLst>
          </p:cNvPr>
          <p:cNvPicPr>
            <a:picLocks noChangeAspect="1"/>
          </p:cNvPicPr>
          <p:nvPr/>
        </p:nvPicPr>
        <p:blipFill>
          <a:blip r:embed="rId3"/>
          <a:stretch>
            <a:fillRect/>
          </a:stretch>
        </p:blipFill>
        <p:spPr>
          <a:xfrm>
            <a:off x="7820025" y="0"/>
            <a:ext cx="4371975" cy="6906051"/>
          </a:xfrm>
          <a:prstGeom prst="rect">
            <a:avLst/>
          </a:prstGeom>
        </p:spPr>
      </p:pic>
    </p:spTree>
    <p:extLst>
      <p:ext uri="{BB962C8B-B14F-4D97-AF65-F5344CB8AC3E}">
        <p14:creationId xmlns:p14="http://schemas.microsoft.com/office/powerpoint/2010/main" val="104698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DF05-D135-39E9-5231-0C95E14A731E}"/>
              </a:ext>
            </a:extLst>
          </p:cNvPr>
          <p:cNvSpPr>
            <a:spLocks noGrp="1"/>
          </p:cNvSpPr>
          <p:nvPr>
            <p:ph type="title"/>
          </p:nvPr>
        </p:nvSpPr>
        <p:spPr/>
        <p:txBody>
          <a:bodyPr/>
          <a:lstStyle/>
          <a:p>
            <a:r>
              <a:rPr lang="en-US" dirty="0"/>
              <a:t>Methods - Training</a:t>
            </a:r>
          </a:p>
        </p:txBody>
      </p:sp>
      <p:sp>
        <p:nvSpPr>
          <p:cNvPr id="3" name="Content Placeholder 2">
            <a:extLst>
              <a:ext uri="{FF2B5EF4-FFF2-40B4-BE49-F238E27FC236}">
                <a16:creationId xmlns:a16="http://schemas.microsoft.com/office/drawing/2014/main" id="{521859A9-0A93-C68B-DE7E-C44D29948358}"/>
              </a:ext>
            </a:extLst>
          </p:cNvPr>
          <p:cNvSpPr>
            <a:spLocks noGrp="1"/>
          </p:cNvSpPr>
          <p:nvPr>
            <p:ph idx="1"/>
          </p:nvPr>
        </p:nvSpPr>
        <p:spPr/>
        <p:txBody>
          <a:bodyPr/>
          <a:lstStyle/>
          <a:p>
            <a:r>
              <a:rPr lang="en-US" dirty="0"/>
              <a:t>Loss Function :Binary Cross Entropy Loss</a:t>
            </a:r>
          </a:p>
          <a:p>
            <a:r>
              <a:rPr lang="en-US" dirty="0"/>
              <a:t>Optimization : Adam Optimizer with a learning rate of 0.01 and weight decay of 5e-5</a:t>
            </a:r>
          </a:p>
          <a:p>
            <a:r>
              <a:rPr lang="en-US" dirty="0"/>
              <a:t>Scheduler : </a:t>
            </a:r>
            <a:r>
              <a:rPr lang="en-US" dirty="0" err="1"/>
              <a:t>ReduceLROnPlateu</a:t>
            </a:r>
            <a:r>
              <a:rPr lang="en-US" dirty="0"/>
              <a:t> (drop rate of 0.1 and done 3 times)</a:t>
            </a:r>
          </a:p>
          <a:p>
            <a:r>
              <a:rPr lang="en-US" dirty="0"/>
              <a:t>Performance was evaluated using accuracy , Precision, Recall and F1 Score</a:t>
            </a:r>
          </a:p>
          <a:p>
            <a:r>
              <a:rPr lang="en-US" dirty="0"/>
              <a:t>10-fold cross validation used to make sure the generalization was meaningfully tested</a:t>
            </a:r>
          </a:p>
        </p:txBody>
      </p:sp>
    </p:spTree>
    <p:extLst>
      <p:ext uri="{BB962C8B-B14F-4D97-AF65-F5344CB8AC3E}">
        <p14:creationId xmlns:p14="http://schemas.microsoft.com/office/powerpoint/2010/main" val="3349810853"/>
      </p:ext>
    </p:extLst>
  </p:cSld>
  <p:clrMapOvr>
    <a:masterClrMapping/>
  </p:clrMapOvr>
</p:sld>
</file>

<file path=ppt/theme/theme1.xml><?xml version="1.0" encoding="utf-8"?>
<a:theme xmlns:a="http://schemas.openxmlformats.org/drawingml/2006/main" name="After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1332</Words>
  <Application>Microsoft Office PowerPoint</Application>
  <PresentationFormat>Widescreen</PresentationFormat>
  <Paragraphs>183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Trade Gothic Next Cond</vt:lpstr>
      <vt:lpstr>Trade Gothic Next Light</vt:lpstr>
      <vt:lpstr>AfterglowVTI</vt:lpstr>
      <vt:lpstr>Predicting User Posting Behavior Using r/Depression Data</vt:lpstr>
      <vt:lpstr>Motivation</vt:lpstr>
      <vt:lpstr>Background / Goals</vt:lpstr>
      <vt:lpstr>Methods - Preprocessing</vt:lpstr>
      <vt:lpstr>METHODS - PREPROCESSING</vt:lpstr>
      <vt:lpstr>Methods - Preprocessing</vt:lpstr>
      <vt:lpstr>Methods - Preprocessing</vt:lpstr>
      <vt:lpstr>Methods - Training</vt:lpstr>
      <vt:lpstr>Methods - Training</vt:lpstr>
      <vt:lpstr>Methods -Training</vt:lpstr>
      <vt:lpstr>RESULTS</vt:lpstr>
      <vt:lpstr>Methods – Tried but not used</vt:lpstr>
      <vt:lpstr>Conclusion </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 Ella</dc:creator>
  <cp:lastModifiedBy>Alan Ella</cp:lastModifiedBy>
  <cp:revision>2</cp:revision>
  <dcterms:created xsi:type="dcterms:W3CDTF">2024-12-10T16:13:18Z</dcterms:created>
  <dcterms:modified xsi:type="dcterms:W3CDTF">2024-12-10T21:16:01Z</dcterms:modified>
</cp:coreProperties>
</file>