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matic SC"/>
      <p:regular r:id="rId10"/>
      <p:bold r:id="rId11"/>
    </p:embeddedFont>
    <p:embeddedFont>
      <p:font typeface="Source Code Pr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maticSC-bold.fntdata"/><Relationship Id="rId10" Type="http://schemas.openxmlformats.org/officeDocument/2006/relationships/font" Target="fonts/AmaticSC-regular.fntdata"/><Relationship Id="rId13" Type="http://schemas.openxmlformats.org/officeDocument/2006/relationships/font" Target="fonts/SourceCodePro-bold.fntdata"/><Relationship Id="rId12"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Italic.fntdata"/><Relationship Id="rId14"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19f93cf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19f93cf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19f93cfc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9f93cf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19f93cfc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9f93cfc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Natural Language Processing (NLP)?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NLP?</a:t>
            </a:r>
            <a:endParaRPr/>
          </a:p>
        </p:txBody>
      </p:sp>
      <p:sp>
        <p:nvSpPr>
          <p:cNvPr id="62" name="Google Shape;62;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NLP stands for</a:t>
            </a:r>
            <a:r>
              <a:rPr b="1" lang="en"/>
              <a:t> </a:t>
            </a:r>
            <a:r>
              <a:rPr b="1" lang="en"/>
              <a:t>Natural Language Processing</a:t>
            </a:r>
            <a:r>
              <a:rPr lang="en"/>
              <a:t>. </a:t>
            </a:r>
            <a:endParaRPr/>
          </a:p>
          <a:p>
            <a:pPr indent="-342900" lvl="0" marL="457200" rtl="0" algn="l">
              <a:spcBef>
                <a:spcPts val="0"/>
              </a:spcBef>
              <a:spcAft>
                <a:spcPts val="0"/>
              </a:spcAft>
              <a:buSzPts val="1800"/>
              <a:buChar char="➔"/>
            </a:pPr>
            <a:r>
              <a:rPr lang="en"/>
              <a:t>Language is a central part of our day to day life, and it's so interesting to work on any problem related to languages, because it is intuitive and it is involved in daily life.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Study of Natural Language</a:t>
            </a:r>
            <a:endParaRPr/>
          </a:p>
        </p:txBody>
      </p:sp>
      <p:sp>
        <p:nvSpPr>
          <p:cNvPr id="68" name="Google Shape;68;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a:t>People who are deeply involved in the study of language are </a:t>
            </a:r>
            <a:r>
              <a:rPr b="1" lang="en"/>
              <a:t>linguis</a:t>
            </a:r>
            <a:r>
              <a:rPr b="1" lang="en"/>
              <a:t>ts</a:t>
            </a:r>
            <a:r>
              <a:rPr lang="en"/>
              <a:t>.</a:t>
            </a:r>
            <a:r>
              <a:rPr lang="en"/>
              <a:t> </a:t>
            </a:r>
            <a:endParaRPr/>
          </a:p>
          <a:p>
            <a:pPr indent="-342900" lvl="0" marL="457200" rtl="0" algn="just">
              <a:lnSpc>
                <a:spcPct val="150000"/>
              </a:lnSpc>
              <a:spcBef>
                <a:spcPts val="0"/>
              </a:spcBef>
              <a:spcAft>
                <a:spcPts val="0"/>
              </a:spcAft>
              <a:buSzPts val="1800"/>
              <a:buChar char="➔"/>
            </a:pPr>
            <a:r>
              <a:rPr lang="en"/>
              <a:t>The term '</a:t>
            </a:r>
            <a:r>
              <a:rPr b="1" lang="en"/>
              <a:t>computational linguist</a:t>
            </a:r>
            <a:r>
              <a:rPr lang="en"/>
              <a:t>' applies to a computer scientist who has enough understanding of languages, and can apply his computational skills to model different aspects of the language. </a:t>
            </a:r>
            <a:endParaRPr/>
          </a:p>
          <a:p>
            <a:pPr indent="-342900" lvl="0" marL="457200" rtl="0" algn="just">
              <a:lnSpc>
                <a:spcPct val="150000"/>
              </a:lnSpc>
              <a:spcBef>
                <a:spcPts val="0"/>
              </a:spcBef>
              <a:spcAft>
                <a:spcPts val="0"/>
              </a:spcAft>
              <a:buSzPts val="1800"/>
              <a:buChar char="➔"/>
            </a:pPr>
            <a:r>
              <a:rPr lang="en"/>
              <a:t>While computational linguists address the theoretical aspect of language, NLP is nothing but the application of computational linguistics.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ELI5 for NLP</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NLP is analogous to teaching a language to a child. Some of the most common tasks like understanding words, sentences, and forming grammatically and structurally correct sentences, are very natural to humans. </a:t>
            </a:r>
            <a:endParaRPr/>
          </a:p>
          <a:p>
            <a:pPr indent="0" lvl="0" marL="0" rtl="0" algn="just">
              <a:spcBef>
                <a:spcPts val="1600"/>
              </a:spcBef>
              <a:spcAft>
                <a:spcPts val="0"/>
              </a:spcAft>
              <a:buNone/>
            </a:pPr>
            <a:r>
              <a:rPr lang="en"/>
              <a:t>In NLP, some of these tasks translate to </a:t>
            </a:r>
            <a:r>
              <a:rPr b="1" lang="en"/>
              <a:t>tokenization</a:t>
            </a:r>
            <a:r>
              <a:rPr lang="en"/>
              <a:t>, </a:t>
            </a:r>
            <a:r>
              <a:rPr b="1" lang="en"/>
              <a:t>chunking</a:t>
            </a:r>
            <a:r>
              <a:rPr lang="en"/>
              <a:t>, </a:t>
            </a:r>
            <a:r>
              <a:rPr b="1" lang="en"/>
              <a:t>part of speech tagging</a:t>
            </a:r>
            <a:r>
              <a:rPr lang="en"/>
              <a:t>, </a:t>
            </a:r>
            <a:r>
              <a:rPr b="1" lang="en"/>
              <a:t>parsing</a:t>
            </a:r>
            <a:r>
              <a:rPr lang="en"/>
              <a:t>, </a:t>
            </a:r>
            <a:r>
              <a:rPr b="1" lang="en"/>
              <a:t>machine translation</a:t>
            </a:r>
            <a:r>
              <a:rPr lang="en"/>
              <a:t>, </a:t>
            </a:r>
            <a:r>
              <a:rPr b="1" lang="en"/>
              <a:t>speech recognition</a:t>
            </a:r>
            <a:r>
              <a:rPr lang="en"/>
              <a:t>, and most of them are still the toughest challenges for computers.</a:t>
            </a:r>
            <a:endParaRPr/>
          </a:p>
          <a:p>
            <a:pPr indent="0" lvl="0" marL="0" rtl="0" algn="just">
              <a:spcBef>
                <a:spcPts val="1600"/>
              </a:spcBef>
              <a:spcAft>
                <a:spcPts val="1600"/>
              </a:spcAft>
              <a:buNone/>
            </a:pPr>
            <a:r>
              <a:rPr b="1" lang="en">
                <a:solidFill>
                  <a:srgbClr val="FF0000"/>
                </a:solidFill>
              </a:rPr>
              <a:t>Our final goal is to turn text to numbers for algorithms.</a:t>
            </a:r>
            <a:endParaRPr b="1">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