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24" Type="http://schemas.openxmlformats.org/officeDocument/2006/relationships/font" Target="fonts/SourceCodePro-boldItalic.fntdata"/><Relationship Id="rId12" Type="http://schemas.openxmlformats.org/officeDocument/2006/relationships/slide" Target="slides/slide7.xml"/><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1a52af9c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1a52af9c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1a52af9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1a52af9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1a52af9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a52af9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1a52af9c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1a52af9c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1a52af9c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1a52af9c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1a52af9c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1a52af9c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1a52af9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1a52af9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1a52af9c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1a52af9c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1a52af9c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1a52af9c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1a52af9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a52af9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1a52af9c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a52af9c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1a52af9c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a52af9c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Applications of NLP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Dialog Systems</a:t>
            </a:r>
            <a:endParaRPr b="1"/>
          </a:p>
          <a:p>
            <a:pPr indent="-298450" lvl="0" marL="457200" rtl="0" algn="l">
              <a:spcBef>
                <a:spcPts val="1200"/>
              </a:spcBef>
              <a:spcAft>
                <a:spcPts val="0"/>
              </a:spcAft>
              <a:buClr>
                <a:srgbClr val="000000"/>
              </a:buClr>
              <a:buSzPts val="1100"/>
              <a:buFont typeface="Arial"/>
              <a:buChar char="●"/>
            </a:pPr>
            <a:r>
              <a:rPr lang="en"/>
              <a:t>Dialog systems are considered the dream application, where given a speech in source language, the system will perform speech recognition and transcribe it to text. This text will then go to a machine translation system that can translate the speech into the target language and then a text-to-speech system will convert it into speech in the target language. This is one of the most desirable applications of NLP, where we can talk to a computer in any language and the computer will reply in the same language.</a:t>
            </a:r>
            <a:endParaRPr/>
          </a:p>
          <a:p>
            <a:pPr indent="0" lvl="0" marL="0" rtl="0" algn="l">
              <a:spcBef>
                <a:spcPts val="1200"/>
              </a:spcBef>
              <a:spcAft>
                <a:spcPts val="160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116" name="Google Shape;116;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Dialog Systems</a:t>
            </a:r>
            <a:endParaRPr b="1"/>
          </a:p>
          <a:p>
            <a:pPr indent="-298450" lvl="0" marL="457200" rtl="0" algn="l">
              <a:spcBef>
                <a:spcPts val="1200"/>
              </a:spcBef>
              <a:spcAft>
                <a:spcPts val="0"/>
              </a:spcAft>
              <a:buClr>
                <a:srgbClr val="000000"/>
              </a:buClr>
              <a:buSzPts val="1100"/>
              <a:buFont typeface="Arial"/>
              <a:buChar char="●"/>
            </a:pPr>
            <a:r>
              <a:rPr lang="en"/>
              <a:t>Apple Siri and Google Voice are examples of some of the commercial applications in the line of dialog systems intelligent enough to understand our information needs, try to address them in a set of actions or information, and respond in a human-like manner.</a:t>
            </a:r>
            <a:endParaRPr/>
          </a:p>
          <a:p>
            <a:pPr indent="0" lvl="0" marL="0" rtl="0" algn="l">
              <a:spcBef>
                <a:spcPts val="1200"/>
              </a:spcBef>
              <a:spcAft>
                <a:spcPts val="160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122" name="Google Shape;122;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Topic Modeling</a:t>
            </a:r>
            <a:endParaRPr b="1"/>
          </a:p>
          <a:p>
            <a:pPr indent="-298450" lvl="0" marL="457200" rtl="0" algn="l">
              <a:spcBef>
                <a:spcPts val="1200"/>
              </a:spcBef>
              <a:spcAft>
                <a:spcPts val="0"/>
              </a:spcAft>
              <a:buClr>
                <a:srgbClr val="000000"/>
              </a:buClr>
              <a:buSzPts val="1100"/>
              <a:buFont typeface="Arial"/>
              <a:buChar char="●"/>
            </a:pPr>
            <a:r>
              <a:rPr lang="en"/>
              <a:t>Topic modeling, in the context of a large amount of unstructured text content, is really an amazing application, where the primary task is to identify the emerging topics in the corpus and then categorize the documents in the corpus as per these topics.</a:t>
            </a:r>
            <a:endParaRPr/>
          </a:p>
          <a:p>
            <a:pPr indent="-298450" lvl="0" marL="457200" rtl="0" algn="l">
              <a:spcBef>
                <a:spcPts val="1000"/>
              </a:spcBef>
              <a:spcAft>
                <a:spcPts val="0"/>
              </a:spcAft>
              <a:buClr>
                <a:srgbClr val="000000"/>
              </a:buClr>
              <a:buSzPts val="1100"/>
              <a:buFont typeface="Arial"/>
              <a:buChar char="●"/>
            </a:pPr>
            <a:r>
              <a:rPr lang="en"/>
              <a:t>latent dirichlet allocation (LDA) and latent semantics indexing (LSI) are 2 algorithms for this.</a:t>
            </a:r>
            <a:endParaRPr/>
          </a:p>
          <a:p>
            <a:pPr indent="0" lvl="0" marL="0" rtl="0" algn="l">
              <a:spcBef>
                <a:spcPts val="1200"/>
              </a:spcBef>
              <a:spcAft>
                <a:spcPts val="160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128" name="Google Shape;128;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Language Detection</a:t>
            </a:r>
            <a:endParaRPr b="1"/>
          </a:p>
          <a:p>
            <a:pPr indent="-298450" lvl="0" marL="457200" rtl="0" algn="l">
              <a:spcBef>
                <a:spcPts val="1200"/>
              </a:spcBef>
              <a:spcAft>
                <a:spcPts val="0"/>
              </a:spcAft>
              <a:buClr>
                <a:srgbClr val="000000"/>
              </a:buClr>
              <a:buSzPts val="1100"/>
              <a:buFont typeface="Arial"/>
              <a:buChar char="●"/>
            </a:pPr>
            <a:r>
              <a:rPr lang="en"/>
              <a:t>This application is used in detecting language in a corpus.</a:t>
            </a:r>
            <a:endParaRPr/>
          </a:p>
          <a:p>
            <a:pPr indent="-298450" lvl="0" marL="457200" rtl="0" algn="l">
              <a:spcBef>
                <a:spcPts val="0"/>
              </a:spcBef>
              <a:spcAft>
                <a:spcPts val="0"/>
              </a:spcAft>
              <a:buClr>
                <a:srgbClr val="000000"/>
              </a:buClr>
              <a:buSzPts val="1100"/>
              <a:buFont typeface="Arial"/>
              <a:buChar char="●"/>
            </a:pPr>
            <a:r>
              <a:rPr lang="en"/>
              <a:t>This is used in a huge dataset of texts where the analyst needs to process a certain language.</a:t>
            </a:r>
            <a:endParaRPr/>
          </a:p>
          <a:p>
            <a:pPr indent="0" lvl="0" marL="0" rtl="0" algn="l">
              <a:spcBef>
                <a:spcPts val="120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Daily Applications of NLP</a:t>
            </a:r>
            <a:endParaRPr/>
          </a:p>
        </p:txBody>
      </p:sp>
      <p:sp>
        <p:nvSpPr>
          <p:cNvPr id="62" name="Google Shape;62;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rgbClr val="000000"/>
              </a:buClr>
              <a:buSzPts val="1100"/>
              <a:buFont typeface="Arial"/>
              <a:buChar char="●"/>
            </a:pPr>
            <a:r>
              <a:rPr lang="en"/>
              <a:t>S</a:t>
            </a:r>
            <a:r>
              <a:rPr lang="en"/>
              <a:t>ome examples of the NLP applications that you you use daily, but may not be aware that they are built on NLP:</a:t>
            </a:r>
            <a:endParaRPr/>
          </a:p>
          <a:p>
            <a:pPr indent="-298450" lvl="1" marL="914400" rtl="0" algn="l">
              <a:spcBef>
                <a:spcPts val="0"/>
              </a:spcBef>
              <a:spcAft>
                <a:spcPts val="0"/>
              </a:spcAft>
              <a:buClr>
                <a:srgbClr val="000000"/>
              </a:buClr>
              <a:buSzPts val="1100"/>
              <a:buFont typeface="Arial"/>
              <a:buChar char="○"/>
            </a:pPr>
            <a:r>
              <a:rPr lang="en"/>
              <a:t>Spell correction (MS Word/ any other editor)</a:t>
            </a:r>
            <a:endParaRPr/>
          </a:p>
          <a:p>
            <a:pPr indent="-298450" lvl="1" marL="914400" rtl="0" algn="l">
              <a:spcBef>
                <a:spcPts val="0"/>
              </a:spcBef>
              <a:spcAft>
                <a:spcPts val="0"/>
              </a:spcAft>
              <a:buClr>
                <a:srgbClr val="000000"/>
              </a:buClr>
              <a:buSzPts val="1100"/>
              <a:buFont typeface="Arial"/>
              <a:buChar char="○"/>
            </a:pPr>
            <a:r>
              <a:rPr lang="en"/>
              <a:t>Search engines (Google, Bing, Yahoo, wolframalpha)</a:t>
            </a:r>
            <a:endParaRPr/>
          </a:p>
          <a:p>
            <a:pPr indent="-298450" lvl="1" marL="914400" rtl="0" algn="l">
              <a:spcBef>
                <a:spcPts val="0"/>
              </a:spcBef>
              <a:spcAft>
                <a:spcPts val="0"/>
              </a:spcAft>
              <a:buClr>
                <a:srgbClr val="000000"/>
              </a:buClr>
              <a:buSzPts val="1100"/>
              <a:buFont typeface="Arial"/>
              <a:buChar char="○"/>
            </a:pPr>
            <a:r>
              <a:rPr lang="en"/>
              <a:t>Speech engines (Siri, Google Voice)</a:t>
            </a:r>
            <a:endParaRPr/>
          </a:p>
          <a:p>
            <a:pPr indent="-298450" lvl="1" marL="914400" rtl="0" algn="l">
              <a:spcBef>
                <a:spcPts val="0"/>
              </a:spcBef>
              <a:spcAft>
                <a:spcPts val="0"/>
              </a:spcAft>
              <a:buClr>
                <a:srgbClr val="000000"/>
              </a:buClr>
              <a:buSzPts val="1100"/>
              <a:buFont typeface="Arial"/>
              <a:buChar char="○"/>
            </a:pPr>
            <a:r>
              <a:rPr lang="en"/>
              <a:t>Spam classifiers (All </a:t>
            </a:r>
            <a:r>
              <a:rPr lang="en"/>
              <a:t>email</a:t>
            </a:r>
            <a:r>
              <a:rPr lang="en"/>
              <a:t> services)</a:t>
            </a:r>
            <a:endParaRPr/>
          </a:p>
          <a:p>
            <a:pPr indent="-298450" lvl="1" marL="914400" rtl="0" algn="l">
              <a:spcBef>
                <a:spcPts val="0"/>
              </a:spcBef>
              <a:spcAft>
                <a:spcPts val="0"/>
              </a:spcAft>
              <a:buClr>
                <a:srgbClr val="000000"/>
              </a:buClr>
              <a:buSzPts val="1100"/>
              <a:buFont typeface="Arial"/>
              <a:buChar char="○"/>
            </a:pPr>
            <a:r>
              <a:rPr lang="en"/>
              <a:t>News feeds (Google, Yahoo!, and so on)</a:t>
            </a:r>
            <a:endParaRPr/>
          </a:p>
          <a:p>
            <a:pPr indent="-298450" lvl="1" marL="914400" rtl="0" algn="l">
              <a:spcBef>
                <a:spcPts val="0"/>
              </a:spcBef>
              <a:spcAft>
                <a:spcPts val="0"/>
              </a:spcAft>
              <a:buClr>
                <a:srgbClr val="000000"/>
              </a:buClr>
              <a:buSzPts val="1100"/>
              <a:buFont typeface="Arial"/>
              <a:buChar char="○"/>
            </a:pPr>
            <a:r>
              <a:rPr lang="en"/>
              <a:t>Machine translation (Google Translate, and so on)</a:t>
            </a:r>
            <a:endParaRPr/>
          </a:p>
          <a:p>
            <a:pPr indent="-298450" lvl="1" marL="914400" rtl="0" algn="l">
              <a:spcBef>
                <a:spcPts val="0"/>
              </a:spcBef>
              <a:spcAft>
                <a:spcPts val="0"/>
              </a:spcAft>
              <a:buClr>
                <a:srgbClr val="000000"/>
              </a:buClr>
              <a:buSzPts val="1100"/>
              <a:buFont typeface="Arial"/>
              <a:buChar char="○"/>
            </a:pPr>
            <a:r>
              <a:rPr lang="en"/>
              <a:t>IBM Watson (A question-answering computer system)</a:t>
            </a:r>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68" name="Google Shape;68;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Text Classification</a:t>
            </a:r>
            <a:endParaRPr b="1"/>
          </a:p>
          <a:p>
            <a:pPr indent="-298450" lvl="0" marL="457200" rtl="0" algn="l">
              <a:spcBef>
                <a:spcPts val="1200"/>
              </a:spcBef>
              <a:spcAft>
                <a:spcPts val="0"/>
              </a:spcAft>
              <a:buClr>
                <a:srgbClr val="000000"/>
              </a:buClr>
              <a:buSzPts val="1100"/>
              <a:buFont typeface="Arial"/>
              <a:buChar char="●"/>
            </a:pPr>
            <a:r>
              <a:rPr lang="en"/>
              <a:t>spam filter</a:t>
            </a:r>
            <a:endParaRPr/>
          </a:p>
          <a:p>
            <a:pPr indent="-298450" lvl="0" marL="457200" rtl="0" algn="l">
              <a:spcBef>
                <a:spcPts val="0"/>
              </a:spcBef>
              <a:spcAft>
                <a:spcPts val="0"/>
              </a:spcAft>
              <a:buClr>
                <a:srgbClr val="000000"/>
              </a:buClr>
              <a:buSzPts val="1100"/>
              <a:buFont typeface="Arial"/>
              <a:buChar char="●"/>
            </a:pPr>
            <a:r>
              <a:rPr lang="en"/>
              <a:t>inbox priority</a:t>
            </a:r>
            <a:endParaRPr/>
          </a:p>
          <a:p>
            <a:pPr indent="-298450" lvl="0" marL="457200" rtl="0" algn="l">
              <a:spcBef>
                <a:spcPts val="0"/>
              </a:spcBef>
              <a:spcAft>
                <a:spcPts val="0"/>
              </a:spcAft>
              <a:buClr>
                <a:srgbClr val="000000"/>
              </a:buClr>
              <a:buSzPts val="1100"/>
              <a:buFont typeface="Arial"/>
              <a:buChar char="●"/>
            </a:pPr>
            <a:r>
              <a:rPr lang="en"/>
              <a:t>news aggregation</a:t>
            </a:r>
            <a:endParaRPr/>
          </a:p>
          <a:p>
            <a:pPr indent="-298450" lvl="0" marL="457200" rtl="0" algn="l">
              <a:spcBef>
                <a:spcPts val="0"/>
              </a:spcBef>
              <a:spcAft>
                <a:spcPts val="0"/>
              </a:spcAft>
              <a:buClr>
                <a:srgbClr val="000000"/>
              </a:buClr>
              <a:buSzPts val="1100"/>
              <a:buFont typeface="Arial"/>
              <a:buChar char="●"/>
            </a:pPr>
            <a:r>
              <a:rPr lang="en"/>
              <a:t>sentiment analysis</a:t>
            </a:r>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Information Retrieval</a:t>
            </a:r>
            <a:endParaRPr b="1"/>
          </a:p>
          <a:p>
            <a:pPr indent="-298450" lvl="0" marL="457200" rtl="0" algn="l">
              <a:spcBef>
                <a:spcPts val="1200"/>
              </a:spcBef>
              <a:spcAft>
                <a:spcPts val="0"/>
              </a:spcAft>
              <a:buClr>
                <a:srgbClr val="000000"/>
              </a:buClr>
              <a:buSzPts val="1100"/>
              <a:buFont typeface="Arial"/>
              <a:buChar char="●"/>
            </a:pPr>
            <a:r>
              <a:rPr lang="en"/>
              <a:t>Google Search : The way a typical information retrieval system works is that it generates an indexing mechanism.</a:t>
            </a:r>
            <a:endParaRPr/>
          </a:p>
          <a:p>
            <a:pPr indent="0" lvl="0" marL="457200" rtl="0" algn="l">
              <a:spcBef>
                <a:spcPts val="1200"/>
              </a:spcBef>
              <a:spcAft>
                <a:spcPts val="0"/>
              </a:spcAft>
              <a:buNone/>
            </a:pPr>
            <a:r>
              <a:rPr lang="en"/>
              <a:t>This is very similar to the indexing schemes used in books, where you will have an index of the words present throughout the book on the last pages of the book.</a:t>
            </a:r>
            <a:endParaRPr/>
          </a:p>
          <a:p>
            <a:pPr indent="0" lvl="0" marL="0" rtl="0" algn="l">
              <a:spcBef>
                <a:spcPts val="1200"/>
              </a:spcBef>
              <a:spcAft>
                <a:spcPts val="16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80" name="Google Shape;80;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Text Summarization</a:t>
            </a:r>
            <a:endParaRPr b="1"/>
          </a:p>
          <a:p>
            <a:pPr indent="-298450" lvl="0" marL="457200" rtl="0" algn="l">
              <a:spcBef>
                <a:spcPts val="1200"/>
              </a:spcBef>
              <a:spcAft>
                <a:spcPts val="0"/>
              </a:spcAft>
              <a:buClr>
                <a:srgbClr val="000000"/>
              </a:buClr>
              <a:buSzPts val="1100"/>
              <a:buFont typeface="Arial"/>
              <a:buChar char="●"/>
            </a:pPr>
            <a:r>
              <a:rPr lang="en"/>
              <a:t>We are given an article/passage/story and you will have to generate a summary of the content automatically.</a:t>
            </a:r>
            <a:endParaRPr/>
          </a:p>
          <a:p>
            <a:pPr indent="-298450" lvl="0" marL="457200" rtl="0" algn="l">
              <a:spcBef>
                <a:spcPts val="1000"/>
              </a:spcBef>
              <a:spcAft>
                <a:spcPts val="0"/>
              </a:spcAft>
              <a:buClr>
                <a:srgbClr val="000000"/>
              </a:buClr>
              <a:buSzPts val="1100"/>
              <a:buFont typeface="Arial"/>
              <a:buChar char="●"/>
            </a:pPr>
            <a:r>
              <a:rPr lang="en"/>
              <a:t>This method uses algorithms to identify the most important part of the text and presents them in the summarization.</a:t>
            </a:r>
            <a:endParaRPr/>
          </a:p>
          <a:p>
            <a:pPr indent="0" lvl="0" marL="0" rtl="0" algn="l">
              <a:spcBef>
                <a:spcPts val="1200"/>
              </a:spcBef>
              <a:spcAft>
                <a:spcPts val="160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86" name="Google Shape;86;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Machine Translation</a:t>
            </a:r>
            <a:endParaRPr b="1"/>
          </a:p>
          <a:p>
            <a:pPr indent="-298450" lvl="0" marL="457200" rtl="0" algn="l">
              <a:spcBef>
                <a:spcPts val="1200"/>
              </a:spcBef>
              <a:spcAft>
                <a:spcPts val="0"/>
              </a:spcAft>
              <a:buClr>
                <a:srgbClr val="000000"/>
              </a:buClr>
              <a:buSzPts val="1100"/>
              <a:buFont typeface="Arial"/>
              <a:buChar char="●"/>
            </a:pPr>
            <a:r>
              <a:rPr lang="en"/>
              <a:t>The machine takes the input text and maps the words and sentences to the target language.</a:t>
            </a:r>
            <a:endParaRPr/>
          </a:p>
          <a:p>
            <a:pPr indent="-298450" lvl="0" marL="457200" rtl="0" algn="l">
              <a:spcBef>
                <a:spcPts val="1000"/>
              </a:spcBef>
              <a:spcAft>
                <a:spcPts val="0"/>
              </a:spcAft>
              <a:buClr>
                <a:srgbClr val="000000"/>
              </a:buClr>
              <a:buSzPts val="1100"/>
              <a:buFont typeface="Arial"/>
              <a:buChar char="●"/>
            </a:pPr>
            <a:r>
              <a:rPr lang="en"/>
              <a:t>This is one of the most useful applications of NLP.</a:t>
            </a:r>
            <a:endParaRPr/>
          </a:p>
          <a:p>
            <a:pPr indent="0" lvl="0" marL="0" rtl="0" algn="l">
              <a:spcBef>
                <a:spcPts val="1200"/>
              </a:spcBef>
              <a:spcAft>
                <a:spcPts val="160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92" name="Google Shape;92;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Speech Recognition</a:t>
            </a:r>
            <a:endParaRPr b="1"/>
          </a:p>
          <a:p>
            <a:pPr indent="-298450" lvl="0" marL="457200" rtl="0" algn="l">
              <a:spcBef>
                <a:spcPts val="1200"/>
              </a:spcBef>
              <a:spcAft>
                <a:spcPts val="0"/>
              </a:spcAft>
              <a:buClr>
                <a:srgbClr val="000000"/>
              </a:buClr>
              <a:buSzPts val="1100"/>
              <a:buFont typeface="Arial"/>
              <a:buChar char="●"/>
            </a:pPr>
            <a:r>
              <a:rPr lang="en"/>
              <a:t>Speech recognition is a very old NLP problem. People have been trying to address this since the era of World War I, and it still is one of the hottest topics in the area of computing. The idea here is really intuitive. Given the speech uttered by a human can we convert it to text?</a:t>
            </a:r>
            <a:endParaRPr/>
          </a:p>
          <a:p>
            <a:pPr indent="-298450" lvl="0" marL="457200" rtl="0" algn="l">
              <a:spcBef>
                <a:spcPts val="1200"/>
              </a:spcBef>
              <a:spcAft>
                <a:spcPts val="0"/>
              </a:spcAft>
              <a:buClr>
                <a:srgbClr val="000000"/>
              </a:buClr>
              <a:buSzPts val="1100"/>
              <a:buFont typeface="Arial"/>
              <a:buChar char="●"/>
            </a:pPr>
            <a:r>
              <a:rPr lang="en"/>
              <a:t>The audio goes through acoustic, lexical, and language models for generating token as an output.</a:t>
            </a:r>
            <a:endParaRPr/>
          </a:p>
          <a:p>
            <a:pPr indent="0" lvl="0" marL="0" rtl="0" algn="l">
              <a:spcBef>
                <a:spcPts val="1000"/>
              </a:spcBef>
              <a:spcAft>
                <a:spcPts val="16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Information Extraction</a:t>
            </a:r>
            <a:endParaRPr b="1"/>
          </a:p>
          <a:p>
            <a:pPr indent="-298450" lvl="0" marL="457200" rtl="0" algn="just">
              <a:spcBef>
                <a:spcPts val="1200"/>
              </a:spcBef>
              <a:spcAft>
                <a:spcPts val="0"/>
              </a:spcAft>
              <a:buClr>
                <a:srgbClr val="000000"/>
              </a:buClr>
              <a:buSzPts val="1100"/>
              <a:buFont typeface="Arial"/>
              <a:buChar char="●"/>
            </a:pPr>
            <a:r>
              <a:rPr lang="en"/>
              <a:t>an information extraction engine processes huge numbers of unstructured documents and generates some sort of structured/semi-structured knowledge base that can be deployed to build an application around it.</a:t>
            </a:r>
            <a:endParaRPr/>
          </a:p>
          <a:p>
            <a:pPr indent="-298450" lvl="0" marL="457200" rtl="0" algn="just">
              <a:spcBef>
                <a:spcPts val="0"/>
              </a:spcBef>
              <a:spcAft>
                <a:spcPts val="0"/>
              </a:spcAft>
              <a:buClr>
                <a:srgbClr val="000000"/>
              </a:buClr>
              <a:buSzPts val="1100"/>
              <a:buFont typeface="Arial"/>
              <a:buChar char="●"/>
            </a:pPr>
            <a:r>
              <a:rPr lang="en"/>
              <a:t>A simple example is that of generating a very good ontology using a huge set of unstructured text documents. A similar project in this line is DBpedia, where all the Wikipedia articles are used to generate the ontology of artifacts that are interrelated or have some other relationship.</a:t>
            </a:r>
            <a:endParaRPr/>
          </a:p>
          <a:p>
            <a:pPr indent="0" lvl="0" marL="0" rtl="0" algn="l">
              <a:spcBef>
                <a:spcPts val="1200"/>
              </a:spcBef>
              <a:spcAft>
                <a:spcPts val="16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NLP</a:t>
            </a:r>
            <a:endParaRPr/>
          </a:p>
        </p:txBody>
      </p:sp>
      <p:sp>
        <p:nvSpPr>
          <p:cNvPr id="104" name="Google Shape;104;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Question Answering System</a:t>
            </a:r>
            <a:endParaRPr b="1"/>
          </a:p>
          <a:p>
            <a:pPr indent="-298450" lvl="0" marL="457200" rtl="0" algn="l">
              <a:spcBef>
                <a:spcPts val="1200"/>
              </a:spcBef>
              <a:spcAft>
                <a:spcPts val="0"/>
              </a:spcAft>
              <a:buClr>
                <a:srgbClr val="000000"/>
              </a:buClr>
              <a:buSzPts val="1100"/>
              <a:buFont typeface="Arial"/>
              <a:buChar char="●"/>
            </a:pPr>
            <a:r>
              <a:rPr lang="en"/>
              <a:t>A question answering system can be broken down to building components from speech recognition for querying the knowledge base while the knowledge base is generated using information retrieval and extraction.</a:t>
            </a:r>
            <a:endParaRPr/>
          </a:p>
          <a:p>
            <a:pPr indent="0" lvl="0" marL="0" rtl="0" algn="l">
              <a:spcBef>
                <a:spcPts val="1200"/>
              </a:spcBef>
              <a:spcAft>
                <a:spcPts val="160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