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1" r:id="rId6"/>
    <p:sldId id="260" r:id="rId7"/>
    <p:sldId id="280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7" r:id="rId21"/>
    <p:sldId id="284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82" r:id="rId31"/>
    <p:sldId id="285" r:id="rId32"/>
    <p:sldId id="283" r:id="rId33"/>
    <p:sldId id="286" r:id="rId34"/>
    <p:sldId id="281" r:id="rId35"/>
    <p:sldId id="278" r:id="rId36"/>
    <p:sldId id="276" r:id="rId37"/>
    <p:sldId id="277" r:id="rId38"/>
    <p:sldId id="275" r:id="rId39"/>
    <p:sldId id="279" r:id="rId40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71" autoAdjust="0"/>
    <p:restoredTop sz="88447" autoAdjust="0"/>
  </p:normalViewPr>
  <p:slideViewPr>
    <p:cSldViewPr snapToGrid="0" snapToObjects="1">
      <p:cViewPr varScale="1">
        <p:scale>
          <a:sx n="117" d="100"/>
          <a:sy n="117" d="100"/>
        </p:scale>
        <p:origin x="-112" y="-3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72" y="108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E619B-9BE8-8645-A00C-D838F9C65162}" type="datetimeFigureOut">
              <a:rPr kumimoji="1" lang="zh-CN" altLang="en-US" smtClean="0"/>
              <a:t>15/3/19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3888C-5123-6548-B379-D9685D88A7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4677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慕课网，极客学院，</a:t>
            </a:r>
            <a:r>
              <a:rPr kumimoji="1" lang="en-US" altLang="zh-CN" dirty="0" err="1" smtClean="0"/>
              <a:t>gotomao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3888C-5123-6548-B379-D9685D88A76E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4934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android:hint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请输入数字！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设置显示在空间上的提示信息</a:t>
            </a: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android:numeric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="integer"//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设置只能输入整数，如果是小数则是：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decimal</a:t>
            </a:r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android:singleLine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="true"//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设置单行输入，一旦设置为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，则文字不会自动换行。</a:t>
            </a: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android:password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="true"//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设置只能输入密码</a:t>
            </a: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android:textColor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"#ff8c00"//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字体颜色</a:t>
            </a:r>
          </a:p>
          <a:p>
            <a:r>
              <a:rPr lang="da-DK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android:textStyle</a:t>
            </a:r>
            <a:r>
              <a:rPr lang="da-DK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="bold"//</a:t>
            </a:r>
            <a:r>
              <a:rPr lang="zh-CN" altLang="da-D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字体，</a:t>
            </a:r>
            <a:r>
              <a:rPr lang="da-DK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bold, </a:t>
            </a:r>
            <a:r>
              <a:rPr lang="da-DK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italic</a:t>
            </a:r>
            <a:r>
              <a:rPr lang="da-DK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a-DK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bolditalic</a:t>
            </a:r>
            <a:endParaRPr lang="da-DK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a-DK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android:textSize</a:t>
            </a:r>
            <a:r>
              <a:rPr lang="da-DK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="20dip"//</a:t>
            </a:r>
            <a:r>
              <a:rPr lang="zh-CN" altLang="da-D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大小</a:t>
            </a:r>
            <a:endParaRPr lang="da-DK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a-DK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android:capitalize</a:t>
            </a:r>
            <a:r>
              <a:rPr lang="da-DK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</a:t>
            </a:r>
            <a:r>
              <a:rPr lang="da-DK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characters</a:t>
            </a:r>
            <a:r>
              <a:rPr lang="da-DK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"//</a:t>
            </a:r>
            <a:r>
              <a:rPr lang="zh-CN" altLang="da-D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以大写字母写</a:t>
            </a:r>
            <a:endParaRPr lang="da-DK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a-DK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android:textAlign</a:t>
            </a:r>
            <a:r>
              <a:rPr lang="da-DK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="center"//</a:t>
            </a:r>
            <a:r>
              <a:rPr lang="da-DK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EditText</a:t>
            </a:r>
            <a:r>
              <a:rPr lang="zh-CN" altLang="da-D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没有这个属性，但</a:t>
            </a:r>
            <a:r>
              <a:rPr lang="da-DK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TextView</a:t>
            </a:r>
            <a:r>
              <a:rPr lang="zh-CN" altLang="da-D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有，居中</a:t>
            </a:r>
            <a:endParaRPr lang="da-DK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a-DK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android:textColorHighlight</a:t>
            </a:r>
            <a:r>
              <a:rPr lang="da-DK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="#</a:t>
            </a:r>
            <a:r>
              <a:rPr lang="da-DK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cccccc</a:t>
            </a:r>
            <a:r>
              <a:rPr lang="da-DK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"//</a:t>
            </a:r>
            <a:r>
              <a:rPr lang="zh-CN" altLang="da-D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被选中文字的底色，默认为蓝色</a:t>
            </a:r>
            <a:endParaRPr lang="da-DK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a-DK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android:textColorHint</a:t>
            </a:r>
            <a:r>
              <a:rPr lang="da-DK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="#ffff00"//</a:t>
            </a:r>
            <a:r>
              <a:rPr lang="zh-CN" altLang="da-D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设置提示信息文字的颜色，默认为灰色</a:t>
            </a:r>
            <a:r>
              <a:rPr lang="da-DK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android:textScaleX</a:t>
            </a:r>
            <a:r>
              <a:rPr lang="da-DK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="1.5"//</a:t>
            </a:r>
            <a:r>
              <a:rPr lang="zh-CN" altLang="da-D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控制字与字之间的间距</a:t>
            </a:r>
            <a:endParaRPr lang="da-DK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a-DK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android:typeface</a:t>
            </a:r>
            <a:r>
              <a:rPr lang="da-DK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da-DK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monospace</a:t>
            </a:r>
            <a:r>
              <a:rPr lang="da-DK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"//</a:t>
            </a:r>
            <a:r>
              <a:rPr lang="zh-CN" altLang="da-D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字型，</a:t>
            </a:r>
            <a:r>
              <a:rPr lang="da-DK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normal, sans, </a:t>
            </a:r>
            <a:r>
              <a:rPr lang="da-DK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serif</a:t>
            </a:r>
            <a:r>
              <a:rPr lang="da-DK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a-DK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monospace</a:t>
            </a:r>
            <a:endParaRPr lang="da-DK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a-DK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android:background</a:t>
            </a:r>
            <a:r>
              <a:rPr lang="da-DK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="@</a:t>
            </a:r>
            <a:r>
              <a:rPr lang="da-DK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da-DK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"//</a:t>
            </a:r>
            <a:r>
              <a:rPr lang="zh-CN" altLang="da-D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背景，这里没有，指透明</a:t>
            </a:r>
            <a:endParaRPr lang="da-DK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android:layout_weight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="1"//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权重，控制控件之间的地位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在控制控件显示的大小时蛮有用的。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android:textAppearance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="?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android:attr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textAppearanceLargeInverse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文字外观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android:layout_gravity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center_vertical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设置控件显示的位置：默认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，这里居中显示，还有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bottom</a:t>
            </a: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android:gray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="top" 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多行中指针在第一行第一位置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et.setSelection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et.length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调整光标到最后一行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android:autoText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自动拼写帮助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android:capitalize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首字母大写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android:digits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设置只接受某些数字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singleLine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是否单行或者多行，回车是离开文本框还是文本框增加新行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</a:t>
            </a:r>
            <a:r>
              <a:rPr lang="zh-CN" alt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  <a:r>
              <a:rPr lang="fr-FR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numeric</a:t>
            </a:r>
            <a:r>
              <a:rPr lang="fr-FR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//</a:t>
            </a:r>
            <a:r>
              <a:rPr lang="zh-CN" alt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只接受数字</a:t>
            </a:r>
            <a:endParaRPr lang="fr-FR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fr-FR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</a:t>
            </a:r>
            <a:r>
              <a:rPr lang="zh-CN" alt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  <a:r>
              <a:rPr lang="fr-FR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phoneNumber</a:t>
            </a:r>
            <a:r>
              <a:rPr lang="fr-FR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//</a:t>
            </a:r>
            <a:r>
              <a:rPr lang="zh-CN" alt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输入电话号码</a:t>
            </a:r>
            <a:endParaRPr lang="fr-FR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fr-FR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</a:t>
            </a:r>
            <a:r>
              <a:rPr lang="zh-CN" alt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  <a:r>
              <a:rPr lang="fr-FR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editable</a:t>
            </a:r>
            <a:r>
              <a:rPr lang="fr-FR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//</a:t>
            </a:r>
            <a:r>
              <a:rPr lang="zh-CN" alt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是否可编辑</a:t>
            </a:r>
            <a:endParaRPr lang="fr-FR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fr-FR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android:autoLink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=”all” 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设置文本超链接样式当点击网址时，跳向该网址 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android:textAppearance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="?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android:attr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textAppearanceLargeInverse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"//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文字外观，这里引用的是系统自带的一个外观，？表示系统是否有这种外观，否则使用默认的外观。不知道这样理解对不对？ 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     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属性名称描述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android:autoLink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设置是否当文本为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链接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/email/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电话号码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/map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时，文本显示为可点击的链接。可选值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(none/web/email/phone/map/all)</a:t>
            </a:r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android:autoText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如果设置，将自动执行输入值的拼写纠正。此处无效果，在显示输入法并输入的时候起作用。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android:bufferType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指定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getText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方式取得的文本类别。选项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editable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类似于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StringBuilder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可追加字符，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也就是说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getText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后可调用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append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方法设置文本内容。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spannable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则可在给定的字符区域使用样式，参见这里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、这里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android:capitalize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设置英文字母大写类型。此处无效果，需要弹出输入法才能看得到，参见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EditView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此属性说明。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android:cursorVisible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设定光标为显示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隐藏，默认显示。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android:digits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设置允许输入哪些字符。如“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1234567890.+-*/% ()”</a:t>
            </a:r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android:drawableBottom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的下方输出一个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drawable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，如图片。如果指定一个颜色的话会把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的背景设为该颜色，并且同时和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background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使用时覆盖后者。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android:drawableLeft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的左边输出一个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drawable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，如图片。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android:drawablePadding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与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drawable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图片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的间隔，与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drawableLeft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drawableRight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drawableTop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drawableBottom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一起使用，可设置为负数，单独使用没有效果。 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android:drawableRight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的右边输出一个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drawable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，如图片。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android:drawableTop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的正上方输出一个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drawable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，如图片。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android:editable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设置是否可编辑。这里无效果，参见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EditView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android:editorExtras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设置文本的额外的输入数据。在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EditView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再讨论。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android:ellipsize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设置当文字过长时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该控件该如何显示。有如下值设置：”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start”—?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省略号显示在开头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;”end”——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省略号显示在结尾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;”middle”—-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省略号显示在中间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;”marquee” ——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以跑马灯的方式显示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动画横向移动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android:freezesText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设置保存文本的内容以及光标的位置。参见：这里。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android:gravity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设置文本位置，如设置成“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center”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，文本将居中显示。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android:hintText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为空时显示的文字提示信息，可通过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textColorHint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设置提示信息的颜色。此属性在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EditView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中使用，但是这里也可以用。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android:imeOptions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附加功能，设置右下角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动作与编辑框相关的动作，如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actionDone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右下角将显示一个“完成”，而不设置默认是一个回车符号。这个在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EditView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中再详细说明，此处无用。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android:imeActionId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动作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。在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EditView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再做说明，可以先看这篇帖子：这里。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android:imeActionLabel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动作标签。在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EditView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再做说明。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android:includeFontPadding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设置文本是否包含顶部和底部额外空白，默认为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android:inputMethod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为文本指定输入法，需要完全限定名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完整的包名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。例如：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com.google.android.inputmethod.pinyin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，但是这里报错找不到。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android:inputType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设置文本的类型，用于帮助输入法显示合适的键盘类型。在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EditView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中再详细说明，这里无效果。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android:linksClickable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设置链接是否点击连接，即使设置了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autoLink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android:marqueeRepeatLimit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ellipsize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指定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marquee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的情况下，设置重复滚动的次数，当设置为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marquee_forever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时表示无限次。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android:ems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TextView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的宽度为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个字符的宽度。这里测试为一个汉字字符宽度，如图：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android:maxEms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TextView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的宽度为最长为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个字符的宽度。与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ems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同时使用时覆盖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ems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选项。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android:minEms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TextView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的宽度为最短为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个字符的宽度。与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ems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同时使用时覆盖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ems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选项。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android:maxLength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限制显示的文本长度，超出部分不显示。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android:lines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设置文本的行数，设置两行就显示两行，即使第二行没有数据。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android:maxLines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设置文本的最大显示行数，与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width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或者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layout_width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结合使用，超出部分自动换行，超出行数将不显示。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android:minLines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设置文本的最小行数，与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lines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类似。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android:lineSpacingExtra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设置行间距。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android:lineSpacingMultiplier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设置行间距的倍数。如”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1.2”</a:t>
            </a:r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android:numeric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如果被设置，该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TextView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有一个数字输入法。此处无用，设置后唯一效果是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TextView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有点击效果，此属性在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EdtiView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将详细说明。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android:password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以小点”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.”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显示文本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android:phoneNumber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设置为电话号码的输入方式。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android:privateImeOptions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设置输入法选项，此处无用，在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EditText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将进一步讨论。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android:scrollHorizontally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设置文本超出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TextView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的宽度的情况下，是否出现横拉条。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android:selectAllOnFocus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如果文本是可选择的，让他获取焦点而不是将光标移动为文本的开始位置或者末尾位置。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TextView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中设置后无效果。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android:shadowColor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指定文本阴影的颜色，需要与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shadowRadius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一起使用。效果：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android:shadowDx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设置阴影横向坐标开始位置。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android:shadowDy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设置阴影纵向坐标开始位置。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android:shadowRadius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设置阴影的半径。设置为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0.1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就变成字体的颜色了，一般设置为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3.0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的效果比较好。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android:singleLine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设置单行显示。如果和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layout_width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一起使用，当文本不能全部显示时，后面用“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…”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来表示。如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android:text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="test_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singleLine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"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android:singleLine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="true"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android:layout_width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="20dp"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将只显示“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t…”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。如果不设置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singleLine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或者设置为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，文本将自动换行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android:shadowDx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设置阴影横向坐标开始位置。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android:shadowDy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设置阴影纵向坐标开始位置。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android:shadowRadius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设置阴影的半径。设置为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0.1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就变成字体的颜色了，一般设置为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3.0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的效果比较好。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android:singleLine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设置单行显示。如果和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layout_width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一起使用，当文本不能全部显示时，后面用“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…”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来表示。如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android:text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="test_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singleLine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"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android:singleLine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="true"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android:layout_width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="20dp"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将只显示“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t…”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。如果不设置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singleLine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或者设置为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，文本将自动换行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android:text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设置显示文本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android:textSize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设置文字大小，推荐度量单位”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，如”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15sp”</a:t>
            </a:r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android:textStyle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设置字形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[bold(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粗体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0, italic(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斜体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1,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bolditalic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又粗又斜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2]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可以设置一个或多个，用“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|”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隔开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android:typeface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设置文本字体，必须是以下常量值之一：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normal 0, sans 1, serif 2,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monospace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等宽字体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3]</a:t>
            </a:r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android:height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设置文本区域的高度，支持度量单位：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px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像素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)/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dp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/in/mm(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毫米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android:maxHeight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设置文本区域的最大高度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android:minHeight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设置文本区域的最小高度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android:width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设置文本区域的宽度，支持度量单位：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px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像素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)/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dp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/in/mm(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毫米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，与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layout_width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的区别看这里。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android:maxWidth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设置文本区域的最大宽度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android:minWidth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设置文本区域的最小宽度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android:textAppearance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设置文字外观。如“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android:attr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textAppearanceLargeInverse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”这里引用的是系统自带的一个外观，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表示系统是否有这种外观，否则使用默认的外观。可设置的值如下：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textAppearanceButton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textAppearanceInverse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textAppearanceLarge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textAppearanceLargeInverse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textAppearanceMedium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textAppearanceMediumInverse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textAppearanceSmall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textAppearanceSmallInverse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android:textAppearance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设置文字外观。如“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android:attr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textAppearanceLargeInverse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这里引用的是系统自带的一个外观，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表示系统是否有这种外观，否则使用默认的外观。可设置的值如下：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textAppearanceButton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textAppearanceInverse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textAppearanceLarge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textAppearanceLargeInverse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textAppearanceMedium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textAppearanceMediumInverse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3888C-5123-6548-B379-D9685D88A76E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16535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对于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android:scaleType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属性，因为关于图像在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ImageView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中的显示效果，所以有如下属性值可以选择：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matrix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：使用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matrix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方式进行缩放。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fitXY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：横向、纵向独立缩放，以适应该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ImageView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fitStart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保持纵横比缩放图片，并且将图片放在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ImageView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的左上角。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fitCenter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：保持纵横比缩放图片，缩放完成后将图片放在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ImageView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的中央。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fitEnd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：保持纵横比缩放图片，缩放完成后将图片放在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ImageView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的右下角。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center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：把图片放在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ImageView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的中央，但是不进行任何缩放。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centerCrop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：保持纵横比缩放图片，以使图片能完全覆盖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ImageView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centerInside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：保持纵横比缩放图片，以使得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ImageView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能完全显示该图片。</a:t>
            </a:r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事件分发机制 </a:t>
            </a:r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blog.csdn.net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guolin_blog</a:t>
            </a:r>
            <a:r>
              <a:rPr kumimoji="1" lang="en-US" altLang="zh-CN" dirty="0" smtClean="0"/>
              <a:t>/article/details/9097463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3888C-5123-6548-B379-D9685D88A76E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0355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最小版本为</a:t>
            </a:r>
            <a:r>
              <a:rPr kumimoji="1" lang="en-US" altLang="zh-CN" dirty="0" smtClean="0"/>
              <a:t>4.0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3888C-5123-6548-B379-D9685D88A76E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83139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dirty="0" err="1" smtClean="0"/>
              <a:t>ProgressDialog</a:t>
            </a:r>
            <a:r>
              <a:rPr lang="zh-CN" altLang="en-US" sz="1200" b="1" dirty="0" smtClean="0"/>
              <a:t> </a:t>
            </a:r>
            <a:r>
              <a:rPr lang="en-US" altLang="zh-CN" sz="1200" dirty="0" err="1" smtClean="0"/>
              <a:t>mProgressDialog</a:t>
            </a:r>
            <a:r>
              <a:rPr lang="en-US" altLang="zh-CN" sz="1200" dirty="0" smtClean="0"/>
              <a:t> = </a:t>
            </a:r>
            <a:r>
              <a:rPr lang="en-US" altLang="zh-CN" sz="1200" b="1" dirty="0" smtClean="0"/>
              <a:t>new </a:t>
            </a:r>
            <a:r>
              <a:rPr lang="en-US" altLang="zh-CN" sz="1200" b="1" dirty="0" err="1" smtClean="0"/>
              <a:t>ProgressDialog</a:t>
            </a:r>
            <a:r>
              <a:rPr lang="en-US" altLang="zh-CN" sz="1200" b="1" dirty="0" smtClean="0"/>
              <a:t>(this);</a:t>
            </a:r>
          </a:p>
          <a:p>
            <a:r>
              <a:rPr lang="en-US" altLang="zh-CN" sz="1200" dirty="0" smtClean="0"/>
              <a:t>		</a:t>
            </a:r>
            <a:r>
              <a:rPr lang="en-US" altLang="zh-CN" sz="1200" dirty="0" err="1" smtClean="0"/>
              <a:t>mProgressDialog.setProgressStyle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ProgressDialog.</a:t>
            </a:r>
            <a:r>
              <a:rPr lang="en-US" altLang="zh-CN" sz="1200" i="1" dirty="0" err="1" smtClean="0"/>
              <a:t>STYLE_SPINNER</a:t>
            </a:r>
            <a:r>
              <a:rPr lang="en-US" altLang="zh-CN" sz="1200" i="1" dirty="0" smtClean="0"/>
              <a:t>);</a:t>
            </a:r>
          </a:p>
          <a:p>
            <a:r>
              <a:rPr lang="en-US" altLang="zh-CN" sz="1200" dirty="0" smtClean="0"/>
              <a:t>		</a:t>
            </a:r>
            <a:r>
              <a:rPr lang="en-US" altLang="zh-CN" sz="1200" dirty="0" err="1" smtClean="0"/>
              <a:t>mProgressDialog.setTitle</a:t>
            </a:r>
            <a:r>
              <a:rPr lang="en-US" altLang="zh-CN" sz="1200" dirty="0" smtClean="0"/>
              <a:t>("</a:t>
            </a:r>
            <a:r>
              <a:rPr lang="zh-CN" altLang="en-US" sz="1200" dirty="0" smtClean="0"/>
              <a:t>加载中</a:t>
            </a:r>
            <a:r>
              <a:rPr lang="en-US" altLang="zh-CN" sz="1200" dirty="0" smtClean="0"/>
              <a:t>");</a:t>
            </a:r>
            <a:endParaRPr kumimoji="1" lang="zh-CN" altLang="en-US" sz="1200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3888C-5123-6548-B379-D9685D88A76E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06205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DatePickerDialog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datePicker</a:t>
            </a:r>
            <a:r>
              <a:rPr kumimoji="1" lang="en-US" altLang="zh-CN" dirty="0" smtClean="0"/>
              <a:t>=new </a:t>
            </a:r>
            <a:r>
              <a:rPr kumimoji="1" lang="en-US" altLang="zh-CN" dirty="0" err="1" smtClean="0"/>
              <a:t>DatePickerDialog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AnalogDigitalClock.this</a:t>
            </a:r>
            <a:r>
              <a:rPr kumimoji="1" lang="en-US" altLang="zh-CN" dirty="0" smtClean="0"/>
              <a:t>, new </a:t>
            </a:r>
            <a:r>
              <a:rPr kumimoji="1" lang="en-US" altLang="zh-CN" dirty="0" err="1" smtClean="0"/>
              <a:t>OnDateSetListener</a:t>
            </a:r>
            <a:r>
              <a:rPr kumimoji="1" lang="en-US" altLang="zh-CN" dirty="0" smtClean="0"/>
              <a:t>() {</a:t>
            </a:r>
          </a:p>
          <a:p>
            <a:r>
              <a:rPr kumimoji="1" lang="en-US" altLang="zh-CN" dirty="0" smtClean="0"/>
              <a:t>34                 </a:t>
            </a:r>
          </a:p>
          <a:p>
            <a:r>
              <a:rPr kumimoji="1" lang="en-US" altLang="zh-CN" dirty="0" smtClean="0"/>
              <a:t>35                 @Override</a:t>
            </a:r>
          </a:p>
          <a:p>
            <a:r>
              <a:rPr kumimoji="1" lang="en-US" altLang="zh-CN" dirty="0" smtClean="0"/>
              <a:t>36                 public void </a:t>
            </a:r>
            <a:r>
              <a:rPr kumimoji="1" lang="en-US" altLang="zh-CN" dirty="0" err="1" smtClean="0"/>
              <a:t>onDateSet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DatePicker</a:t>
            </a:r>
            <a:r>
              <a:rPr kumimoji="1" lang="en-US" altLang="zh-CN" dirty="0" smtClean="0"/>
              <a:t> view, 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year, 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monthOfYear</a:t>
            </a:r>
            <a:r>
              <a:rPr kumimoji="1" lang="en-US" altLang="zh-CN" dirty="0" smtClean="0"/>
              <a:t>,</a:t>
            </a:r>
          </a:p>
          <a:p>
            <a:r>
              <a:rPr kumimoji="1" lang="en-US" altLang="zh-CN" dirty="0" smtClean="0"/>
              <a:t>37                         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dayOfMonth</a:t>
            </a:r>
            <a:r>
              <a:rPr kumimoji="1" lang="en-US" altLang="zh-CN" dirty="0" smtClean="0"/>
              <a:t>) {</a:t>
            </a:r>
          </a:p>
          <a:p>
            <a:r>
              <a:rPr kumimoji="1" lang="en-US" altLang="zh-CN" dirty="0" smtClean="0"/>
              <a:t>38                     // TODO Auto-generated method stub</a:t>
            </a:r>
          </a:p>
          <a:p>
            <a:r>
              <a:rPr kumimoji="1" lang="en-US" altLang="zh-CN" dirty="0" smtClean="0"/>
              <a:t>39                     </a:t>
            </a:r>
            <a:r>
              <a:rPr kumimoji="1" lang="en-US" altLang="zh-CN" dirty="0" err="1" smtClean="0"/>
              <a:t>Toast.makeText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AnalogDigitalClock.this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year+"year</a:t>
            </a:r>
            <a:r>
              <a:rPr kumimoji="1" lang="en-US" altLang="zh-CN" dirty="0" smtClean="0"/>
              <a:t> "+(monthOfYear+1)+"month "+</a:t>
            </a:r>
            <a:r>
              <a:rPr kumimoji="1" lang="en-US" altLang="zh-CN" dirty="0" err="1" smtClean="0"/>
              <a:t>dayOfMonth</a:t>
            </a:r>
            <a:r>
              <a:rPr kumimoji="1" lang="en-US" altLang="zh-CN" dirty="0" smtClean="0"/>
              <a:t>+"day", </a:t>
            </a:r>
            <a:r>
              <a:rPr kumimoji="1" lang="en-US" altLang="zh-CN" dirty="0" err="1" smtClean="0"/>
              <a:t>Toast.LENGTH_SHORT</a:t>
            </a:r>
            <a:r>
              <a:rPr kumimoji="1" lang="en-US" altLang="zh-CN" dirty="0" smtClean="0"/>
              <a:t>).show();</a:t>
            </a:r>
          </a:p>
          <a:p>
            <a:r>
              <a:rPr kumimoji="1" lang="en-US" altLang="zh-CN" dirty="0" smtClean="0"/>
              <a:t>40                 }</a:t>
            </a:r>
          </a:p>
          <a:p>
            <a:r>
              <a:rPr kumimoji="1" lang="en-US" altLang="zh-CN" dirty="0" smtClean="0"/>
              <a:t>41             }, 2013, 7, 20);</a:t>
            </a:r>
          </a:p>
          <a:p>
            <a:r>
              <a:rPr kumimoji="1" lang="en-US" altLang="zh-CN" dirty="0" smtClean="0"/>
              <a:t>42             </a:t>
            </a:r>
            <a:r>
              <a:rPr kumimoji="1" lang="en-US" altLang="zh-CN" dirty="0" err="1" smtClean="0"/>
              <a:t>datePicker.show</a:t>
            </a:r>
            <a:r>
              <a:rPr kumimoji="1" lang="en-US" altLang="zh-CN" dirty="0" smtClean="0"/>
              <a:t>();</a:t>
            </a:r>
          </a:p>
          <a:p>
            <a:r>
              <a:rPr kumimoji="1" lang="en-US" altLang="zh-CN" dirty="0" smtClean="0"/>
              <a:t>43             break;</a:t>
            </a:r>
          </a:p>
          <a:p>
            <a:r>
              <a:rPr kumimoji="1" lang="en-US" altLang="zh-CN" dirty="0" smtClean="0"/>
              <a:t>44 </a:t>
            </a:r>
          </a:p>
          <a:p>
            <a:r>
              <a:rPr kumimoji="1" lang="en-US" altLang="zh-CN" dirty="0" smtClean="0"/>
              <a:t>45         case </a:t>
            </a:r>
            <a:r>
              <a:rPr kumimoji="1" lang="en-US" altLang="zh-CN" dirty="0" err="1" smtClean="0"/>
              <a:t>R.id.btnTimePickerDialog</a:t>
            </a:r>
            <a:r>
              <a:rPr kumimoji="1" lang="en-US" altLang="zh-CN" dirty="0" smtClean="0"/>
              <a:t>:</a:t>
            </a:r>
          </a:p>
          <a:p>
            <a:r>
              <a:rPr kumimoji="1" lang="en-US" altLang="zh-CN" dirty="0" smtClean="0"/>
              <a:t>46             </a:t>
            </a:r>
            <a:r>
              <a:rPr kumimoji="1" lang="en-US" altLang="zh-CN" dirty="0" err="1" smtClean="0"/>
              <a:t>TimePickerDialog</a:t>
            </a:r>
            <a:r>
              <a:rPr kumimoji="1" lang="en-US" altLang="zh-CN" dirty="0" smtClean="0"/>
              <a:t> time=new </a:t>
            </a:r>
            <a:r>
              <a:rPr kumimoji="1" lang="en-US" altLang="zh-CN" dirty="0" err="1" smtClean="0"/>
              <a:t>TimePickerDialog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AnalogDigitalClock.this</a:t>
            </a:r>
            <a:r>
              <a:rPr kumimoji="1" lang="en-US" altLang="zh-CN" dirty="0" smtClean="0"/>
              <a:t>, new </a:t>
            </a:r>
            <a:r>
              <a:rPr kumimoji="1" lang="en-US" altLang="zh-CN" dirty="0" err="1" smtClean="0"/>
              <a:t>OnTimeSetListener</a:t>
            </a:r>
            <a:r>
              <a:rPr kumimoji="1" lang="en-US" altLang="zh-CN" dirty="0" smtClean="0"/>
              <a:t>() {</a:t>
            </a:r>
          </a:p>
          <a:p>
            <a:r>
              <a:rPr kumimoji="1" lang="en-US" altLang="zh-CN" dirty="0" smtClean="0"/>
              <a:t>47                 </a:t>
            </a:r>
          </a:p>
          <a:p>
            <a:r>
              <a:rPr kumimoji="1" lang="en-US" altLang="zh-CN" dirty="0" smtClean="0"/>
              <a:t>48                 @Override</a:t>
            </a:r>
          </a:p>
          <a:p>
            <a:r>
              <a:rPr kumimoji="1" lang="en-US" altLang="zh-CN" dirty="0" smtClean="0"/>
              <a:t>49                 public void </a:t>
            </a:r>
            <a:r>
              <a:rPr kumimoji="1" lang="en-US" altLang="zh-CN" dirty="0" err="1" smtClean="0"/>
              <a:t>onTimeSet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TimePicker</a:t>
            </a:r>
            <a:r>
              <a:rPr kumimoji="1" lang="en-US" altLang="zh-CN" dirty="0" smtClean="0"/>
              <a:t> view, 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hourOfDay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minute) {</a:t>
            </a:r>
          </a:p>
          <a:p>
            <a:r>
              <a:rPr kumimoji="1" lang="en-US" altLang="zh-CN" dirty="0" smtClean="0"/>
              <a:t>50                     // TODO Auto-generated method stub</a:t>
            </a:r>
          </a:p>
          <a:p>
            <a:r>
              <a:rPr kumimoji="1" lang="en-US" altLang="zh-CN" dirty="0" smtClean="0"/>
              <a:t>51                     </a:t>
            </a:r>
            <a:r>
              <a:rPr kumimoji="1" lang="en-US" altLang="zh-CN" dirty="0" err="1" smtClean="0"/>
              <a:t>Toast.makeText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AnalogDigitalClock.this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hourOfDay</a:t>
            </a:r>
            <a:r>
              <a:rPr kumimoji="1" lang="en-US" altLang="zh-CN" dirty="0" smtClean="0"/>
              <a:t>+"hour "+</a:t>
            </a:r>
            <a:r>
              <a:rPr kumimoji="1" lang="en-US" altLang="zh-CN" dirty="0" err="1" smtClean="0"/>
              <a:t>minute+"minute</a:t>
            </a:r>
            <a:r>
              <a:rPr kumimoji="1" lang="en-US" altLang="zh-CN" dirty="0" smtClean="0"/>
              <a:t>", </a:t>
            </a:r>
            <a:r>
              <a:rPr kumimoji="1" lang="en-US" altLang="zh-CN" dirty="0" err="1" smtClean="0"/>
              <a:t>Toast.LENGTH_SHORT</a:t>
            </a:r>
            <a:r>
              <a:rPr kumimoji="1" lang="en-US" altLang="zh-CN" dirty="0" smtClean="0"/>
              <a:t>).show();</a:t>
            </a:r>
          </a:p>
          <a:p>
            <a:r>
              <a:rPr kumimoji="1" lang="en-US" altLang="zh-CN" dirty="0" smtClean="0"/>
              <a:t>52                 }</a:t>
            </a:r>
          </a:p>
          <a:p>
            <a:r>
              <a:rPr kumimoji="1" lang="en-US" altLang="zh-CN" dirty="0" smtClean="0"/>
              <a:t>53             }, 18, 25, true);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3888C-5123-6548-B379-D9685D88A76E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36137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Shrinkable  </a:t>
            </a:r>
            <a:r>
              <a:rPr kumimoji="1" lang="zh-CN" altLang="en-US" dirty="0" smtClean="0"/>
              <a:t>表示该列的宽度可以进行收缩，以使表格能够适应父容器的大小</a:t>
            </a:r>
          </a:p>
          <a:p>
            <a:r>
              <a:rPr kumimoji="1" lang="en-US" altLang="zh-CN" dirty="0" smtClean="0"/>
              <a:t>Stretchable </a:t>
            </a:r>
            <a:r>
              <a:rPr kumimoji="1" lang="zh-CN" altLang="en-US" dirty="0" smtClean="0"/>
              <a:t>表示该列的宽度可以进行拉伸，以使能够填满表格中的空闲空间</a:t>
            </a:r>
          </a:p>
          <a:p>
            <a:r>
              <a:rPr kumimoji="1" lang="en-US" altLang="zh-CN" dirty="0" smtClean="0"/>
              <a:t>Collapsed  </a:t>
            </a:r>
            <a:r>
              <a:rPr kumimoji="1" lang="zh-CN" altLang="en-US" dirty="0" smtClean="0"/>
              <a:t>表示该列会被隐藏</a:t>
            </a:r>
          </a:p>
          <a:p>
            <a:endParaRPr kumimoji="1" lang="zh-CN" altLang="en-US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） </a:t>
            </a:r>
            <a:r>
              <a:rPr kumimoji="1" lang="en-US" altLang="zh-CN" dirty="0" err="1" smtClean="0"/>
              <a:t>AbsoluteLayou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绝对布局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   绝对布局中将所有的子元素通过设置</a:t>
            </a:r>
            <a:r>
              <a:rPr kumimoji="1" lang="en-US" altLang="zh-CN" dirty="0" err="1" smtClean="0"/>
              <a:t>android:layout_x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和 </a:t>
            </a:r>
            <a:r>
              <a:rPr kumimoji="1" lang="en-US" altLang="zh-CN" dirty="0" err="1" smtClean="0"/>
              <a:t>android:layout_y</a:t>
            </a:r>
            <a:r>
              <a:rPr kumimoji="1" lang="zh-CN" altLang="en-US" dirty="0" smtClean="0"/>
              <a:t>属性，将子元素的坐标位置固定下来，即坐标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android:layout_x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android:layout_y</a:t>
            </a:r>
            <a:r>
              <a:rPr kumimoji="1" lang="en-US" altLang="zh-CN" dirty="0" smtClean="0"/>
              <a:t>) 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layout_x</a:t>
            </a:r>
            <a:r>
              <a:rPr kumimoji="1" lang="zh-CN" altLang="en-US" dirty="0" smtClean="0"/>
              <a:t>用来表示横坐标，</a:t>
            </a:r>
            <a:r>
              <a:rPr kumimoji="1" lang="en-US" altLang="zh-CN" dirty="0" err="1" smtClean="0"/>
              <a:t>layout_y</a:t>
            </a:r>
            <a:r>
              <a:rPr kumimoji="1" lang="zh-CN" altLang="en-US" dirty="0" smtClean="0"/>
              <a:t>用来表示纵坐标。 屏幕左上角为坐标</a:t>
            </a:r>
            <a:r>
              <a:rPr kumimoji="1" lang="en-US" altLang="zh-CN" dirty="0" smtClean="0"/>
              <a:t>(0,0)</a:t>
            </a:r>
            <a:r>
              <a:rPr kumimoji="1" lang="zh-CN" altLang="en-US" dirty="0" smtClean="0"/>
              <a:t>，横向往右为正方，纵向往下为正方。实际应用中，这种布局用的比较少，因为</a:t>
            </a:r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终端一般机型比较多，各自的屏幕大小。分辨率等可能都不一样，如果用绝对布局，可能导致在有的终端上显示不全等。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3888C-5123-6548-B379-D9685D88A76E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16548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AbsoluteLayout</a:t>
            </a:r>
            <a:r>
              <a:rPr kumimoji="1" lang="zh-CN" altLang="en-US" dirty="0" smtClean="0"/>
              <a:t>是通过指定控件的</a:t>
            </a:r>
            <a:r>
              <a:rPr kumimoji="1" lang="en-US" altLang="zh-CN" dirty="0" smtClean="0"/>
              <a:t>x/y</a:t>
            </a:r>
            <a:r>
              <a:rPr kumimoji="1" lang="zh-CN" altLang="en-US" dirty="0" smtClean="0"/>
              <a:t>坐标来定位的，不太灵活所以已经不推荐使用了。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3888C-5123-6548-B379-D9685D88A76E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51881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builder.setAutoCancel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(true);   //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是否自动消失，默认为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</a:t>
            </a:r>
          </a:p>
          <a:p>
            <a:r>
              <a:rPr lang="zh-CN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builder.setLights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(0xff00ff00, 1000, 500);//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灯的颜色，灯的呼吸频率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builder.setOnlyAlertOnce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true);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builder.setWhen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Calendar.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getInstance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getTimeInMillis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</a:t>
            </a: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builder.setTicker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雾霾预警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  //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提示时但未下来时的显示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builder.setContentTitle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注意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builder.setContentText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今天是严重雾霾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</a:t>
            </a: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intentss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Intent(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MainActivity.this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ServiceActiviy.class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PendingIntent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pendingIntent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PendingIntent.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getActivity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MainActivity.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altLang="zh-CN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100,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intentss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0);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builder.setContentIntent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pendingIntent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  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Notification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的点击事件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3888C-5123-6548-B379-D9685D88A76E}" type="slidenum">
              <a:rPr kumimoji="1" lang="zh-CN" altLang="en-US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47706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3888C-5123-6548-B379-D9685D88A76E}" type="slidenum">
              <a:rPr kumimoji="1" lang="zh-CN" altLang="en-US" smtClean="0"/>
              <a:t>37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30632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自定义类继承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BroadcastReceiver</a:t>
            </a:r>
            <a:endParaRPr lang="en-US" altLang="zh-CN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MyReceiver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extends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BroadcastReceiver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{  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String TAG = "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MyReceiver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";  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@Override  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onReceive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(Context context, Intent intent) {  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 String 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msg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= 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intent.getStringExtra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msg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  </a:t>
            </a:r>
          </a:p>
          <a:p>
            <a:r>
              <a:rPr lang="pl-PL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 </a:t>
            </a:r>
            <a:r>
              <a:rPr lang="pl-PL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Log.i</a:t>
            </a:r>
            <a:r>
              <a:rPr lang="pl-PL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(TAG, </a:t>
            </a:r>
            <a:r>
              <a:rPr lang="pl-PL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msg</a:t>
            </a:r>
            <a:r>
              <a:rPr lang="pl-PL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  </a:t>
            </a:r>
          </a:p>
          <a:p>
            <a:r>
              <a:rPr lang="pl-PL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}  </a:t>
            </a:r>
          </a:p>
          <a:p>
            <a:r>
              <a:rPr lang="pl-PL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  </a:t>
            </a:r>
          </a:p>
          <a:p>
            <a:r>
              <a:rPr kumimoji="1"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</a:t>
            </a:r>
            <a:r>
              <a:rPr kumimoji="1"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onReceiver</a:t>
            </a:r>
            <a:r>
              <a:rPr kumimoji="1"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中可以获取随广播而来的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</a:t>
            </a:r>
            <a:r>
              <a:rPr kumimoji="1"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中的数据，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这非常重要，就像无线电一样，包含很多有用的信息。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在创建完我们的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BroadcastReceiver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之后，还不能够使它进入工作状态，我们需要为它注册一个指定的广播地址。没有注册广播地址的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BroadcastReceiver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就像一个缺少选台按钮的收音机，虽然功能俱备，但也无法收到电台的信号。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静态注册广播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&lt;receiver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android:name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=".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MyReceiver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&lt;intent-filter&gt;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&lt;action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android:name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android.intent.action.MY_BROADCAST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/&gt;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&lt;category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android:name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android.intent.category.DEFAULT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 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/&gt;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&lt;/intent-filter&gt;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</a:t>
            </a: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&lt;/receiver&gt;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配置了以上信息之后，只要是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android.intent.action.MY_BROADCAST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这个地址的广播，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MyReceiver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都能够接收的到。注意，这种方式的注册是常驻型的，也就是说当应用关闭后，如果有广播信息传来，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MyReceiver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也会被系统调用而自动运行。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动态注册广播 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注册了广播，就必须需要注销注册，否则会报错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MyReceiver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receiver = 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MyReceiver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       </a:t>
            </a:r>
          </a:p>
          <a:p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IntentFilter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filter = 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IntentFilter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  </a:t>
            </a:r>
          </a:p>
          <a:p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filter.addAction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android.intent.action.MY_BROADCAST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    </a:t>
            </a:r>
          </a:p>
          <a:p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registerReceiver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(receiver, filter);  </a:t>
            </a:r>
          </a:p>
          <a:p>
            <a:endParaRPr kumimoji="1" lang="en-US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在实际应用中，我们在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Activity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中注册了一个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BroadcastReceiver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，当这个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Activity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被销毁时如果没有解除注册，系统会报一个异常，提示我们是否忘记解除注册了。所以，记得在特定的地方执行解除注册操作：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unregisterReceiver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(receiver);</a:t>
            </a: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发送广播：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l-PL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pl-PL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</a:t>
            </a:r>
            <a:r>
              <a:rPr lang="pl-PL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pl-PL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</a:t>
            </a:r>
            <a:r>
              <a:rPr lang="pl-PL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= </a:t>
            </a:r>
            <a:r>
              <a:rPr lang="pl-PL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pl-PL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pl-PL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</a:t>
            </a:r>
            <a:r>
              <a:rPr lang="pl-PL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(“</a:t>
            </a:r>
            <a:r>
              <a:rPr lang="pl-PL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android.intent.action.MY_BROADCAST</a:t>
            </a:r>
            <a:r>
              <a:rPr lang="pl-PL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”);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隐式意图</a:t>
            </a:r>
            <a:r>
              <a:rPr lang="pl-PL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</a:t>
            </a:r>
          </a:p>
          <a:p>
            <a:r>
              <a:rPr lang="pl-PL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pl-PL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intent.putExtra</a:t>
            </a:r>
            <a:r>
              <a:rPr lang="pl-PL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pl-PL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msg</a:t>
            </a:r>
            <a:r>
              <a:rPr lang="pl-PL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 "hello </a:t>
            </a:r>
            <a:r>
              <a:rPr lang="pl-PL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receiver</a:t>
            </a:r>
            <a:r>
              <a:rPr lang="pl-PL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.");  </a:t>
            </a:r>
          </a:p>
          <a:p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pl-PL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sendBroadcast</a:t>
            </a:r>
            <a:r>
              <a:rPr lang="pl-PL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pl-PL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</a:t>
            </a:r>
            <a:r>
              <a:rPr lang="pl-PL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endParaRPr lang="pl-PL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Intent(this,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MyReceiver.class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显示意图</a:t>
            </a:r>
            <a:endParaRPr lang="en-US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sendBroadcast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(intent);</a:t>
            </a:r>
            <a:endParaRPr lang="pl-PL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l-PL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l-PL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广播优先级：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&lt;intent-filter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android:priority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="998"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</a:t>
            </a:r>
            <a:r>
              <a:rPr lang="pl-PL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&lt;intent-filter&gt;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多了一个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android:priority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属性，并且依次减小。这个属性的范围在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-1000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到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1000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，数值越大，优先级越高。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开机广播：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&lt;intent-filter&gt;  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&lt;!-- 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注册开机广播地址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--&gt;  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&lt;action 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android:name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android.intent.action.BOOT_COMPLETED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"/&gt;  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&lt;category 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android:name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android.intent.category.DEFAULT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/&gt;  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&lt;/intent-filter&gt; </a:t>
            </a: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注册开机广播，需要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&lt;uses-permission 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android:name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=“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android.permission.RECEIVE_BOOT_COMPLETED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 /&gt; 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权限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注册网络状态变化的广播：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&lt;intent-filter&gt;  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&lt;action 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android:name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android.net.conn.CONNECTIVITY_CHANGE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"/&gt;  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&lt;category 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android:name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android.intent.category.DEFAULT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/&gt;  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&lt;/intent-filter&gt; </a:t>
            </a: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需要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&lt;uses-permission 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android:name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=“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android.permission.ACCESS_NETWORK_STATE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”/&gt; 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权限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注册电量变化的广播：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&lt;intent-filter&gt;  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&lt;action 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android:name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android.intent.action.BATTERY_CHANGED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"/&gt;  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&lt;category 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android:name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android.intent.category.DEFAULT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/&gt;  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&lt;/intent-filter&gt; </a:t>
            </a:r>
          </a:p>
          <a:p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currLevel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intent.getIntExtra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BatteryManager.EXTRA_LEVEL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0);  //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当前电量  </a:t>
            </a: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total = 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intent.getIntExtra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BatteryManager.EXTRA_SCALE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1);      //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总电量 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注册短信的广播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 intent-filter 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android:priority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"1000" &gt;            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&lt; action 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android:name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 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android.provider.Telephony.SMS_RECEIVED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/&gt;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&lt;/ intent-filter &gt;</a:t>
            </a: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需要权限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 uses-permission 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android:name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android.permission.RECEIVE_SMS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/&gt;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 uses-permission 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android:name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android.permission.SEND_SMS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/&gt;</a:t>
            </a: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3888C-5123-6548-B379-D9685D88A76E}" type="slidenum">
              <a:rPr kumimoji="1" lang="zh-CN" altLang="en-US" smtClean="0"/>
              <a:t>38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3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启动</a:t>
            </a:r>
            <a:r>
              <a:rPr lang="en-US" altLang="zh-TW" dirty="0" smtClean="0"/>
              <a:t>Terminal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进入当前用户目录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打开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bash_profile</a:t>
            </a:r>
            <a:r>
              <a:rPr lang="zh-CN" altLang="en-US" dirty="0" smtClean="0"/>
              <a:t>文件（如果不存在则新建此文件）</a:t>
            </a:r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输入</a:t>
            </a:r>
            <a:r>
              <a:rPr lang="en-US" altLang="zh-TW" dirty="0" smtClean="0"/>
              <a:t>export PATH=${PATH}:&lt;1&gt;:&lt;2&gt; </a:t>
            </a:r>
            <a:r>
              <a:rPr lang="zh-TW" altLang="en-US" dirty="0" smtClean="0"/>
              <a:t>（其中</a:t>
            </a:r>
            <a:r>
              <a:rPr lang="en-US" altLang="zh-TW" dirty="0" smtClean="0"/>
              <a:t>&lt;1&gt;&lt;2&gt;</a:t>
            </a:r>
            <a:r>
              <a:rPr lang="zh-TW" altLang="en-US" dirty="0" smtClean="0"/>
              <a:t>之间用分号相隔，我们这里放的是</a:t>
            </a:r>
            <a:r>
              <a:rPr lang="en-US" altLang="zh-TW" dirty="0" smtClean="0"/>
              <a:t>Android SDK</a:t>
            </a:r>
            <a:r>
              <a:rPr lang="zh-TW" altLang="en-US" dirty="0" smtClean="0"/>
              <a:t>下的</a:t>
            </a:r>
            <a:r>
              <a:rPr lang="en-US" altLang="zh-TW" dirty="0" smtClean="0"/>
              <a:t>platform-tools</a:t>
            </a:r>
            <a:r>
              <a:rPr lang="zh-TW" altLang="en-US" dirty="0" smtClean="0"/>
              <a:t>目录的路径）。</a:t>
            </a:r>
          </a:p>
          <a:p>
            <a:r>
              <a:rPr lang="en-US" altLang="zh-TW" dirty="0" smtClean="0"/>
              <a:t>5.source .</a:t>
            </a:r>
            <a:r>
              <a:rPr lang="en-US" altLang="zh-TW" dirty="0" err="1" smtClean="0"/>
              <a:t>bash_profile</a:t>
            </a:r>
            <a:r>
              <a:rPr lang="en-US" altLang="zh-TW" dirty="0" smtClean="0"/>
              <a:t> </a:t>
            </a:r>
            <a:r>
              <a:rPr lang="zh-TW" altLang="en-US" dirty="0" smtClean="0"/>
              <a:t>更新刚配置的环境变量。</a:t>
            </a:r>
          </a:p>
          <a:p>
            <a:r>
              <a:rPr lang="en-US" altLang="zh-TW" dirty="0" smtClean="0"/>
              <a:t>6.</a:t>
            </a:r>
            <a:r>
              <a:rPr lang="zh-TW" altLang="en-US" dirty="0" smtClean="0"/>
              <a:t>验证配置是否成功 </a:t>
            </a:r>
            <a:r>
              <a:rPr lang="en-US" altLang="zh-TW" dirty="0" err="1" smtClean="0"/>
              <a:t>adb</a:t>
            </a:r>
            <a:r>
              <a:rPr lang="zh-CN" altLang="zh-TW" dirty="0" smtClean="0"/>
              <a:t> </a:t>
            </a:r>
            <a:r>
              <a:rPr lang="en-US" altLang="zh-CN" dirty="0" smtClean="0"/>
              <a:t>shell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3888C-5123-6548-B379-D9685D88A76E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0976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首先</a:t>
            </a:r>
            <a:r>
              <a:rPr kumimoji="1" lang="en-US" altLang="zh-CN" dirty="0" err="1" smtClean="0"/>
              <a:t>Drawable</a:t>
            </a:r>
            <a:r>
              <a:rPr kumimoji="1" lang="zh-CN" altLang="en-US" dirty="0" smtClean="0"/>
              <a:t>资源分为</a:t>
            </a:r>
            <a:r>
              <a:rPr kumimoji="1" lang="en-US" altLang="zh-CN" dirty="0" err="1" smtClean="0"/>
              <a:t>xxhdpi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xhdpi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hdpi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mdpi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ldpi</a:t>
            </a:r>
            <a:r>
              <a:rPr kumimoji="1" lang="zh-CN" altLang="en-US" dirty="0" smtClean="0"/>
              <a:t>，分别为超超高密度</a:t>
            </a:r>
            <a:r>
              <a:rPr kumimoji="1" lang="en-US" altLang="zh-CN" dirty="0" smtClean="0"/>
              <a:t>400dpi</a:t>
            </a:r>
            <a:r>
              <a:rPr kumimoji="1" lang="zh-CN" altLang="en-US" dirty="0" smtClean="0"/>
              <a:t>（左右），超高密度</a:t>
            </a:r>
            <a:r>
              <a:rPr kumimoji="1" lang="en-US" altLang="zh-CN" dirty="0" smtClean="0"/>
              <a:t>320dpi</a:t>
            </a:r>
            <a:r>
              <a:rPr kumimoji="1" lang="zh-CN" altLang="en-US" dirty="0" smtClean="0"/>
              <a:t>，高密度</a:t>
            </a:r>
            <a:r>
              <a:rPr kumimoji="1" lang="en-US" altLang="zh-CN" dirty="0" smtClean="0"/>
              <a:t>240dpi</a:t>
            </a:r>
            <a:r>
              <a:rPr kumimoji="1" lang="zh-CN" altLang="en-US" dirty="0" smtClean="0"/>
              <a:t>，中密度</a:t>
            </a:r>
            <a:r>
              <a:rPr kumimoji="1" lang="en-US" altLang="zh-CN" dirty="0" smtClean="0"/>
              <a:t>160dpi</a:t>
            </a:r>
            <a:r>
              <a:rPr kumimoji="1" lang="zh-CN" altLang="en-US" dirty="0" smtClean="0"/>
              <a:t>，低密度</a:t>
            </a:r>
            <a:r>
              <a:rPr kumimoji="1" lang="en-US" altLang="zh-CN" dirty="0" smtClean="0"/>
              <a:t>120dpi</a:t>
            </a:r>
            <a:r>
              <a:rPr kumimoji="1" lang="zh-CN" altLang="en-US" dirty="0" smtClean="0"/>
              <a:t>。</a:t>
            </a:r>
          </a:p>
          <a:p>
            <a:r>
              <a:rPr kumimoji="1" lang="zh-CN" altLang="en-US" dirty="0" smtClean="0"/>
              <a:t>然后手机的屏幕又分为</a:t>
            </a:r>
            <a:r>
              <a:rPr kumimoji="1" lang="en-US" altLang="zh-CN" dirty="0" smtClean="0"/>
              <a:t>FWVGA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WVGA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VGA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HVGA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QVGA</a:t>
            </a:r>
            <a:r>
              <a:rPr kumimoji="1" lang="zh-CN" altLang="en-US" dirty="0" smtClean="0"/>
              <a:t>，其中</a:t>
            </a:r>
          </a:p>
          <a:p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VGA</a:t>
            </a:r>
            <a:r>
              <a:rPr kumimoji="1" lang="zh-CN" altLang="en-US" dirty="0" smtClean="0"/>
              <a:t>是：</a:t>
            </a:r>
            <a:r>
              <a:rPr kumimoji="1" lang="en-US" altLang="zh-CN" dirty="0" smtClean="0"/>
              <a:t>Video Graphic Array</a:t>
            </a:r>
            <a:r>
              <a:rPr kumimoji="1" lang="zh-CN" altLang="en-US" dirty="0" smtClean="0"/>
              <a:t>，显示标准为</a:t>
            </a:r>
            <a:r>
              <a:rPr kumimoji="1" lang="en-US" altLang="zh-CN" dirty="0" smtClean="0"/>
              <a:t>480 x 640</a:t>
            </a:r>
            <a:r>
              <a:rPr kumimoji="1" lang="zh-CN" altLang="en-US" dirty="0" smtClean="0"/>
              <a:t>；</a:t>
            </a:r>
          </a:p>
          <a:p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WVGA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Wide VGA</a:t>
            </a:r>
            <a:r>
              <a:rPr kumimoji="1" lang="zh-CN" altLang="en-US" dirty="0" smtClean="0"/>
              <a:t>，分辨率为</a:t>
            </a:r>
            <a:r>
              <a:rPr kumimoji="1" lang="en-US" altLang="zh-CN" dirty="0" smtClean="0"/>
              <a:t>480 x 800</a:t>
            </a:r>
            <a:r>
              <a:rPr kumimoji="1" lang="zh-CN" altLang="en-US" dirty="0" smtClean="0"/>
              <a:t>；</a:t>
            </a:r>
          </a:p>
          <a:p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FWVGA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Full Wide VGA</a:t>
            </a:r>
            <a:r>
              <a:rPr kumimoji="1" lang="zh-CN" altLang="en-US" dirty="0" smtClean="0"/>
              <a:t>，分辨率为：</a:t>
            </a:r>
            <a:r>
              <a:rPr kumimoji="1" lang="en-US" altLang="zh-CN" dirty="0" smtClean="0"/>
              <a:t>480 x 854</a:t>
            </a:r>
            <a:r>
              <a:rPr kumimoji="1" lang="zh-CN" altLang="en-US" dirty="0" smtClean="0"/>
              <a:t>；</a:t>
            </a:r>
          </a:p>
          <a:p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HVGA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Half VGA</a:t>
            </a:r>
            <a:r>
              <a:rPr kumimoji="1" lang="zh-CN" altLang="en-US" dirty="0" smtClean="0"/>
              <a:t>，分辨率为：</a:t>
            </a:r>
            <a:r>
              <a:rPr kumimoji="1" lang="en-US" altLang="zh-CN" dirty="0" smtClean="0"/>
              <a:t>320 x 480</a:t>
            </a:r>
            <a:r>
              <a:rPr kumimoji="1" lang="zh-CN" altLang="en-US" dirty="0" smtClean="0"/>
              <a:t>；</a:t>
            </a:r>
          </a:p>
          <a:p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QVGA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Quarter VGA</a:t>
            </a:r>
            <a:r>
              <a:rPr kumimoji="1" lang="zh-CN" altLang="en-US" dirty="0" smtClean="0"/>
              <a:t>，分辨率为：</a:t>
            </a:r>
            <a:r>
              <a:rPr kumimoji="1" lang="en-US" altLang="zh-CN" dirty="0" smtClean="0"/>
              <a:t>240 x 320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err="1" smtClean="0"/>
              <a:t>xxhdpi</a:t>
            </a:r>
            <a:r>
              <a:rPr kumimoji="1" lang="zh-CN" altLang="en-US" dirty="0" smtClean="0"/>
              <a:t>：主要存放超超高密度图片，背景图：</a:t>
            </a:r>
            <a:r>
              <a:rPr kumimoji="1" lang="en-US" altLang="zh-CN" dirty="0" smtClean="0"/>
              <a:t>1080 x 1920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Icon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144 x 144</a:t>
            </a:r>
            <a:r>
              <a:rPr kumimoji="1" lang="zh-CN" altLang="en-US" dirty="0" smtClean="0"/>
              <a:t>，适配机型：谷歌 </a:t>
            </a:r>
            <a:r>
              <a:rPr kumimoji="1" lang="en-US" altLang="zh-CN" dirty="0" smtClean="0"/>
              <a:t>Nexus 4</a:t>
            </a:r>
          </a:p>
          <a:p>
            <a:r>
              <a:rPr kumimoji="1" lang="en-US" altLang="zh-CN" dirty="0" err="1" smtClean="0"/>
              <a:t>xhdpi</a:t>
            </a:r>
            <a:r>
              <a:rPr kumimoji="1" lang="zh-CN" altLang="en-US" dirty="0" smtClean="0"/>
              <a:t>：主要存放超高密度图片，背景图：</a:t>
            </a:r>
            <a:r>
              <a:rPr kumimoji="1" lang="en-US" altLang="zh-CN" dirty="0" smtClean="0"/>
              <a:t>720 x 1280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Icon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96 x 96</a:t>
            </a:r>
            <a:r>
              <a:rPr kumimoji="1" lang="zh-CN" altLang="en-US" dirty="0" smtClean="0"/>
              <a:t>，适配机型：小米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等大屏手机</a:t>
            </a:r>
          </a:p>
          <a:p>
            <a:r>
              <a:rPr kumimoji="1" lang="en-US" altLang="zh-CN" dirty="0" err="1" smtClean="0"/>
              <a:t>hdpi</a:t>
            </a:r>
            <a:r>
              <a:rPr kumimoji="1" lang="zh-CN" altLang="en-US" dirty="0" smtClean="0"/>
              <a:t>：主要放高密度图片：背景图：</a:t>
            </a:r>
            <a:r>
              <a:rPr kumimoji="1" lang="en-US" altLang="zh-CN" dirty="0" smtClean="0"/>
              <a:t>480 x 800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Icon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72 x 72</a:t>
            </a:r>
            <a:r>
              <a:rPr kumimoji="1" lang="zh-CN" altLang="en-US" dirty="0" smtClean="0"/>
              <a:t>，适配机型：</a:t>
            </a:r>
            <a:r>
              <a:rPr kumimoji="1" lang="en-US" altLang="zh-CN" dirty="0" smtClean="0"/>
              <a:t>WVGA(480 x 800)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FWVGA(480 x 854)</a:t>
            </a:r>
          </a:p>
          <a:p>
            <a:r>
              <a:rPr kumimoji="1" lang="en-US" altLang="zh-CN" dirty="0" err="1" smtClean="0"/>
              <a:t>mdpi</a:t>
            </a:r>
            <a:r>
              <a:rPr kumimoji="1" lang="zh-CN" altLang="en-US" dirty="0" smtClean="0"/>
              <a:t>：主要放中密度图片：背景图 ：</a:t>
            </a:r>
            <a:r>
              <a:rPr kumimoji="1" lang="en-US" altLang="zh-CN" dirty="0" smtClean="0"/>
              <a:t>320 x 480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Icon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48 x 48</a:t>
            </a:r>
            <a:r>
              <a:rPr kumimoji="1" lang="zh-CN" altLang="en-US" dirty="0" smtClean="0"/>
              <a:t>，适配机型：</a:t>
            </a:r>
            <a:r>
              <a:rPr kumimoji="1" lang="en-US" altLang="zh-CN" dirty="0" smtClean="0"/>
              <a:t>HVGA(320 x 480)</a:t>
            </a:r>
          </a:p>
          <a:p>
            <a:r>
              <a:rPr kumimoji="1" lang="en-US" altLang="zh-CN" dirty="0" err="1" smtClean="0"/>
              <a:t>ldpi</a:t>
            </a:r>
            <a:r>
              <a:rPr kumimoji="1" lang="zh-CN" altLang="en-US" dirty="0" smtClean="0"/>
              <a:t>：主要放低密度图片：背景图：</a:t>
            </a:r>
            <a:r>
              <a:rPr kumimoji="1" lang="en-US" altLang="zh-CN" dirty="0" smtClean="0"/>
              <a:t>240 x 320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Icon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36 x 36</a:t>
            </a:r>
            <a:r>
              <a:rPr kumimoji="1" lang="zh-CN" altLang="en-US" dirty="0" smtClean="0"/>
              <a:t>，适配机型：</a:t>
            </a:r>
            <a:r>
              <a:rPr kumimoji="1" lang="en-US" altLang="zh-CN" dirty="0" smtClean="0"/>
              <a:t>QVGA(240 x 320)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3888C-5123-6548-B379-D9685D88A76E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8501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activity</a:t>
            </a:r>
            <a:r>
              <a:rPr kumimoji="1" lang="zh-CN" altLang="en-US" dirty="0" smtClean="0"/>
              <a:t>就像我们</a:t>
            </a:r>
            <a:r>
              <a:rPr kumimoji="1" lang="en-US" altLang="zh-CN" dirty="0" smtClean="0"/>
              <a:t>pc</a:t>
            </a:r>
            <a:r>
              <a:rPr kumimoji="1" lang="zh-CN" altLang="en-US" dirty="0" smtClean="0"/>
              <a:t>上的窗口，可以放置其他的控件（按钮，图片等）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3888C-5123-6548-B379-D9685D88A76E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1079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oncreate</a:t>
            </a:r>
            <a:r>
              <a:rPr kumimoji="1" lang="en-US" altLang="zh-CN" dirty="0" err="1" smtClean="0">
                <a:sym typeface="Wingdings"/>
              </a:rPr>
              <a:t>onstart</a:t>
            </a:r>
            <a:r>
              <a:rPr kumimoji="1" lang="en-US" altLang="zh-CN" dirty="0" smtClean="0">
                <a:sym typeface="Wingdings"/>
              </a:rPr>
              <a:t>()</a:t>
            </a:r>
            <a:r>
              <a:rPr kumimoji="1" lang="en-US" altLang="zh-CN" dirty="0" err="1" smtClean="0">
                <a:sym typeface="Wingdings"/>
              </a:rPr>
              <a:t>onResume</a:t>
            </a:r>
            <a:r>
              <a:rPr kumimoji="1" lang="en-US" altLang="zh-CN" dirty="0" smtClean="0">
                <a:sym typeface="Wingdings"/>
              </a:rPr>
              <a:t>()</a:t>
            </a:r>
            <a:r>
              <a:rPr kumimoji="1" lang="en-US" altLang="zh-CN" dirty="0" err="1" smtClean="0">
                <a:sym typeface="Wingdings"/>
              </a:rPr>
              <a:t>onPause</a:t>
            </a:r>
            <a:r>
              <a:rPr kumimoji="1" lang="en-US" altLang="zh-CN" dirty="0" smtClean="0">
                <a:sym typeface="Wingdings"/>
              </a:rPr>
              <a:t>()</a:t>
            </a:r>
            <a:r>
              <a:rPr kumimoji="1" lang="en-US" altLang="zh-CN" dirty="0" err="1" smtClean="0">
                <a:sym typeface="Wingdings"/>
              </a:rPr>
              <a:t>onStop</a:t>
            </a:r>
            <a:r>
              <a:rPr kumimoji="1" lang="en-US" altLang="zh-CN" dirty="0" smtClean="0">
                <a:sym typeface="Wingdings"/>
              </a:rPr>
              <a:t>()</a:t>
            </a:r>
            <a:r>
              <a:rPr kumimoji="1" lang="en-US" altLang="zh-CN" dirty="0" err="1" smtClean="0">
                <a:sym typeface="Wingdings"/>
              </a:rPr>
              <a:t>onDestroy</a:t>
            </a:r>
            <a:r>
              <a:rPr kumimoji="1" lang="en-US" altLang="zh-CN" dirty="0" smtClean="0">
                <a:sym typeface="Wingdings"/>
              </a:rPr>
              <a:t>()</a:t>
            </a:r>
            <a:r>
              <a:rPr kumimoji="1" lang="zh-CN" altLang="en-US" dirty="0" smtClean="0">
                <a:sym typeface="Wingdings"/>
              </a:rPr>
              <a:t>   </a:t>
            </a:r>
            <a:endParaRPr kumimoji="1" lang="en-US" altLang="zh-CN" dirty="0" smtClean="0">
              <a:sym typeface="Wingdings"/>
            </a:endParaRPr>
          </a:p>
          <a:p>
            <a:r>
              <a:rPr kumimoji="1" lang="en-US" altLang="zh-CN" dirty="0" err="1" smtClean="0">
                <a:sym typeface="Wingdings"/>
              </a:rPr>
              <a:t>onRestart</a:t>
            </a:r>
            <a:r>
              <a:rPr kumimoji="1" lang="en-US" altLang="zh-CN" dirty="0" smtClean="0">
                <a:sym typeface="Wingdings"/>
              </a:rPr>
              <a:t>();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3888C-5123-6548-B379-D9685D88A76E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2852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启动其他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中的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Activity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ComponentName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componetName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ComponentName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	"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com.alan.androiddeme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	"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com.alan.androiddeme.MainActivity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Intent intent =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Intent();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intent.setComponent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componetName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startActivity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(intent);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3888C-5123-6548-B379-D9685D88A76E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7215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一些常用的</a:t>
            </a:r>
            <a:r>
              <a:rPr lang="en-US" altLang="zh-CN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</a:t>
            </a:r>
          </a:p>
          <a:p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打电话</a:t>
            </a:r>
            <a:endParaRPr lang="zh-CN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</a:t>
            </a:r>
            <a:r>
              <a:rPr lang="en-US" altLang="zh-TW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//</a:t>
            </a:r>
            <a:r>
              <a:rPr lang="zh-TW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叫出拨号程序</a:t>
            </a:r>
            <a:r>
              <a:rPr lang="zh-TW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o-RO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2. Uri uri = Uri.parse("tel:0800000123");  </a:t>
            </a:r>
          </a:p>
          <a:p>
            <a:r>
              <a:rPr lang="ro-RO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3. Intent it = new Intent(Intent.ACTION_DIAL, uri);  </a:t>
            </a:r>
          </a:p>
          <a:p>
            <a:r>
              <a:rPr lang="ro-RO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4. startActivity(it);  </a:t>
            </a:r>
          </a:p>
          <a:p>
            <a:r>
              <a:rPr lang="zh-TW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</a:t>
            </a:r>
            <a:r>
              <a:rPr lang="en-US" altLang="zh-TW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TW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直接打电话出去</a:t>
            </a:r>
            <a:r>
              <a:rPr lang="zh-TW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</a:t>
            </a:r>
          </a:p>
          <a:p>
            <a:r>
              <a:rPr lang="ro-RO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2. Uri uri = Uri.parse("tel:0800000123");  </a:t>
            </a:r>
          </a:p>
          <a:p>
            <a:r>
              <a:rPr lang="ro-RO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3. Intent it = new Intent(Intent.ACTION_CALL, uri);  </a:t>
            </a:r>
          </a:p>
          <a:p>
            <a:r>
              <a:rPr lang="ro-RO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4. startActivity(it);  </a:t>
            </a:r>
          </a:p>
          <a:p>
            <a:r>
              <a:rPr lang="ro-RO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5. //</a:t>
            </a:r>
            <a:r>
              <a:rPr lang="zh-CN" altLang="ro-RO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用這個，要在 </a:t>
            </a:r>
            <a:r>
              <a:rPr lang="ro-RO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AndroidManifest.xml </a:t>
            </a:r>
            <a:r>
              <a:rPr lang="zh-CN" altLang="ro-RO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中，加上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权限</a:t>
            </a:r>
            <a:r>
              <a:rPr lang="zh-CN" altLang="ro-RO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</a:t>
            </a:r>
          </a:p>
          <a:p>
            <a:r>
              <a:rPr lang="fr-FR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6. //&lt;uses-permission id="</a:t>
            </a:r>
            <a:r>
              <a:rPr lang="fr-FR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android.permission.CALL_PHONE</a:t>
            </a:r>
            <a:r>
              <a:rPr lang="fr-FR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/&gt; </a:t>
            </a:r>
          </a:p>
          <a:p>
            <a:r>
              <a:rPr lang="zh-CN" altLang="fr-F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传送</a:t>
            </a:r>
            <a:r>
              <a:rPr lang="fr-FR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SMS/MMS</a:t>
            </a:r>
            <a:endParaRPr lang="fr-FR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</a:t>
            </a:r>
            <a:r>
              <a:rPr lang="en-US" altLang="zh-TW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TW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调用短信程序</a:t>
            </a:r>
            <a:r>
              <a:rPr lang="zh-TW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2. Intent it = new Intent(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Intent.ACTION_VIEW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3.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it.putExtra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sms_body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"The SMS text"); 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4.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it.setType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vnd.android-dir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/mms-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sms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5.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startActivity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(it); </a:t>
            </a:r>
          </a:p>
          <a:p>
            <a:r>
              <a:rPr lang="zh-TW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</a:t>
            </a:r>
            <a:r>
              <a:rPr lang="en-US" altLang="zh-TW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</a:t>
            </a:r>
            <a:r>
              <a:rPr lang="zh-TW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TW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传送消息</a:t>
            </a:r>
            <a:r>
              <a:rPr lang="zh-TW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o-RO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2. Uri uri = Uri.parse("smsto://0800000123");  </a:t>
            </a:r>
          </a:p>
          <a:p>
            <a:r>
              <a:rPr lang="ro-RO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3. Intent it = new Intent(Intent.ACTION_SENDTO, uri);  </a:t>
            </a:r>
          </a:p>
          <a:p>
            <a:r>
              <a:rPr lang="ro-RO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4. it.putExtra("sms_body", "The SMS text");  </a:t>
            </a:r>
          </a:p>
          <a:p>
            <a:r>
              <a:rPr lang="ro-RO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5. startActivity(it); </a:t>
            </a:r>
          </a:p>
          <a:p>
            <a:r>
              <a:rPr lang="zh-TW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</a:t>
            </a:r>
            <a:r>
              <a:rPr lang="en-US" altLang="zh-TW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TW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传送 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MMS</a:t>
            </a:r>
            <a:r>
              <a:rPr lang="zh-TW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</a:t>
            </a:r>
          </a:p>
          <a:p>
            <a:r>
              <a:rPr lang="ro-RO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2. Uri uri = Uri.parse("content://media/external/images/media/23");  </a:t>
            </a:r>
          </a:p>
          <a:p>
            <a:r>
              <a:rPr lang="ro-RO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3. Intent it = new Intent(Intent.ACTION_SEND);   </a:t>
            </a:r>
          </a:p>
          <a:p>
            <a:r>
              <a:rPr lang="ro-RO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4. it.putExtra("sms_body", "some text");   </a:t>
            </a:r>
          </a:p>
          <a:p>
            <a:r>
              <a:rPr lang="ro-RO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5. it.putExtra(Intent.EXTRA_STREAM, uri);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6.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it.setType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("image/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png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 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7.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startActivity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(it); </a:t>
            </a:r>
          </a:p>
          <a:p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传送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Email</a:t>
            </a:r>
            <a:endParaRPr lang="en-US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1. Uri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Uri.parse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mailto:xxx@abc.com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2. Intent it = new Intent(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Intent.ACTION_SENDTO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3.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startActivity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(it); </a:t>
            </a:r>
          </a:p>
          <a:p>
            <a:endParaRPr lang="en-US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1. Intent it = new Intent(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Intent.ACTION_SEND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2.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it.putExtra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Intent.EXTRA_EMAIL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"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me@abc.com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3.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it.putExtra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Intent.EXTRA_TEXT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"The email body text");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4.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it.setType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("text/plain");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5.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startActivity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Intent.createChooser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(it, "Choose Email Client")); </a:t>
            </a:r>
          </a:p>
          <a:p>
            <a:endParaRPr lang="en-US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1. Intent it=new Intent(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Intent.ACTION_SEND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    </a:t>
            </a:r>
          </a:p>
          <a:p>
            <a:r>
              <a:rPr lang="cs-CZ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2. </a:t>
            </a:r>
            <a:r>
              <a:rPr lang="cs-CZ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</a:t>
            </a:r>
            <a:r>
              <a:rPr lang="cs-CZ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[] </a:t>
            </a:r>
            <a:r>
              <a:rPr lang="cs-CZ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tos</a:t>
            </a:r>
            <a:r>
              <a:rPr lang="cs-CZ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={"</a:t>
            </a:r>
            <a:r>
              <a:rPr lang="cs-CZ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me@abc.com</a:t>
            </a:r>
            <a:r>
              <a:rPr lang="cs-CZ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"};  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3. String[] ccs={"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you@abc.com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"};  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4.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it.putExtra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Intent.EXTRA_EMAIL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tos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  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5.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it.putExtra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Intent.EXTRA_CC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ccs);  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6.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it.putExtra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Intent.EXTRA_TEXT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"The email body text");  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7.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it.putExtra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Intent.EXTRA_SUBJECT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"The email subject text");    </a:t>
            </a:r>
          </a:p>
          <a:p>
            <a:r>
              <a:rPr lang="fi-FI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8. it.setType("message/rfc822");    </a:t>
            </a:r>
          </a:p>
          <a:p>
            <a:r>
              <a:rPr lang="fi-FI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9. </a:t>
            </a:r>
            <a:r>
              <a:rPr lang="fi-FI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startActivity(Intent.createChooser(it</a:t>
            </a:r>
            <a:r>
              <a:rPr lang="fi-FI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"</a:t>
            </a:r>
            <a:r>
              <a:rPr lang="fi-FI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Choose</a:t>
            </a:r>
            <a:r>
              <a:rPr lang="fi-FI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i-FI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Email</a:t>
            </a:r>
            <a:r>
              <a:rPr lang="fi-FI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Client"));</a:t>
            </a:r>
          </a:p>
          <a:p>
            <a:endParaRPr lang="fi-FI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</a:t>
            </a:r>
            <a:r>
              <a:rPr lang="en-US" altLang="zh-TW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//</a:t>
            </a:r>
            <a:r>
              <a:rPr lang="zh-TW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传送附件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2. Intent it = new Intent(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Intent.ACTION_SEND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3.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it.putExtra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Intent.EXTRA_SUBJECT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"The email subject text");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4.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it.putExtra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Intent.EXTRA_STREAM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"file:///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sdcard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/mysong.mp3");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5.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sendIntent.setType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("audio/mp3");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6.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startActivity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Intent.createChooser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(it, "Choose Email Client"));</a:t>
            </a:r>
          </a:p>
          <a:p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播放多媒体</a:t>
            </a:r>
            <a:endParaRPr lang="zh-CN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o-RO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 Uri uri = Uri.parse("file:///sdcard/song.mp3");  </a:t>
            </a:r>
          </a:p>
          <a:p>
            <a:r>
              <a:rPr lang="ro-RO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 Intent it = new Intent(Intent.ACTION_VIEW, uri);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it.setType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("audio/mp3");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startActivity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(it);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 Uri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Uri.withAppendedPath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MediaStore.Audio.Media.INTERNAL_CONTENT_URI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"1");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 Intent it = new Intent(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Intent.ACTION_VIEW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startActivity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(it);</a:t>
            </a:r>
          </a:p>
          <a:p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Market </a:t>
            </a:r>
            <a:r>
              <a:rPr lang="zh-TW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相关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 </a:t>
            </a:r>
            <a:r>
              <a:rPr lang="en-US" altLang="zh-TW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 //</a:t>
            </a:r>
            <a:r>
              <a:rPr lang="zh-TW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寻找某个应用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 Uri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Uri.parse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("market://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search?q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pname:pkg_name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 Intent it = new Intent(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Intent.ACTION_VIEW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  </a:t>
            </a:r>
          </a:p>
          <a:p>
            <a:r>
              <a:rPr lang="hu-HU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 startActivity(it);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 //where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pkg_name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the full package path for an application </a:t>
            </a:r>
          </a:p>
          <a:p>
            <a:r>
              <a:rPr lang="en-US" altLang="zh-TW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 //</a:t>
            </a:r>
            <a:r>
              <a:rPr lang="zh-TW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显示某个应用的相关信息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 Uri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Uri.parse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("market://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details?id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app_id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 Intent it = new Intent(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Intent.ACTION_VIEW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 </a:t>
            </a:r>
          </a:p>
          <a:p>
            <a:r>
              <a:rPr lang="hu-HU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 startActivity(it);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 //where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app_id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the application ID, find the ID 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 //by clicking on your application on Market home 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 //page, and notice the ID from the address bar</a:t>
            </a: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Uninstall 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应用程序</a:t>
            </a:r>
            <a:endParaRPr lang="en-US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 Uri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Uri.fromParts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("package",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strPackageName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null);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 Intent it = new Intent(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Intent.ACTION_DELETE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   </a:t>
            </a:r>
          </a:p>
          <a:p>
            <a:r>
              <a:rPr lang="hu-HU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 startActivity(it); </a:t>
            </a:r>
          </a:p>
          <a:p>
            <a:endParaRPr kumimoji="1" lang="hu-HU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kumimoji="1"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打开一张图片</a:t>
            </a:r>
            <a:endParaRPr kumimoji="1" lang="hu-HU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hu-HU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</a:t>
            </a:r>
            <a:r>
              <a:rPr kumimoji="1"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</a:t>
            </a:r>
            <a:r>
              <a:rPr kumimoji="1"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kumimoji="1"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kumimoji="1"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File(“/</a:t>
            </a:r>
            <a:r>
              <a:rPr kumimoji="1"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mnt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kumimoji="1"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sdcard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/1.jpg”);</a:t>
            </a:r>
          </a:p>
          <a:p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</a:t>
            </a:r>
            <a:r>
              <a:rPr kumimoji="1"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</a:t>
            </a:r>
            <a:r>
              <a:rPr kumimoji="1"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kumimoji="1"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kumimoji="1"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Intent(</a:t>
            </a:r>
            <a:r>
              <a:rPr kumimoji="1"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Intent.ACTION_VIEW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kumimoji="1"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endParaRPr kumimoji="1" lang="en-US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intent.setDataAndType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kumimoji="1"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Uri.fromFile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(f),”image/</a:t>
            </a:r>
            <a:r>
              <a:rPr kumimoji="1"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”);</a:t>
            </a:r>
          </a:p>
          <a:p>
            <a:r>
              <a:rPr kumimoji="1"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startActivity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kumimoji="1"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endParaRPr kumimoji="1" lang="en-US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kumimoji="1"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打开浏览器</a:t>
            </a:r>
            <a:endParaRPr kumimoji="1" lang="en-US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dirty="0" smtClean="0"/>
              <a:t>Intent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Intent(</a:t>
            </a:r>
            <a:r>
              <a:rPr kumimoji="1" lang="en-US" altLang="zh-CN" dirty="0" err="1" smtClean="0"/>
              <a:t>Intent.ACTION_VIEW,Uri.parse</a:t>
            </a:r>
            <a:r>
              <a:rPr kumimoji="1" lang="en-US" altLang="zh-CN" dirty="0" smtClean="0"/>
              <a:t>(“http://</a:t>
            </a:r>
            <a:r>
              <a:rPr kumimoji="1" lang="en-US" altLang="zh-CN" dirty="0" err="1" smtClean="0"/>
              <a:t>www.baidu.com</a:t>
            </a:r>
            <a:r>
              <a:rPr kumimoji="1" lang="en-US" altLang="zh-CN" dirty="0" smtClean="0"/>
              <a:t>”));</a:t>
            </a:r>
          </a:p>
          <a:p>
            <a:r>
              <a:rPr kumimoji="1" lang="en-US" altLang="zh-CN" dirty="0" err="1" smtClean="0"/>
              <a:t>startActivity</a:t>
            </a:r>
            <a:r>
              <a:rPr kumimoji="1" lang="en-US" altLang="zh-CN" dirty="0" smtClean="0"/>
              <a:t>(intent);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3888C-5123-6548-B379-D9685D88A76E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2461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3888C-5123-6548-B379-D9685D88A76E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5063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TextView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用于向用户显示文本信息，还可以显示图片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TextView</a:t>
            </a:r>
            <a:r>
              <a:rPr kumimoji="1" lang="zh-CN" altLang="en-US" dirty="0" smtClean="0"/>
              <a:t>的常用属性有以下一些：</a:t>
            </a:r>
          </a:p>
          <a:p>
            <a:r>
              <a:rPr kumimoji="1" lang="en-US" altLang="zh-CN" dirty="0" err="1" smtClean="0"/>
              <a:t>setText</a:t>
            </a:r>
            <a:r>
              <a:rPr kumimoji="1" lang="en-US" altLang="zh-CN" dirty="0" smtClean="0"/>
              <a:t>();                          //</a:t>
            </a:r>
            <a:r>
              <a:rPr kumimoji="1" lang="zh-CN" altLang="en-US" dirty="0" smtClean="0"/>
              <a:t>设置文本内容，同</a:t>
            </a:r>
            <a:r>
              <a:rPr kumimoji="1" lang="en-US" altLang="zh-CN" dirty="0" smtClean="0"/>
              <a:t>xml</a:t>
            </a:r>
            <a:r>
              <a:rPr kumimoji="1" lang="zh-CN" altLang="en-US" dirty="0" smtClean="0"/>
              <a:t>中的</a:t>
            </a:r>
            <a:r>
              <a:rPr kumimoji="1" lang="en-US" altLang="zh-CN" dirty="0" err="1" smtClean="0"/>
              <a:t>android:text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setTextSize</a:t>
            </a:r>
            <a:r>
              <a:rPr kumimoji="1" lang="en-US" altLang="zh-CN" dirty="0" smtClean="0"/>
              <a:t>();                    //</a:t>
            </a:r>
            <a:r>
              <a:rPr kumimoji="1" lang="zh-CN" altLang="en-US" dirty="0" smtClean="0"/>
              <a:t>设置文本字体大小，同</a:t>
            </a:r>
            <a:r>
              <a:rPr kumimoji="1" lang="en-US" altLang="zh-CN" dirty="0" smtClean="0"/>
              <a:t>xml</a:t>
            </a:r>
            <a:r>
              <a:rPr kumimoji="1" lang="zh-CN" altLang="en-US" dirty="0" smtClean="0"/>
              <a:t>中的</a:t>
            </a:r>
            <a:r>
              <a:rPr kumimoji="1" lang="en-US" altLang="zh-CN" dirty="0" err="1" smtClean="0"/>
              <a:t>android:textSize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setTextColor</a:t>
            </a:r>
            <a:r>
              <a:rPr kumimoji="1" lang="en-US" altLang="zh-CN" dirty="0" smtClean="0"/>
              <a:t>();                   //</a:t>
            </a:r>
            <a:r>
              <a:rPr kumimoji="1" lang="zh-CN" altLang="en-US" dirty="0" smtClean="0"/>
              <a:t>设置文本颜色，同</a:t>
            </a:r>
            <a:r>
              <a:rPr kumimoji="1" lang="en-US" altLang="zh-CN" dirty="0" smtClean="0"/>
              <a:t>xml</a:t>
            </a:r>
            <a:r>
              <a:rPr kumimoji="1" lang="zh-CN" altLang="en-US" dirty="0" smtClean="0"/>
              <a:t>中的</a:t>
            </a:r>
            <a:r>
              <a:rPr kumimoji="1" lang="en-US" altLang="zh-CN" dirty="0" err="1" smtClean="0"/>
              <a:t>android:textColor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setBackgroundColor</a:t>
            </a:r>
            <a:r>
              <a:rPr kumimoji="1" lang="en-US" altLang="zh-CN" dirty="0" smtClean="0"/>
              <a:t>();         //</a:t>
            </a:r>
            <a:r>
              <a:rPr kumimoji="1" lang="zh-CN" altLang="en-US" dirty="0" smtClean="0"/>
              <a:t>设置背景颜色，同</a:t>
            </a:r>
            <a:r>
              <a:rPr kumimoji="1" lang="en-US" altLang="zh-CN" dirty="0" smtClean="0"/>
              <a:t>xml</a:t>
            </a:r>
            <a:r>
              <a:rPr kumimoji="1" lang="zh-CN" altLang="en-US" dirty="0" smtClean="0"/>
              <a:t>中的</a:t>
            </a:r>
            <a:r>
              <a:rPr kumimoji="1" lang="en-US" altLang="zh-CN" dirty="0" err="1" smtClean="0"/>
              <a:t>android:background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此外，还可以在</a:t>
            </a:r>
            <a:r>
              <a:rPr kumimoji="1" lang="en-US" altLang="zh-CN" dirty="0" smtClean="0"/>
              <a:t>xml</a:t>
            </a:r>
            <a:r>
              <a:rPr kumimoji="1" lang="zh-CN" altLang="en-US" dirty="0" smtClean="0"/>
              <a:t>中设置一些</a:t>
            </a:r>
            <a:r>
              <a:rPr kumimoji="1" lang="en-US" altLang="zh-CN" dirty="0" err="1" smtClean="0"/>
              <a:t>TextView</a:t>
            </a:r>
            <a:r>
              <a:rPr kumimoji="1" lang="zh-CN" altLang="en-US" dirty="0" smtClean="0"/>
              <a:t>的属性，如下：</a:t>
            </a:r>
          </a:p>
          <a:p>
            <a:r>
              <a:rPr kumimoji="1" lang="zh-CN" altLang="en-US" dirty="0" smtClean="0"/>
              <a:t>　　</a:t>
            </a:r>
            <a:r>
              <a:rPr kumimoji="1" lang="en-US" altLang="zh-CN" dirty="0" err="1" smtClean="0"/>
              <a:t>android:autoLink</a:t>
            </a:r>
            <a:r>
              <a:rPr kumimoji="1" lang="en-US" altLang="zh-CN" dirty="0" smtClean="0"/>
              <a:t>                 //</a:t>
            </a:r>
            <a:r>
              <a:rPr kumimoji="1" lang="zh-CN" altLang="en-US" dirty="0" smtClean="0"/>
              <a:t>设置是否显示为可点击的链接。可选值</a:t>
            </a:r>
            <a:r>
              <a:rPr kumimoji="1" lang="en-US" altLang="zh-CN" dirty="0" smtClean="0"/>
              <a:t>(none/web/email/phone/map/all)</a:t>
            </a:r>
          </a:p>
          <a:p>
            <a:r>
              <a:rPr kumimoji="1" lang="zh-CN" altLang="en-US" dirty="0" smtClean="0"/>
              <a:t>　　</a:t>
            </a:r>
            <a:r>
              <a:rPr kumimoji="1" lang="en-US" altLang="zh-CN" dirty="0" err="1" smtClean="0"/>
              <a:t>android:drawableBottom</a:t>
            </a:r>
            <a:r>
              <a:rPr kumimoji="1" lang="en-US" altLang="zh-CN" dirty="0" smtClean="0"/>
              <a:t>      //</a:t>
            </a:r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text</a:t>
            </a:r>
            <a:r>
              <a:rPr kumimoji="1" lang="zh-CN" altLang="en-US" dirty="0" smtClean="0"/>
              <a:t>的下方输出一个</a:t>
            </a:r>
            <a:r>
              <a:rPr kumimoji="1" lang="en-US" altLang="zh-CN" dirty="0" err="1" smtClean="0"/>
              <a:t>drawable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图片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　　</a:t>
            </a:r>
            <a:r>
              <a:rPr kumimoji="1" lang="en-US" altLang="zh-CN" dirty="0" err="1" smtClean="0"/>
              <a:t>android:drawableLeft</a:t>
            </a:r>
            <a:r>
              <a:rPr kumimoji="1" lang="en-US" altLang="zh-CN" dirty="0" smtClean="0"/>
              <a:t>           //</a:t>
            </a:r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text</a:t>
            </a:r>
            <a:r>
              <a:rPr kumimoji="1" lang="zh-CN" altLang="en-US" dirty="0" smtClean="0"/>
              <a:t>的左边输出一个</a:t>
            </a:r>
            <a:r>
              <a:rPr kumimoji="1" lang="en-US" altLang="zh-CN" dirty="0" err="1" smtClean="0"/>
              <a:t>drawable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图片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　　</a:t>
            </a:r>
            <a:r>
              <a:rPr kumimoji="1" lang="en-US" altLang="zh-CN" dirty="0" err="1" smtClean="0"/>
              <a:t>android:drawableRight</a:t>
            </a:r>
            <a:r>
              <a:rPr kumimoji="1" lang="en-US" altLang="zh-CN" dirty="0" smtClean="0"/>
              <a:t>         //</a:t>
            </a:r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text</a:t>
            </a:r>
            <a:r>
              <a:rPr kumimoji="1" lang="zh-CN" altLang="en-US" dirty="0" smtClean="0"/>
              <a:t>的右边输出一个</a:t>
            </a:r>
            <a:r>
              <a:rPr kumimoji="1" lang="en-US" altLang="zh-CN" dirty="0" err="1" smtClean="0"/>
              <a:t>drawable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图片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　　</a:t>
            </a:r>
            <a:r>
              <a:rPr kumimoji="1" lang="en-US" altLang="zh-CN" dirty="0" err="1" smtClean="0"/>
              <a:t>android:drawableTop</a:t>
            </a:r>
            <a:r>
              <a:rPr kumimoji="1" lang="en-US" altLang="zh-CN" dirty="0" smtClean="0"/>
              <a:t>           //</a:t>
            </a:r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text</a:t>
            </a:r>
            <a:r>
              <a:rPr kumimoji="1" lang="zh-CN" altLang="en-US" dirty="0" smtClean="0"/>
              <a:t>的正上方输出一个</a:t>
            </a:r>
            <a:r>
              <a:rPr kumimoji="1" lang="en-US" altLang="zh-CN" dirty="0" err="1" smtClean="0"/>
              <a:t>drawable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图片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　　</a:t>
            </a:r>
            <a:r>
              <a:rPr kumimoji="1" lang="en-US" altLang="zh-CN" dirty="0" err="1" smtClean="0"/>
              <a:t>android:drawablePadding</a:t>
            </a:r>
            <a:r>
              <a:rPr kumimoji="1" lang="en-US" altLang="zh-CN" dirty="0" smtClean="0"/>
              <a:t>     //</a:t>
            </a:r>
            <a:r>
              <a:rPr kumimoji="1" lang="zh-CN" altLang="en-US" dirty="0" smtClean="0"/>
              <a:t>设置</a:t>
            </a:r>
            <a:r>
              <a:rPr kumimoji="1" lang="en-US" altLang="zh-CN" dirty="0" smtClean="0"/>
              <a:t>text</a:t>
            </a:r>
            <a:r>
              <a:rPr kumimoji="1" lang="zh-CN" altLang="en-US" dirty="0" smtClean="0"/>
              <a:t>与</a:t>
            </a:r>
            <a:r>
              <a:rPr kumimoji="1" lang="en-US" altLang="zh-CN" dirty="0" err="1" smtClean="0"/>
              <a:t>drawable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图片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的间隔，与</a:t>
            </a:r>
            <a:r>
              <a:rPr kumimoji="1" lang="en-US" altLang="zh-CN" dirty="0" err="1" smtClean="0"/>
              <a:t>drawableLeft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drawableRight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drawableTop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drawableBottom</a:t>
            </a:r>
            <a:r>
              <a:rPr kumimoji="1" lang="zh-CN" altLang="en-US" dirty="0" smtClean="0"/>
              <a:t>一起使用，可设置为负数，单独使用没有效果</a:t>
            </a:r>
          </a:p>
          <a:p>
            <a:r>
              <a:rPr kumimoji="1" lang="zh-CN" altLang="en-US" dirty="0" smtClean="0"/>
              <a:t>　　</a:t>
            </a:r>
            <a:r>
              <a:rPr kumimoji="1" lang="en-US" altLang="zh-CN" dirty="0" err="1" smtClean="0"/>
              <a:t>android:ellipsize</a:t>
            </a:r>
            <a:r>
              <a:rPr kumimoji="1" lang="en-US" altLang="zh-CN" dirty="0" smtClean="0"/>
              <a:t>                 //</a:t>
            </a:r>
            <a:r>
              <a:rPr kumimoji="1" lang="zh-CN" altLang="en-US" dirty="0" smtClean="0"/>
              <a:t>设置当文字过长时，该控件该如何显示。可设置如下属性值：</a:t>
            </a:r>
            <a:r>
              <a:rPr kumimoji="1" lang="en-US" altLang="zh-CN" dirty="0" smtClean="0"/>
              <a:t>"start"</a:t>
            </a:r>
            <a:r>
              <a:rPr kumimoji="1" lang="zh-CN" altLang="en-US" dirty="0" smtClean="0"/>
              <a:t>省略号显示在开头</a:t>
            </a:r>
            <a:r>
              <a:rPr kumimoji="1" lang="en-US" altLang="zh-CN" dirty="0" smtClean="0"/>
              <a:t>;"end”</a:t>
            </a:r>
            <a:r>
              <a:rPr kumimoji="1" lang="zh-CN" altLang="en-US" dirty="0" smtClean="0"/>
              <a:t>省略号显示在结尾</a:t>
            </a:r>
            <a:r>
              <a:rPr kumimoji="1" lang="en-US" altLang="zh-CN" dirty="0" smtClean="0"/>
              <a:t>;"middle"</a:t>
            </a:r>
            <a:r>
              <a:rPr kumimoji="1" lang="zh-CN" altLang="en-US" dirty="0" smtClean="0"/>
              <a:t>省略号显示在中间</a:t>
            </a:r>
            <a:r>
              <a:rPr kumimoji="1" lang="en-US" altLang="zh-CN" dirty="0" smtClean="0"/>
              <a:t>; "marquee" </a:t>
            </a:r>
            <a:r>
              <a:rPr kumimoji="1" lang="zh-CN" altLang="en-US" dirty="0" smtClean="0"/>
              <a:t>以跑马灯的方式显示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动画横向移动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　　</a:t>
            </a:r>
            <a:r>
              <a:rPr kumimoji="1" lang="en-US" altLang="zh-CN" dirty="0" err="1" smtClean="0"/>
              <a:t>android:gravity</a:t>
            </a:r>
            <a:r>
              <a:rPr kumimoji="1" lang="en-US" altLang="zh-CN" dirty="0" smtClean="0"/>
              <a:t>                   //</a:t>
            </a:r>
            <a:r>
              <a:rPr kumimoji="1" lang="zh-CN" altLang="en-US" dirty="0" smtClean="0"/>
              <a:t>设置文本位置，设置成</a:t>
            </a:r>
            <a:r>
              <a:rPr kumimoji="1" lang="en-US" altLang="zh-CN" dirty="0" smtClean="0"/>
              <a:t>“center”</a:t>
            </a:r>
            <a:r>
              <a:rPr kumimoji="1" lang="zh-CN" altLang="en-US" dirty="0" smtClean="0"/>
              <a:t>，文本将居中显示</a:t>
            </a:r>
          </a:p>
          <a:p>
            <a:r>
              <a:rPr kumimoji="1" lang="zh-CN" altLang="en-US" dirty="0" smtClean="0"/>
              <a:t>　　</a:t>
            </a:r>
            <a:r>
              <a:rPr kumimoji="1" lang="en-US" altLang="zh-CN" dirty="0" err="1" smtClean="0"/>
              <a:t>android:linksClickable</a:t>
            </a:r>
            <a:r>
              <a:rPr kumimoji="1" lang="en-US" altLang="zh-CN" dirty="0" smtClean="0"/>
              <a:t>          //</a:t>
            </a:r>
            <a:r>
              <a:rPr kumimoji="1" lang="zh-CN" altLang="en-US" dirty="0" smtClean="0"/>
              <a:t>设置点击时是否链接，即使设置了</a:t>
            </a:r>
            <a:r>
              <a:rPr kumimoji="1" lang="en-US" altLang="zh-CN" dirty="0" err="1" smtClean="0"/>
              <a:t>autoLink</a:t>
            </a:r>
            <a:endParaRPr kumimoji="1" lang="en-US" altLang="zh-CN" dirty="0" smtClean="0"/>
          </a:p>
          <a:p>
            <a:r>
              <a:rPr kumimoji="1" lang="zh-CN" altLang="en-US" dirty="0" smtClean="0"/>
              <a:t>　　</a:t>
            </a:r>
            <a:r>
              <a:rPr kumimoji="1" lang="en-US" altLang="zh-CN" dirty="0" err="1" smtClean="0"/>
              <a:t>android:marqueeRepeatLimit</a:t>
            </a:r>
            <a:r>
              <a:rPr kumimoji="1" lang="en-US" altLang="zh-CN" dirty="0" smtClean="0"/>
              <a:t>     //</a:t>
            </a:r>
            <a:r>
              <a:rPr kumimoji="1" lang="zh-CN" altLang="en-US" dirty="0" smtClean="0"/>
              <a:t>在</a:t>
            </a:r>
            <a:r>
              <a:rPr kumimoji="1" lang="en-US" altLang="zh-CN" dirty="0" err="1" smtClean="0"/>
              <a:t>ellipsize</a:t>
            </a:r>
            <a:r>
              <a:rPr kumimoji="1" lang="zh-CN" altLang="en-US" dirty="0" smtClean="0"/>
              <a:t>设定为</a:t>
            </a:r>
            <a:r>
              <a:rPr kumimoji="1" lang="en-US" altLang="zh-CN" dirty="0" smtClean="0"/>
              <a:t>marquee</a:t>
            </a:r>
            <a:r>
              <a:rPr kumimoji="1" lang="zh-CN" altLang="en-US" dirty="0" smtClean="0"/>
              <a:t>时，设置重复滚动的次数，设置为</a:t>
            </a:r>
            <a:r>
              <a:rPr kumimoji="1" lang="en-US" altLang="zh-CN" dirty="0" err="1" smtClean="0"/>
              <a:t>marquee_forever</a:t>
            </a:r>
            <a:r>
              <a:rPr kumimoji="1" lang="zh-CN" altLang="en-US" dirty="0" smtClean="0"/>
              <a:t>时表示无限次。</a:t>
            </a:r>
          </a:p>
          <a:p>
            <a:r>
              <a:rPr kumimoji="1" lang="zh-CN" altLang="en-US" dirty="0" smtClean="0"/>
              <a:t>　　</a:t>
            </a:r>
            <a:r>
              <a:rPr kumimoji="1" lang="en-US" altLang="zh-CN" dirty="0" err="1" smtClean="0"/>
              <a:t>android:lines</a:t>
            </a:r>
            <a:r>
              <a:rPr kumimoji="1" lang="en-US" altLang="zh-CN" dirty="0" smtClean="0"/>
              <a:t>                      //</a:t>
            </a:r>
            <a:r>
              <a:rPr kumimoji="1" lang="zh-CN" altLang="en-US" dirty="0" smtClean="0"/>
              <a:t>设置文本的行数，设置两行就显示两行，即使第二行没有数据</a:t>
            </a:r>
          </a:p>
          <a:p>
            <a:r>
              <a:rPr kumimoji="1" lang="zh-CN" altLang="en-US" dirty="0" smtClean="0"/>
              <a:t>　　</a:t>
            </a:r>
            <a:r>
              <a:rPr kumimoji="1" lang="en-US" altLang="zh-CN" dirty="0" err="1" smtClean="0"/>
              <a:t>android:shadowRadius</a:t>
            </a:r>
            <a:r>
              <a:rPr kumimoji="1" lang="en-US" altLang="zh-CN" dirty="0" smtClean="0"/>
              <a:t>         //</a:t>
            </a:r>
            <a:r>
              <a:rPr kumimoji="1" lang="zh-CN" altLang="en-US" dirty="0" smtClean="0"/>
              <a:t>设置阴影的半径。设置为</a:t>
            </a:r>
            <a:r>
              <a:rPr kumimoji="1" lang="en-US" altLang="zh-CN" dirty="0" smtClean="0"/>
              <a:t>0.1</a:t>
            </a:r>
            <a:r>
              <a:rPr kumimoji="1" lang="zh-CN" altLang="en-US" dirty="0" smtClean="0"/>
              <a:t>就变成字体的颜色了，一般设置为</a:t>
            </a:r>
            <a:r>
              <a:rPr kumimoji="1" lang="en-US" altLang="zh-CN" dirty="0" smtClean="0"/>
              <a:t>3.0</a:t>
            </a:r>
            <a:r>
              <a:rPr kumimoji="1" lang="zh-CN" altLang="en-US" dirty="0" smtClean="0"/>
              <a:t>的效果比较好</a:t>
            </a:r>
          </a:p>
          <a:p>
            <a:r>
              <a:rPr kumimoji="1" lang="zh-CN" altLang="en-US" dirty="0" smtClean="0"/>
              <a:t>　　</a:t>
            </a:r>
            <a:r>
              <a:rPr kumimoji="1" lang="en-US" altLang="zh-CN" dirty="0" err="1" smtClean="0"/>
              <a:t>android:shadowColor</a:t>
            </a:r>
            <a:r>
              <a:rPr kumimoji="1" lang="en-US" altLang="zh-CN" dirty="0" smtClean="0"/>
              <a:t>           //</a:t>
            </a:r>
            <a:r>
              <a:rPr kumimoji="1" lang="zh-CN" altLang="en-US" dirty="0" smtClean="0"/>
              <a:t>指定文本阴影的颜色，需要与</a:t>
            </a:r>
            <a:r>
              <a:rPr kumimoji="1" lang="en-US" altLang="zh-CN" dirty="0" err="1" smtClean="0"/>
              <a:t>shadowRadius</a:t>
            </a:r>
            <a:r>
              <a:rPr kumimoji="1" lang="zh-CN" altLang="en-US" dirty="0" smtClean="0"/>
              <a:t>一起使用</a:t>
            </a:r>
          </a:p>
          <a:p>
            <a:r>
              <a:rPr kumimoji="1" lang="zh-CN" altLang="en-US" dirty="0" smtClean="0"/>
              <a:t>　　</a:t>
            </a:r>
            <a:r>
              <a:rPr kumimoji="1" lang="en-US" altLang="zh-CN" dirty="0" err="1" smtClean="0"/>
              <a:t>android:singleLine</a:t>
            </a:r>
            <a:r>
              <a:rPr kumimoji="1" lang="en-US" altLang="zh-CN" dirty="0" smtClean="0"/>
              <a:t>               //</a:t>
            </a:r>
            <a:r>
              <a:rPr kumimoji="1" lang="zh-CN" altLang="en-US" dirty="0" smtClean="0"/>
              <a:t>设置单行显示</a:t>
            </a:r>
          </a:p>
          <a:p>
            <a:r>
              <a:rPr kumimoji="1" lang="zh-CN" altLang="en-US" dirty="0" smtClean="0"/>
              <a:t>　　</a:t>
            </a:r>
            <a:r>
              <a:rPr kumimoji="1" lang="en-US" altLang="zh-CN" dirty="0" err="1" smtClean="0"/>
              <a:t>android:textColorLink</a:t>
            </a:r>
            <a:r>
              <a:rPr kumimoji="1" lang="en-US" altLang="zh-CN" dirty="0" smtClean="0"/>
              <a:t>           //</a:t>
            </a:r>
            <a:r>
              <a:rPr kumimoji="1" lang="zh-CN" altLang="en-US" dirty="0" smtClean="0"/>
              <a:t>设置文字链接的颜色</a:t>
            </a:r>
          </a:p>
          <a:p>
            <a:r>
              <a:rPr kumimoji="1" lang="zh-CN" altLang="en-US" dirty="0" smtClean="0"/>
              <a:t>　　</a:t>
            </a:r>
            <a:r>
              <a:rPr kumimoji="1" lang="en-US" altLang="zh-CN" dirty="0" err="1" smtClean="0"/>
              <a:t>android:textScaleX</a:t>
            </a:r>
            <a:r>
              <a:rPr kumimoji="1" lang="en-US" altLang="zh-CN" dirty="0" smtClean="0"/>
              <a:t>              //</a:t>
            </a:r>
            <a:r>
              <a:rPr kumimoji="1" lang="zh-CN" altLang="en-US" dirty="0" smtClean="0"/>
              <a:t>设置文字之间间隔，默认为</a:t>
            </a:r>
            <a:r>
              <a:rPr kumimoji="1" lang="en-US" altLang="zh-CN" dirty="0" smtClean="0"/>
              <a:t>1.0f</a:t>
            </a:r>
          </a:p>
          <a:p>
            <a:r>
              <a:rPr kumimoji="1" lang="zh-CN" altLang="en-US" dirty="0" smtClean="0"/>
              <a:t>　　</a:t>
            </a:r>
            <a:r>
              <a:rPr kumimoji="1" lang="en-US" altLang="zh-CN" dirty="0" err="1" smtClean="0"/>
              <a:t>android:textStyle</a:t>
            </a:r>
            <a:r>
              <a:rPr kumimoji="1" lang="en-US" altLang="zh-CN" dirty="0" smtClean="0"/>
              <a:t>                //</a:t>
            </a:r>
            <a:r>
              <a:rPr kumimoji="1" lang="zh-CN" altLang="en-US" dirty="0" smtClean="0"/>
              <a:t>设置字形 </a:t>
            </a:r>
            <a:r>
              <a:rPr kumimoji="1" lang="en-US" altLang="zh-CN" dirty="0" smtClean="0"/>
              <a:t>bold(</a:t>
            </a:r>
            <a:r>
              <a:rPr kumimoji="1" lang="zh-CN" altLang="en-US" dirty="0" smtClean="0"/>
              <a:t>粗体</a:t>
            </a:r>
            <a:r>
              <a:rPr kumimoji="1" lang="en-US" altLang="zh-CN" dirty="0" smtClean="0"/>
              <a:t>) 0, italic(</a:t>
            </a:r>
            <a:r>
              <a:rPr kumimoji="1" lang="zh-CN" altLang="en-US" dirty="0" smtClean="0"/>
              <a:t>斜体</a:t>
            </a:r>
            <a:r>
              <a:rPr kumimoji="1" lang="en-US" altLang="zh-CN" dirty="0" smtClean="0"/>
              <a:t>) 1, </a:t>
            </a:r>
            <a:r>
              <a:rPr kumimoji="1" lang="en-US" altLang="zh-CN" dirty="0" err="1" smtClean="0"/>
              <a:t>bolditalic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又粗又斜</a:t>
            </a:r>
            <a:r>
              <a:rPr kumimoji="1" lang="en-US" altLang="zh-CN" dirty="0" smtClean="0"/>
              <a:t>) 2, </a:t>
            </a:r>
            <a:r>
              <a:rPr kumimoji="1" lang="zh-CN" altLang="en-US" dirty="0" smtClean="0"/>
              <a:t>可以设置一个或多个，用“</a:t>
            </a:r>
            <a:r>
              <a:rPr kumimoji="1" lang="en-US" altLang="zh-CN" dirty="0" smtClean="0"/>
              <a:t>|”</a:t>
            </a:r>
            <a:r>
              <a:rPr kumimoji="1" lang="zh-CN" altLang="en-US" dirty="0" smtClean="0"/>
              <a:t>隔开</a:t>
            </a:r>
          </a:p>
          <a:p>
            <a:r>
              <a:rPr kumimoji="1" lang="zh-CN" altLang="en-US" dirty="0" smtClean="0"/>
              <a:t>　　</a:t>
            </a:r>
            <a:r>
              <a:rPr kumimoji="1" lang="en-US" altLang="zh-CN" dirty="0" err="1" smtClean="0"/>
              <a:t>android:typeface</a:t>
            </a:r>
            <a:r>
              <a:rPr kumimoji="1" lang="en-US" altLang="zh-CN" dirty="0" smtClean="0"/>
              <a:t>                 //</a:t>
            </a:r>
            <a:r>
              <a:rPr kumimoji="1" lang="zh-CN" altLang="en-US" dirty="0" smtClean="0"/>
              <a:t>设置文本字体，必须是以下常量值之一：</a:t>
            </a:r>
            <a:r>
              <a:rPr kumimoji="1" lang="en-US" altLang="zh-CN" dirty="0" smtClean="0"/>
              <a:t>normal 0, sans 1, serif 2, </a:t>
            </a:r>
            <a:r>
              <a:rPr kumimoji="1" lang="en-US" altLang="zh-CN" dirty="0" err="1" smtClean="0"/>
              <a:t>monospace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等宽字体</a:t>
            </a:r>
            <a:r>
              <a:rPr kumimoji="1" lang="en-US" altLang="zh-CN" dirty="0" smtClean="0"/>
              <a:t>) 3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3888C-5123-6548-B379-D9685D88A76E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368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2963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0299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732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2512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8795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922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15/3/19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0694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299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15/3/19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4323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1070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1231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5617F-8706-C243-AA34-EA73F1578B19}" type="datetimeFigureOut">
              <a:rPr kumimoji="1" lang="zh-CN" altLang="en-US" smtClean="0"/>
              <a:t>15/3/19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1332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chemas.android.com/apk/res/android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eloper.android.com/guide/topics/ui/dialogs.html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developer.android.com/guide/topics/ui/notifiers/notifications.html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hyperlink" Target="http://www.oschina.net" TargetMode="External"/><Relationship Id="rId12" Type="http://schemas.openxmlformats.org/officeDocument/2006/relationships/hyperlink" Target="http://www.iteye.com" TargetMode="External"/><Relationship Id="rId13" Type="http://schemas.openxmlformats.org/officeDocument/2006/relationships/hyperlink" Target="http://android.tgbus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developer.android.com/index.html" TargetMode="External"/><Relationship Id="rId4" Type="http://schemas.openxmlformats.org/officeDocument/2006/relationships/hyperlink" Target="http://www.eoeandroid.com" TargetMode="External"/><Relationship Id="rId5" Type="http://schemas.openxmlformats.org/officeDocument/2006/relationships/hyperlink" Target="http://www.apkbus.com" TargetMode="External"/><Relationship Id="rId6" Type="http://schemas.openxmlformats.org/officeDocument/2006/relationships/hyperlink" Target="http://www.csdn.net" TargetMode="External"/><Relationship Id="rId7" Type="http://schemas.openxmlformats.org/officeDocument/2006/relationships/hyperlink" Target="https://github.com/" TargetMode="External"/><Relationship Id="rId8" Type="http://schemas.openxmlformats.org/officeDocument/2006/relationships/hyperlink" Target="https://xitu.io" TargetMode="External"/><Relationship Id="rId9" Type="http://schemas.openxmlformats.org/officeDocument/2006/relationships/hyperlink" Target="http://www.23code.com" TargetMode="External"/><Relationship Id="rId10" Type="http://schemas.openxmlformats.org/officeDocument/2006/relationships/hyperlink" Target="http://www.cnblogs.com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eveloper.android.com/sdk/index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知识讲解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分享者：王广彬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8264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屏幕分辨率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1800" dirty="0" smtClean="0"/>
              <a:t>	</a:t>
            </a:r>
            <a:endParaRPr kumimoji="1" lang="en-US" altLang="zh-CN" sz="1800" dirty="0"/>
          </a:p>
          <a:p>
            <a:endParaRPr kumimoji="1" lang="en-US" altLang="zh-CN" sz="1800" dirty="0"/>
          </a:p>
          <a:p>
            <a:r>
              <a:rPr kumimoji="1" lang="zh-CN" altLang="en-US" sz="1800" dirty="0"/>
              <a:t>首先</a:t>
            </a:r>
            <a:r>
              <a:rPr kumimoji="1" lang="en-US" altLang="zh-CN" sz="1800" dirty="0" err="1"/>
              <a:t>Drawable</a:t>
            </a:r>
            <a:r>
              <a:rPr kumimoji="1" lang="zh-CN" altLang="en-US" sz="1800" dirty="0"/>
              <a:t>资源分为</a:t>
            </a:r>
            <a:r>
              <a:rPr kumimoji="1" lang="en-US" altLang="zh-CN" sz="1800" dirty="0" err="1"/>
              <a:t>xxhdpi</a:t>
            </a:r>
            <a:r>
              <a:rPr kumimoji="1" lang="zh-CN" altLang="en-US" sz="1800" dirty="0"/>
              <a:t>，</a:t>
            </a:r>
            <a:r>
              <a:rPr kumimoji="1" lang="en-US" altLang="zh-CN" sz="1800" dirty="0" err="1"/>
              <a:t>xhdpi</a:t>
            </a:r>
            <a:r>
              <a:rPr kumimoji="1" lang="zh-CN" altLang="en-US" sz="1800" dirty="0"/>
              <a:t>，</a:t>
            </a:r>
            <a:r>
              <a:rPr kumimoji="1" lang="en-US" altLang="zh-CN" sz="1800" dirty="0" err="1"/>
              <a:t>hdpi</a:t>
            </a:r>
            <a:r>
              <a:rPr kumimoji="1" lang="zh-CN" altLang="en-US" sz="1800" dirty="0"/>
              <a:t>，</a:t>
            </a:r>
            <a:r>
              <a:rPr kumimoji="1" lang="en-US" altLang="zh-CN" sz="1800" dirty="0" err="1"/>
              <a:t>mdpi</a:t>
            </a:r>
            <a:r>
              <a:rPr kumimoji="1" lang="zh-CN" altLang="en-US" sz="1800" dirty="0"/>
              <a:t>，</a:t>
            </a:r>
            <a:r>
              <a:rPr kumimoji="1" lang="en-US" altLang="zh-CN" sz="1800" dirty="0" err="1"/>
              <a:t>ldpi</a:t>
            </a:r>
            <a:r>
              <a:rPr kumimoji="1" lang="zh-CN" altLang="en-US" sz="1800" dirty="0"/>
              <a:t>，分别为超超高密度</a:t>
            </a:r>
            <a:r>
              <a:rPr kumimoji="1" lang="en-US" altLang="zh-CN" sz="1800" dirty="0"/>
              <a:t>400dpi</a:t>
            </a:r>
            <a:r>
              <a:rPr kumimoji="1" lang="zh-CN" altLang="en-US" sz="1800" dirty="0"/>
              <a:t>（左右），超高密度</a:t>
            </a:r>
            <a:r>
              <a:rPr kumimoji="1" lang="en-US" altLang="zh-CN" sz="1800" dirty="0"/>
              <a:t>320dpi</a:t>
            </a:r>
            <a:r>
              <a:rPr kumimoji="1" lang="zh-CN" altLang="en-US" sz="1800" dirty="0"/>
              <a:t>，高密度</a:t>
            </a:r>
            <a:r>
              <a:rPr kumimoji="1" lang="en-US" altLang="zh-CN" sz="1800" dirty="0"/>
              <a:t>240dpi</a:t>
            </a:r>
            <a:r>
              <a:rPr kumimoji="1" lang="zh-CN" altLang="en-US" sz="1800" dirty="0"/>
              <a:t>，中密度</a:t>
            </a:r>
            <a:r>
              <a:rPr kumimoji="1" lang="en-US" altLang="zh-CN" sz="1800" dirty="0"/>
              <a:t>160dpi</a:t>
            </a:r>
            <a:r>
              <a:rPr kumimoji="1" lang="zh-CN" altLang="en-US" sz="1800" dirty="0"/>
              <a:t>，低密度</a:t>
            </a:r>
            <a:r>
              <a:rPr kumimoji="1" lang="en-US" altLang="zh-CN" sz="1800" dirty="0"/>
              <a:t>120dpi</a:t>
            </a:r>
            <a:r>
              <a:rPr kumimoji="1" lang="zh-CN" altLang="en-US" sz="1800" dirty="0"/>
              <a:t>。</a:t>
            </a:r>
          </a:p>
          <a:p>
            <a:r>
              <a:rPr kumimoji="1" lang="zh-CN" altLang="en-US" sz="1800" dirty="0"/>
              <a:t>然后手机的屏幕又分为</a:t>
            </a:r>
            <a:r>
              <a:rPr kumimoji="1" lang="en-US" altLang="zh-CN" sz="1800" dirty="0"/>
              <a:t>FWVGA</a:t>
            </a:r>
            <a:r>
              <a:rPr kumimoji="1" lang="zh-CN" altLang="en-US" sz="1800" dirty="0"/>
              <a:t>，</a:t>
            </a:r>
            <a:r>
              <a:rPr kumimoji="1" lang="en-US" altLang="zh-CN" sz="1800" dirty="0"/>
              <a:t>WVGA</a:t>
            </a:r>
            <a:r>
              <a:rPr kumimoji="1" lang="zh-CN" altLang="en-US" sz="1800" dirty="0"/>
              <a:t>，</a:t>
            </a:r>
            <a:r>
              <a:rPr kumimoji="1" lang="en-US" altLang="zh-CN" sz="1800" dirty="0"/>
              <a:t>VGA</a:t>
            </a:r>
            <a:r>
              <a:rPr kumimoji="1" lang="zh-CN" altLang="en-US" sz="1800" dirty="0"/>
              <a:t>，</a:t>
            </a:r>
            <a:r>
              <a:rPr kumimoji="1" lang="en-US" altLang="zh-CN" sz="1800" dirty="0"/>
              <a:t>HVGA</a:t>
            </a:r>
            <a:r>
              <a:rPr kumimoji="1" lang="zh-CN" altLang="en-US" sz="1800" dirty="0"/>
              <a:t>，</a:t>
            </a:r>
            <a:r>
              <a:rPr kumimoji="1" lang="en-US" altLang="zh-CN" sz="1800" dirty="0"/>
              <a:t>QVGA</a:t>
            </a:r>
            <a:r>
              <a:rPr kumimoji="1" lang="zh-CN" altLang="en-US" sz="1800" dirty="0"/>
              <a:t>，其中</a:t>
            </a:r>
          </a:p>
          <a:p>
            <a:r>
              <a:rPr kumimoji="1" lang="zh-CN" altLang="en-US" sz="1800" dirty="0"/>
              <a:t>    </a:t>
            </a:r>
            <a:r>
              <a:rPr kumimoji="1" lang="en-US" altLang="zh-CN" sz="1800" dirty="0"/>
              <a:t>VGA</a:t>
            </a:r>
            <a:r>
              <a:rPr kumimoji="1" lang="zh-CN" altLang="en-US" sz="1800" dirty="0"/>
              <a:t>是：</a:t>
            </a:r>
            <a:r>
              <a:rPr kumimoji="1" lang="en-US" altLang="zh-CN" sz="1800" dirty="0"/>
              <a:t>Video Graphic Array</a:t>
            </a:r>
            <a:r>
              <a:rPr kumimoji="1" lang="zh-CN" altLang="en-US" sz="1800" dirty="0"/>
              <a:t>，显示标准为</a:t>
            </a:r>
            <a:r>
              <a:rPr kumimoji="1" lang="en-US" altLang="zh-CN" sz="1800" dirty="0"/>
              <a:t>480 x 640</a:t>
            </a:r>
            <a:r>
              <a:rPr kumimoji="1" lang="zh-CN" altLang="en-US" sz="1800" dirty="0"/>
              <a:t>；</a:t>
            </a:r>
          </a:p>
          <a:p>
            <a:r>
              <a:rPr kumimoji="1" lang="zh-CN" altLang="en-US" sz="1800" dirty="0"/>
              <a:t>    </a:t>
            </a:r>
            <a:r>
              <a:rPr kumimoji="1" lang="en-US" altLang="zh-CN" sz="1800" dirty="0"/>
              <a:t>WVGA</a:t>
            </a:r>
            <a:r>
              <a:rPr kumimoji="1" lang="zh-CN" altLang="en-US" sz="1800" dirty="0"/>
              <a:t>是</a:t>
            </a:r>
            <a:r>
              <a:rPr kumimoji="1" lang="en-US" altLang="zh-CN" sz="1800" dirty="0"/>
              <a:t>Wide VGA</a:t>
            </a:r>
            <a:r>
              <a:rPr kumimoji="1" lang="zh-CN" altLang="en-US" sz="1800" dirty="0"/>
              <a:t>，分辨率为</a:t>
            </a:r>
            <a:r>
              <a:rPr kumimoji="1" lang="en-US" altLang="zh-CN" sz="1800" dirty="0"/>
              <a:t>480 x 800</a:t>
            </a:r>
            <a:r>
              <a:rPr kumimoji="1" lang="zh-CN" altLang="en-US" sz="1800" dirty="0"/>
              <a:t>；</a:t>
            </a:r>
          </a:p>
          <a:p>
            <a:r>
              <a:rPr kumimoji="1" lang="zh-CN" altLang="en-US" sz="1800" dirty="0"/>
              <a:t>    </a:t>
            </a:r>
            <a:r>
              <a:rPr kumimoji="1" lang="en-US" altLang="zh-CN" sz="1800" dirty="0"/>
              <a:t>FWVGA</a:t>
            </a:r>
            <a:r>
              <a:rPr kumimoji="1" lang="zh-CN" altLang="en-US" sz="1800" dirty="0"/>
              <a:t>是</a:t>
            </a:r>
            <a:r>
              <a:rPr kumimoji="1" lang="en-US" altLang="zh-CN" sz="1800" dirty="0"/>
              <a:t>Full Wide VGA</a:t>
            </a:r>
            <a:r>
              <a:rPr kumimoji="1" lang="zh-CN" altLang="en-US" sz="1800" dirty="0"/>
              <a:t>，分辨率为：</a:t>
            </a:r>
            <a:r>
              <a:rPr kumimoji="1" lang="en-US" altLang="zh-CN" sz="1800" dirty="0"/>
              <a:t>480 x 854</a:t>
            </a:r>
            <a:r>
              <a:rPr kumimoji="1" lang="zh-CN" altLang="en-US" sz="1800" dirty="0"/>
              <a:t>；</a:t>
            </a:r>
          </a:p>
          <a:p>
            <a:r>
              <a:rPr kumimoji="1" lang="zh-CN" altLang="en-US" sz="1800" dirty="0"/>
              <a:t>    </a:t>
            </a:r>
            <a:r>
              <a:rPr kumimoji="1" lang="en-US" altLang="zh-CN" sz="1800" dirty="0"/>
              <a:t>HVGA</a:t>
            </a:r>
            <a:r>
              <a:rPr kumimoji="1" lang="zh-CN" altLang="en-US" sz="1800" dirty="0"/>
              <a:t>是</a:t>
            </a:r>
            <a:r>
              <a:rPr kumimoji="1" lang="en-US" altLang="zh-CN" sz="1800" dirty="0"/>
              <a:t>Half VGA</a:t>
            </a:r>
            <a:r>
              <a:rPr kumimoji="1" lang="zh-CN" altLang="en-US" sz="1800" dirty="0"/>
              <a:t>，分辨率为：</a:t>
            </a:r>
            <a:r>
              <a:rPr kumimoji="1" lang="en-US" altLang="zh-CN" sz="1800" dirty="0"/>
              <a:t>320 x 480</a:t>
            </a:r>
            <a:r>
              <a:rPr kumimoji="1" lang="zh-CN" altLang="en-US" sz="1800" dirty="0"/>
              <a:t>；</a:t>
            </a:r>
          </a:p>
          <a:p>
            <a:r>
              <a:rPr kumimoji="1" lang="zh-CN" altLang="en-US" sz="1800" dirty="0"/>
              <a:t>    </a:t>
            </a:r>
            <a:r>
              <a:rPr kumimoji="1" lang="en-US" altLang="zh-CN" sz="1800" dirty="0"/>
              <a:t>QVGA</a:t>
            </a:r>
            <a:r>
              <a:rPr kumimoji="1" lang="zh-CN" altLang="en-US" sz="1800" dirty="0"/>
              <a:t>是</a:t>
            </a:r>
            <a:r>
              <a:rPr kumimoji="1" lang="en-US" altLang="zh-CN" sz="1800" dirty="0"/>
              <a:t>Quarter VGA</a:t>
            </a:r>
            <a:r>
              <a:rPr kumimoji="1" lang="zh-CN" altLang="en-US" sz="1800" dirty="0"/>
              <a:t>，分辨率为：</a:t>
            </a:r>
            <a:r>
              <a:rPr kumimoji="1" lang="en-US" altLang="zh-CN" sz="1800" dirty="0"/>
              <a:t>240 x 320</a:t>
            </a:r>
            <a:r>
              <a:rPr kumimoji="1" lang="zh-CN" altLang="en-US" sz="1800" dirty="0"/>
              <a:t>；</a:t>
            </a:r>
          </a:p>
          <a:p>
            <a:r>
              <a:rPr lang="en-US" altLang="zh-TW" sz="1600" dirty="0" smtClean="0"/>
              <a:t>(</a:t>
            </a:r>
            <a:r>
              <a:rPr lang="en-US" altLang="zh-TW" sz="1600" dirty="0"/>
              <a:t>1)</a:t>
            </a:r>
            <a:r>
              <a:rPr lang="en-US" altLang="zh-TW" sz="1600" dirty="0" err="1"/>
              <a:t>drawable-hdpi</a:t>
            </a:r>
            <a:r>
              <a:rPr lang="zh-TW" altLang="en-US" sz="1600" dirty="0"/>
              <a:t>里面存放高分辨率的图片</a:t>
            </a:r>
            <a:r>
              <a:rPr lang="en-US" altLang="zh-TW" sz="1600" dirty="0"/>
              <a:t>,</a:t>
            </a:r>
            <a:r>
              <a:rPr lang="zh-TW" altLang="en-US" sz="1600" dirty="0"/>
              <a:t>如</a:t>
            </a:r>
            <a:r>
              <a:rPr lang="en-US" altLang="zh-TW" sz="1600" dirty="0"/>
              <a:t>WVGA (480x800),FWVGA (480x854)</a:t>
            </a:r>
            <a:r>
              <a:rPr lang="zh-TW" altLang="en-US" sz="1600" dirty="0"/>
              <a:t>　</a:t>
            </a:r>
          </a:p>
          <a:p>
            <a:r>
              <a:rPr lang="zh-TW" altLang="en-US" sz="1600" dirty="0"/>
              <a:t>    </a:t>
            </a:r>
            <a:r>
              <a:rPr lang="en-US" altLang="zh-TW" sz="1600" dirty="0"/>
              <a:t>(2)</a:t>
            </a:r>
            <a:r>
              <a:rPr lang="en-US" altLang="zh-TW" sz="1600" dirty="0" err="1"/>
              <a:t>drawable-mdpi</a:t>
            </a:r>
            <a:r>
              <a:rPr lang="zh-TW" altLang="en-US" sz="1600" dirty="0"/>
              <a:t>里面存放中等分辨率的图片</a:t>
            </a:r>
            <a:r>
              <a:rPr lang="en-US" altLang="zh-TW" sz="1600" dirty="0"/>
              <a:t>,</a:t>
            </a:r>
            <a:r>
              <a:rPr lang="zh-TW" altLang="en-US" sz="1600" dirty="0"/>
              <a:t>如</a:t>
            </a:r>
            <a:r>
              <a:rPr lang="en-US" altLang="zh-TW" sz="1600" dirty="0"/>
              <a:t>HVGA (320x480)</a:t>
            </a:r>
          </a:p>
          <a:p>
            <a:r>
              <a:rPr lang="en-US" altLang="zh-TW" sz="1600" dirty="0" smtClean="0"/>
              <a:t>(</a:t>
            </a:r>
            <a:r>
              <a:rPr lang="en-US" altLang="zh-TW" sz="1600" dirty="0"/>
              <a:t>3)</a:t>
            </a:r>
            <a:r>
              <a:rPr lang="en-US" altLang="zh-TW" sz="1600" dirty="0" err="1"/>
              <a:t>drawable-ldpi</a:t>
            </a:r>
            <a:r>
              <a:rPr lang="zh-TW" altLang="en-US" sz="1600" dirty="0"/>
              <a:t>里面存放低分辨率的图片</a:t>
            </a:r>
            <a:r>
              <a:rPr lang="en-US" altLang="zh-TW" sz="1600" dirty="0"/>
              <a:t>,</a:t>
            </a:r>
            <a:r>
              <a:rPr lang="zh-TW" altLang="en-US" sz="1600" dirty="0"/>
              <a:t>如</a:t>
            </a:r>
            <a:r>
              <a:rPr lang="en-US" altLang="zh-TW" sz="1600" dirty="0"/>
              <a:t>QVGA (240x320)</a:t>
            </a:r>
          </a:p>
          <a:p>
            <a:r>
              <a:rPr lang="en-US" altLang="zh-TW" sz="1600" dirty="0" smtClean="0"/>
              <a:t>(</a:t>
            </a:r>
            <a:r>
              <a:rPr lang="en-US" altLang="zh-TW" sz="1600" dirty="0"/>
              <a:t>4)</a:t>
            </a:r>
            <a:r>
              <a:rPr lang="en-US" altLang="zh-TW" sz="1600" dirty="0" err="1"/>
              <a:t>drawable-xhdpi</a:t>
            </a:r>
            <a:r>
              <a:rPr lang="zh-TW" altLang="en-US" sz="1600" dirty="0"/>
              <a:t>里面存放超大分辨率的图片，至</a:t>
            </a:r>
            <a:r>
              <a:rPr lang="zh-TW" altLang="en-US" sz="1600" dirty="0" smtClean="0"/>
              <a:t>少</a:t>
            </a:r>
            <a:r>
              <a:rPr kumimoji="1" lang="en-US" altLang="zh-CN" sz="1600" dirty="0"/>
              <a:t>720 x 1280</a:t>
            </a:r>
            <a:r>
              <a:rPr lang="en-US" altLang="zh-TW" sz="1600" dirty="0"/>
              <a:t> </a:t>
            </a:r>
            <a:endParaRPr lang="en-US" altLang="zh-TW" sz="1600" dirty="0" smtClean="0"/>
          </a:p>
          <a:p>
            <a:r>
              <a:rPr lang="en-US" altLang="zh-TW" sz="1800" dirty="0"/>
              <a:t>(4)</a:t>
            </a:r>
            <a:r>
              <a:rPr lang="en-US" altLang="zh-TW" sz="1800" dirty="0" err="1"/>
              <a:t>drawable</a:t>
            </a:r>
            <a:r>
              <a:rPr lang="en-US" altLang="zh-TW" sz="1800" dirty="0" err="1" smtClean="0"/>
              <a:t>-xxhdpi</a:t>
            </a:r>
            <a:r>
              <a:rPr lang="zh-TW" altLang="en-US" sz="1800" dirty="0"/>
              <a:t>里面存放超大分辨率的图片，至</a:t>
            </a:r>
            <a:r>
              <a:rPr lang="zh-TW" altLang="en-US" sz="1800" dirty="0" smtClean="0"/>
              <a:t>少</a:t>
            </a:r>
            <a:r>
              <a:rPr lang="en-US" altLang="zh-CN" sz="1800" dirty="0" smtClean="0"/>
              <a:t>1080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x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1920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kumimoji="1" lang="zh-CN" altLang="en-US" dirty="0" smtClean="0"/>
              <a:t>   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4806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创建第一个</a:t>
            </a:r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项目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创建一个</a:t>
            </a:r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项目，包含一个页面。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17417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了解项目的目录结构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1800" dirty="0" err="1" smtClean="0"/>
              <a:t>Src</a:t>
            </a:r>
            <a:r>
              <a:rPr kumimoji="1" lang="zh-CN" altLang="en-US" sz="1800" dirty="0" smtClean="0"/>
              <a:t>目录 </a:t>
            </a:r>
            <a:r>
              <a:rPr kumimoji="1" lang="en-US" altLang="zh-CN" sz="1800" dirty="0" smtClean="0"/>
              <a:t>:</a:t>
            </a:r>
            <a:r>
              <a:rPr kumimoji="1" lang="zh-CN" altLang="en-US" sz="1800" dirty="0" smtClean="0"/>
              <a:t> 源代码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gen</a:t>
            </a:r>
            <a:r>
              <a:rPr kumimoji="1" lang="zh-CN" altLang="en-US" sz="1800" dirty="0" smtClean="0"/>
              <a:t>目录：系统自动生成的文件目录（</a:t>
            </a:r>
            <a:r>
              <a:rPr kumimoji="1" lang="en-US" altLang="zh-CN" sz="1800" dirty="0" smtClean="0"/>
              <a:t>R</a:t>
            </a:r>
            <a:r>
              <a:rPr kumimoji="1" lang="zh-CN" altLang="en-US" sz="1800" dirty="0" smtClean="0"/>
              <a:t>文件）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res:</a:t>
            </a:r>
            <a:r>
              <a:rPr kumimoji="1" lang="zh-CN" altLang="en-US" sz="1800" dirty="0" smtClean="0"/>
              <a:t> 项目资源，所有的文件都会在</a:t>
            </a:r>
            <a:r>
              <a:rPr kumimoji="1" lang="en-US" altLang="zh-CN" sz="1800" dirty="0" smtClean="0"/>
              <a:t>R</a:t>
            </a:r>
            <a:r>
              <a:rPr kumimoji="1" lang="zh-CN" altLang="en-US" sz="1800" dirty="0" smtClean="0"/>
              <a:t>文件中生成资源</a:t>
            </a:r>
            <a:r>
              <a:rPr kumimoji="1" lang="en-US" altLang="zh-CN" sz="1800" dirty="0" smtClean="0"/>
              <a:t>ID</a:t>
            </a:r>
          </a:p>
          <a:p>
            <a:r>
              <a:rPr kumimoji="1" lang="en-US" altLang="zh-CN" sz="1800" dirty="0" smtClean="0"/>
              <a:t>assets</a:t>
            </a:r>
            <a:r>
              <a:rPr kumimoji="1" lang="zh-CN" altLang="en-US" sz="1800" dirty="0" smtClean="0"/>
              <a:t>：资源路径，这个目录下的资源不会在</a:t>
            </a:r>
            <a:r>
              <a:rPr kumimoji="1" lang="en-US" altLang="zh-CN" sz="1800" dirty="0" smtClean="0"/>
              <a:t>R</a:t>
            </a:r>
            <a:r>
              <a:rPr kumimoji="1" lang="zh-CN" altLang="en-US" sz="1800" dirty="0" smtClean="0"/>
              <a:t>文件中生成</a:t>
            </a:r>
            <a:r>
              <a:rPr kumimoji="1" lang="en-US" altLang="zh-CN" sz="1800" dirty="0" smtClean="0"/>
              <a:t>ID</a:t>
            </a:r>
          </a:p>
          <a:p>
            <a:r>
              <a:rPr kumimoji="1" lang="en-US" altLang="zh-CN" sz="1800" dirty="0" err="1" smtClean="0"/>
              <a:t>AndroidManifest.xml</a:t>
            </a:r>
            <a:r>
              <a:rPr kumimoji="1" lang="zh-CN" altLang="en-US" sz="1800" dirty="0" smtClean="0"/>
              <a:t> ： 清单文件，在软件安装的时候会被读取。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bin:</a:t>
            </a:r>
            <a:r>
              <a:rPr kumimoji="1" lang="zh-CN" altLang="en-US" sz="1800" dirty="0" smtClean="0"/>
              <a:t> 二进制文件，包括</a:t>
            </a:r>
            <a:r>
              <a:rPr kumimoji="1" lang="en-US" altLang="zh-CN" sz="1800" dirty="0" smtClean="0"/>
              <a:t>.class,</a:t>
            </a:r>
            <a:r>
              <a:rPr kumimoji="1" lang="zh-CN" altLang="en-US" sz="1800" dirty="0" smtClean="0"/>
              <a:t>资源文件，</a:t>
            </a:r>
            <a:r>
              <a:rPr kumimoji="1" lang="en-US" altLang="zh-CN" sz="1800" dirty="0" err="1" smtClean="0"/>
              <a:t>dex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err="1" smtClean="0"/>
              <a:t>apk</a:t>
            </a:r>
            <a:r>
              <a:rPr kumimoji="1" lang="zh-CN" altLang="en-US" sz="1800" dirty="0" smtClean="0"/>
              <a:t> </a:t>
            </a:r>
            <a:endParaRPr kumimoji="1" lang="en-US" altLang="zh-CN" sz="1800" dirty="0" smtClean="0"/>
          </a:p>
          <a:p>
            <a:r>
              <a:rPr kumimoji="1" lang="en-US" altLang="zh-CN" sz="1800" dirty="0" err="1" smtClean="0"/>
              <a:t>Progrard</a:t>
            </a:r>
            <a:r>
              <a:rPr kumimoji="1" lang="en-US" altLang="zh-CN" sz="1800" dirty="0" smtClean="0"/>
              <a:t>_</a:t>
            </a:r>
            <a:r>
              <a:rPr kumimoji="1" lang="zh-CN" altLang="en-US" sz="1800" dirty="0" smtClean="0"/>
              <a:t>文件，用来混淆代码的配置我那件，防止别人反编译。</a:t>
            </a:r>
            <a:endParaRPr kumimoji="1" lang="en-US" altLang="zh-CN" sz="1800" dirty="0" smtClean="0"/>
          </a:p>
          <a:p>
            <a:r>
              <a:rPr kumimoji="1" lang="en-US" altLang="zh-CN" sz="1800" dirty="0" err="1" smtClean="0"/>
              <a:t>Project.properties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:</a:t>
            </a:r>
            <a:r>
              <a:rPr kumimoji="1" lang="zh-CN" altLang="en-US" sz="1800" dirty="0" smtClean="0"/>
              <a:t> 提供给</a:t>
            </a:r>
            <a:r>
              <a:rPr kumimoji="1" lang="en-US" altLang="zh-CN" sz="1800" dirty="0" smtClean="0"/>
              <a:t>eclipse</a:t>
            </a:r>
            <a:r>
              <a:rPr kumimoji="1" lang="zh-CN" altLang="en-US" sz="1800" dirty="0" smtClean="0"/>
              <a:t>使用的一些信息（版本号）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Libs</a:t>
            </a:r>
            <a:r>
              <a:rPr kumimoji="1" lang="zh-CN" altLang="en-US" sz="1800" dirty="0" smtClean="0"/>
              <a:t>目录：引用第三方数据的目录</a:t>
            </a:r>
            <a:endParaRPr kumimoji="1" lang="en-US" altLang="zh-CN" sz="1800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9334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程序编译启动过程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z="1800" dirty="0"/>
              <a:t>Eclipse</a:t>
            </a:r>
            <a:r>
              <a:rPr lang="zh-CN" altLang="zh-CN" sz="1800" dirty="0"/>
              <a:t>将</a:t>
            </a:r>
            <a:r>
              <a:rPr lang="en-US" altLang="zh-CN" sz="1800" dirty="0"/>
              <a:t>.java</a:t>
            </a:r>
            <a:r>
              <a:rPr lang="zh-CN" altLang="zh-CN" sz="1800" dirty="0"/>
              <a:t>源文件编译成</a:t>
            </a:r>
            <a:r>
              <a:rPr lang="en-US" altLang="zh-CN" sz="1800" dirty="0"/>
              <a:t>.class</a:t>
            </a:r>
            <a:endParaRPr lang="zh-CN" altLang="zh-CN" sz="1800" dirty="0"/>
          </a:p>
          <a:p>
            <a:pPr lvl="0"/>
            <a:r>
              <a:rPr lang="zh-CN" altLang="zh-CN" sz="1800" dirty="0"/>
              <a:t>使用</a:t>
            </a:r>
            <a:r>
              <a:rPr lang="en-US" altLang="zh-CN" sz="1800" dirty="0" smtClean="0"/>
              <a:t>dx</a:t>
            </a:r>
            <a:r>
              <a:rPr lang="zh-CN" altLang="zh-CN" sz="1800" dirty="0"/>
              <a:t>工具将所有</a:t>
            </a:r>
            <a:r>
              <a:rPr lang="en-US" altLang="zh-CN" sz="1800" dirty="0"/>
              <a:t>.class</a:t>
            </a:r>
            <a:r>
              <a:rPr lang="zh-CN" altLang="zh-CN" sz="1800" dirty="0"/>
              <a:t>文件转换为</a:t>
            </a:r>
            <a:r>
              <a:rPr lang="en-US" altLang="zh-CN" sz="1800" dirty="0"/>
              <a:t>.</a:t>
            </a:r>
            <a:r>
              <a:rPr lang="en-US" altLang="zh-CN" sz="1800" dirty="0" err="1"/>
              <a:t>dex</a:t>
            </a:r>
            <a:r>
              <a:rPr lang="zh-CN" altLang="zh-CN" sz="1800" dirty="0"/>
              <a:t>文件</a:t>
            </a:r>
          </a:p>
          <a:p>
            <a:pPr lvl="0"/>
            <a:r>
              <a:rPr lang="zh-CN" altLang="zh-CN" sz="1800" dirty="0"/>
              <a:t>再将</a:t>
            </a:r>
            <a:r>
              <a:rPr lang="en-US" altLang="zh-CN" sz="1800" dirty="0"/>
              <a:t>.</a:t>
            </a:r>
            <a:r>
              <a:rPr lang="en-US" altLang="zh-CN" sz="1800" dirty="0" err="1"/>
              <a:t>dex</a:t>
            </a:r>
            <a:r>
              <a:rPr lang="zh-CN" altLang="zh-CN" sz="1800" dirty="0"/>
              <a:t>文件和所有资源打包成</a:t>
            </a:r>
            <a:r>
              <a:rPr lang="en-US" altLang="zh-CN" sz="1800" dirty="0"/>
              <a:t>.</a:t>
            </a:r>
            <a:r>
              <a:rPr lang="en-US" altLang="zh-CN" sz="1800" dirty="0" err="1"/>
              <a:t>apk</a:t>
            </a:r>
            <a:r>
              <a:rPr lang="zh-CN" altLang="zh-CN" sz="1800" dirty="0"/>
              <a:t>文件</a:t>
            </a:r>
          </a:p>
          <a:p>
            <a:pPr lvl="0"/>
            <a:r>
              <a:rPr lang="zh-CN" altLang="zh-CN" sz="1800" dirty="0"/>
              <a:t>将</a:t>
            </a:r>
            <a:r>
              <a:rPr lang="en-US" altLang="zh-CN" sz="1800" dirty="0"/>
              <a:t>.</a:t>
            </a:r>
            <a:r>
              <a:rPr lang="en-US" altLang="zh-CN" sz="1800" dirty="0" err="1"/>
              <a:t>apk</a:t>
            </a:r>
            <a:r>
              <a:rPr lang="zh-CN" altLang="zh-CN" sz="1800" dirty="0" smtClean="0"/>
              <a:t>文件安装到虚拟机完成程序安装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33636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Adb</a:t>
            </a:r>
            <a:r>
              <a:rPr kumimoji="1" lang="zh-CN" altLang="en-US" dirty="0" smtClean="0"/>
              <a:t>命令的使用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000" dirty="0" smtClean="0"/>
              <a:t>在</a:t>
            </a:r>
            <a:r>
              <a:rPr kumimoji="1" lang="en-US" altLang="zh-CN" sz="2000" dirty="0" smtClean="0"/>
              <a:t>pc</a:t>
            </a:r>
            <a:r>
              <a:rPr kumimoji="1" lang="zh-CN" altLang="en-US" sz="2000" dirty="0" smtClean="0"/>
              <a:t>上通过</a:t>
            </a:r>
            <a:r>
              <a:rPr kumimoji="1" lang="en-US" altLang="zh-CN" sz="2000" dirty="0" err="1" smtClean="0"/>
              <a:t>adb</a:t>
            </a:r>
            <a:r>
              <a:rPr kumimoji="1" lang="zh-CN" altLang="en-US" sz="2000" dirty="0" smtClean="0"/>
              <a:t>来控制手机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adb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devices</a:t>
            </a:r>
            <a:r>
              <a:rPr kumimoji="1" lang="zh-CN" altLang="en-US" sz="2000" dirty="0" smtClean="0"/>
              <a:t> 查看当前电脑连接的手机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adb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reboot</a:t>
            </a:r>
            <a:r>
              <a:rPr kumimoji="1" lang="zh-CN" altLang="en-US" sz="2000" dirty="0" smtClean="0"/>
              <a:t> 重启手机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adb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reboot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–p</a:t>
            </a:r>
            <a:r>
              <a:rPr kumimoji="1" lang="zh-CN" altLang="en-US" sz="2000" dirty="0" smtClean="0"/>
              <a:t> 关机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adb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install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&lt;</a:t>
            </a:r>
            <a:r>
              <a:rPr kumimoji="1" lang="en-US" altLang="zh-CN" sz="2000" dirty="0" err="1" smtClean="0"/>
              <a:t>apkfile</a:t>
            </a:r>
            <a:r>
              <a:rPr kumimoji="1" lang="en-US" altLang="zh-CN" sz="2000" dirty="0" smtClean="0"/>
              <a:t>&gt;</a:t>
            </a:r>
            <a:r>
              <a:rPr kumimoji="1" lang="zh-CN" altLang="en-US" sz="2000" dirty="0" smtClean="0"/>
              <a:t>安装</a:t>
            </a:r>
            <a:r>
              <a:rPr kumimoji="1" lang="en-US" altLang="zh-CN" sz="2000" dirty="0" err="1" smtClean="0"/>
              <a:t>apk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adb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uninstall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&lt;package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name&gt;</a:t>
            </a:r>
            <a:r>
              <a:rPr kumimoji="1" lang="zh-CN" altLang="en-US" sz="2000" dirty="0" smtClean="0"/>
              <a:t> 卸载</a:t>
            </a:r>
            <a:r>
              <a:rPr kumimoji="1" lang="en-US" altLang="zh-CN" sz="2000" dirty="0" err="1" smtClean="0"/>
              <a:t>apk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adb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push</a:t>
            </a:r>
            <a:r>
              <a:rPr kumimoji="1" lang="zh-CN" altLang="en-US" sz="2000" dirty="0" smtClean="0"/>
              <a:t> 文件 设备路径  把</a:t>
            </a:r>
            <a:r>
              <a:rPr kumimoji="1" lang="en-US" altLang="zh-CN" sz="2000" dirty="0" smtClean="0"/>
              <a:t>pc</a:t>
            </a:r>
            <a:r>
              <a:rPr kumimoji="1" lang="zh-CN" altLang="en-US" sz="2000" dirty="0" smtClean="0"/>
              <a:t>上的文件导入到手机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adb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pull</a:t>
            </a:r>
            <a:r>
              <a:rPr kumimoji="1" lang="zh-CN" altLang="en-US" sz="2000" dirty="0" smtClean="0"/>
              <a:t> 文件 路径 把手机上的文件导出到手机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adb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err="1" smtClean="0"/>
              <a:t>logcat</a:t>
            </a:r>
            <a:r>
              <a:rPr kumimoji="1" lang="zh-CN" altLang="en-US" sz="2000" dirty="0" smtClean="0"/>
              <a:t>  查看日志信息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adb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root</a:t>
            </a:r>
            <a:r>
              <a:rPr kumimoji="1" lang="zh-CN" altLang="en-US" sz="2000" dirty="0" smtClean="0"/>
              <a:t>  获取管理员权限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adb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shell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am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start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–n</a:t>
            </a:r>
            <a:r>
              <a:rPr kumimoji="1" lang="zh-CN" altLang="en-US" sz="2000" dirty="0" smtClean="0"/>
              <a:t> 包名</a:t>
            </a:r>
            <a:r>
              <a:rPr kumimoji="1" lang="en-US" altLang="zh-CN" sz="2000" dirty="0" smtClean="0"/>
              <a:t>/</a:t>
            </a:r>
            <a:r>
              <a:rPr kumimoji="1" lang="zh-CN" altLang="en-US" sz="2000" dirty="0" smtClean="0"/>
              <a:t>包名</a:t>
            </a:r>
            <a:r>
              <a:rPr kumimoji="1" lang="en-US" altLang="zh-CN" sz="2000" dirty="0" smtClean="0"/>
              <a:t>+</a:t>
            </a:r>
            <a:r>
              <a:rPr kumimoji="1" lang="zh-CN" altLang="en-US" sz="2000" dirty="0" smtClean="0"/>
              <a:t>类名   启动页面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32815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Activity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000" dirty="0" smtClean="0"/>
              <a:t>什么是</a:t>
            </a:r>
            <a:r>
              <a:rPr kumimoji="1" lang="en-US" altLang="zh-CN" sz="2000" dirty="0" smtClean="0"/>
              <a:t>Activity</a:t>
            </a:r>
          </a:p>
          <a:p>
            <a:pPr marL="0" indent="0">
              <a:buNone/>
            </a:pP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Activity</a:t>
            </a:r>
            <a:r>
              <a:rPr kumimoji="1" lang="zh-CN" altLang="en-US" sz="2000" dirty="0"/>
              <a:t>是</a:t>
            </a:r>
            <a:r>
              <a:rPr kumimoji="1" lang="en-US" altLang="zh-CN" sz="2000" dirty="0"/>
              <a:t>Android</a:t>
            </a:r>
            <a:r>
              <a:rPr kumimoji="1" lang="zh-CN" altLang="en-US" sz="2000" dirty="0"/>
              <a:t>组件中</a:t>
            </a:r>
            <a:r>
              <a:rPr kumimoji="1" lang="zh-CN" altLang="en-US" sz="2000" dirty="0">
                <a:solidFill>
                  <a:srgbClr val="FF0000"/>
                </a:solidFill>
              </a:rPr>
              <a:t>最基本也是最为常见用</a:t>
            </a:r>
            <a:r>
              <a:rPr kumimoji="1" lang="zh-CN" altLang="en-US" sz="2000" dirty="0"/>
              <a:t>的四大组件（</a:t>
            </a:r>
            <a:r>
              <a:rPr kumimoji="1" lang="en-US" altLang="zh-CN" sz="2000" dirty="0"/>
              <a:t>Activity</a:t>
            </a:r>
            <a:r>
              <a:rPr kumimoji="1" lang="zh-CN" altLang="en-US" sz="2000" dirty="0"/>
              <a:t>，</a:t>
            </a:r>
            <a:r>
              <a:rPr kumimoji="1" lang="en-US" altLang="zh-CN" sz="2000" dirty="0"/>
              <a:t>Service</a:t>
            </a:r>
            <a:r>
              <a:rPr kumimoji="1" lang="zh-CN" altLang="en-US" sz="2000" dirty="0"/>
              <a:t>服务，</a:t>
            </a:r>
            <a:r>
              <a:rPr kumimoji="1" lang="en-US" altLang="zh-CN" sz="2000" dirty="0"/>
              <a:t>Content Provider</a:t>
            </a:r>
            <a:r>
              <a:rPr kumimoji="1" lang="zh-CN" altLang="en-US" sz="2000" dirty="0"/>
              <a:t>内容提供者，</a:t>
            </a:r>
            <a:r>
              <a:rPr kumimoji="1" lang="en-US" altLang="zh-CN" sz="2000" dirty="0" err="1"/>
              <a:t>BroadcastReceiver</a:t>
            </a:r>
            <a:r>
              <a:rPr kumimoji="1" lang="zh-CN" altLang="en-US" sz="2000" dirty="0"/>
              <a:t>广播接收器）</a:t>
            </a:r>
            <a:r>
              <a:rPr kumimoji="1" lang="zh-CN" altLang="en-US" sz="2000" dirty="0" smtClean="0"/>
              <a:t>之一</a:t>
            </a:r>
            <a:r>
              <a:rPr kumimoji="1" lang="en-US" altLang="zh-CN" sz="2000" dirty="0" smtClean="0"/>
              <a:t>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Activity</a:t>
            </a:r>
            <a:r>
              <a:rPr kumimoji="1" lang="zh-CN" altLang="en-US" sz="2000" dirty="0"/>
              <a:t>中所有操作都与用户密切相关，是一个负责与用户交互的组</a:t>
            </a:r>
            <a:r>
              <a:rPr kumimoji="1" lang="zh-CN" altLang="en-US" sz="2000" dirty="0" smtClean="0"/>
              <a:t>件</a:t>
            </a:r>
            <a:r>
              <a:rPr kumimoji="1" lang="zh-CN" altLang="zh-CN" sz="2000" dirty="0" smtClean="0"/>
              <a:t>，</a:t>
            </a:r>
            <a:r>
              <a:rPr kumimoji="1" lang="zh-CN" altLang="en-US" sz="2000" dirty="0" smtClean="0"/>
              <a:t>是与用户交互最基本的单元。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39742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Activity</a:t>
            </a:r>
            <a:r>
              <a:rPr kumimoji="1" lang="zh-CN" altLang="en-US" dirty="0" smtClean="0"/>
              <a:t>三种状态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000" dirty="0" smtClean="0"/>
              <a:t>运行状态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停止状态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暂停状态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38773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Activity</a:t>
            </a:r>
            <a:r>
              <a:rPr kumimoji="1" lang="zh-CN" altLang="en-US" dirty="0" smtClean="0"/>
              <a:t>的生命周期</a:t>
            </a:r>
            <a:endParaRPr kumimoji="1" lang="zh-CN" altLang="en-US" dirty="0"/>
          </a:p>
        </p:txBody>
      </p:sp>
      <p:pic>
        <p:nvPicPr>
          <p:cNvPr id="4" name="内容占位符 3" descr="activity_lifecycle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7499" r="-67499"/>
          <a:stretch>
            <a:fillRect/>
          </a:stretch>
        </p:blipFill>
        <p:spPr>
          <a:xfrm>
            <a:off x="-1850051" y="1160086"/>
            <a:ext cx="13410367" cy="569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370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983"/>
            <a:ext cx="8229600" cy="491247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err="1" smtClean="0"/>
              <a:t>Activty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357" y="503230"/>
            <a:ext cx="8229600" cy="5982383"/>
          </a:xfrm>
        </p:spPr>
        <p:txBody>
          <a:bodyPr/>
          <a:lstStyle/>
          <a:p>
            <a:r>
              <a:rPr kumimoji="1" lang="en-US" altLang="zh-CN" dirty="0" smtClean="0"/>
              <a:t>activity</a:t>
            </a:r>
            <a:r>
              <a:rPr kumimoji="1" lang="zh-CN" altLang="en-US" dirty="0" smtClean="0"/>
              <a:t>之间的跳转</a:t>
            </a:r>
            <a:endParaRPr kumimoji="1" lang="en-US" altLang="zh-CN" dirty="0" smtClean="0"/>
          </a:p>
          <a:p>
            <a:r>
              <a:rPr kumimoji="1" lang="en-US" altLang="zh-CN" sz="2000" dirty="0" smtClean="0"/>
              <a:t>Intent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intent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=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new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Intent(</a:t>
            </a:r>
            <a:r>
              <a:rPr kumimoji="1" lang="en-US" altLang="zh-CN" sz="2000" dirty="0" err="1" smtClean="0"/>
              <a:t>this,xxx</a:t>
            </a:r>
            <a:r>
              <a:rPr kumimoji="1" lang="zh-CN" altLang="en-US" sz="2000" dirty="0" smtClean="0"/>
              <a:t>.</a:t>
            </a:r>
            <a:r>
              <a:rPr kumimoji="1" lang="en-US" altLang="zh-CN" sz="2000" dirty="0" smtClean="0"/>
              <a:t>class)</a:t>
            </a:r>
            <a:r>
              <a:rPr kumimoji="1" lang="zh-CN" altLang="en-US" sz="2000" dirty="0" smtClean="0"/>
              <a:t>；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startActivity</a:t>
            </a:r>
            <a:r>
              <a:rPr kumimoji="1" lang="en-US" altLang="zh-CN" sz="2000" dirty="0" smtClean="0"/>
              <a:t>(intent);</a:t>
            </a:r>
          </a:p>
          <a:p>
            <a:r>
              <a:rPr kumimoji="1" lang="en-US" altLang="zh-CN" dirty="0" smtClean="0"/>
              <a:t>activity</a:t>
            </a:r>
            <a:r>
              <a:rPr kumimoji="1" lang="zh-CN" altLang="en-US" dirty="0" smtClean="0"/>
              <a:t>之间数据传递</a:t>
            </a:r>
            <a:endParaRPr kumimoji="1" lang="en-US" altLang="zh-CN" dirty="0" smtClean="0"/>
          </a:p>
          <a:p>
            <a:r>
              <a:rPr kumimoji="1" lang="zh-CN" altLang="en-US" sz="2000" dirty="0" smtClean="0"/>
              <a:t>数据传递的两种方式</a:t>
            </a:r>
            <a:endParaRPr kumimoji="1" lang="en-US" altLang="zh-CN" sz="2000" dirty="0"/>
          </a:p>
          <a:p>
            <a:pPr marL="0" indent="0">
              <a:buNone/>
            </a:pPr>
            <a:r>
              <a:rPr kumimoji="1" lang="zh-CN" altLang="zh-CN" sz="2000" dirty="0" smtClean="0"/>
              <a:t>（</a:t>
            </a:r>
            <a:r>
              <a:rPr kumimoji="1" lang="en-US" altLang="zh-CN" sz="2000" dirty="0" smtClean="0"/>
              <a:t>1</a:t>
            </a:r>
            <a:r>
              <a:rPr kumimoji="1" lang="zh-CN" altLang="en-US" sz="2000" dirty="0" smtClean="0"/>
              <a:t>）</a:t>
            </a:r>
            <a:r>
              <a:rPr kumimoji="1" lang="en-US" altLang="zh-CN" sz="2000" dirty="0" err="1" smtClean="0"/>
              <a:t>intent.putExtra</a:t>
            </a:r>
            <a:r>
              <a:rPr kumimoji="1" lang="en-US" altLang="zh-CN" sz="2000" dirty="0" smtClean="0"/>
              <a:t>(“</a:t>
            </a:r>
            <a:r>
              <a:rPr kumimoji="1" lang="en-US" altLang="zh-CN" sz="2000" dirty="0" err="1" smtClean="0"/>
              <a:t>param</a:t>
            </a:r>
            <a:r>
              <a:rPr kumimoji="1" lang="en-US" altLang="zh-CN" sz="2000" dirty="0" smtClean="0"/>
              <a:t>”,”I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am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activity”);</a:t>
            </a:r>
            <a:endParaRPr kumimoji="1" lang="en-US" altLang="zh-CN" sz="2000" dirty="0"/>
          </a:p>
          <a:p>
            <a:pPr marL="0" indent="0">
              <a:buNone/>
            </a:pPr>
            <a:r>
              <a:rPr kumimoji="1" lang="en-US" altLang="zh-CN" sz="2000" dirty="0" smtClean="0"/>
              <a:t>	</a:t>
            </a:r>
            <a:r>
              <a:rPr kumimoji="1" lang="zh-CN" altLang="en-US" sz="2000" dirty="0" smtClean="0"/>
              <a:t>  </a:t>
            </a:r>
            <a:r>
              <a:rPr kumimoji="1" lang="en-US" altLang="zh-CN" sz="2000" dirty="0" err="1" smtClean="0"/>
              <a:t>getIntent</a:t>
            </a:r>
            <a:r>
              <a:rPr kumimoji="1" lang="en-US" altLang="zh-CN" sz="2000" dirty="0" smtClean="0"/>
              <a:t>().</a:t>
            </a:r>
            <a:r>
              <a:rPr kumimoji="1" lang="en-US" altLang="zh-CN" sz="2000" dirty="0" err="1" smtClean="0"/>
              <a:t>getStringExtra</a:t>
            </a:r>
            <a:r>
              <a:rPr kumimoji="1" lang="en-US" altLang="zh-CN" sz="2000" dirty="0" smtClean="0"/>
              <a:t>(“</a:t>
            </a:r>
            <a:r>
              <a:rPr kumimoji="1" lang="en-US" altLang="zh-CN" sz="2000" dirty="0" err="1" smtClean="0"/>
              <a:t>param</a:t>
            </a:r>
            <a:r>
              <a:rPr kumimoji="1" lang="en-US" altLang="zh-CN" sz="2000" dirty="0" smtClean="0"/>
              <a:t>”);</a:t>
            </a:r>
          </a:p>
          <a:p>
            <a:pPr marL="0" indent="0">
              <a:buNone/>
            </a:pPr>
            <a:r>
              <a:rPr kumimoji="1" lang="zh-CN" altLang="zh-CN" sz="2000" dirty="0" smtClean="0"/>
              <a:t>（</a:t>
            </a:r>
            <a:r>
              <a:rPr kumimoji="1" lang="en-US" altLang="zh-CN" sz="2000" dirty="0" smtClean="0"/>
              <a:t>2</a:t>
            </a:r>
            <a:r>
              <a:rPr kumimoji="1" lang="zh-CN" altLang="en-US" sz="2000" dirty="0" smtClean="0"/>
              <a:t>）</a:t>
            </a:r>
            <a:r>
              <a:rPr kumimoji="1" lang="en-US" altLang="zh-CN" sz="2000" dirty="0" smtClean="0"/>
              <a:t>	Bundle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data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=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new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Bundle();</a:t>
            </a:r>
          </a:p>
          <a:p>
            <a:pPr marL="0" indent="0">
              <a:buNone/>
            </a:pPr>
            <a:r>
              <a:rPr kumimoji="1" lang="en-US" altLang="zh-CN" sz="2000" dirty="0"/>
              <a:t>	</a:t>
            </a:r>
            <a:r>
              <a:rPr kumimoji="1" lang="en-US" altLang="zh-CN" sz="2000" dirty="0" smtClean="0"/>
              <a:t>	</a:t>
            </a:r>
            <a:r>
              <a:rPr kumimoji="1" lang="en-US" altLang="zh-CN" sz="2000" dirty="0" err="1" smtClean="0"/>
              <a:t>data.putString</a:t>
            </a:r>
            <a:r>
              <a:rPr kumimoji="1" lang="en-US" altLang="zh-CN" sz="2000" dirty="0" smtClean="0"/>
              <a:t>(“</a:t>
            </a:r>
            <a:r>
              <a:rPr kumimoji="1" lang="en-US" altLang="zh-CN" sz="2000" dirty="0" err="1" smtClean="0"/>
              <a:t>param</a:t>
            </a:r>
            <a:r>
              <a:rPr kumimoji="1" lang="en-US" altLang="zh-CN" sz="2000" dirty="0" smtClean="0"/>
              <a:t>”,”activity”);</a:t>
            </a:r>
          </a:p>
          <a:p>
            <a:pPr marL="0" indent="0">
              <a:buNone/>
            </a:pPr>
            <a:r>
              <a:rPr kumimoji="1" lang="en-US" altLang="zh-CN" sz="2000" dirty="0"/>
              <a:t>	</a:t>
            </a:r>
            <a:r>
              <a:rPr kumimoji="1" lang="en-US" altLang="zh-CN" sz="2000" dirty="0" smtClean="0"/>
              <a:t>	</a:t>
            </a:r>
            <a:r>
              <a:rPr kumimoji="1" lang="en-US" altLang="zh-CN" sz="2000" dirty="0" err="1" smtClean="0"/>
              <a:t>intent.putExtras</a:t>
            </a:r>
            <a:r>
              <a:rPr kumimoji="1" lang="en-US" altLang="zh-CN" sz="2000" dirty="0" smtClean="0"/>
              <a:t>(data);</a:t>
            </a:r>
          </a:p>
          <a:p>
            <a:pPr marL="0" indent="0">
              <a:buNone/>
            </a:pPr>
            <a:endParaRPr kumimoji="1" lang="en-US" altLang="zh-CN" sz="2000" dirty="0" smtClean="0"/>
          </a:p>
          <a:p>
            <a:pPr marL="0" indent="0">
              <a:buNone/>
            </a:pPr>
            <a:r>
              <a:rPr kumimoji="1" lang="en-US" altLang="zh-CN" sz="2000" dirty="0" smtClean="0"/>
              <a:t>		Bundle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data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=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err="1" smtClean="0"/>
              <a:t>getIntent.getExtras</a:t>
            </a:r>
            <a:r>
              <a:rPr kumimoji="1" lang="en-US" altLang="zh-CN" sz="2000" dirty="0" smtClean="0"/>
              <a:t>();</a:t>
            </a:r>
          </a:p>
          <a:p>
            <a:pPr marL="0" indent="0">
              <a:buNone/>
            </a:pPr>
            <a:r>
              <a:rPr kumimoji="1" lang="en-US" altLang="zh-CN" sz="2000" dirty="0"/>
              <a:t>	</a:t>
            </a:r>
            <a:r>
              <a:rPr kumimoji="1" lang="en-US" altLang="zh-CN" sz="2000" dirty="0" smtClean="0"/>
              <a:t>	String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err="1" smtClean="0"/>
              <a:t>param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=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err="1" smtClean="0"/>
              <a:t>data.getString</a:t>
            </a:r>
            <a:r>
              <a:rPr kumimoji="1" lang="en-US" altLang="zh-CN" sz="2000" dirty="0" smtClean="0"/>
              <a:t>(“</a:t>
            </a:r>
            <a:r>
              <a:rPr kumimoji="1" lang="en-US" altLang="zh-CN" sz="2000" dirty="0" err="1" smtClean="0"/>
              <a:t>param</a:t>
            </a:r>
            <a:r>
              <a:rPr kumimoji="1" lang="en-US" altLang="zh-CN" sz="2000" dirty="0" smtClean="0"/>
              <a:t>”);</a:t>
            </a:r>
          </a:p>
          <a:p>
            <a:pPr marL="0" indent="0">
              <a:buNone/>
            </a:pPr>
            <a:r>
              <a:rPr kumimoji="1" lang="en-US" altLang="zh-CN" sz="2000" dirty="0" smtClean="0"/>
              <a:t>activity</a:t>
            </a:r>
            <a:r>
              <a:rPr kumimoji="1" lang="zh-CN" altLang="en-US" sz="2000" dirty="0" smtClean="0"/>
              <a:t>监听打开的</a:t>
            </a:r>
            <a:r>
              <a:rPr kumimoji="1" lang="en-US" altLang="zh-CN" sz="2000" dirty="0" smtClean="0"/>
              <a:t>activity</a:t>
            </a:r>
            <a:r>
              <a:rPr kumimoji="1" lang="zh-CN" altLang="en-US" sz="2000" dirty="0" smtClean="0"/>
              <a:t>返回值：</a:t>
            </a:r>
            <a:endParaRPr kumimoji="1" lang="en-US" altLang="zh-CN" sz="2000" dirty="0" smtClean="0"/>
          </a:p>
          <a:p>
            <a:pPr marL="0" indent="0">
              <a:buNone/>
            </a:pPr>
            <a:r>
              <a:rPr kumimoji="1" lang="en-US" altLang="zh-CN" sz="2000" dirty="0" err="1" smtClean="0"/>
              <a:t>startActivityForResult</a:t>
            </a:r>
            <a:r>
              <a:rPr kumimoji="1" lang="zh-CN" altLang="en-US" sz="2000" dirty="0" smtClean="0"/>
              <a:t>（）</a:t>
            </a:r>
            <a:endParaRPr kumimoji="1" lang="en-US" altLang="zh-CN" sz="2000" dirty="0"/>
          </a:p>
          <a:p>
            <a:pPr marL="0" indent="0">
              <a:buNone/>
            </a:pP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65021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Intent</a:t>
            </a:r>
            <a:r>
              <a:rPr kumimoji="1" lang="zh-CN" altLang="en-US" dirty="0" smtClean="0"/>
              <a:t>介绍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Intent</a:t>
            </a:r>
            <a:r>
              <a:rPr kumimoji="1" lang="zh-CN" altLang="en-US" dirty="0" smtClean="0"/>
              <a:t>介绍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IntentFilter</a:t>
            </a:r>
            <a:r>
              <a:rPr kumimoji="1" lang="zh-CN" altLang="en-US" dirty="0" smtClean="0"/>
              <a:t>介绍</a:t>
            </a:r>
            <a:endParaRPr kumimoji="1" lang="en-US" altLang="zh-CN" dirty="0" smtClean="0"/>
          </a:p>
          <a:p>
            <a:r>
              <a:rPr kumimoji="1" lang="zh-CN" altLang="en-US" dirty="0" smtClean="0"/>
              <a:t>显示</a:t>
            </a:r>
            <a:r>
              <a:rPr kumimoji="1" lang="en-US" altLang="zh-CN" dirty="0" smtClean="0"/>
              <a:t>Intent</a:t>
            </a:r>
            <a:r>
              <a:rPr kumimoji="1" lang="zh-CN" altLang="en-US" dirty="0" smtClean="0"/>
              <a:t>和隐式</a:t>
            </a:r>
            <a:r>
              <a:rPr kumimoji="1" lang="en-US" altLang="zh-CN" dirty="0" smtClean="0"/>
              <a:t>Intent</a:t>
            </a:r>
          </a:p>
          <a:p>
            <a:r>
              <a:rPr kumimoji="1" lang="en-US" altLang="zh-CN" sz="2000" dirty="0"/>
              <a:t>Intent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intent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=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new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Intent(</a:t>
            </a:r>
            <a:r>
              <a:rPr kumimoji="1" lang="en-US" altLang="zh-CN" sz="2000" dirty="0" err="1"/>
              <a:t>this,xxx</a:t>
            </a:r>
            <a:r>
              <a:rPr kumimoji="1" lang="zh-CN" altLang="en-US" sz="2000" dirty="0"/>
              <a:t>.</a:t>
            </a:r>
            <a:r>
              <a:rPr kumimoji="1" lang="en-US" altLang="zh-CN" sz="2000" dirty="0"/>
              <a:t>class)</a:t>
            </a:r>
            <a:r>
              <a:rPr kumimoji="1" lang="zh-CN" altLang="en-US" sz="2000" dirty="0" smtClean="0"/>
              <a:t>；/</a:t>
            </a:r>
            <a:r>
              <a:rPr kumimoji="1" lang="en-US" altLang="zh-CN" sz="2000" dirty="0" smtClean="0"/>
              <a:t>/</a:t>
            </a:r>
            <a:r>
              <a:rPr kumimoji="1" lang="zh-CN" altLang="en-US" sz="2000" dirty="0" smtClean="0"/>
              <a:t>显示意图</a:t>
            </a:r>
            <a:endParaRPr kumimoji="1" lang="en-US" altLang="zh-CN" sz="2000" dirty="0" smtClean="0"/>
          </a:p>
          <a:p>
            <a:r>
              <a:rPr kumimoji="1" lang="en-US" altLang="zh-CN" sz="2000" dirty="0" smtClean="0"/>
              <a:t>Intent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intent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=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new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Intent(“</a:t>
            </a:r>
            <a:r>
              <a:rPr kumimoji="1" lang="en-US" altLang="zh-CN" sz="2000" dirty="0" err="1" smtClean="0"/>
              <a:t>com.alan.demo.intent.filter</a:t>
            </a:r>
            <a:r>
              <a:rPr kumimoji="1" lang="en-US" altLang="zh-CN" sz="2000" dirty="0" smtClean="0"/>
              <a:t>”)</a:t>
            </a:r>
            <a:r>
              <a:rPr kumimoji="1" lang="zh-CN" altLang="en-US" sz="2000" dirty="0" smtClean="0"/>
              <a:t>/</a:t>
            </a:r>
            <a:r>
              <a:rPr kumimoji="1" lang="en-US" altLang="zh-CN" sz="2000" dirty="0" smtClean="0"/>
              <a:t>/</a:t>
            </a:r>
            <a:r>
              <a:rPr kumimoji="1" lang="zh-CN" altLang="en-US" sz="2000" dirty="0" smtClean="0"/>
              <a:t>隐式意图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如果多个</a:t>
            </a:r>
            <a:r>
              <a:rPr kumimoji="1" lang="en-US" altLang="zh-CN" sz="2000" dirty="0" smtClean="0"/>
              <a:t>Activity</a:t>
            </a:r>
            <a:r>
              <a:rPr kumimoji="1" lang="zh-CN" altLang="en-US" sz="2000" dirty="0" smtClean="0"/>
              <a:t>的</a:t>
            </a:r>
            <a:r>
              <a:rPr kumimoji="1" lang="en-US" altLang="zh-CN" sz="2000" dirty="0" err="1" smtClean="0"/>
              <a:t>IntentFilter</a:t>
            </a:r>
            <a:r>
              <a:rPr kumimoji="1" lang="zh-CN" altLang="en-US" sz="2000" dirty="0" smtClean="0"/>
              <a:t>一致的话就会弹出</a:t>
            </a:r>
            <a:r>
              <a:rPr kumimoji="1" lang="en-US" altLang="zh-CN" sz="2000" dirty="0" smtClean="0"/>
              <a:t>Activity</a:t>
            </a:r>
            <a:r>
              <a:rPr kumimoji="1" lang="zh-CN" altLang="en-US" sz="2000" dirty="0" smtClean="0"/>
              <a:t>选择页面。</a:t>
            </a:r>
            <a:endParaRPr kumimoji="1" lang="en-US" altLang="zh-CN" sz="2000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9061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800" dirty="0" smtClean="0"/>
              <a:t>关于</a:t>
            </a:r>
            <a:r>
              <a:rPr kumimoji="1" lang="en-US" altLang="zh-CN" sz="1800" dirty="0" smtClean="0"/>
              <a:t>Android</a:t>
            </a:r>
          </a:p>
          <a:p>
            <a:r>
              <a:rPr kumimoji="1" lang="en-US" altLang="zh-CN" sz="1800" dirty="0" smtClean="0"/>
              <a:t>Android</a:t>
            </a:r>
            <a:r>
              <a:rPr kumimoji="1" lang="zh-CN" altLang="en-US" sz="1800" dirty="0" smtClean="0"/>
              <a:t>的优势和劣势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Android</a:t>
            </a:r>
            <a:r>
              <a:rPr kumimoji="1" lang="zh-CN" altLang="en-US" sz="1800" dirty="0" smtClean="0"/>
              <a:t>的系统结构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Android</a:t>
            </a:r>
            <a:r>
              <a:rPr kumimoji="1" lang="zh-CN" altLang="en-US" sz="1800" dirty="0" smtClean="0"/>
              <a:t>版本的升级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Android</a:t>
            </a:r>
            <a:r>
              <a:rPr kumimoji="1" lang="zh-CN" altLang="en-US" sz="1800" dirty="0" smtClean="0"/>
              <a:t>的开发环境搭建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Android</a:t>
            </a:r>
            <a:r>
              <a:rPr kumimoji="1" lang="zh-CN" altLang="en-US" sz="1800" dirty="0" smtClean="0"/>
              <a:t>虚拟机的使用</a:t>
            </a:r>
            <a:endParaRPr kumimoji="1" lang="en-US" altLang="zh-CN" sz="1800" dirty="0" smtClean="0"/>
          </a:p>
          <a:p>
            <a:r>
              <a:rPr kumimoji="1" lang="zh-CN" altLang="en-US" sz="1800" dirty="0" smtClean="0"/>
              <a:t>创建一个</a:t>
            </a:r>
            <a:r>
              <a:rPr kumimoji="1" lang="en-US" altLang="zh-CN" sz="1800" dirty="0" smtClean="0"/>
              <a:t>Android</a:t>
            </a:r>
            <a:r>
              <a:rPr kumimoji="1" lang="zh-CN" altLang="en-US" sz="1800" dirty="0" smtClean="0"/>
              <a:t>项目</a:t>
            </a:r>
            <a:endParaRPr kumimoji="1" lang="en-US" altLang="zh-CN" sz="1800" dirty="0" smtClean="0"/>
          </a:p>
          <a:p>
            <a:r>
              <a:rPr kumimoji="1" lang="zh-CN" altLang="en-US" sz="1800" dirty="0" smtClean="0"/>
              <a:t>了解项目目录结构</a:t>
            </a:r>
            <a:endParaRPr kumimoji="1" lang="en-US" altLang="zh-CN" sz="1800" dirty="0" smtClean="0"/>
          </a:p>
          <a:p>
            <a:r>
              <a:rPr kumimoji="1" lang="zh-CN" altLang="en-US" sz="1800" dirty="0" smtClean="0"/>
              <a:t>程序启动过程</a:t>
            </a:r>
            <a:endParaRPr kumimoji="1" lang="en-US" altLang="zh-CN" sz="1800" dirty="0" smtClean="0"/>
          </a:p>
          <a:p>
            <a:r>
              <a:rPr kumimoji="1" lang="en-US" altLang="zh-CN" sz="1800" dirty="0" err="1" smtClean="0"/>
              <a:t>Adb</a:t>
            </a:r>
            <a:r>
              <a:rPr kumimoji="1" lang="zh-CN" altLang="en-US" sz="1800" smtClean="0"/>
              <a:t>命令的使用</a:t>
            </a:r>
            <a:endParaRPr kumimoji="1"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177507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中控件的使用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2000" dirty="0" smtClean="0"/>
              <a:t>文本控件</a:t>
            </a:r>
            <a:r>
              <a:rPr kumimoji="1" lang="en-US" altLang="zh-CN" sz="2000" dirty="0" err="1" smtClean="0"/>
              <a:t>TextView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err="1" smtClean="0"/>
              <a:t>EditText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按钮控件 </a:t>
            </a:r>
            <a:r>
              <a:rPr kumimoji="1" lang="en-US" altLang="zh-CN" sz="2000" dirty="0" smtClean="0"/>
              <a:t>Button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err="1"/>
              <a:t>ImageView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选择控件 </a:t>
            </a:r>
            <a:r>
              <a:rPr kumimoji="1" lang="en-US" altLang="zh-CN" sz="2000" dirty="0" err="1" smtClean="0"/>
              <a:t>RadioButton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err="1" smtClean="0"/>
              <a:t>CheckBox</a:t>
            </a:r>
            <a:r>
              <a:rPr kumimoji="1" lang="zh-CN" altLang="zh-CN" sz="2000" dirty="0" smtClean="0"/>
              <a:t>、</a:t>
            </a:r>
            <a:r>
              <a:rPr kumimoji="1" lang="en-US" altLang="zh-CN" sz="2000" dirty="0" smtClean="0"/>
              <a:t>Switch</a:t>
            </a:r>
          </a:p>
          <a:p>
            <a:r>
              <a:rPr kumimoji="1" lang="zh-CN" altLang="en-US" sz="2000" dirty="0" smtClean="0"/>
              <a:t>进度条 </a:t>
            </a:r>
            <a:r>
              <a:rPr kumimoji="1" lang="en-US" altLang="zh-CN" sz="2000" dirty="0" err="1" smtClean="0"/>
              <a:t>ProgressBar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err="1" smtClean="0"/>
              <a:t>SeekBar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时间选择 </a:t>
            </a:r>
            <a:r>
              <a:rPr kumimoji="1" lang="en-US" altLang="zh-CN" sz="2000" dirty="0" err="1" smtClean="0"/>
              <a:t>DatePicker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err="1" smtClean="0"/>
              <a:t>TimePicker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列表控件 </a:t>
            </a:r>
            <a:r>
              <a:rPr kumimoji="1" lang="en-US" altLang="zh-CN" sz="2000" dirty="0" err="1" smtClean="0"/>
              <a:t>ListView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err="1" smtClean="0"/>
              <a:t>GridView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smtClean="0"/>
              <a:t>Gallery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smtClean="0"/>
              <a:t>Spinner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err="1" smtClean="0"/>
              <a:t>ScrollView</a:t>
            </a:r>
            <a:endParaRPr kumimoji="1" lang="en-US" altLang="zh-CN" sz="2000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3829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通用</a:t>
            </a:r>
            <a:r>
              <a:rPr kumimoji="1" lang="zh-CN" altLang="en-US" dirty="0" smtClean="0"/>
              <a:t>属性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000" dirty="0" err="1" smtClean="0"/>
              <a:t>layout_margin</a:t>
            </a:r>
            <a:r>
              <a:rPr kumimoji="1" lang="zh-CN" altLang="en-US" sz="2000" dirty="0" smtClean="0"/>
              <a:t> 用于设置控件边缘相对于父控件的边距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layout_padding</a:t>
            </a:r>
            <a:r>
              <a:rPr kumimoji="1" lang="zh-CN" altLang="en-US" sz="2000" dirty="0" smtClean="0"/>
              <a:t> 用于设置控件内容相对于控件边缘的边距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layout_width</a:t>
            </a:r>
            <a:r>
              <a:rPr kumimoji="1" lang="en-US" altLang="zh-CN" sz="2000" dirty="0" smtClean="0"/>
              <a:t>/height</a:t>
            </a:r>
            <a:r>
              <a:rPr kumimoji="1" lang="zh-CN" altLang="en-US" sz="2000" dirty="0" smtClean="0"/>
              <a:t> 用于设置控件的高度和宽度</a:t>
            </a:r>
            <a:endParaRPr kumimoji="1" lang="en-US" altLang="zh-CN" sz="2000" dirty="0" smtClean="0"/>
          </a:p>
          <a:p>
            <a:pPr lvl="1"/>
            <a:r>
              <a:rPr lang="en-US" altLang="zh-CN" sz="1600" i="1" dirty="0" err="1" smtClean="0"/>
              <a:t>wrap_content</a:t>
            </a:r>
            <a:endParaRPr lang="en-US" altLang="zh-CN" sz="1600" i="1" dirty="0" smtClean="0"/>
          </a:p>
          <a:p>
            <a:pPr lvl="1"/>
            <a:r>
              <a:rPr lang="en-US" altLang="zh-CN" sz="1600" i="1" dirty="0" err="1" smtClean="0"/>
              <a:t>match_parent</a:t>
            </a:r>
            <a:endParaRPr lang="en-US" altLang="zh-CN" sz="1600" i="1" dirty="0" smtClean="0"/>
          </a:p>
          <a:p>
            <a:pPr lvl="1"/>
            <a:r>
              <a:rPr lang="en-US" altLang="zh-CN" sz="1600" i="1" dirty="0" err="1"/>
              <a:t>fill_parent</a:t>
            </a:r>
            <a:endParaRPr kumimoji="1" lang="en-US" altLang="zh-CN" sz="1600" dirty="0"/>
          </a:p>
          <a:p>
            <a:endParaRPr kumimoji="1" lang="en-US" altLang="zh-CN" sz="2000" dirty="0" smtClean="0"/>
          </a:p>
          <a:p>
            <a:r>
              <a:rPr kumimoji="1" lang="en-US" altLang="zh-CN" sz="2000" dirty="0" smtClean="0"/>
              <a:t>gravity</a:t>
            </a:r>
            <a:r>
              <a:rPr kumimoji="1" lang="zh-CN" altLang="en-US" sz="2000" dirty="0" smtClean="0"/>
              <a:t> 用于设置布局里面内容的对其方式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layout_gravity</a:t>
            </a:r>
            <a:r>
              <a:rPr kumimoji="1" lang="zh-CN" altLang="en-US" sz="2000" dirty="0" smtClean="0"/>
              <a:t> 用于设置组件的对齐</a:t>
            </a:r>
            <a:r>
              <a:rPr kumimoji="1" lang="zh-CN" altLang="en-US" sz="2000" dirty="0" smtClean="0"/>
              <a:t>方式</a:t>
            </a:r>
            <a:endParaRPr kumimoji="1" lang="en-US" altLang="zh-CN" sz="2000" dirty="0" smtClean="0"/>
          </a:p>
          <a:p>
            <a:r>
              <a:rPr kumimoji="1" lang="en-US" altLang="zh-CN" sz="2000" dirty="0" smtClean="0"/>
              <a:t>visibility </a:t>
            </a:r>
            <a:r>
              <a:rPr kumimoji="1" lang="zh-CN" altLang="en-US" sz="2000" dirty="0" smtClean="0"/>
              <a:t>显示状态（</a:t>
            </a:r>
            <a:r>
              <a:rPr kumimoji="1" lang="en-US" altLang="zh-CN" sz="2000" dirty="0" smtClean="0"/>
              <a:t>visible </a:t>
            </a:r>
            <a:r>
              <a:rPr kumimoji="1" lang="zh-CN" altLang="en-US" sz="2000" dirty="0" smtClean="0"/>
              <a:t>显示，</a:t>
            </a:r>
            <a:r>
              <a:rPr kumimoji="1" lang="en-US" altLang="zh-CN" sz="2000" dirty="0" smtClean="0"/>
              <a:t>invisible</a:t>
            </a:r>
            <a:r>
              <a:rPr kumimoji="1" lang="zh-CN" altLang="en-US" sz="2000" dirty="0" smtClean="0"/>
              <a:t>不显示，</a:t>
            </a:r>
            <a:r>
              <a:rPr kumimoji="1" lang="en-US" altLang="zh-CN" sz="2000" dirty="0" smtClean="0"/>
              <a:t>gone</a:t>
            </a:r>
            <a:r>
              <a:rPr kumimoji="1" lang="zh-CN" altLang="en-US" sz="2000" dirty="0" smtClean="0"/>
              <a:t>不显示）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98045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TextView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000" dirty="0" err="1"/>
              <a:t>TextView</a:t>
            </a:r>
            <a:r>
              <a:rPr kumimoji="1" lang="en-US" altLang="zh-CN" sz="2000" dirty="0"/>
              <a:t>,</a:t>
            </a:r>
            <a:r>
              <a:rPr kumimoji="1" lang="zh-CN" altLang="en-US" sz="2000" dirty="0"/>
              <a:t>用于向用户显示文本信息，还可以显示图片</a:t>
            </a:r>
            <a:endParaRPr kumimoji="1" lang="en-US" altLang="zh-CN" sz="2000" dirty="0"/>
          </a:p>
          <a:p>
            <a:r>
              <a:rPr kumimoji="1" lang="en-US" altLang="zh-CN" sz="2000" dirty="0" err="1"/>
              <a:t>TextView</a:t>
            </a:r>
            <a:r>
              <a:rPr kumimoji="1" lang="zh-CN" altLang="en-US" sz="2000" dirty="0"/>
              <a:t>的常用属性有以下一些：</a:t>
            </a:r>
          </a:p>
          <a:p>
            <a:r>
              <a:rPr kumimoji="1" lang="en-US" altLang="zh-CN" sz="2000" dirty="0" err="1" smtClean="0"/>
              <a:t>android:text</a:t>
            </a:r>
            <a:r>
              <a:rPr kumimoji="1" lang="en-US" altLang="zh-CN" sz="2000" dirty="0" smtClean="0"/>
              <a:t>                          </a:t>
            </a:r>
            <a:r>
              <a:rPr kumimoji="1" lang="en-US" altLang="zh-CN" sz="2000" dirty="0"/>
              <a:t>//</a:t>
            </a:r>
            <a:r>
              <a:rPr kumimoji="1" lang="zh-CN" altLang="en-US" sz="2000" dirty="0"/>
              <a:t>设置文本</a:t>
            </a:r>
            <a:r>
              <a:rPr kumimoji="1" lang="zh-CN" altLang="en-US" sz="2000" dirty="0" smtClean="0"/>
              <a:t>内容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android:textSize</a:t>
            </a:r>
            <a:r>
              <a:rPr kumimoji="1" lang="zh-CN" altLang="zh-CN" sz="2000" dirty="0" smtClean="0"/>
              <a:t> </a:t>
            </a:r>
            <a:r>
              <a:rPr kumimoji="1" lang="en-US" altLang="zh-CN" sz="2000" dirty="0" smtClean="0"/>
              <a:t>			/</a:t>
            </a:r>
            <a:r>
              <a:rPr kumimoji="1" lang="en-US" altLang="zh-CN" sz="2000" dirty="0"/>
              <a:t>/</a:t>
            </a:r>
            <a:r>
              <a:rPr kumimoji="1" lang="zh-CN" altLang="en-US" sz="2000" dirty="0"/>
              <a:t>设置文本字体</a:t>
            </a:r>
            <a:r>
              <a:rPr kumimoji="1" lang="zh-CN" altLang="en-US" sz="2000" dirty="0" smtClean="0"/>
              <a:t>大小</a:t>
            </a:r>
            <a:endParaRPr kumimoji="1" lang="en-US" altLang="zh-CN" sz="2000" dirty="0" smtClean="0"/>
          </a:p>
          <a:p>
            <a:r>
              <a:rPr kumimoji="1" lang="en-US" altLang="zh-CN" sz="2000" dirty="0" smtClean="0"/>
              <a:t>	</a:t>
            </a:r>
            <a:r>
              <a:rPr kumimoji="1" lang="en-US" altLang="zh-CN" sz="2000" dirty="0" err="1" smtClean="0"/>
              <a:t>android:textColor</a:t>
            </a:r>
            <a:r>
              <a:rPr kumimoji="1" lang="en-US" altLang="zh-CN" sz="2000" dirty="0" smtClean="0"/>
              <a:t>             </a:t>
            </a:r>
            <a:r>
              <a:rPr kumimoji="1" lang="en-US" altLang="zh-CN" sz="2000" dirty="0"/>
              <a:t>//</a:t>
            </a:r>
            <a:r>
              <a:rPr kumimoji="1" lang="zh-CN" altLang="en-US" sz="2000" dirty="0"/>
              <a:t>设置文本颜色，</a:t>
            </a:r>
            <a:r>
              <a:rPr kumimoji="1" lang="zh-CN" altLang="en-US" sz="2000" dirty="0" smtClean="0"/>
              <a:t>同</a:t>
            </a:r>
            <a:r>
              <a:rPr kumimoji="1" lang="en-US" altLang="zh-CN" sz="2000" dirty="0" smtClean="0"/>
              <a:t>xml</a:t>
            </a:r>
            <a:r>
              <a:rPr kumimoji="1" lang="zh-CN" altLang="en-US" sz="2000" dirty="0" smtClean="0"/>
              <a:t>中的</a:t>
            </a:r>
            <a:r>
              <a:rPr kumimoji="1" lang="en-US" altLang="zh-CN" sz="2000" dirty="0" err="1" smtClean="0"/>
              <a:t>android:background</a:t>
            </a:r>
            <a:r>
              <a:rPr kumimoji="1" lang="en-US" altLang="zh-CN" sz="2000" dirty="0" smtClean="0"/>
              <a:t>         </a:t>
            </a:r>
            <a:r>
              <a:rPr kumimoji="1" lang="en-US" altLang="zh-CN" sz="2000" dirty="0"/>
              <a:t>//</a:t>
            </a:r>
            <a:r>
              <a:rPr kumimoji="1" lang="zh-CN" altLang="en-US" sz="2000" dirty="0"/>
              <a:t>设置背景颜色，</a:t>
            </a:r>
            <a:r>
              <a:rPr kumimoji="1" lang="zh-CN" altLang="en-US" sz="2000" dirty="0" smtClean="0"/>
              <a:t>同</a:t>
            </a:r>
            <a:r>
              <a:rPr kumimoji="1" lang="en-US" altLang="zh-CN" sz="2000" dirty="0" smtClean="0"/>
              <a:t>xml</a:t>
            </a:r>
            <a:r>
              <a:rPr kumimoji="1" lang="zh-CN" altLang="en-US" sz="2000" dirty="0" smtClean="0"/>
              <a:t>中的</a:t>
            </a:r>
            <a:r>
              <a:rPr kumimoji="1" lang="en-US" altLang="zh-CN" sz="2000" dirty="0" smtClean="0"/>
              <a:t>	</a:t>
            </a:r>
          </a:p>
          <a:p>
            <a:r>
              <a:rPr kumimoji="1" lang="en-US" altLang="zh-CN" sz="2000" dirty="0" smtClean="0"/>
              <a:t>android</a:t>
            </a:r>
            <a:r>
              <a:rPr kumimoji="1" lang="zh-CN" altLang="en-US" sz="2000" dirty="0" smtClean="0"/>
              <a:t>:</a:t>
            </a:r>
            <a:r>
              <a:rPr kumimoji="1" lang="en-US" altLang="zh-CN" sz="2000" dirty="0" smtClean="0"/>
              <a:t>gravity</a:t>
            </a:r>
            <a:r>
              <a:rPr kumimoji="1" lang="zh-CN" altLang="en-US" sz="2000" dirty="0" smtClean="0"/>
              <a:t>    </a:t>
            </a:r>
            <a:r>
              <a:rPr kumimoji="1" lang="en-US" altLang="zh-CN" sz="2000" dirty="0" smtClean="0"/>
              <a:t>//</a:t>
            </a:r>
            <a:r>
              <a:rPr kumimoji="1" lang="zh-CN" altLang="en-US" sz="2000" dirty="0" smtClean="0"/>
              <a:t>设置</a:t>
            </a:r>
            <a:r>
              <a:rPr kumimoji="1" lang="en-US" altLang="zh-CN" sz="2000" dirty="0" err="1" smtClean="0"/>
              <a:t>TextView</a:t>
            </a:r>
            <a:r>
              <a:rPr kumimoji="1" lang="zh-CN" altLang="en-US" sz="2000" dirty="0" smtClean="0"/>
              <a:t>内部文字显示的位置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android:singleLine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//</a:t>
            </a:r>
            <a:r>
              <a:rPr kumimoji="1" lang="zh-CN" altLang="en-US" sz="2000" dirty="0" smtClean="0"/>
              <a:t>是否显示单行</a:t>
            </a:r>
            <a:r>
              <a:rPr kumimoji="1" lang="en-US" altLang="zh-CN" sz="2000" dirty="0" smtClean="0"/>
              <a:t>,</a:t>
            </a:r>
            <a:r>
              <a:rPr kumimoji="1" lang="zh-CN" altLang="en-US" sz="2000" dirty="0" smtClean="0"/>
              <a:t>如果内容单行显示不全会以</a:t>
            </a:r>
            <a:r>
              <a:rPr kumimoji="1" lang="en-US" altLang="zh-CN" sz="2000" dirty="0" smtClean="0"/>
              <a:t>…</a:t>
            </a:r>
            <a:r>
              <a:rPr kumimoji="1" lang="zh-CN" altLang="en-US" sz="2000" dirty="0" smtClean="0"/>
              <a:t>结尾</a:t>
            </a:r>
            <a:endParaRPr kumimoji="1" lang="en-US" altLang="zh-CN" sz="2000" dirty="0"/>
          </a:p>
          <a:p>
            <a:r>
              <a:rPr kumimoji="1" lang="en-US" altLang="zh-CN" sz="2000" dirty="0" err="1" smtClean="0"/>
              <a:t>TextView</a:t>
            </a:r>
            <a:r>
              <a:rPr kumimoji="1" lang="zh-CN" altLang="en-US" sz="2000" dirty="0" smtClean="0"/>
              <a:t>经常用作分割线使用，高度为</a:t>
            </a:r>
            <a:r>
              <a:rPr kumimoji="1" lang="en-US" altLang="zh-CN" sz="2000" dirty="0" smtClean="0"/>
              <a:t>1</a:t>
            </a:r>
            <a:r>
              <a:rPr kumimoji="1" lang="zh-CN" altLang="en-US" sz="2000" dirty="0" smtClean="0"/>
              <a:t>并且添加背景颜色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28195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EditText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000" dirty="0" err="1" smtClean="0"/>
              <a:t>EditText</a:t>
            </a:r>
            <a:r>
              <a:rPr kumimoji="1" lang="zh-CN" altLang="en-US" sz="2000" dirty="0" smtClean="0"/>
              <a:t> 继承自</a:t>
            </a:r>
            <a:r>
              <a:rPr kumimoji="1" lang="en-US" altLang="zh-CN" sz="2000" dirty="0" err="1" smtClean="0"/>
              <a:t>TextView</a:t>
            </a:r>
            <a:r>
              <a:rPr kumimoji="1" lang="zh-CN" altLang="en-US" sz="2000" dirty="0" smtClean="0"/>
              <a:t>，所以拥有</a:t>
            </a:r>
            <a:r>
              <a:rPr kumimoji="1" lang="en-US" altLang="zh-CN" sz="2000" dirty="0" err="1" smtClean="0"/>
              <a:t>TextView</a:t>
            </a:r>
            <a:r>
              <a:rPr kumimoji="1" lang="zh-CN" altLang="en-US" sz="2000" dirty="0" smtClean="0"/>
              <a:t>的属性。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以下是常用的属性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android</a:t>
            </a:r>
            <a:r>
              <a:rPr kumimoji="1" lang="en-US" altLang="zh-CN" sz="2000" dirty="0" err="1" smtClean="0"/>
              <a:t>:hint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//</a:t>
            </a:r>
            <a:r>
              <a:rPr kumimoji="1" lang="zh-CN" altLang="en-US" sz="2000" dirty="0" smtClean="0"/>
              <a:t>没有内容时的提示内容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android:singleLine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//</a:t>
            </a:r>
            <a:r>
              <a:rPr kumimoji="1" lang="zh-CN" altLang="en-US" sz="2000" dirty="0" smtClean="0"/>
              <a:t>是否单行显示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textColor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//</a:t>
            </a:r>
            <a:r>
              <a:rPr kumimoji="1" lang="zh-CN" altLang="en-US" sz="2000" dirty="0" smtClean="0"/>
              <a:t>文字颜色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textSize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//</a:t>
            </a:r>
            <a:r>
              <a:rPr kumimoji="1" lang="zh-CN" altLang="en-US" sz="2000" dirty="0" smtClean="0"/>
              <a:t>文字大小</a:t>
            </a:r>
            <a:endParaRPr kumimoji="1" lang="en-US" altLang="zh-CN" sz="2000" dirty="0" smtClean="0"/>
          </a:p>
          <a:p>
            <a:r>
              <a:rPr kumimoji="1" lang="en-US" altLang="zh-CN" sz="2000" dirty="0" smtClean="0"/>
              <a:t>background</a:t>
            </a:r>
            <a:r>
              <a:rPr kumimoji="1" lang="zh-CN" altLang="en-US" sz="2000" dirty="0" smtClean="0"/>
              <a:t>/</a:t>
            </a:r>
            <a:r>
              <a:rPr kumimoji="1" lang="en-US" altLang="zh-CN" sz="2000" dirty="0" smtClean="0"/>
              <a:t>/</a:t>
            </a:r>
            <a:r>
              <a:rPr kumimoji="1" lang="zh-CN" altLang="en-US" sz="2000" dirty="0" smtClean="0"/>
              <a:t>背景</a:t>
            </a:r>
            <a:endParaRPr kumimoji="1" lang="en-US" altLang="zh-CN" sz="2000" dirty="0" smtClean="0"/>
          </a:p>
          <a:p>
            <a:r>
              <a:rPr lang="en-US" altLang="zh-CN" sz="2000" dirty="0" smtClean="0"/>
              <a:t>numeric</a:t>
            </a:r>
            <a:r>
              <a:rPr lang="zh-CN" altLang="en-US" sz="2000" dirty="0" smtClean="0"/>
              <a:t>=“</a:t>
            </a:r>
            <a:r>
              <a:rPr lang="en-US" altLang="zh-CN" sz="2000" dirty="0" smtClean="0"/>
              <a:t>integer</a:t>
            </a:r>
            <a:r>
              <a:rPr lang="zh-CN" altLang="en-US" sz="2000" dirty="0" smtClean="0"/>
              <a:t>” 只能输入整数，小数则是</a:t>
            </a:r>
            <a:r>
              <a:rPr lang="en-US" altLang="zh-CN" sz="2000" dirty="0" smtClean="0"/>
              <a:t>:decimal</a:t>
            </a:r>
          </a:p>
          <a:p>
            <a:r>
              <a:rPr lang="en-US" altLang="zh-TW" sz="2000" dirty="0" err="1"/>
              <a:t>android:password</a:t>
            </a:r>
            <a:r>
              <a:rPr lang="en-US" altLang="zh-TW" sz="2000" dirty="0"/>
              <a:t>="true"//</a:t>
            </a:r>
            <a:r>
              <a:rPr lang="zh-TW" altLang="en-US" sz="2000" dirty="0" smtClean="0"/>
              <a:t>设置只能输入密码</a:t>
            </a:r>
            <a:endParaRPr lang="en-US" altLang="zh-TW" sz="2000" dirty="0" smtClean="0"/>
          </a:p>
          <a:p>
            <a:r>
              <a:rPr lang="en-US" altLang="zh-TW" sz="2000" dirty="0"/>
              <a:t>android</a:t>
            </a:r>
            <a:r>
              <a:rPr lang="zh-TW" altLang="en-US" sz="2000" dirty="0"/>
              <a:t>：</a:t>
            </a:r>
            <a:r>
              <a:rPr lang="en-US" altLang="zh-TW" sz="2000" dirty="0" err="1"/>
              <a:t>phoneNumber</a:t>
            </a:r>
            <a:r>
              <a:rPr lang="en-US" altLang="zh-TW" sz="2000" dirty="0"/>
              <a:t> //</a:t>
            </a:r>
            <a:r>
              <a:rPr lang="zh-TW" altLang="en-US" sz="2000" dirty="0"/>
              <a:t>输入电话号码</a:t>
            </a:r>
            <a:endParaRPr lang="en-US" altLang="zh-TW" sz="2000" dirty="0" smtClean="0"/>
          </a:p>
          <a:p>
            <a:r>
              <a:rPr kumimoji="1" lang="en-US" altLang="zh-CN" sz="2000" dirty="0" err="1" smtClean="0"/>
              <a:t>setSelection</a:t>
            </a:r>
            <a:r>
              <a:rPr kumimoji="1" lang="zh-CN" altLang="en-US" sz="2000" dirty="0" smtClean="0"/>
              <a:t>（）光标的位置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getText</a:t>
            </a:r>
            <a:r>
              <a:rPr kumimoji="1" lang="en-US" altLang="zh-CN" sz="2000" dirty="0" smtClean="0"/>
              <a:t>().</a:t>
            </a:r>
            <a:r>
              <a:rPr kumimoji="1" lang="en-US" altLang="zh-CN" sz="2000" dirty="0" err="1" smtClean="0"/>
              <a:t>toString</a:t>
            </a:r>
            <a:r>
              <a:rPr kumimoji="1" lang="en-US" altLang="zh-CN" sz="2000" dirty="0" smtClean="0"/>
              <a:t>();</a:t>
            </a:r>
            <a:r>
              <a:rPr kumimoji="1" lang="zh-CN" altLang="en-US" sz="2000" dirty="0" smtClean="0"/>
              <a:t>获取</a:t>
            </a:r>
            <a:r>
              <a:rPr kumimoji="1" lang="en-US" altLang="zh-CN" sz="2000" dirty="0" err="1" smtClean="0"/>
              <a:t>EditText</a:t>
            </a:r>
            <a:r>
              <a:rPr kumimoji="1" lang="zh-CN" altLang="en-US" sz="2000" dirty="0" smtClean="0"/>
              <a:t>中的内容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64000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Button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000" dirty="0" smtClean="0"/>
              <a:t>Button</a:t>
            </a:r>
            <a:r>
              <a:rPr kumimoji="1" lang="zh-CN" altLang="en-US" sz="2000" dirty="0" smtClean="0"/>
              <a:t>是</a:t>
            </a:r>
            <a:r>
              <a:rPr kumimoji="1" lang="en-US" altLang="zh-CN" sz="2000" dirty="0" err="1" smtClean="0"/>
              <a:t>TextView</a:t>
            </a:r>
            <a:r>
              <a:rPr kumimoji="1" lang="zh-CN" altLang="en-US" sz="2000" dirty="0" smtClean="0"/>
              <a:t>的子类</a:t>
            </a:r>
            <a:r>
              <a:rPr kumimoji="1" lang="zh-CN" altLang="zh-CN" sz="2000" dirty="0" smtClean="0"/>
              <a:t>。</a:t>
            </a:r>
            <a:endParaRPr kumimoji="1" lang="en-US" altLang="zh-CN" sz="2000" dirty="0" smtClean="0"/>
          </a:p>
          <a:p>
            <a:r>
              <a:rPr kumimoji="1" lang="en-US" altLang="zh-CN" sz="2000" dirty="0" smtClean="0"/>
              <a:t>Button</a:t>
            </a:r>
            <a:r>
              <a:rPr kumimoji="1" lang="zh-CN" altLang="en-US" sz="2000" dirty="0" smtClean="0"/>
              <a:t>常用设置</a:t>
            </a:r>
            <a:r>
              <a:rPr kumimoji="1" lang="en-US" altLang="zh-CN" sz="2000" dirty="0" smtClean="0"/>
              <a:t>:</a:t>
            </a:r>
          </a:p>
          <a:p>
            <a:r>
              <a:rPr kumimoji="1" lang="en-US" altLang="zh-CN" sz="2000" dirty="0" smtClean="0"/>
              <a:t>1.background</a:t>
            </a:r>
            <a:r>
              <a:rPr kumimoji="1" lang="zh-CN" altLang="en-US" sz="2000" dirty="0" smtClean="0"/>
              <a:t> 设置背景</a:t>
            </a:r>
            <a:endParaRPr kumimoji="1" lang="en-US" altLang="zh-CN" sz="2000" dirty="0" smtClean="0"/>
          </a:p>
          <a:p>
            <a:r>
              <a:rPr kumimoji="1" lang="en-US" altLang="zh-CN" sz="2000" dirty="0" smtClean="0"/>
              <a:t>2.</a:t>
            </a:r>
            <a:r>
              <a:rPr kumimoji="1" lang="zh-CN" altLang="en-US" sz="2000" dirty="0" smtClean="0"/>
              <a:t>设置可以变化的背景：</a:t>
            </a:r>
            <a:endParaRPr kumimoji="1" lang="en-US" altLang="zh-CN" sz="2000" dirty="0" smtClean="0"/>
          </a:p>
          <a:p>
            <a:r>
              <a:rPr lang="en-US" altLang="zh-CN" sz="1800" dirty="0"/>
              <a:t>&lt;selector </a:t>
            </a:r>
            <a:r>
              <a:rPr lang="en-US" altLang="zh-CN" sz="1800" dirty="0" err="1"/>
              <a:t>xmlns:android</a:t>
            </a:r>
            <a:r>
              <a:rPr lang="en-US" altLang="zh-CN" sz="1800" dirty="0" smtClean="0"/>
              <a:t>=</a:t>
            </a:r>
            <a:r>
              <a:rPr lang="en-US" altLang="zh-CN" sz="1800" i="1" dirty="0" smtClean="0">
                <a:hlinkClick r:id="rId2"/>
              </a:rPr>
              <a:t>http</a:t>
            </a:r>
            <a:r>
              <a:rPr lang="en-US" altLang="zh-CN" sz="1800" i="1" dirty="0">
                <a:hlinkClick r:id="rId2"/>
              </a:rPr>
              <a:t>://schemas.android.com/apk/res/</a:t>
            </a:r>
            <a:r>
              <a:rPr lang="en-US" altLang="zh-CN" sz="1800" i="1" dirty="0" smtClean="0">
                <a:hlinkClick r:id="rId2"/>
              </a:rPr>
              <a:t>android</a:t>
            </a:r>
            <a:r>
              <a:rPr lang="en-US" altLang="zh-CN" sz="1800" i="1" dirty="0" smtClean="0"/>
              <a:t>&gt;</a:t>
            </a:r>
            <a:endParaRPr lang="en-US" altLang="zh-CN" sz="1800" dirty="0"/>
          </a:p>
          <a:p>
            <a:r>
              <a:rPr lang="en-US" altLang="zh-CN" sz="1800" dirty="0"/>
              <a:t>    &lt;item </a:t>
            </a:r>
            <a:r>
              <a:rPr lang="en-US" altLang="zh-CN" sz="1800" dirty="0" err="1"/>
              <a:t>android:drawable</a:t>
            </a:r>
            <a:r>
              <a:rPr lang="en-US" altLang="zh-CN" sz="1800" dirty="0" smtClean="0"/>
              <a:t>=</a:t>
            </a:r>
            <a:r>
              <a:rPr lang="en-US" altLang="zh-CN" sz="1800" i="1" dirty="0" smtClean="0"/>
              <a:t>“@</a:t>
            </a:r>
            <a:r>
              <a:rPr lang="en-US" altLang="zh-CN" sz="1800" i="1" dirty="0"/>
              <a:t>color/</a:t>
            </a:r>
            <a:r>
              <a:rPr lang="en-US" altLang="zh-CN" sz="1800" i="1" dirty="0" err="1" smtClean="0"/>
              <a:t>allocate_color_press</a:t>
            </a:r>
            <a:r>
              <a:rPr lang="en-US" altLang="zh-CN" sz="1800" i="1" dirty="0" smtClean="0"/>
              <a:t>” 				</a:t>
            </a:r>
            <a:r>
              <a:rPr lang="zh-CN" altLang="en-US" sz="1800" i="1" dirty="0" smtClean="0"/>
              <a:t>               </a:t>
            </a:r>
            <a:r>
              <a:rPr lang="en-US" altLang="zh-CN" sz="1800" i="1" dirty="0" err="1" smtClean="0"/>
              <a:t>android:state_pressed</a:t>
            </a:r>
            <a:r>
              <a:rPr lang="en-US" altLang="zh-CN" sz="1800" i="1" dirty="0"/>
              <a:t>="true"/&gt;</a:t>
            </a:r>
          </a:p>
          <a:p>
            <a:r>
              <a:rPr lang="en-US" altLang="zh-CN" sz="1800" dirty="0"/>
              <a:t>    &lt;item </a:t>
            </a:r>
            <a:r>
              <a:rPr lang="en-US" altLang="zh-CN" sz="1800" dirty="0" err="1"/>
              <a:t>android:drawable</a:t>
            </a:r>
            <a:r>
              <a:rPr lang="en-US" altLang="zh-CN" sz="1800" dirty="0"/>
              <a:t>=</a:t>
            </a:r>
            <a:r>
              <a:rPr lang="en-US" altLang="zh-CN" sz="1800" i="1" dirty="0"/>
              <a:t>"@color/</a:t>
            </a:r>
            <a:r>
              <a:rPr lang="en-US" altLang="zh-CN" sz="1800" i="1" dirty="0" err="1"/>
              <a:t>allocate_color</a:t>
            </a:r>
            <a:r>
              <a:rPr lang="en-US" altLang="zh-CN" sz="1800" i="1" dirty="0"/>
              <a:t>"/</a:t>
            </a:r>
            <a:r>
              <a:rPr lang="en-US" altLang="zh-CN" sz="1800" i="1" dirty="0" smtClean="0"/>
              <a:t>&gt;</a:t>
            </a:r>
            <a:endParaRPr lang="en-US" altLang="zh-CN" sz="1800" dirty="0"/>
          </a:p>
          <a:p>
            <a:r>
              <a:rPr lang="en-US" altLang="zh-CN" sz="1800" dirty="0"/>
              <a:t>&lt;/selector</a:t>
            </a:r>
            <a:r>
              <a:rPr lang="en-US" altLang="zh-CN" sz="1800" dirty="0" smtClean="0"/>
              <a:t>&gt;</a:t>
            </a:r>
          </a:p>
          <a:p>
            <a:r>
              <a:rPr kumimoji="1" lang="en-US" altLang="zh-CN" sz="1800" dirty="0" smtClean="0"/>
              <a:t>3.</a:t>
            </a:r>
            <a:r>
              <a:rPr kumimoji="1" lang="zh-CN" altLang="en-US" sz="1800" dirty="0" smtClean="0"/>
              <a:t>常用事件</a:t>
            </a:r>
            <a:endParaRPr kumimoji="1" lang="en-US" altLang="zh-CN" sz="1800" dirty="0" smtClean="0"/>
          </a:p>
          <a:p>
            <a:pPr lvl="1"/>
            <a:r>
              <a:rPr kumimoji="1" lang="en-US" altLang="zh-CN" sz="1400" dirty="0" err="1" smtClean="0"/>
              <a:t>View.OnClickListener</a:t>
            </a:r>
            <a:r>
              <a:rPr kumimoji="1" lang="zh-CN" altLang="en-US" sz="1400" dirty="0" smtClean="0"/>
              <a:t> 点击事件</a:t>
            </a:r>
            <a:endParaRPr kumimoji="1"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35685208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ImageView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000" dirty="0" smtClean="0"/>
              <a:t>用于向用户呈现图片，</a:t>
            </a:r>
            <a:endParaRPr kumimoji="1" lang="en-US" altLang="zh-CN" sz="2000" dirty="0" smtClean="0"/>
          </a:p>
          <a:p>
            <a:r>
              <a:rPr lang="zh-TW" altLang="en-US" sz="2000" dirty="0"/>
              <a:t>	</a:t>
            </a:r>
            <a:r>
              <a:rPr lang="en-US" altLang="zh-TW" sz="2000" dirty="0" err="1"/>
              <a:t>android:src</a:t>
            </a:r>
            <a:r>
              <a:rPr lang="zh-TW" altLang="en-US" sz="2000" dirty="0"/>
              <a:t>：设置</a:t>
            </a:r>
            <a:r>
              <a:rPr lang="en-US" altLang="zh-TW" sz="2000" dirty="0" err="1"/>
              <a:t>ImageView</a:t>
            </a:r>
            <a:r>
              <a:rPr lang="zh-TW" altLang="en-US" sz="2000" dirty="0"/>
              <a:t>所显示</a:t>
            </a:r>
            <a:r>
              <a:rPr lang="zh-TW" altLang="en-US" sz="2000" dirty="0" smtClean="0"/>
              <a:t>的</a:t>
            </a:r>
            <a:r>
              <a:rPr lang="zh-CN" altLang="en-US" sz="2000" dirty="0" smtClean="0"/>
              <a:t>图片</a:t>
            </a:r>
            <a:r>
              <a:rPr lang="zh-TW" altLang="en-US" sz="2000" dirty="0" smtClean="0"/>
              <a:t>对</a:t>
            </a:r>
            <a:r>
              <a:rPr lang="zh-TW" altLang="en-US" sz="2000" dirty="0"/>
              <a:t>象的</a:t>
            </a:r>
            <a:r>
              <a:rPr lang="en-US" altLang="zh-TW" sz="2000" dirty="0"/>
              <a:t>ID</a:t>
            </a:r>
            <a:r>
              <a:rPr lang="zh-TW" altLang="en-US" sz="2000" dirty="0" smtClean="0"/>
              <a:t>。</a:t>
            </a:r>
            <a:r>
              <a:rPr lang="en-US" altLang="zh-CN" sz="2000" dirty="0" err="1" smtClean="0"/>
              <a:t>android:maxHeight</a:t>
            </a:r>
            <a:r>
              <a:rPr lang="zh-CN" altLang="en-US" sz="2000" dirty="0"/>
              <a:t>：设置</a:t>
            </a:r>
            <a:r>
              <a:rPr lang="en-US" altLang="zh-CN" sz="2000" dirty="0" err="1"/>
              <a:t>ImageView</a:t>
            </a:r>
            <a:r>
              <a:rPr lang="zh-CN" altLang="en-US" sz="2000" dirty="0"/>
              <a:t>的最大高度。</a:t>
            </a:r>
          </a:p>
          <a:p>
            <a:r>
              <a:rPr lang="zh-TW" altLang="en-US" sz="2000" dirty="0"/>
              <a:t>	</a:t>
            </a:r>
            <a:r>
              <a:rPr lang="en-US" altLang="zh-TW" sz="2000" dirty="0" err="1" smtClean="0"/>
              <a:t>android:maxWidth</a:t>
            </a:r>
            <a:r>
              <a:rPr lang="zh-TW" altLang="en-US" sz="2000" dirty="0"/>
              <a:t>：设置</a:t>
            </a:r>
            <a:r>
              <a:rPr lang="en-US" altLang="zh-TW" sz="2000" dirty="0" err="1"/>
              <a:t>ImageView</a:t>
            </a:r>
            <a:r>
              <a:rPr lang="zh-TW" altLang="en-US" sz="2000" dirty="0"/>
              <a:t>的最大宽度。</a:t>
            </a:r>
          </a:p>
          <a:p>
            <a:r>
              <a:rPr lang="zh-TW" altLang="en-US" sz="2000" dirty="0"/>
              <a:t>	</a:t>
            </a:r>
            <a:r>
              <a:rPr lang="en-US" altLang="zh-TW" sz="2000" dirty="0" err="1" smtClean="0"/>
              <a:t>android:scaleType</a:t>
            </a:r>
            <a:r>
              <a:rPr lang="zh-TW" altLang="en-US" sz="2000" dirty="0"/>
              <a:t>：设置所显示的图片如何缩放或移动以适应</a:t>
            </a:r>
            <a:r>
              <a:rPr lang="en-US" altLang="zh-TW" sz="2000" dirty="0" err="1"/>
              <a:t>ImageView</a:t>
            </a:r>
            <a:r>
              <a:rPr lang="zh-TW" altLang="en-US" sz="2000" dirty="0"/>
              <a:t>的大小。</a:t>
            </a:r>
          </a:p>
          <a:p>
            <a:r>
              <a:rPr lang="zh-TW" altLang="en-US" sz="2000" dirty="0"/>
              <a:t>		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31181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Switch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RadioButton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CheckBox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000" dirty="0" smtClean="0"/>
              <a:t>switch</a:t>
            </a:r>
            <a:r>
              <a:rPr kumimoji="1" lang="zh-CN" altLang="en-US" sz="2000" dirty="0" smtClean="0"/>
              <a:t>开关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setChecked</a:t>
            </a:r>
            <a:r>
              <a:rPr kumimoji="1" lang="en-US" altLang="zh-CN" sz="2000" dirty="0" smtClean="0"/>
              <a:t>()</a:t>
            </a:r>
            <a:r>
              <a:rPr kumimoji="1" lang="zh-CN" altLang="en-US" sz="2000" dirty="0" smtClean="0"/>
              <a:t> 设置开关状态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getChecked</a:t>
            </a:r>
            <a:r>
              <a:rPr kumimoji="1" lang="en-US" altLang="zh-CN" sz="2000" dirty="0" smtClean="0"/>
              <a:t>()</a:t>
            </a:r>
            <a:r>
              <a:rPr kumimoji="1" lang="zh-CN" altLang="en-US" sz="2000" dirty="0" smtClean="0"/>
              <a:t> 获取开关状态</a:t>
            </a:r>
            <a:endParaRPr kumimoji="1" lang="en-US" altLang="zh-CN" sz="2000" dirty="0" smtClean="0"/>
          </a:p>
          <a:p>
            <a:r>
              <a:rPr lang="en-US" altLang="zh-CN" sz="2000" dirty="0" err="1" smtClean="0"/>
              <a:t>setOnCheckedChangeListener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设置状态监听</a:t>
            </a:r>
            <a:endParaRPr lang="en-US" altLang="zh-CN" sz="2000" dirty="0" smtClean="0"/>
          </a:p>
          <a:p>
            <a:r>
              <a:rPr kumimoji="1" lang="en-US" altLang="zh-CN" sz="2000" dirty="0" err="1" smtClean="0"/>
              <a:t>getTextOff</a:t>
            </a:r>
            <a:r>
              <a:rPr kumimoji="1" lang="en-US" altLang="zh-CN" sz="2000" dirty="0" smtClean="0"/>
              <a:t>()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err="1" smtClean="0"/>
              <a:t>getTextOn</a:t>
            </a:r>
            <a:r>
              <a:rPr kumimoji="1" lang="en-US" altLang="zh-CN" sz="2000" dirty="0" smtClean="0"/>
              <a:t>()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err="1" smtClean="0"/>
              <a:t>setTextOff</a:t>
            </a:r>
            <a:r>
              <a:rPr kumimoji="1" lang="en-US" altLang="zh-CN" sz="2000" dirty="0" smtClean="0"/>
              <a:t>()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err="1" smtClean="0"/>
              <a:t>setTextOn</a:t>
            </a:r>
            <a:r>
              <a:rPr kumimoji="1" lang="en-US" altLang="zh-CN" sz="2000" dirty="0" smtClean="0"/>
              <a:t>().</a:t>
            </a:r>
          </a:p>
          <a:p>
            <a:r>
              <a:rPr kumimoji="1" lang="en-US" altLang="zh-CN" sz="2000" dirty="0" err="1" smtClean="0"/>
              <a:t>setText</a:t>
            </a:r>
            <a:r>
              <a:rPr kumimoji="1" lang="en-US" altLang="zh-CN" sz="2000" dirty="0" smtClean="0"/>
              <a:t>()</a:t>
            </a:r>
          </a:p>
          <a:p>
            <a:endParaRPr kumimoji="1" lang="en-US" altLang="zh-CN" sz="2000" dirty="0"/>
          </a:p>
          <a:p>
            <a:r>
              <a:rPr kumimoji="1" lang="en-US" altLang="zh-CN" sz="2000" dirty="0" err="1" smtClean="0"/>
              <a:t>CheckBox</a:t>
            </a:r>
            <a:r>
              <a:rPr kumimoji="1" lang="en-US" altLang="zh-CN" sz="2000" dirty="0" smtClean="0"/>
              <a:t>()</a:t>
            </a:r>
            <a:r>
              <a:rPr kumimoji="1" lang="zh-CN" altLang="en-US" sz="2000" dirty="0" smtClean="0"/>
              <a:t>复选框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RadioButton</a:t>
            </a:r>
            <a:r>
              <a:rPr kumimoji="1" lang="en-US" altLang="zh-CN" sz="2000" dirty="0" smtClean="0"/>
              <a:t>()</a:t>
            </a:r>
            <a:r>
              <a:rPr kumimoji="1" lang="zh-CN" altLang="en-US" sz="2000" dirty="0" smtClean="0"/>
              <a:t>单选框和</a:t>
            </a:r>
            <a:r>
              <a:rPr kumimoji="1" lang="en-US" altLang="zh-CN" sz="2000" dirty="0" err="1" smtClean="0"/>
              <a:t>RadioGroup</a:t>
            </a:r>
            <a:r>
              <a:rPr kumimoji="1" lang="zh-CN" altLang="en-US" sz="2000" dirty="0" smtClean="0"/>
              <a:t>联合使用。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898243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bar</a:t>
            </a:r>
            <a:r>
              <a:rPr kumimoji="1" lang="zh-CN" altLang="en-US" dirty="0" smtClean="0"/>
              <a:t>类型控件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sz="2000" dirty="0" err="1" smtClean="0"/>
              <a:t>ProgressBar</a:t>
            </a:r>
            <a:r>
              <a:rPr kumimoji="1" lang="zh-CN" altLang="en-US" sz="2000" dirty="0" smtClean="0"/>
              <a:t>（圆形和进度型）</a:t>
            </a:r>
            <a:endParaRPr kumimoji="1" lang="en-US" altLang="zh-CN" sz="2000" dirty="0" smtClean="0"/>
          </a:p>
          <a:p>
            <a:pPr lvl="1"/>
            <a:r>
              <a:rPr kumimoji="1" lang="zh-CN" altLang="en-US" sz="1600" dirty="0" smtClean="0"/>
              <a:t>圆形</a:t>
            </a:r>
            <a:r>
              <a:rPr kumimoji="1" lang="en-US" altLang="zh-CN" sz="1600" dirty="0" err="1" smtClean="0"/>
              <a:t>progressBar</a:t>
            </a:r>
            <a:r>
              <a:rPr kumimoji="1" lang="zh-CN" altLang="en-US" sz="1600" dirty="0" smtClean="0"/>
              <a:t>主要用在普通耗时操作中。</a:t>
            </a:r>
            <a:endParaRPr kumimoji="1" lang="en-US" altLang="zh-CN" sz="1600" dirty="0" smtClean="0"/>
          </a:p>
          <a:p>
            <a:pPr lvl="1"/>
            <a:r>
              <a:rPr kumimoji="1" lang="zh-CN" altLang="en-US" sz="1600" dirty="0" smtClean="0"/>
              <a:t>进度条主要用在下载数据操作中</a:t>
            </a:r>
            <a:endParaRPr kumimoji="1" lang="en-US" altLang="zh-CN" sz="1600" dirty="0" smtClean="0"/>
          </a:p>
          <a:p>
            <a:pPr lvl="1"/>
            <a:r>
              <a:rPr lang="en-US" altLang="zh-CN" sz="1600" dirty="0" err="1" smtClean="0"/>
              <a:t>ProgressDialog</a:t>
            </a:r>
            <a:r>
              <a:rPr lang="zh-CN" altLang="en-US" sz="1600" dirty="0" smtClean="0"/>
              <a:t> 弹窗式的进度条</a:t>
            </a:r>
            <a:endParaRPr kumimoji="1" lang="en-US" altLang="zh-CN" sz="1600" dirty="0"/>
          </a:p>
          <a:p>
            <a:pPr marL="457200" lvl="1" indent="0">
              <a:buNone/>
            </a:pPr>
            <a:r>
              <a:rPr kumimoji="1" lang="en-US" altLang="zh-CN" sz="1600" dirty="0" err="1"/>
              <a:t>setMax</a:t>
            </a:r>
            <a:r>
              <a:rPr kumimoji="1" lang="en-US" altLang="zh-CN" sz="1600" dirty="0"/>
              <a:t>()</a:t>
            </a:r>
            <a:r>
              <a:rPr kumimoji="1" lang="zh-CN" altLang="en-US" sz="1600" dirty="0"/>
              <a:t>最大值、</a:t>
            </a:r>
            <a:r>
              <a:rPr kumimoji="1" lang="en-US" altLang="zh-CN" sz="1600" dirty="0" err="1"/>
              <a:t>setProgress</a:t>
            </a:r>
            <a:r>
              <a:rPr kumimoji="1" lang="en-US" altLang="zh-CN" sz="1600" dirty="0"/>
              <a:t>()</a:t>
            </a:r>
            <a:r>
              <a:rPr kumimoji="1" lang="zh-CN" altLang="en-US" sz="1600" dirty="0"/>
              <a:t>当前值、</a:t>
            </a:r>
            <a:r>
              <a:rPr kumimoji="1" lang="en-US" altLang="zh-CN" sz="1600" dirty="0" err="1"/>
              <a:t>setThumb</a:t>
            </a:r>
            <a:r>
              <a:rPr kumimoji="1" lang="en-US" altLang="zh-CN" sz="1600" dirty="0"/>
              <a:t>(id)</a:t>
            </a:r>
            <a:r>
              <a:rPr kumimoji="1" lang="zh-CN" altLang="en-US" sz="1600" dirty="0"/>
              <a:t>设置滑块</a:t>
            </a:r>
            <a:r>
              <a:rPr kumimoji="1" lang="zh-CN" altLang="en-US" sz="1600" dirty="0" smtClean="0"/>
              <a:t>的图片</a:t>
            </a:r>
            <a:endParaRPr kumimoji="1" lang="en-US" altLang="zh-CN" sz="1600" dirty="0" smtClean="0"/>
          </a:p>
          <a:p>
            <a:r>
              <a:rPr kumimoji="1" lang="en-US" altLang="zh-CN" sz="2000" dirty="0" err="1" smtClean="0"/>
              <a:t>SeekBar</a:t>
            </a:r>
            <a:r>
              <a:rPr kumimoji="1" lang="zh-CN" altLang="en-US" sz="2000" dirty="0" smtClean="0"/>
              <a:t> 进度条</a:t>
            </a:r>
            <a:endParaRPr kumimoji="1" lang="en-US" altLang="zh-CN" sz="2000" dirty="0" smtClean="0"/>
          </a:p>
          <a:p>
            <a:r>
              <a:rPr lang="en-US" altLang="zh-CN" sz="2000" dirty="0" err="1" smtClean="0"/>
              <a:t>seekBar.setOnSeekBarChangeListener</a:t>
            </a:r>
            <a:r>
              <a:rPr lang="zh-CN" altLang="en-US" sz="2000" dirty="0" smtClean="0"/>
              <a:t>设置进度监听</a:t>
            </a:r>
            <a:endParaRPr kumimoji="1" lang="en-US" altLang="zh-CN" sz="2000" dirty="0" smtClean="0"/>
          </a:p>
          <a:p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RatingBar</a:t>
            </a:r>
            <a:r>
              <a:rPr kumimoji="1" lang="zh-CN" altLang="en-US" sz="2000" dirty="0" smtClean="0"/>
              <a:t> 评分条</a:t>
            </a:r>
            <a:endParaRPr kumimoji="1" lang="en-US" altLang="zh-CN" sz="2000" dirty="0" smtClean="0"/>
          </a:p>
          <a:p>
            <a:r>
              <a:rPr kumimoji="1" lang="en-US" altLang="zh-CN" sz="1600" dirty="0" err="1" smtClean="0"/>
              <a:t>android:isIndicator</a:t>
            </a:r>
            <a:r>
              <a:rPr kumimoji="1" lang="zh-CN" altLang="en-US" sz="1600" dirty="0" smtClean="0"/>
              <a:t>用户无法进行更改</a:t>
            </a:r>
            <a:endParaRPr kumimoji="1" lang="en-US" altLang="zh-CN" sz="1600" dirty="0" smtClean="0"/>
          </a:p>
          <a:p>
            <a:r>
              <a:rPr kumimoji="1" lang="en-US" altLang="zh-CN" sz="1600" dirty="0" err="1"/>
              <a:t>a</a:t>
            </a:r>
            <a:r>
              <a:rPr kumimoji="1" lang="en-US" altLang="zh-CN" sz="1600" dirty="0" err="1" smtClean="0"/>
              <a:t>ndroid</a:t>
            </a:r>
            <a:r>
              <a:rPr kumimoji="1" lang="en-US" altLang="en-US" sz="1600" dirty="0" err="1" smtClean="0"/>
              <a:t>:numStars显示星星的数量</a:t>
            </a:r>
            <a:r>
              <a:rPr kumimoji="1" lang="en-US" altLang="en-US" sz="1600" dirty="0" smtClean="0"/>
              <a:t>(必须是整数)</a:t>
            </a:r>
          </a:p>
          <a:p>
            <a:r>
              <a:rPr kumimoji="1" lang="en-US" altLang="en-US" sz="1600" dirty="0" err="1" smtClean="0"/>
              <a:t>android:rating</a:t>
            </a:r>
            <a:r>
              <a:rPr kumimoji="1" lang="en-US" altLang="en-US" sz="1600" dirty="0" smtClean="0"/>
              <a:t> 初始化评分</a:t>
            </a:r>
          </a:p>
          <a:p>
            <a:r>
              <a:rPr kumimoji="1" lang="en-US" altLang="zh-CN" sz="1600" dirty="0" err="1" smtClean="0"/>
              <a:t>stepSize</a:t>
            </a:r>
            <a:r>
              <a:rPr kumimoji="1" lang="en-US" altLang="zh-CN" sz="1600" dirty="0" smtClean="0"/>
              <a:t> </a:t>
            </a:r>
            <a:r>
              <a:rPr kumimoji="1" lang="zh-CN" altLang="en-US" sz="1600" dirty="0" smtClean="0"/>
              <a:t>评分的步长</a:t>
            </a:r>
            <a:endParaRPr kumimoji="1" lang="en-US" altLang="zh-CN" sz="1600" dirty="0" smtClean="0"/>
          </a:p>
          <a:p>
            <a:r>
              <a:rPr lang="en-US" altLang="zh-CN" sz="1600" dirty="0" err="1" smtClean="0"/>
              <a:t>ratingBar.setOnRatingBarChangeListener</a:t>
            </a:r>
            <a:r>
              <a:rPr lang="en-US" altLang="zh-CN" sz="1600" dirty="0" smtClean="0"/>
              <a:t>()</a:t>
            </a:r>
          </a:p>
          <a:p>
            <a:r>
              <a:rPr kumimoji="1" lang="en-US" altLang="zh-CN" sz="1600" dirty="0" err="1" smtClean="0"/>
              <a:t>getRating</a:t>
            </a:r>
            <a:r>
              <a:rPr kumimoji="1" lang="zh-CN" altLang="en-US" sz="1600" dirty="0" smtClean="0"/>
              <a:t>获取当前评分</a:t>
            </a:r>
            <a:r>
              <a:rPr kumimoji="1" lang="zh-CN" altLang="zh-CN" sz="1600" dirty="0" smtClean="0"/>
              <a:t>、</a:t>
            </a:r>
            <a:r>
              <a:rPr kumimoji="1" lang="en-US" altLang="zh-CN" sz="1600" dirty="0" err="1" smtClean="0"/>
              <a:t>getNumStars</a:t>
            </a:r>
            <a:r>
              <a:rPr kumimoji="1" lang="en-US" altLang="zh-CN" sz="1600" dirty="0" smtClean="0"/>
              <a:t>()</a:t>
            </a:r>
            <a:r>
              <a:rPr kumimoji="1" lang="zh-CN" altLang="en-US" sz="1600" dirty="0" smtClean="0"/>
              <a:t>、</a:t>
            </a:r>
            <a:r>
              <a:rPr kumimoji="1" lang="en-US" altLang="zh-CN" sz="1600" dirty="0" err="1" smtClean="0"/>
              <a:t>getStepSize</a:t>
            </a:r>
            <a:r>
              <a:rPr kumimoji="1" lang="en-US" altLang="zh-CN" sz="1600" dirty="0" smtClean="0"/>
              <a:t>()</a:t>
            </a:r>
          </a:p>
          <a:p>
            <a:endParaRPr kumimoji="1"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0934104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时间控件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 err="1" smtClean="0"/>
              <a:t>DatePicker</a:t>
            </a:r>
            <a:r>
              <a:rPr kumimoji="1" lang="zh-CN" altLang="en-US" sz="2000" dirty="0" smtClean="0"/>
              <a:t>日期控件</a:t>
            </a:r>
            <a:endParaRPr kumimoji="1" lang="en-US" altLang="zh-CN" sz="2000" dirty="0" smtClean="0"/>
          </a:p>
          <a:p>
            <a:r>
              <a:rPr lang="en-US" altLang="zh-CN" sz="1600" u="sng" dirty="0" err="1" smtClean="0"/>
              <a:t>android:calendarViewShown</a:t>
            </a:r>
            <a:r>
              <a:rPr lang="zh-CN" altLang="en-US" sz="1600" u="sng" dirty="0" smtClean="0"/>
              <a:t>  是否显示日历</a:t>
            </a:r>
            <a:endParaRPr lang="en-US" altLang="zh-CN" sz="1600" u="sng" dirty="0" smtClean="0"/>
          </a:p>
          <a:p>
            <a:r>
              <a:rPr kumimoji="1" lang="en-US" altLang="zh-CN" sz="1600" u="sng" dirty="0" err="1" smtClean="0"/>
              <a:t>init</a:t>
            </a:r>
            <a:r>
              <a:rPr kumimoji="1" lang="en-US" altLang="zh-CN" sz="1600" u="sng" dirty="0" smtClean="0"/>
              <a:t>(year</a:t>
            </a:r>
            <a:r>
              <a:rPr kumimoji="1" lang="zh-CN" altLang="en-US" sz="1600" u="sng" dirty="0" smtClean="0"/>
              <a:t>、</a:t>
            </a:r>
            <a:r>
              <a:rPr kumimoji="1" lang="en-US" altLang="zh-CN" sz="1600" u="sng" dirty="0" smtClean="0"/>
              <a:t>month</a:t>
            </a:r>
            <a:r>
              <a:rPr kumimoji="1" lang="zh-CN" altLang="en-US" sz="1600" u="sng" dirty="0" smtClean="0"/>
              <a:t>、</a:t>
            </a:r>
            <a:r>
              <a:rPr kumimoji="1" lang="en-US" altLang="zh-CN" sz="1600" u="sng" dirty="0" smtClean="0"/>
              <a:t>day</a:t>
            </a:r>
            <a:r>
              <a:rPr kumimoji="1" lang="zh-CN" altLang="en-US" sz="1600" u="sng" dirty="0" smtClean="0"/>
              <a:t>、</a:t>
            </a:r>
            <a:r>
              <a:rPr lang="en-US" altLang="zh-CN" sz="1600" dirty="0" err="1"/>
              <a:t>OnDateChangedListener</a:t>
            </a:r>
            <a:r>
              <a:rPr kumimoji="1" lang="en-US" altLang="zh-CN" sz="1600" u="sng" dirty="0" smtClean="0"/>
              <a:t>)</a:t>
            </a:r>
            <a:r>
              <a:rPr kumimoji="1" lang="zh-CN" altLang="en-US" sz="1600" u="sng" dirty="0" smtClean="0"/>
              <a:t> 初始化日期控件</a:t>
            </a:r>
            <a:endParaRPr kumimoji="1" lang="en-US" altLang="zh-CN" sz="1600" u="sng" dirty="0" smtClean="0"/>
          </a:p>
          <a:p>
            <a:r>
              <a:rPr lang="en-US" altLang="zh-CN" sz="1600" dirty="0" err="1"/>
              <a:t>getYear</a:t>
            </a:r>
            <a:r>
              <a:rPr lang="en-US" altLang="zh-CN" sz="1600" dirty="0"/>
              <a:t>/</a:t>
            </a:r>
            <a:r>
              <a:rPr lang="en-US" altLang="zh-CN" sz="1600" dirty="0" err="1"/>
              <a:t>getMonth</a:t>
            </a:r>
            <a:r>
              <a:rPr lang="en-US" altLang="zh-CN" sz="1600" dirty="0"/>
              <a:t>/</a:t>
            </a:r>
            <a:r>
              <a:rPr lang="en-US" altLang="zh-CN" sz="1600" dirty="0" err="1" smtClean="0"/>
              <a:t>getDayOfMonth</a:t>
            </a:r>
            <a:r>
              <a:rPr lang="zh-CN" altLang="en-US" sz="1600" dirty="0" smtClean="0"/>
              <a:t> 获取当前日期</a:t>
            </a:r>
            <a:endParaRPr kumimoji="1" lang="en-US" altLang="zh-CN" sz="2000" dirty="0" smtClean="0"/>
          </a:p>
          <a:p>
            <a:r>
              <a:rPr kumimoji="1" lang="en-US" altLang="zh-CN" sz="2800" dirty="0" err="1" smtClean="0"/>
              <a:t>TimePicker</a:t>
            </a:r>
            <a:r>
              <a:rPr kumimoji="1" lang="zh-CN" altLang="en-US" sz="2800" dirty="0" smtClean="0"/>
              <a:t> 时间控件</a:t>
            </a:r>
            <a:endParaRPr kumimoji="1" lang="en-US" altLang="zh-CN" sz="2800" dirty="0" smtClean="0"/>
          </a:p>
          <a:p>
            <a:r>
              <a:rPr lang="en-US" altLang="zh-CN" sz="1600" dirty="0" smtClean="0"/>
              <a:t>setIs24HourView</a:t>
            </a:r>
            <a:r>
              <a:rPr lang="zh-CN" altLang="en-US" sz="1600" dirty="0" smtClean="0"/>
              <a:t> 是否为</a:t>
            </a:r>
            <a:r>
              <a:rPr lang="en-US" altLang="zh-CN" sz="1600" dirty="0" smtClean="0"/>
              <a:t>24</a:t>
            </a:r>
            <a:r>
              <a:rPr lang="zh-CN" altLang="en-US" sz="1600" dirty="0" smtClean="0"/>
              <a:t>小时制</a:t>
            </a:r>
            <a:endParaRPr lang="en-US" altLang="zh-CN" sz="1600" dirty="0" smtClean="0"/>
          </a:p>
          <a:p>
            <a:r>
              <a:rPr lang="en-US" altLang="zh-CN" sz="1600" dirty="0" err="1" smtClean="0"/>
              <a:t>setCurrentHour</a:t>
            </a:r>
            <a:r>
              <a:rPr lang="en-US" altLang="zh-CN" sz="1600" dirty="0" smtClean="0"/>
              <a:t>()</a:t>
            </a:r>
            <a:r>
              <a:rPr lang="zh-CN" altLang="en-US" sz="1600" dirty="0" smtClean="0"/>
              <a:t>设置当前小时</a:t>
            </a:r>
            <a:endParaRPr lang="en-US" altLang="zh-CN" sz="1600" dirty="0" smtClean="0"/>
          </a:p>
          <a:p>
            <a:r>
              <a:rPr lang="en-US" altLang="zh-CN" sz="1600" dirty="0" err="1" smtClean="0"/>
              <a:t>setCurrentMinute</a:t>
            </a:r>
            <a:r>
              <a:rPr lang="en-US" altLang="zh-CN" sz="1600" dirty="0" smtClean="0"/>
              <a:t>()</a:t>
            </a:r>
            <a:r>
              <a:rPr lang="zh-CN" altLang="en-US" sz="1600" dirty="0" smtClean="0"/>
              <a:t>设置当前分钟</a:t>
            </a:r>
            <a:endParaRPr lang="en-US" altLang="zh-CN" sz="1600" dirty="0" smtClean="0"/>
          </a:p>
          <a:p>
            <a:r>
              <a:rPr lang="en-US" altLang="zh-CN" sz="1600" dirty="0" err="1" smtClean="0"/>
              <a:t>setOnTimeChangedListener</a:t>
            </a:r>
            <a:r>
              <a:rPr lang="en-US" altLang="zh-CN" sz="1600" dirty="0" smtClean="0"/>
              <a:t>()</a:t>
            </a:r>
            <a:r>
              <a:rPr lang="zh-CN" altLang="en-US" sz="1600" dirty="0" smtClean="0"/>
              <a:t> 设置监听</a:t>
            </a:r>
            <a:endParaRPr lang="en-US" altLang="zh-CN" sz="1600" dirty="0" smtClean="0"/>
          </a:p>
          <a:p>
            <a:r>
              <a:rPr lang="en-US" altLang="zh-CN" sz="1600" dirty="0" err="1" smtClean="0"/>
              <a:t>getCurrentHour</a:t>
            </a:r>
            <a:r>
              <a:rPr lang="en-US" altLang="zh-CN" sz="1600" dirty="0" smtClean="0"/>
              <a:t>()</a:t>
            </a:r>
            <a:r>
              <a:rPr lang="zh-CN" altLang="en-US" sz="1600" dirty="0" smtClean="0"/>
              <a:t> 获取当前小时</a:t>
            </a:r>
            <a:endParaRPr lang="en-US" altLang="zh-CN" sz="1600" dirty="0" smtClean="0"/>
          </a:p>
          <a:p>
            <a:r>
              <a:rPr lang="en-US" altLang="zh-CN" sz="1600" dirty="0" err="1" smtClean="0"/>
              <a:t>getCurrentMinute</a:t>
            </a:r>
            <a:r>
              <a:rPr lang="en-US" altLang="zh-CN" sz="1600" dirty="0" smtClean="0"/>
              <a:t>()</a:t>
            </a:r>
            <a:r>
              <a:rPr lang="zh-CN" altLang="en-US" sz="1600" dirty="0" smtClean="0"/>
              <a:t> 获取当前分钟</a:t>
            </a:r>
            <a:endParaRPr kumimoji="1" lang="en-US" altLang="zh-CN" sz="2000" dirty="0"/>
          </a:p>
          <a:p>
            <a:r>
              <a:rPr kumimoji="1" lang="en-US" altLang="zh-CN" sz="2800" dirty="0" smtClean="0"/>
              <a:t>Calendar</a:t>
            </a:r>
            <a:r>
              <a:rPr kumimoji="1" lang="zh-CN" altLang="en-US" sz="2000" dirty="0" smtClean="0"/>
              <a:t>日历，管理当前时间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415181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列表控</a:t>
            </a:r>
            <a:r>
              <a:rPr kumimoji="1" lang="zh-CN" altLang="en-US" dirty="0" smtClean="0"/>
              <a:t>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1800" dirty="0"/>
              <a:t>列表控件 </a:t>
            </a:r>
            <a:r>
              <a:rPr kumimoji="1" lang="en-US" altLang="zh-CN" sz="1800" dirty="0" err="1"/>
              <a:t>ListView</a:t>
            </a:r>
            <a:r>
              <a:rPr kumimoji="1" lang="zh-CN" altLang="en-US" sz="1800" dirty="0"/>
              <a:t>、</a:t>
            </a:r>
            <a:r>
              <a:rPr kumimoji="1" lang="en-US" altLang="zh-CN" sz="1800" dirty="0" err="1"/>
              <a:t>GridView</a:t>
            </a:r>
            <a:r>
              <a:rPr kumimoji="1" lang="zh-CN" altLang="en-US" sz="1800" dirty="0"/>
              <a:t>、</a:t>
            </a:r>
            <a:r>
              <a:rPr kumimoji="1" lang="en-US" altLang="zh-CN" sz="1800" dirty="0"/>
              <a:t>Gallery</a:t>
            </a:r>
            <a:r>
              <a:rPr kumimoji="1" lang="zh-CN" altLang="en-US" sz="1800" dirty="0"/>
              <a:t>、</a:t>
            </a:r>
            <a:r>
              <a:rPr kumimoji="1" lang="en-US" altLang="zh-CN" sz="1800" dirty="0"/>
              <a:t>Spinner</a:t>
            </a:r>
            <a:r>
              <a:rPr kumimoji="1" lang="zh-CN" altLang="en-US" sz="1800" dirty="0"/>
              <a:t>、</a:t>
            </a:r>
            <a:r>
              <a:rPr kumimoji="1" lang="en-US" altLang="zh-CN" sz="1800" dirty="0" err="1"/>
              <a:t>ScrollView</a:t>
            </a:r>
            <a:endParaRPr kumimoji="1" lang="en-US" altLang="zh-CN" sz="1800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4192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Android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97748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altLang="zh-CN" dirty="0"/>
              <a:t>Android</a:t>
            </a:r>
            <a:r>
              <a:rPr lang="zh-CN" altLang="zh-CN" dirty="0"/>
              <a:t>本义指</a:t>
            </a:r>
            <a:r>
              <a:rPr lang="en-US" altLang="zh-CN" dirty="0"/>
              <a:t>“</a:t>
            </a:r>
            <a:r>
              <a:rPr lang="zh-CN" altLang="zh-CN" dirty="0"/>
              <a:t>机器人</a:t>
            </a:r>
            <a:r>
              <a:rPr lang="en-US" altLang="zh-CN" dirty="0"/>
              <a:t>”</a:t>
            </a:r>
            <a:r>
              <a:rPr lang="zh-CN" altLang="zh-CN" dirty="0"/>
              <a:t>，</a:t>
            </a:r>
            <a:r>
              <a:rPr lang="en-US" altLang="zh-CN" dirty="0"/>
              <a:t>Google</a:t>
            </a:r>
            <a:r>
              <a:rPr lang="zh-CN" altLang="zh-CN" dirty="0"/>
              <a:t>于</a:t>
            </a:r>
            <a:r>
              <a:rPr lang="en-US" altLang="zh-CN" dirty="0"/>
              <a:t>2007</a:t>
            </a:r>
            <a:r>
              <a:rPr lang="zh-CN" altLang="zh-CN" dirty="0"/>
              <a:t>年</a:t>
            </a:r>
            <a:r>
              <a:rPr lang="en-US" altLang="zh-CN" dirty="0"/>
              <a:t>11</a:t>
            </a:r>
            <a:r>
              <a:rPr lang="zh-CN" altLang="zh-CN" dirty="0"/>
              <a:t>月</a:t>
            </a:r>
            <a:r>
              <a:rPr lang="en-US" altLang="zh-CN" dirty="0"/>
              <a:t>5</a:t>
            </a:r>
            <a:r>
              <a:rPr lang="zh-CN" altLang="zh-CN" dirty="0"/>
              <a:t>日宣布的基于</a:t>
            </a:r>
            <a:r>
              <a:rPr lang="en-US" altLang="zh-CN" b="1" dirty="0">
                <a:solidFill>
                  <a:srgbClr val="FF0000"/>
                </a:solidFill>
              </a:rPr>
              <a:t>Linux</a:t>
            </a:r>
            <a:r>
              <a:rPr lang="zh-CN" altLang="zh-CN" dirty="0"/>
              <a:t>平台的开源手机操作系统的名称，官方中文名：安卓 。</a:t>
            </a:r>
          </a:p>
          <a:p>
            <a:pPr lvl="0"/>
            <a:r>
              <a:rPr lang="en-US" altLang="zh-CN" dirty="0"/>
              <a:t>Android</a:t>
            </a:r>
            <a:r>
              <a:rPr lang="zh-CN" altLang="zh-CN" dirty="0"/>
              <a:t>系统早期由原名为</a:t>
            </a:r>
            <a:r>
              <a:rPr lang="en-US" altLang="zh-CN" dirty="0"/>
              <a:t>"Android"</a:t>
            </a:r>
            <a:r>
              <a:rPr lang="zh-CN" altLang="zh-CN" dirty="0"/>
              <a:t>的公司开发，谷歌在</a:t>
            </a:r>
            <a:r>
              <a:rPr lang="en-US" altLang="zh-CN" dirty="0"/>
              <a:t>2005</a:t>
            </a:r>
            <a:r>
              <a:rPr lang="zh-CN" altLang="zh-CN" dirty="0"/>
              <a:t>年收购</a:t>
            </a:r>
            <a:r>
              <a:rPr lang="en-US" altLang="zh-CN" dirty="0"/>
              <a:t>"Android"</a:t>
            </a:r>
            <a:r>
              <a:rPr lang="zh-CN" altLang="zh-CN" dirty="0"/>
              <a:t>后，继续对</a:t>
            </a:r>
            <a:r>
              <a:rPr lang="en-US" altLang="zh-CN" dirty="0"/>
              <a:t>Android</a:t>
            </a:r>
            <a:r>
              <a:rPr lang="zh-CN" altLang="zh-CN" dirty="0"/>
              <a:t>系统开发运营。</a:t>
            </a:r>
          </a:p>
          <a:p>
            <a:pPr lvl="0"/>
            <a:r>
              <a:rPr lang="en-US" altLang="zh-CN" dirty="0"/>
              <a:t>Android</a:t>
            </a:r>
            <a:r>
              <a:rPr lang="zh-CN" altLang="zh-CN" dirty="0"/>
              <a:t>系统只提供基本功能，其他的应用软件则由各公司自行开发，大部分程序以</a:t>
            </a:r>
            <a:r>
              <a:rPr lang="en-US" altLang="zh-CN" b="1" dirty="0"/>
              <a:t>Java</a:t>
            </a:r>
            <a:r>
              <a:rPr lang="zh-CN" altLang="zh-CN" dirty="0"/>
              <a:t>语言编写。</a:t>
            </a:r>
          </a:p>
          <a:p>
            <a:pPr lvl="0"/>
            <a:r>
              <a:rPr lang="zh-CN" altLang="zh-CN" dirty="0"/>
              <a:t>由于</a:t>
            </a:r>
            <a:r>
              <a:rPr lang="en-US" altLang="zh-CN" dirty="0"/>
              <a:t>Android</a:t>
            </a:r>
            <a:r>
              <a:rPr lang="zh-CN" altLang="zh-CN" dirty="0"/>
              <a:t>系统的开源特性，很多制造商都在生产</a:t>
            </a:r>
            <a:r>
              <a:rPr lang="en-US" altLang="zh-CN" dirty="0"/>
              <a:t>Android</a:t>
            </a:r>
            <a:r>
              <a:rPr lang="zh-CN" altLang="zh-CN" dirty="0"/>
              <a:t>系统的设备，如：摩托罗拉</a:t>
            </a:r>
            <a:r>
              <a:rPr lang="en-US" altLang="zh-CN" dirty="0"/>
              <a:t>(2012</a:t>
            </a:r>
            <a:r>
              <a:rPr lang="zh-CN" altLang="zh-CN" dirty="0"/>
              <a:t>年</a:t>
            </a:r>
            <a:r>
              <a:rPr lang="en-US" altLang="zh-CN" dirty="0"/>
              <a:t>5</a:t>
            </a:r>
            <a:r>
              <a:rPr lang="zh-CN" altLang="zh-CN" dirty="0"/>
              <a:t>月谷歌的亲儿子，</a:t>
            </a:r>
            <a:r>
              <a:rPr lang="en-US" altLang="zh-CN" dirty="0"/>
              <a:t>2000</a:t>
            </a:r>
            <a:r>
              <a:rPr lang="zh-CN" altLang="zh-CN" dirty="0"/>
              <a:t>多项专利</a:t>
            </a:r>
            <a:r>
              <a:rPr lang="en-US" altLang="zh-CN" dirty="0"/>
              <a:t>)</a:t>
            </a:r>
            <a:r>
              <a:rPr lang="zh-CN" altLang="zh-CN" dirty="0"/>
              <a:t>、</a:t>
            </a:r>
            <a:r>
              <a:rPr lang="en-US" altLang="zh-CN" dirty="0"/>
              <a:t>HTC</a:t>
            </a:r>
            <a:r>
              <a:rPr lang="zh-CN" altLang="zh-CN" dirty="0"/>
              <a:t>、三星、小米、华为、魅族等。</a:t>
            </a:r>
          </a:p>
          <a:p>
            <a:pPr lvl="0"/>
            <a:r>
              <a:rPr lang="en-US" altLang="zh-CN" dirty="0"/>
              <a:t>Android</a:t>
            </a:r>
            <a:r>
              <a:rPr lang="zh-CN" altLang="zh-CN" dirty="0"/>
              <a:t>系统除了运行在智能手机上之外，还可以用做平板电脑、</a:t>
            </a:r>
            <a:r>
              <a:rPr lang="zh-CN" altLang="zh-CN" dirty="0" smtClean="0"/>
              <a:t>电视</a:t>
            </a:r>
            <a:r>
              <a:rPr lang="en-US" altLang="zh-CN" dirty="0" smtClean="0"/>
              <a:t>(</a:t>
            </a:r>
            <a:r>
              <a:rPr lang="zh-CN" altLang="en-US" dirty="0" smtClean="0"/>
              <a:t>乐视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小米，搜狐</a:t>
            </a:r>
            <a:r>
              <a:rPr lang="en-US" altLang="zh-CN" dirty="0" smtClean="0"/>
              <a:t>)</a:t>
            </a:r>
            <a:r>
              <a:rPr lang="zh-CN" altLang="zh-CN" dirty="0" smtClean="0"/>
              <a:t>、</a:t>
            </a:r>
            <a:r>
              <a:rPr lang="zh-CN" altLang="zh-CN" dirty="0"/>
              <a:t>汽车、智能家居</a:t>
            </a:r>
            <a:r>
              <a:rPr lang="en-US" altLang="zh-CN" dirty="0"/>
              <a:t>(</a:t>
            </a:r>
            <a:r>
              <a:rPr lang="zh-CN" altLang="zh-CN" dirty="0"/>
              <a:t>海尔</a:t>
            </a:r>
            <a:r>
              <a:rPr lang="en-US" altLang="zh-CN" dirty="0"/>
              <a:t>(</a:t>
            </a:r>
            <a:r>
              <a:rPr lang="en-US" altLang="zh-CN" dirty="0" err="1"/>
              <a:t>uhome,casarte</a:t>
            </a:r>
            <a:r>
              <a:rPr lang="en-US" altLang="zh-CN" dirty="0"/>
              <a:t>)</a:t>
            </a:r>
            <a:r>
              <a:rPr lang="zh-CN" altLang="zh-CN" dirty="0"/>
              <a:t>、聪明屋、科力屋、海信、小米、三星</a:t>
            </a:r>
            <a:r>
              <a:rPr lang="en-US" altLang="zh-CN" dirty="0"/>
              <a:t>)</a:t>
            </a:r>
            <a:r>
              <a:rPr lang="zh-CN" altLang="zh-CN" dirty="0"/>
              <a:t>、可穿戴设备、健康设备等很多设备上。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756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Layout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FrameLayout</a:t>
            </a:r>
            <a:r>
              <a:rPr kumimoji="1" lang="zh-CN" altLang="en-US" dirty="0" smtClean="0"/>
              <a:t> </a:t>
            </a:r>
            <a:r>
              <a:rPr kumimoji="1" lang="zh-CN" altLang="en-US" sz="2400" dirty="0" smtClean="0"/>
              <a:t>帧布局</a:t>
            </a:r>
            <a:endParaRPr kumimoji="1" lang="en-US" altLang="zh-CN" sz="2400" dirty="0" smtClean="0"/>
          </a:p>
          <a:p>
            <a:r>
              <a:rPr kumimoji="1" lang="en-US" altLang="zh-CN" dirty="0" err="1" smtClean="0"/>
              <a:t>LinearLayout</a:t>
            </a:r>
            <a:r>
              <a:rPr kumimoji="1" lang="zh-CN" altLang="en-US" dirty="0" smtClean="0"/>
              <a:t> </a:t>
            </a:r>
            <a:r>
              <a:rPr kumimoji="1" lang="zh-CN" altLang="en-US" sz="2000" dirty="0" smtClean="0"/>
              <a:t>线性布局</a:t>
            </a:r>
            <a:r>
              <a:rPr kumimoji="1" lang="en-US" altLang="zh-CN" sz="2000" dirty="0" smtClean="0"/>
              <a:t>(</a:t>
            </a:r>
            <a:r>
              <a:rPr kumimoji="1" lang="zh-CN" altLang="en-US" sz="2000" dirty="0" smtClean="0"/>
              <a:t>横向布局、纵向布局</a:t>
            </a:r>
            <a:r>
              <a:rPr kumimoji="1" lang="en-US" altLang="zh-CN" sz="2000" dirty="0" smtClean="0"/>
              <a:t>)</a:t>
            </a:r>
          </a:p>
          <a:p>
            <a:r>
              <a:rPr kumimoji="1" lang="en-US" altLang="zh-CN" dirty="0" err="1" smtClean="0"/>
              <a:t>RelativeLayout</a:t>
            </a:r>
            <a:r>
              <a:rPr kumimoji="1" lang="zh-CN" altLang="en-US" dirty="0" smtClean="0"/>
              <a:t> </a:t>
            </a:r>
            <a:r>
              <a:rPr kumimoji="1" lang="zh-CN" altLang="en-US" sz="2000" dirty="0" smtClean="0"/>
              <a:t>相对布局，可以相对</a:t>
            </a:r>
            <a:r>
              <a:rPr kumimoji="1" lang="en-US" altLang="zh-CN" sz="2000" dirty="0" err="1"/>
              <a:t>RelativeLayout</a:t>
            </a:r>
            <a:r>
              <a:rPr kumimoji="1" lang="zh-CN" altLang="en-US" sz="2000" dirty="0"/>
              <a:t> </a:t>
            </a:r>
            <a:r>
              <a:rPr kumimoji="1" lang="zh-CN" altLang="en-US" sz="2000" dirty="0" smtClean="0"/>
              <a:t>或者其他控件进行布局，是</a:t>
            </a:r>
            <a:r>
              <a:rPr kumimoji="1" lang="en-US" altLang="zh-CN" sz="2000" dirty="0" smtClean="0"/>
              <a:t>5</a:t>
            </a:r>
            <a:r>
              <a:rPr kumimoji="1" lang="zh-CN" altLang="en-US" sz="2000" dirty="0" smtClean="0"/>
              <a:t>大布局当中最为灵活的布局方式</a:t>
            </a:r>
            <a:endParaRPr kumimoji="1" lang="en-US" altLang="zh-CN" sz="2000" dirty="0" smtClean="0"/>
          </a:p>
          <a:p>
            <a:r>
              <a:rPr kumimoji="1" lang="en-US" altLang="zh-CN" dirty="0" err="1" smtClean="0"/>
              <a:t>AbsoluteLayout</a:t>
            </a:r>
            <a:r>
              <a:rPr kumimoji="1" lang="zh-CN" altLang="en-US" dirty="0" smtClean="0"/>
              <a:t> </a:t>
            </a:r>
            <a:r>
              <a:rPr kumimoji="1" lang="zh-CN" altLang="en-US" sz="2000" dirty="0" smtClean="0"/>
              <a:t>绝对布局，灵活性差，基本已经被弃用</a:t>
            </a:r>
            <a:endParaRPr kumimoji="1" lang="en-US" altLang="zh-CN" sz="2000" dirty="0" smtClean="0"/>
          </a:p>
          <a:p>
            <a:r>
              <a:rPr kumimoji="1" lang="en-US" altLang="zh-CN" dirty="0" err="1" smtClean="0"/>
              <a:t>TableLayout</a:t>
            </a:r>
            <a:r>
              <a:rPr kumimoji="1" lang="zh-CN" altLang="en-US" dirty="0" smtClean="0"/>
              <a:t> </a:t>
            </a:r>
            <a:r>
              <a:rPr kumimoji="1" lang="zh-CN" altLang="en-US" sz="2000" dirty="0" smtClean="0"/>
              <a:t>表格布局，基本已经被弃用</a:t>
            </a:r>
            <a:endParaRPr kumimoji="1" lang="en-US" altLang="zh-CN" sz="2000" dirty="0"/>
          </a:p>
          <a:p>
            <a:r>
              <a:rPr kumimoji="1" lang="en-US" altLang="zh-CN" dirty="0" smtClean="0"/>
              <a:t>Layout</a:t>
            </a:r>
            <a:r>
              <a:rPr kumimoji="1" lang="zh-CN" altLang="en-US" dirty="0" smtClean="0"/>
              <a:t>之间的嵌套使用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15016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LinearLayout</a:t>
            </a:r>
            <a:r>
              <a:rPr kumimoji="1" lang="zh-CN" altLang="en-US" dirty="0" smtClean="0"/>
              <a:t>线性布局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kumimoji="1" lang="en-US" altLang="zh-CN" sz="2000" dirty="0" err="1"/>
              <a:t>android:orientation</a:t>
            </a:r>
            <a:r>
              <a:rPr kumimoji="1" lang="en-US" altLang="zh-CN" sz="2000" dirty="0" smtClean="0"/>
              <a:t>=“vertical” </a:t>
            </a:r>
            <a:r>
              <a:rPr kumimoji="1" lang="zh-CN" altLang="en-US" sz="2000" dirty="0" smtClean="0"/>
              <a:t>  垂直布局</a:t>
            </a:r>
            <a:endParaRPr kumimoji="1" lang="en-US" altLang="zh-CN" sz="2000" dirty="0" smtClean="0"/>
          </a:p>
          <a:p>
            <a:r>
              <a:rPr kumimoji="1" lang="en-US" altLang="zh-CN" sz="2000" dirty="0" err="1"/>
              <a:t>android:orientation</a:t>
            </a:r>
            <a:r>
              <a:rPr kumimoji="1" lang="en-US" altLang="zh-CN" sz="2000" dirty="0" smtClean="0"/>
              <a:t>=“horizontal”</a:t>
            </a:r>
            <a:r>
              <a:rPr kumimoji="1" lang="zh-CN" altLang="en-US" sz="2000" dirty="0" smtClean="0"/>
              <a:t>   水平布局</a:t>
            </a:r>
            <a:endParaRPr kumimoji="1" lang="en-US" altLang="zh-CN" sz="2000" dirty="0" smtClean="0"/>
          </a:p>
          <a:p>
            <a:r>
              <a:rPr kumimoji="1" lang="en-US" altLang="zh-CN" sz="2000" dirty="0" err="1"/>
              <a:t>android:layout_weight</a:t>
            </a:r>
            <a:r>
              <a:rPr kumimoji="1" lang="en-US" altLang="zh-CN" sz="2000" dirty="0"/>
              <a:t> </a:t>
            </a:r>
            <a:r>
              <a:rPr kumimoji="1" lang="zh-CN" altLang="en-US" sz="2000" dirty="0" smtClean="0"/>
              <a:t> 权重，表示</a:t>
            </a:r>
            <a:r>
              <a:rPr kumimoji="1" lang="zh-CN" altLang="en-US" sz="2000" dirty="0"/>
              <a:t>子元素占据</a:t>
            </a:r>
            <a:r>
              <a:rPr kumimoji="1" lang="zh-CN" altLang="en-US" sz="2000" dirty="0" smtClean="0"/>
              <a:t>的父级容器大小的比例，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可以根据屏幕的大小自动的进行调整。</a:t>
            </a:r>
            <a:endParaRPr kumimoji="1" lang="en-US" altLang="zh-CN" sz="2000" dirty="0" smtClean="0"/>
          </a:p>
          <a:p>
            <a:endParaRPr kumimoji="1" lang="en-US" altLang="zh-CN" sz="2000" dirty="0"/>
          </a:p>
          <a:p>
            <a:r>
              <a:rPr kumimoji="1" lang="en-US" altLang="zh-CN" sz="1800" dirty="0" err="1" smtClean="0"/>
              <a:t>TableLayout</a:t>
            </a:r>
            <a:r>
              <a:rPr kumimoji="1" lang="en-US" altLang="zh-CN" sz="1800" dirty="0" smtClean="0"/>
              <a:t>:</a:t>
            </a:r>
            <a:r>
              <a:rPr kumimoji="1" lang="zh-CN" altLang="en-US" sz="1800" dirty="0" smtClean="0"/>
              <a:t> 表格布局</a:t>
            </a:r>
            <a:endParaRPr kumimoji="1" lang="en-US" altLang="zh-CN" sz="1800" dirty="0" smtClean="0"/>
          </a:p>
          <a:p>
            <a:r>
              <a:rPr kumimoji="1" lang="en-US" altLang="zh-CN" sz="1800" dirty="0" err="1" smtClean="0"/>
              <a:t>TableRow</a:t>
            </a:r>
            <a:r>
              <a:rPr kumimoji="1" lang="zh-CN" altLang="en-US" sz="1800" dirty="0" smtClean="0"/>
              <a:t> 布局中的行，其中可以放置控件</a:t>
            </a:r>
            <a:endParaRPr kumimoji="1" lang="en-US" altLang="zh-CN" sz="1800" dirty="0"/>
          </a:p>
          <a:p>
            <a:r>
              <a:rPr kumimoji="1" lang="en-US" altLang="zh-CN" sz="1800" dirty="0" err="1" smtClean="0"/>
              <a:t>TableLayout</a:t>
            </a:r>
            <a:r>
              <a:rPr kumimoji="1" lang="zh-CN" altLang="en-US" sz="1800" dirty="0" smtClean="0"/>
              <a:t>中的列以列最大的行中的列为准</a:t>
            </a:r>
            <a:endParaRPr kumimoji="1" lang="en-US" altLang="zh-CN" sz="1800" dirty="0" smtClean="0"/>
          </a:p>
          <a:p>
            <a:r>
              <a:rPr kumimoji="1" lang="en-US" altLang="zh-CN" sz="1800" dirty="0"/>
              <a:t>Shrinkable  </a:t>
            </a:r>
            <a:r>
              <a:rPr kumimoji="1" lang="zh-CN" altLang="en-US" sz="1800" dirty="0"/>
              <a:t>表示该列的宽度可以进行收缩，以使表格能够适应父容器的大小</a:t>
            </a:r>
          </a:p>
          <a:p>
            <a:r>
              <a:rPr kumimoji="1" lang="en-US" altLang="zh-CN" sz="1800" dirty="0"/>
              <a:t>Stretchable </a:t>
            </a:r>
            <a:r>
              <a:rPr kumimoji="1" lang="zh-CN" altLang="en-US" sz="1800" dirty="0"/>
              <a:t>表示该列的宽度可以进行拉伸，以使能够填满表格中的空闲空间</a:t>
            </a:r>
          </a:p>
          <a:p>
            <a:r>
              <a:rPr kumimoji="1" lang="en-US" altLang="zh-CN" sz="1800" dirty="0"/>
              <a:t>Collapsed  </a:t>
            </a:r>
            <a:r>
              <a:rPr kumimoji="1" lang="zh-CN" altLang="en-US" sz="1800" dirty="0" smtClean="0"/>
              <a:t>表示该列会被隐藏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r>
              <a:rPr kumimoji="1" lang="en-US" altLang="zh-CN" sz="1800" dirty="0" err="1" smtClean="0"/>
              <a:t>AbsoluteLayou</a:t>
            </a:r>
            <a:r>
              <a:rPr kumimoji="1" lang="zh-CN" altLang="en-US" sz="1800" dirty="0" smtClean="0"/>
              <a:t> 绝对布局：</a:t>
            </a:r>
            <a:endParaRPr kumimoji="1" lang="en-US" altLang="zh-CN" sz="1800" dirty="0" smtClean="0"/>
          </a:p>
          <a:p>
            <a:r>
              <a:rPr kumimoji="1" lang="zh-CN" altLang="en-US" sz="1800" dirty="0"/>
              <a:t>中将所有的子元素通过设置</a:t>
            </a:r>
            <a:r>
              <a:rPr kumimoji="1" lang="en-US" altLang="zh-CN" sz="1800" dirty="0" err="1"/>
              <a:t>android:layout_x</a:t>
            </a:r>
            <a:r>
              <a:rPr kumimoji="1" lang="en-US" altLang="zh-CN" sz="1800" dirty="0"/>
              <a:t> </a:t>
            </a:r>
            <a:r>
              <a:rPr kumimoji="1" lang="zh-CN" altLang="en-US" sz="1800" dirty="0"/>
              <a:t>和 </a:t>
            </a:r>
            <a:r>
              <a:rPr kumimoji="1" lang="en-US" altLang="zh-CN" sz="1800" dirty="0" err="1"/>
              <a:t>android:layout_y</a:t>
            </a:r>
            <a:r>
              <a:rPr kumimoji="1" lang="zh-CN" altLang="en-US" sz="1800" dirty="0"/>
              <a:t>属性，将子元素的坐标位置固定下</a:t>
            </a:r>
            <a:r>
              <a:rPr kumimoji="1" lang="zh-CN" altLang="en-US" sz="1800" dirty="0" smtClean="0"/>
              <a:t>来</a:t>
            </a:r>
            <a:r>
              <a:rPr kumimoji="1" lang="en-US" altLang="zh-CN" sz="1800" dirty="0" smtClean="0"/>
              <a:t>(</a:t>
            </a:r>
            <a:r>
              <a:rPr kumimoji="1" lang="en-US" altLang="zh-CN" sz="1800" dirty="0" err="1" smtClean="0"/>
              <a:t>px</a:t>
            </a:r>
            <a:r>
              <a:rPr kumimoji="1" lang="en-US" altLang="zh-CN" sz="1800" dirty="0" smtClean="0"/>
              <a:t>)</a:t>
            </a:r>
            <a:endParaRPr kumimoji="1" lang="zh-CN" altLang="en-US" sz="1800" dirty="0"/>
          </a:p>
          <a:p>
            <a:endParaRPr kumimoji="1" lang="en-US" altLang="zh-CN" sz="1800" dirty="0" smtClean="0"/>
          </a:p>
          <a:p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108066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 smtClean="0"/>
              <a:t>Relativelayout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0462"/>
          </a:xfrm>
        </p:spPr>
        <p:txBody>
          <a:bodyPr>
            <a:normAutofit fontScale="70000" lnSpcReduction="20000"/>
          </a:bodyPr>
          <a:lstStyle/>
          <a:p>
            <a:r>
              <a:rPr kumimoji="1" lang="en-US" altLang="zh-TW" dirty="0" err="1"/>
              <a:t>android:layout_toLeftOf</a:t>
            </a:r>
            <a:r>
              <a:rPr kumimoji="1" lang="en-US" altLang="zh-TW" dirty="0"/>
              <a:t> 	 	</a:t>
            </a:r>
            <a:r>
              <a:rPr kumimoji="1" lang="zh-TW" altLang="en-US" dirty="0"/>
              <a:t>该组件位于引用组件的左方</a:t>
            </a:r>
          </a:p>
          <a:p>
            <a:r>
              <a:rPr kumimoji="1" lang="en-US" altLang="zh-TW" dirty="0" err="1"/>
              <a:t>android:layout_toRightOf</a:t>
            </a:r>
            <a:r>
              <a:rPr kumimoji="1" lang="en-US" altLang="zh-TW" dirty="0"/>
              <a:t> 		</a:t>
            </a:r>
            <a:r>
              <a:rPr kumimoji="1" lang="zh-TW" altLang="en-US" dirty="0"/>
              <a:t>该组件位于引用组件的右方</a:t>
            </a:r>
          </a:p>
          <a:p>
            <a:r>
              <a:rPr kumimoji="1" lang="en-US" altLang="zh-TW" dirty="0" err="1"/>
              <a:t>android:layout_above</a:t>
            </a:r>
            <a:r>
              <a:rPr kumimoji="1" lang="en-US" altLang="zh-TW" dirty="0"/>
              <a:t> 			</a:t>
            </a:r>
            <a:r>
              <a:rPr kumimoji="1" lang="zh-TW" altLang="en-US" dirty="0"/>
              <a:t>该组件位于引用组件的上方</a:t>
            </a:r>
          </a:p>
          <a:p>
            <a:r>
              <a:rPr kumimoji="1" lang="en-US" altLang="zh-TW" dirty="0" err="1"/>
              <a:t>android:layout_below</a:t>
            </a:r>
            <a:r>
              <a:rPr kumimoji="1" lang="en-US" altLang="zh-TW" dirty="0"/>
              <a:t> 		    	</a:t>
            </a:r>
            <a:r>
              <a:rPr kumimoji="1" lang="zh-TW" altLang="en-US" dirty="0"/>
              <a:t>该组件位于引用组件的下方</a:t>
            </a:r>
          </a:p>
          <a:p>
            <a:r>
              <a:rPr kumimoji="1" lang="en-US" altLang="zh-TW" dirty="0" err="1"/>
              <a:t>android:layout_alignParentLeft</a:t>
            </a:r>
            <a:r>
              <a:rPr kumimoji="1" lang="en-US" altLang="zh-TW" dirty="0"/>
              <a:t>  	</a:t>
            </a:r>
            <a:r>
              <a:rPr kumimoji="1" lang="zh-TW" altLang="en-US" dirty="0"/>
              <a:t>该组件是否对齐父组件的左端</a:t>
            </a:r>
          </a:p>
          <a:p>
            <a:r>
              <a:rPr kumimoji="1" lang="en-US" altLang="zh-TW" dirty="0" err="1"/>
              <a:t>android:layout_alignParentRight</a:t>
            </a:r>
            <a:r>
              <a:rPr kumimoji="1" lang="en-US" altLang="zh-TW" dirty="0"/>
              <a:t> 	</a:t>
            </a:r>
            <a:r>
              <a:rPr kumimoji="1" lang="zh-TW" altLang="en-US" dirty="0" smtClean="0"/>
              <a:t>该组件是否</a:t>
            </a:r>
            <a:r>
              <a:rPr kumimoji="1" lang="zh-CN" altLang="en-US" dirty="0" smtClean="0"/>
              <a:t>对</a:t>
            </a:r>
            <a:r>
              <a:rPr kumimoji="1" lang="zh-TW" altLang="en-US" dirty="0" smtClean="0"/>
              <a:t>齐其父组</a:t>
            </a:r>
            <a:r>
              <a:rPr kumimoji="1" lang="zh-TW" altLang="en-US" dirty="0"/>
              <a:t>件的右端</a:t>
            </a:r>
          </a:p>
          <a:p>
            <a:r>
              <a:rPr kumimoji="1" lang="en-US" altLang="zh-TW" dirty="0" err="1"/>
              <a:t>android:layout_alignParentTop</a:t>
            </a:r>
            <a:r>
              <a:rPr kumimoji="1" lang="en-US" altLang="zh-TW" dirty="0"/>
              <a:t>   	</a:t>
            </a:r>
            <a:r>
              <a:rPr kumimoji="1" lang="zh-TW" altLang="en-US" dirty="0"/>
              <a:t>该组件是否对齐父组件的顶部</a:t>
            </a:r>
          </a:p>
          <a:p>
            <a:r>
              <a:rPr kumimoji="1" lang="en-US" altLang="zh-TW" dirty="0" err="1"/>
              <a:t>android:layout_alignParentBottom</a:t>
            </a:r>
            <a:r>
              <a:rPr kumimoji="1" lang="en-US" altLang="zh-TW" dirty="0"/>
              <a:t> </a:t>
            </a:r>
            <a:r>
              <a:rPr kumimoji="1" lang="zh-TW" altLang="en-US" dirty="0" smtClean="0"/>
              <a:t>该组件是否对齐父组</a:t>
            </a:r>
            <a:r>
              <a:rPr kumimoji="1" lang="zh-TW" altLang="en-US" dirty="0"/>
              <a:t>件的</a:t>
            </a:r>
            <a:r>
              <a:rPr kumimoji="1" lang="zh-TW" altLang="en-US" dirty="0" smtClean="0"/>
              <a:t>底部</a:t>
            </a:r>
            <a:endParaRPr kumimoji="1" lang="en-US" altLang="zh-TW" dirty="0" smtClean="0"/>
          </a:p>
          <a:p>
            <a:r>
              <a:rPr kumimoji="1" lang="en-US" altLang="zh-TW" dirty="0" err="1" smtClean="0"/>
              <a:t>android:layout_alignBottom</a:t>
            </a:r>
            <a:r>
              <a:rPr kumimoji="1" lang="zh-CN" altLang="en-US" dirty="0" smtClean="0"/>
              <a:t> 底部和指定组件对其</a:t>
            </a:r>
            <a:endParaRPr kumimoji="1" lang="en-US" altLang="zh-CN" dirty="0" smtClean="0"/>
          </a:p>
          <a:p>
            <a:r>
              <a:rPr kumimoji="1" lang="en-US" altLang="zh-TW" dirty="0" err="1" smtClean="0"/>
              <a:t>android:layout_align</a:t>
            </a:r>
            <a:r>
              <a:rPr kumimoji="1" lang="en-US" altLang="zh-CN" dirty="0" err="1" smtClean="0"/>
              <a:t>Top</a:t>
            </a:r>
            <a:r>
              <a:rPr kumimoji="1" lang="zh-CN" altLang="en-US" dirty="0" smtClean="0"/>
              <a:t>  顶部与指定组件对其</a:t>
            </a:r>
            <a:endParaRPr kumimoji="1" lang="en-US" altLang="zh-CN" dirty="0" smtClean="0"/>
          </a:p>
          <a:p>
            <a:r>
              <a:rPr kumimoji="1" lang="en-US" altLang="zh-TW" dirty="0" err="1" smtClean="0"/>
              <a:t>android:layout_align</a:t>
            </a:r>
            <a:r>
              <a:rPr kumimoji="1" lang="en-US" altLang="zh-CN" dirty="0" err="1" smtClean="0"/>
              <a:t>Left</a:t>
            </a:r>
            <a:r>
              <a:rPr kumimoji="1" lang="zh-CN" altLang="en-US" dirty="0" smtClean="0"/>
              <a:t> 左边与指定组件对其</a:t>
            </a:r>
            <a:endParaRPr kumimoji="1" lang="en-US" altLang="zh-CN" dirty="0" smtClean="0"/>
          </a:p>
          <a:p>
            <a:r>
              <a:rPr kumimoji="1" lang="en-US" altLang="zh-TW" dirty="0" err="1" smtClean="0"/>
              <a:t>android:layout_align</a:t>
            </a:r>
            <a:r>
              <a:rPr kumimoji="1" lang="en-US" altLang="zh-CN" dirty="0" err="1" smtClean="0"/>
              <a:t>Right</a:t>
            </a:r>
            <a:r>
              <a:rPr kumimoji="1" lang="zh-CN" altLang="en-US" dirty="0" smtClean="0"/>
              <a:t> 右边与指定组件对其</a:t>
            </a:r>
            <a:endParaRPr kumimoji="1" lang="en-US" altLang="zh-TW" dirty="0" smtClean="0"/>
          </a:p>
          <a:p>
            <a:r>
              <a:rPr kumimoji="1" lang="en-US" altLang="zh-TW" dirty="0" err="1" smtClean="0"/>
              <a:t>android:layout_centerInParent</a:t>
            </a:r>
            <a:r>
              <a:rPr kumimoji="1" lang="en-US" altLang="zh-TW" dirty="0" smtClean="0"/>
              <a:t> 	  </a:t>
            </a:r>
            <a:r>
              <a:rPr kumimoji="1" lang="zh-TW" altLang="en-US" dirty="0" smtClean="0"/>
              <a:t>该组件是否相对于父组件居中</a:t>
            </a:r>
          </a:p>
          <a:p>
            <a:r>
              <a:rPr kumimoji="1" lang="en-US" altLang="zh-TW" dirty="0" err="1" smtClean="0"/>
              <a:t>android:layout_centerHorizontal</a:t>
            </a:r>
            <a:r>
              <a:rPr kumimoji="1" lang="en-US" altLang="zh-TW" dirty="0" smtClean="0"/>
              <a:t>   </a:t>
            </a:r>
            <a:r>
              <a:rPr kumimoji="1" lang="en-US" altLang="zh-TW" dirty="0"/>
              <a:t>	</a:t>
            </a:r>
            <a:r>
              <a:rPr kumimoji="1" lang="zh-TW" altLang="en-US" dirty="0"/>
              <a:t>该组件是否横向居中</a:t>
            </a:r>
          </a:p>
          <a:p>
            <a:r>
              <a:rPr kumimoji="1" lang="en-US" altLang="zh-TW" dirty="0" err="1"/>
              <a:t>android:layout_centerVertical</a:t>
            </a:r>
            <a:r>
              <a:rPr kumimoji="1" lang="en-US" altLang="zh-TW" dirty="0"/>
              <a:t> 	  	</a:t>
            </a:r>
            <a:r>
              <a:rPr kumimoji="1" lang="zh-TW" altLang="en-US" dirty="0"/>
              <a:t>该组件是否垂直</a:t>
            </a:r>
            <a:r>
              <a:rPr kumimoji="1" lang="zh-TW" altLang="en-US" dirty="0" smtClean="0"/>
              <a:t>居中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15595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FramLayout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 smtClean="0"/>
              <a:t>帧布局，没有位置概念，所有的子控件默认都会以屏幕的左上角对其</a:t>
            </a:r>
            <a:r>
              <a:rPr kumimoji="1" lang="en-US" altLang="zh-CN" sz="2400" dirty="0" smtClean="0"/>
              <a:t>,</a:t>
            </a:r>
            <a:r>
              <a:rPr kumimoji="1" lang="zh-CN" altLang="en-US" sz="2400" dirty="0" smtClean="0"/>
              <a:t>无需调整位置</a:t>
            </a:r>
            <a:endParaRPr kumimoji="1" lang="en-US" altLang="zh-CN" sz="2400" dirty="0" smtClean="0"/>
          </a:p>
          <a:p>
            <a:pPr marL="0" indent="0">
              <a:buNone/>
            </a:pPr>
            <a:r>
              <a:rPr kumimoji="1" lang="zh-CN" altLang="en-US" sz="2400" dirty="0" smtClean="0"/>
              <a:t>后添加的控件会遮盖先添加的控件。</a:t>
            </a:r>
            <a:endParaRPr kumimoji="1" lang="en-US" altLang="zh-CN" sz="2400" dirty="0" smtClean="0"/>
          </a:p>
          <a:p>
            <a:pPr marL="0" indent="0">
              <a:buNone/>
            </a:pPr>
            <a:r>
              <a:rPr kumimoji="1" lang="en-US" altLang="zh-CN" sz="2400" dirty="0" smtClean="0"/>
              <a:t>android</a:t>
            </a:r>
            <a:r>
              <a:rPr kumimoji="1" lang="zh-CN" altLang="en-US" sz="2400" dirty="0" smtClean="0"/>
              <a:t>:</a:t>
            </a:r>
            <a:r>
              <a:rPr kumimoji="1" lang="en-US" altLang="zh-CN" sz="2400" dirty="0" smtClean="0"/>
              <a:t>foreground</a:t>
            </a:r>
            <a:r>
              <a:rPr kumimoji="1" lang="zh-CN" altLang="en-US" sz="2400" dirty="0" smtClean="0"/>
              <a:t>设置绘制在所有子控件之上的内容</a:t>
            </a:r>
            <a:endParaRPr kumimoji="1" lang="en-US" altLang="zh-CN" sz="2400" dirty="0" smtClean="0"/>
          </a:p>
          <a:p>
            <a:pPr marL="0" indent="0">
              <a:buNone/>
            </a:pPr>
            <a:r>
              <a:rPr kumimoji="1" lang="en-US" altLang="zh-CN" sz="2400" dirty="0" err="1" smtClean="0"/>
              <a:t>Android:foregroundGravity</a:t>
            </a:r>
            <a:r>
              <a:rPr kumimoji="1" lang="zh-CN" altLang="en-US" sz="2400" dirty="0" smtClean="0"/>
              <a:t>设置绘制在所有子控件之上的</a:t>
            </a:r>
            <a:r>
              <a:rPr kumimoji="1" lang="en-US" altLang="zh-CN" sz="2400" dirty="0" smtClean="0"/>
              <a:t>gravity</a:t>
            </a:r>
            <a:r>
              <a:rPr kumimoji="1" lang="zh-CN" altLang="en-US" sz="2400" dirty="0" smtClean="0"/>
              <a:t>属性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05865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10623"/>
            <a:ext cx="8229600" cy="895414"/>
          </a:xfrm>
        </p:spPr>
        <p:txBody>
          <a:bodyPr/>
          <a:lstStyle/>
          <a:p>
            <a:r>
              <a:rPr kumimoji="1" lang="en-US" altLang="zh-CN" dirty="0" smtClean="0"/>
              <a:t>Dialog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1249" y="784791"/>
            <a:ext cx="8515551" cy="6073209"/>
          </a:xfrm>
        </p:spPr>
        <p:txBody>
          <a:bodyPr>
            <a:normAutofit lnSpcReduction="10000"/>
          </a:bodyPr>
          <a:lstStyle/>
          <a:p>
            <a:r>
              <a:rPr kumimoji="1" lang="en-US" altLang="zh-CN" sz="2000" dirty="0">
                <a:hlinkClick r:id="rId2"/>
              </a:rPr>
              <a:t>http://developer.android.com/guide/topics/ui/</a:t>
            </a:r>
            <a:r>
              <a:rPr kumimoji="1" lang="en-US" altLang="zh-CN" sz="2000" dirty="0" smtClean="0">
                <a:hlinkClick r:id="rId2"/>
              </a:rPr>
              <a:t>dialogs.html</a:t>
            </a:r>
            <a:r>
              <a:rPr kumimoji="1" lang="zh-CN" altLang="en-US" sz="2000" dirty="0" smtClean="0"/>
              <a:t> </a:t>
            </a:r>
            <a:endParaRPr kumimoji="1" lang="en-US" altLang="zh-CN" sz="2000" dirty="0" smtClean="0"/>
          </a:p>
          <a:p>
            <a:r>
              <a:rPr lang="en-US" altLang="zh-CN" sz="2000" dirty="0" err="1"/>
              <a:t>AlertDialog.Builder</a:t>
            </a:r>
            <a:r>
              <a:rPr lang="en-US" altLang="zh-CN" sz="2000" dirty="0"/>
              <a:t> builder = new</a:t>
            </a:r>
            <a:r>
              <a:rPr lang="en-US" altLang="zh-CN" sz="2000" b="1" dirty="0"/>
              <a:t> </a:t>
            </a:r>
            <a:r>
              <a:rPr lang="en-US" altLang="zh-CN" sz="2000" dirty="0" err="1"/>
              <a:t>AlertDialog.Builder</a:t>
            </a:r>
            <a:r>
              <a:rPr lang="en-US" altLang="zh-CN" sz="2000" b="1" dirty="0"/>
              <a:t>(</a:t>
            </a:r>
            <a:r>
              <a:rPr lang="en-US" altLang="zh-CN" sz="2000" dirty="0"/>
              <a:t>this</a:t>
            </a:r>
            <a:r>
              <a:rPr lang="en-US" altLang="zh-CN" sz="2000" b="1" dirty="0"/>
              <a:t>)</a:t>
            </a:r>
            <a:r>
              <a:rPr lang="en-US" altLang="zh-CN" sz="2000" b="1" dirty="0" smtClean="0"/>
              <a:t>;</a:t>
            </a:r>
          </a:p>
          <a:p>
            <a:r>
              <a:rPr lang="en-US" altLang="zh-CN" sz="2000" b="1" dirty="0" err="1" smtClean="0"/>
              <a:t>AlertDialog</a:t>
            </a:r>
            <a:r>
              <a:rPr lang="zh-CN" altLang="en-US" sz="2000" b="1" dirty="0" smtClean="0"/>
              <a:t> </a:t>
            </a:r>
            <a:r>
              <a:rPr lang="en-US" altLang="zh-CN" sz="2000" b="1" dirty="0" err="1" smtClean="0"/>
              <a:t>alertDialog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=</a:t>
            </a:r>
            <a:r>
              <a:rPr lang="zh-CN" altLang="en-US" sz="2000" b="1" dirty="0" smtClean="0"/>
              <a:t> </a:t>
            </a:r>
            <a:r>
              <a:rPr lang="en-US" altLang="zh-CN" sz="2000" b="1" dirty="0" err="1" smtClean="0"/>
              <a:t>builder.create</a:t>
            </a:r>
            <a:r>
              <a:rPr lang="en-US" altLang="zh-CN" sz="2000" b="1" dirty="0" smtClean="0"/>
              <a:t>();</a:t>
            </a:r>
          </a:p>
          <a:p>
            <a:r>
              <a:rPr lang="en-US" altLang="zh-CN" sz="2000" b="1" dirty="0" err="1" smtClean="0"/>
              <a:t>alertDialog.show</a:t>
            </a:r>
            <a:r>
              <a:rPr lang="en-US" altLang="zh-CN" sz="2000" b="1" dirty="0" smtClean="0"/>
              <a:t>();</a:t>
            </a:r>
            <a:r>
              <a:rPr lang="zh-CN" altLang="en-US" sz="2000" b="1" dirty="0" smtClean="0"/>
              <a:t>  </a:t>
            </a:r>
            <a:r>
              <a:rPr lang="en-US" altLang="zh-CN" sz="2000" b="1" dirty="0" smtClean="0"/>
              <a:t>//</a:t>
            </a:r>
            <a:r>
              <a:rPr lang="zh-CN" altLang="en-US" sz="2000" b="1" dirty="0" smtClean="0"/>
              <a:t>显示</a:t>
            </a:r>
            <a:r>
              <a:rPr lang="en-US" altLang="zh-CN" sz="2000" b="1" dirty="0" smtClean="0"/>
              <a:t>dialog</a:t>
            </a:r>
          </a:p>
          <a:p>
            <a:r>
              <a:rPr lang="en-US" altLang="zh-CN" sz="2000" b="1" dirty="0" err="1" smtClean="0"/>
              <a:t>alertDialog.cancel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；取消</a:t>
            </a:r>
            <a:r>
              <a:rPr lang="en-US" altLang="zh-CN" sz="2000" b="1" dirty="0" smtClean="0"/>
              <a:t>dialog</a:t>
            </a:r>
            <a:endParaRPr lang="en-US" altLang="zh-CN" sz="2000" b="1" dirty="0"/>
          </a:p>
          <a:p>
            <a:pPr marL="0" indent="0">
              <a:buNone/>
            </a:pPr>
            <a:endParaRPr lang="en-US" altLang="zh-CN" sz="2000" b="1" dirty="0" smtClean="0"/>
          </a:p>
          <a:p>
            <a:r>
              <a:rPr kumimoji="1" lang="en-US" altLang="zh-CN" sz="2000" b="1" dirty="0" err="1" smtClean="0"/>
              <a:t>builder.setTitle</a:t>
            </a:r>
            <a:r>
              <a:rPr kumimoji="1" lang="en-US" altLang="zh-CN" sz="2000" b="1" dirty="0" smtClean="0"/>
              <a:t>();</a:t>
            </a:r>
            <a:r>
              <a:rPr kumimoji="1" lang="zh-CN" altLang="en-US" sz="2000" b="1" dirty="0" smtClean="0"/>
              <a:t>设置</a:t>
            </a:r>
            <a:r>
              <a:rPr kumimoji="1" lang="en-US" altLang="zh-CN" sz="2000" b="1" dirty="0" smtClean="0"/>
              <a:t>title</a:t>
            </a:r>
          </a:p>
          <a:p>
            <a:r>
              <a:rPr kumimoji="1" lang="en-US" altLang="zh-CN" sz="2000" b="1" dirty="0" err="1" smtClean="0"/>
              <a:t>builder.setMessage</a:t>
            </a:r>
            <a:r>
              <a:rPr kumimoji="1" lang="en-US" altLang="zh-CN" sz="2000" b="1" dirty="0" smtClean="0"/>
              <a:t>();</a:t>
            </a:r>
            <a:r>
              <a:rPr kumimoji="1" lang="zh-CN" altLang="en-US" sz="2000" b="1" dirty="0" smtClean="0"/>
              <a:t>设置内容</a:t>
            </a:r>
            <a:endParaRPr kumimoji="1" lang="en-US" altLang="zh-CN" sz="2000" b="1" dirty="0" smtClean="0"/>
          </a:p>
          <a:p>
            <a:r>
              <a:rPr kumimoji="1" lang="en-US" altLang="zh-CN" sz="2000" b="1" dirty="0" err="1" smtClean="0"/>
              <a:t>builder.setPositiveButton</a:t>
            </a:r>
            <a:r>
              <a:rPr kumimoji="1" lang="en-US" altLang="zh-CN" sz="2000" b="1" dirty="0" smtClean="0"/>
              <a:t>(p1,p2);</a:t>
            </a:r>
            <a:r>
              <a:rPr kumimoji="1" lang="zh-CN" altLang="en-US" sz="2000" b="1" dirty="0" smtClean="0"/>
              <a:t>设置右边按钮</a:t>
            </a:r>
            <a:endParaRPr kumimoji="1" lang="en-US" altLang="zh-CN" sz="2000" b="1" dirty="0" smtClean="0"/>
          </a:p>
          <a:p>
            <a:r>
              <a:rPr kumimoji="1" lang="en-US" altLang="zh-CN" sz="2000" b="1" dirty="0" err="1" smtClean="0"/>
              <a:t>builder.setNegativeButton</a:t>
            </a:r>
            <a:r>
              <a:rPr kumimoji="1" lang="en-US" altLang="zh-CN" sz="2000" b="1" dirty="0" smtClean="0"/>
              <a:t>(p1,p2)</a:t>
            </a:r>
            <a:r>
              <a:rPr kumimoji="1" lang="zh-CN" altLang="zh-CN" sz="2000" b="1" dirty="0" smtClean="0"/>
              <a:t>;</a:t>
            </a:r>
            <a:r>
              <a:rPr kumimoji="1" lang="zh-CN" altLang="en-US" sz="2000" b="1" dirty="0" smtClean="0"/>
              <a:t>设置左边按钮</a:t>
            </a:r>
            <a:endParaRPr kumimoji="1" lang="en-US" altLang="zh-CN" sz="2000" b="1" dirty="0" smtClean="0"/>
          </a:p>
          <a:p>
            <a:r>
              <a:rPr kumimoji="1" lang="en-US" altLang="zh-CN" sz="2000" b="1" dirty="0" err="1" smtClean="0"/>
              <a:t>builder.setNeutralButton</a:t>
            </a:r>
            <a:r>
              <a:rPr kumimoji="1" lang="zh-CN" altLang="en-US" sz="2000" b="1" dirty="0" smtClean="0"/>
              <a:t>(</a:t>
            </a:r>
            <a:r>
              <a:rPr kumimoji="1" lang="en-US" altLang="zh-CN" sz="2000" b="1" dirty="0" smtClean="0"/>
              <a:t>p1,p2);</a:t>
            </a:r>
            <a:r>
              <a:rPr kumimoji="1" lang="zh-CN" altLang="en-US" sz="2000" b="1" dirty="0" smtClean="0"/>
              <a:t>设置中间按钮</a:t>
            </a:r>
            <a:endParaRPr kumimoji="1" lang="en-US" altLang="zh-CN" sz="2000" b="1" dirty="0" smtClean="0"/>
          </a:p>
          <a:p>
            <a:r>
              <a:rPr kumimoji="1" lang="en-US" altLang="zh-CN" sz="2000" b="1" dirty="0" err="1" smtClean="0"/>
              <a:t>builder.setCancelable</a:t>
            </a:r>
            <a:r>
              <a:rPr kumimoji="1" lang="en-US" altLang="zh-CN" sz="2000" b="1" dirty="0" smtClean="0"/>
              <a:t>();</a:t>
            </a:r>
            <a:r>
              <a:rPr kumimoji="1" lang="zh-CN" altLang="en-US" sz="2000" b="1" dirty="0" smtClean="0"/>
              <a:t>设置</a:t>
            </a:r>
            <a:r>
              <a:rPr kumimoji="1" lang="en-US" altLang="zh-CN" sz="2000" b="1" dirty="0" smtClean="0"/>
              <a:t>touch</a:t>
            </a:r>
            <a:r>
              <a:rPr kumimoji="1" lang="zh-CN" altLang="en-US" sz="2000" b="1" dirty="0" smtClean="0"/>
              <a:t>屏幕是否消失</a:t>
            </a:r>
            <a:endParaRPr kumimoji="1" lang="en-US" altLang="zh-CN" sz="2000" b="1" dirty="0" smtClean="0"/>
          </a:p>
          <a:p>
            <a:r>
              <a:rPr kumimoji="1" lang="en-US" altLang="zh-CN" sz="2000" dirty="0" err="1" smtClean="0"/>
              <a:t>builder.setItems</a:t>
            </a:r>
            <a:r>
              <a:rPr kumimoji="1" lang="en-US" altLang="zh-CN" sz="2000" dirty="0" smtClean="0"/>
              <a:t>();</a:t>
            </a:r>
            <a:r>
              <a:rPr kumimoji="1" lang="zh-CN" altLang="en-US" sz="2000" dirty="0" smtClean="0"/>
              <a:t>设置列表</a:t>
            </a:r>
            <a:endParaRPr kumimoji="1" lang="en-US" altLang="zh-CN" sz="2000" dirty="0" smtClean="0"/>
          </a:p>
          <a:p>
            <a:r>
              <a:rPr kumimoji="1" lang="en-US" altLang="zh-CN" sz="2000" dirty="0" smtClean="0"/>
              <a:t>builder</a:t>
            </a:r>
            <a:r>
              <a:rPr kumimoji="1" lang="zh-CN" altLang="en-US" sz="2000" dirty="0" smtClean="0"/>
              <a:t>.</a:t>
            </a:r>
            <a:r>
              <a:rPr kumimoji="1" lang="en-US" altLang="zh-CN" sz="2000" dirty="0" err="1" smtClean="0"/>
              <a:t>setMultiChoiceItems</a:t>
            </a:r>
            <a:r>
              <a:rPr kumimoji="1" lang="en-US" altLang="zh-CN" sz="2000" dirty="0" smtClean="0"/>
              <a:t>()</a:t>
            </a:r>
            <a:r>
              <a:rPr kumimoji="1" lang="zh-CN" altLang="en-US" sz="2000" dirty="0" smtClean="0"/>
              <a:t>设置多选列表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builder.setSingleChoiceItems</a:t>
            </a:r>
            <a:r>
              <a:rPr kumimoji="1" lang="en-US" altLang="zh-CN" sz="2000" dirty="0" smtClean="0"/>
              <a:t>()</a:t>
            </a:r>
            <a:r>
              <a:rPr kumimoji="1" lang="zh-CN" altLang="en-US" sz="2000" dirty="0" smtClean="0"/>
              <a:t>设置单选列表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builder.setIcon</a:t>
            </a:r>
            <a:r>
              <a:rPr kumimoji="1" lang="en-US" altLang="zh-CN" sz="2000" dirty="0" smtClean="0"/>
              <a:t>()</a:t>
            </a:r>
            <a:r>
              <a:rPr kumimoji="1" lang="zh-CN" altLang="en-US" sz="2000" dirty="0" smtClean="0"/>
              <a:t>设置</a:t>
            </a:r>
            <a:r>
              <a:rPr kumimoji="1" lang="en-US" altLang="zh-CN" sz="2000" dirty="0" smtClean="0"/>
              <a:t>title</a:t>
            </a:r>
            <a:r>
              <a:rPr kumimoji="1" lang="zh-CN" altLang="en-US" sz="2000" dirty="0" smtClean="0"/>
              <a:t>图标</a:t>
            </a:r>
            <a:endParaRPr kumimoji="1" lang="en-US" altLang="zh-CN" sz="2000" dirty="0" smtClean="0"/>
          </a:p>
          <a:p>
            <a:r>
              <a:rPr kumimoji="1" lang="en-US" altLang="zh-CN" sz="2000" dirty="0" smtClean="0"/>
              <a:t>builder</a:t>
            </a:r>
            <a:r>
              <a:rPr kumimoji="1" lang="zh-CN" altLang="en-US" sz="2000" dirty="0" smtClean="0"/>
              <a:t>.</a:t>
            </a:r>
            <a:r>
              <a:rPr kumimoji="1" lang="en-US" altLang="zh-CN" sz="2000" dirty="0" err="1" smtClean="0"/>
              <a:t>setView</a:t>
            </a:r>
            <a:r>
              <a:rPr kumimoji="1" lang="en-US" altLang="zh-CN" sz="2000" dirty="0" smtClean="0"/>
              <a:t>()</a:t>
            </a:r>
            <a:r>
              <a:rPr kumimoji="1" lang="zh-CN" altLang="en-US" sz="2000" dirty="0" smtClean="0"/>
              <a:t>显示自定义的</a:t>
            </a:r>
            <a:r>
              <a:rPr kumimoji="1" lang="en-US" altLang="zh-CN" sz="2000" dirty="0" smtClean="0"/>
              <a:t>view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138186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Toast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Toast</a:t>
            </a:r>
            <a:r>
              <a:rPr lang="zh-CN" altLang="en-US" sz="2000" dirty="0"/>
              <a:t>英文含义是吐司，在</a:t>
            </a:r>
            <a:r>
              <a:rPr lang="en-US" altLang="zh-CN" sz="2000" dirty="0"/>
              <a:t>Android</a:t>
            </a:r>
            <a:r>
              <a:rPr lang="zh-CN" altLang="en-US" sz="2000" dirty="0"/>
              <a:t>中，它就像烘烤机里做好的吐司弹出来，并持续一小段时间后慢慢消失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/>
              <a:t>使用场景：</a:t>
            </a:r>
          </a:p>
          <a:p>
            <a:pPr marL="0" indent="0">
              <a:buNone/>
            </a:pPr>
            <a:r>
              <a:rPr lang="zh-CN" altLang="en-US" sz="2000" dirty="0" smtClean="0"/>
              <a:t>  </a:t>
            </a:r>
            <a:r>
              <a:rPr lang="en-US" altLang="zh-CN" sz="2000" dirty="0" smtClean="0"/>
              <a:t>1</a:t>
            </a:r>
            <a:r>
              <a:rPr lang="zh-CN" altLang="en-US" sz="2000" dirty="0"/>
              <a:t>、需要提示用户，但又不需要用户点击“确定”或者“取消”按钮。</a:t>
            </a:r>
          </a:p>
          <a:p>
            <a:pPr marL="0" indent="0">
              <a:buNone/>
            </a:pPr>
            <a:r>
              <a:rPr lang="zh-CN" altLang="en-US" sz="2000" dirty="0" smtClean="0"/>
              <a:t>  </a:t>
            </a:r>
            <a:r>
              <a:rPr lang="en-US" altLang="zh-CN" sz="2000" dirty="0" smtClean="0"/>
              <a:t>2</a:t>
            </a:r>
            <a:r>
              <a:rPr lang="zh-CN" altLang="en-US" sz="2000" dirty="0"/>
              <a:t>、不影响现有</a:t>
            </a:r>
            <a:r>
              <a:rPr lang="en-US" altLang="zh-CN" sz="2000" dirty="0"/>
              <a:t>Activity</a:t>
            </a:r>
            <a:r>
              <a:rPr lang="zh-CN" altLang="en-US" sz="2000" dirty="0"/>
              <a:t>运行的简单提示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err="1"/>
              <a:t>Toast.</a:t>
            </a:r>
            <a:r>
              <a:rPr lang="en-US" altLang="zh-CN" sz="2000" i="1" dirty="0" err="1"/>
              <a:t>makeText</a:t>
            </a:r>
            <a:r>
              <a:rPr lang="en-US" altLang="zh-CN" sz="2000" i="1" dirty="0"/>
              <a:t>(</a:t>
            </a:r>
            <a:r>
              <a:rPr lang="en-US" altLang="zh-CN" sz="2000" i="1" dirty="0" err="1"/>
              <a:t>MainActivity.</a:t>
            </a:r>
            <a:r>
              <a:rPr lang="en-US" altLang="zh-CN" sz="2000" b="1" i="1" dirty="0" err="1"/>
              <a:t>this</a:t>
            </a:r>
            <a:r>
              <a:rPr lang="en-US" altLang="zh-CN" sz="2000" b="1" i="1" dirty="0"/>
              <a:t>, "toast", </a:t>
            </a:r>
            <a:r>
              <a:rPr lang="en-US" altLang="zh-CN" sz="2000" b="1" i="1" dirty="0" err="1"/>
              <a:t>Toast.LENGTH_SHORT</a:t>
            </a:r>
            <a:r>
              <a:rPr lang="en-US" altLang="zh-CN" sz="2000" b="1" i="1" dirty="0" smtClean="0"/>
              <a:t>);</a:t>
            </a:r>
          </a:p>
          <a:p>
            <a:pPr marL="0" indent="0">
              <a:buNone/>
            </a:pPr>
            <a:r>
              <a:rPr lang="en-US" altLang="zh-CN" sz="2000" b="1" i="1" dirty="0" err="1" smtClean="0"/>
              <a:t>Toast.LENGTH_LONG</a:t>
            </a:r>
            <a:r>
              <a:rPr lang="zh-CN" altLang="en-US" sz="2000" b="1" i="1" dirty="0" smtClean="0"/>
              <a:t> 显示时间稍长</a:t>
            </a:r>
            <a:endParaRPr lang="en-US" altLang="zh-CN" sz="2000" b="1" i="1" dirty="0" smtClean="0"/>
          </a:p>
          <a:p>
            <a:pPr marL="0" indent="0">
              <a:buNone/>
            </a:pPr>
            <a:r>
              <a:rPr lang="en-US" altLang="zh-CN" sz="2000" b="1" i="1" dirty="0" err="1" smtClean="0"/>
              <a:t>Toast.LENGTH_SHORT</a:t>
            </a:r>
            <a:r>
              <a:rPr lang="zh-CN" altLang="en-US" sz="2000" b="1" i="1" dirty="0" smtClean="0"/>
              <a:t> 显示时间稍短</a:t>
            </a:r>
            <a:endParaRPr lang="en-US" altLang="zh-CN" sz="2000" b="1" i="1" dirty="0" smtClean="0"/>
          </a:p>
          <a:p>
            <a:pPr marL="0" indent="0">
              <a:buNone/>
            </a:pPr>
            <a:r>
              <a:rPr lang="en-US" altLang="zh-CN" sz="2000" dirty="0" err="1"/>
              <a:t>mToast.setGravity</a:t>
            </a:r>
            <a:r>
              <a:rPr lang="en-US" altLang="zh-CN" sz="2000" dirty="0"/>
              <a:t>(</a:t>
            </a:r>
            <a:r>
              <a:rPr lang="en-US" altLang="zh-CN" sz="2000" dirty="0" err="1"/>
              <a:t>Gravity.</a:t>
            </a:r>
            <a:r>
              <a:rPr lang="en-US" altLang="zh-CN" sz="2000" i="1" dirty="0" err="1"/>
              <a:t>CENTER</a:t>
            </a:r>
            <a:r>
              <a:rPr lang="en-US" altLang="zh-CN" sz="2000" i="1" dirty="0"/>
              <a:t>, 0, 0)</a:t>
            </a:r>
            <a:r>
              <a:rPr lang="en-US" altLang="zh-CN" sz="2000" i="1" dirty="0" smtClean="0"/>
              <a:t>;</a:t>
            </a:r>
            <a:r>
              <a:rPr lang="zh-CN" altLang="en-US" sz="2000" i="1" dirty="0" smtClean="0"/>
              <a:t> 设置显示位置</a:t>
            </a:r>
            <a:endParaRPr lang="en-US" altLang="zh-CN" sz="2000" dirty="0" smtClean="0"/>
          </a:p>
          <a:p>
            <a:pPr marL="0" indent="0">
              <a:buNone/>
            </a:pP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775000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Notification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572973"/>
            <a:ext cx="8958053" cy="4525963"/>
          </a:xfrm>
        </p:spPr>
        <p:txBody>
          <a:bodyPr/>
          <a:lstStyle/>
          <a:p>
            <a:r>
              <a:rPr kumimoji="1" lang="zh-CN" altLang="en-US" dirty="0" smtClean="0"/>
              <a:t>什么是</a:t>
            </a:r>
            <a:r>
              <a:rPr kumimoji="1" lang="en-US" altLang="zh-CN" dirty="0" smtClean="0"/>
              <a:t>Notification</a:t>
            </a:r>
          </a:p>
          <a:p>
            <a:r>
              <a:rPr kumimoji="1" lang="en-US" altLang="zh-CN" sz="1400" dirty="0">
                <a:hlinkClick r:id="rId3"/>
              </a:rPr>
              <a:t>http://developer.android.com/guide/topics/ui/notifiers/</a:t>
            </a:r>
            <a:r>
              <a:rPr kumimoji="1" lang="en-US" altLang="zh-CN" sz="1400" dirty="0" smtClean="0">
                <a:hlinkClick r:id="rId3"/>
              </a:rPr>
              <a:t>notifications.html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Notification</a:t>
            </a:r>
            <a:r>
              <a:rPr kumimoji="1" lang="zh-CN" altLang="en-US" sz="1400" dirty="0"/>
              <a:t> </a:t>
            </a:r>
            <a:r>
              <a:rPr kumimoji="1" lang="zh-CN" altLang="en-US" sz="1400" dirty="0" smtClean="0"/>
              <a:t>在下拉状态栏中显示的用于提醒的控件</a:t>
            </a:r>
            <a:r>
              <a:rPr kumimoji="1" lang="en-US" altLang="zh-CN" sz="1400" dirty="0" smtClean="0"/>
              <a:t>,</a:t>
            </a:r>
            <a:r>
              <a:rPr kumimoji="1" lang="zh-CN" altLang="en-US" sz="1400" dirty="0" smtClean="0"/>
              <a:t>是属于系统的。</a:t>
            </a:r>
            <a:endParaRPr kumimoji="1" lang="en-US" altLang="zh-CN" sz="1400" dirty="0"/>
          </a:p>
          <a:p>
            <a:r>
              <a:rPr lang="en-US" altLang="zh-CN" sz="1400" dirty="0" err="1" smtClean="0"/>
              <a:t>NotificationManager</a:t>
            </a:r>
            <a:r>
              <a:rPr lang="zh-CN" altLang="en-US" sz="1400" dirty="0" smtClean="0"/>
              <a:t> </a:t>
            </a:r>
            <a:r>
              <a:rPr lang="en-US" altLang="zh-CN" sz="1400" dirty="0" err="1" smtClean="0"/>
              <a:t>mNotificationManager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= (</a:t>
            </a:r>
            <a:r>
              <a:rPr lang="en-US" altLang="zh-CN" sz="1400" dirty="0" err="1"/>
              <a:t>NotificationManager</a:t>
            </a:r>
            <a:r>
              <a:rPr lang="en-US" altLang="zh-CN" sz="1400" dirty="0"/>
              <a:t>) </a:t>
            </a:r>
            <a:r>
              <a:rPr lang="en-US" altLang="zh-CN" sz="1400" dirty="0" err="1"/>
              <a:t>getSystemService</a:t>
            </a:r>
            <a:r>
              <a:rPr lang="en-US" altLang="zh-CN" sz="1400" dirty="0"/>
              <a:t>(</a:t>
            </a:r>
            <a:r>
              <a:rPr lang="en-US" altLang="zh-CN" sz="1400" dirty="0" err="1"/>
              <a:t>Context.</a:t>
            </a:r>
            <a:r>
              <a:rPr lang="en-US" altLang="zh-CN" sz="1400" i="1" dirty="0" err="1"/>
              <a:t>NOTIFICATION_SERVICE</a:t>
            </a:r>
            <a:r>
              <a:rPr lang="en-US" altLang="zh-CN" sz="1400" i="1" dirty="0"/>
              <a:t>)</a:t>
            </a:r>
            <a:r>
              <a:rPr lang="en-US" altLang="zh-CN" sz="1400" i="1" dirty="0" smtClean="0"/>
              <a:t>;</a:t>
            </a:r>
          </a:p>
          <a:p>
            <a:r>
              <a:rPr lang="en-US" altLang="zh-CN" sz="1400" dirty="0"/>
              <a:t>android.support.v4.app.NotificationCompat.Builder builder = </a:t>
            </a:r>
            <a:r>
              <a:rPr lang="en-US" altLang="zh-CN" sz="1400" b="1" dirty="0"/>
              <a:t>new </a:t>
            </a:r>
            <a:r>
              <a:rPr lang="en-US" altLang="zh-CN" sz="1400" b="1" dirty="0" err="1"/>
              <a:t>NotificationCompat.Builder</a:t>
            </a:r>
            <a:r>
              <a:rPr lang="en-US" altLang="zh-CN" sz="1400" b="1" dirty="0"/>
              <a:t>(</a:t>
            </a:r>
            <a:r>
              <a:rPr lang="en-US" altLang="zh-CN" sz="1400" b="1" dirty="0" err="1"/>
              <a:t>MainActivity.this</a:t>
            </a:r>
            <a:r>
              <a:rPr lang="en-US" altLang="zh-CN" sz="1400" b="1" dirty="0"/>
              <a:t>)</a:t>
            </a:r>
            <a:r>
              <a:rPr lang="en-US" altLang="zh-CN" sz="1400" b="1" dirty="0" smtClean="0"/>
              <a:t>;</a:t>
            </a:r>
          </a:p>
          <a:p>
            <a:r>
              <a:rPr lang="en-US" altLang="zh-TW" sz="1400" dirty="0" err="1"/>
              <a:t>builder.setTicker</a:t>
            </a:r>
            <a:r>
              <a:rPr lang="en-US" altLang="zh-TW" sz="1400" dirty="0" smtClean="0"/>
              <a:t>(“</a:t>
            </a:r>
            <a:r>
              <a:rPr lang="zh-TW" altLang="en-US" sz="1400" dirty="0" smtClean="0"/>
              <a:t>雾霾</a:t>
            </a:r>
            <a:r>
              <a:rPr lang="zh-TW" altLang="en-US" sz="1400" dirty="0"/>
              <a:t>来</a:t>
            </a:r>
            <a:r>
              <a:rPr lang="zh-TW" altLang="en-US" sz="1400" dirty="0" smtClean="0"/>
              <a:t>了</a:t>
            </a:r>
            <a:r>
              <a:rPr lang="en-US" altLang="zh-TW" sz="1400" dirty="0" smtClean="0"/>
              <a:t>”)</a:t>
            </a:r>
            <a:r>
              <a:rPr lang="en-US" altLang="zh-TW" sz="1400" dirty="0"/>
              <a:t>;  /</a:t>
            </a:r>
            <a:r>
              <a:rPr lang="en-US" altLang="zh-TW" sz="1400" dirty="0" smtClean="0"/>
              <a:t>/</a:t>
            </a:r>
            <a:r>
              <a:rPr lang="en-US" altLang="zh-CN" sz="1400" dirty="0" smtClean="0"/>
              <a:t>Notification</a:t>
            </a:r>
            <a:r>
              <a:rPr lang="zh-CN" altLang="en-US" sz="1400" dirty="0" smtClean="0"/>
              <a:t>显示那一刻显示的内容</a:t>
            </a:r>
            <a:endParaRPr lang="zh-TW" altLang="en-US" sz="1400" dirty="0"/>
          </a:p>
          <a:p>
            <a:r>
              <a:rPr lang="en-US" altLang="zh-CN" sz="1400" dirty="0" err="1" smtClean="0"/>
              <a:t>builder.setContentTitle</a:t>
            </a:r>
            <a:r>
              <a:rPr lang="en-US" altLang="zh-CN" sz="1400" dirty="0" smtClean="0"/>
              <a:t>(“</a:t>
            </a:r>
            <a:r>
              <a:rPr lang="zh-CN" altLang="en-US" sz="1400" dirty="0" smtClean="0"/>
              <a:t>注意</a:t>
            </a:r>
            <a:r>
              <a:rPr lang="en-US" altLang="zh-CN" sz="1400" dirty="0" smtClean="0"/>
              <a:t>”);</a:t>
            </a:r>
            <a:r>
              <a:rPr lang="zh-CN" altLang="en-US" sz="1400" dirty="0" smtClean="0"/>
              <a:t>  </a:t>
            </a:r>
            <a:endParaRPr lang="en-US" altLang="zh-CN" sz="1400" dirty="0"/>
          </a:p>
          <a:p>
            <a:r>
              <a:rPr lang="en-US" altLang="zh-CN" sz="1400" dirty="0" err="1" smtClean="0"/>
              <a:t>builder.setContentText</a:t>
            </a:r>
            <a:r>
              <a:rPr lang="en-US" altLang="zh-CN" sz="1400" dirty="0" smtClean="0"/>
              <a:t>(“</a:t>
            </a:r>
            <a:r>
              <a:rPr lang="zh-CN" altLang="en-US" sz="1400" dirty="0" smtClean="0"/>
              <a:t>今天是严重雾霾</a:t>
            </a:r>
            <a:r>
              <a:rPr lang="en-US" altLang="zh-CN" sz="1400" dirty="0" smtClean="0"/>
              <a:t>”);</a:t>
            </a:r>
            <a:r>
              <a:rPr lang="zh-CN" altLang="en-US" sz="1400" dirty="0" smtClean="0"/>
              <a:t>  </a:t>
            </a:r>
            <a:endParaRPr lang="en-US" altLang="zh-CN" sz="1400" dirty="0" smtClean="0"/>
          </a:p>
          <a:p>
            <a:r>
              <a:rPr lang="en-US" altLang="zh-CN" sz="1400" dirty="0" err="1"/>
              <a:t>builder.setSmallIcon</a:t>
            </a:r>
            <a:r>
              <a:rPr lang="en-US" altLang="zh-CN" sz="1400" dirty="0"/>
              <a:t>(</a:t>
            </a:r>
            <a:r>
              <a:rPr lang="en-US" altLang="zh-CN" sz="1400" dirty="0" err="1"/>
              <a:t>R.drawable.</a:t>
            </a:r>
            <a:r>
              <a:rPr lang="en-US" altLang="zh-CN" sz="1400" i="1" dirty="0" err="1"/>
              <a:t>ic_launcher</a:t>
            </a:r>
            <a:r>
              <a:rPr lang="en-US" altLang="zh-CN" sz="1400" i="1" dirty="0"/>
              <a:t>)</a:t>
            </a:r>
            <a:r>
              <a:rPr lang="en-US" altLang="zh-CN" sz="1400" i="1" dirty="0" smtClean="0"/>
              <a:t>;</a:t>
            </a:r>
            <a:r>
              <a:rPr lang="zh-CN" altLang="en-US" sz="1400" i="1" dirty="0" smtClean="0"/>
              <a:t> </a:t>
            </a:r>
            <a:r>
              <a:rPr lang="en-US" altLang="zh-CN" sz="1400" i="1" dirty="0" smtClean="0"/>
              <a:t>//</a:t>
            </a:r>
            <a:r>
              <a:rPr lang="zh-CN" altLang="en-US" sz="1400" i="1" dirty="0" smtClean="0"/>
              <a:t>图标</a:t>
            </a:r>
            <a:endParaRPr lang="en-US" altLang="zh-CN" sz="1400" i="1" dirty="0" smtClean="0"/>
          </a:p>
          <a:p>
            <a:endParaRPr kumimoji="1" lang="en-US" altLang="zh-CN" sz="1400" i="1" dirty="0"/>
          </a:p>
          <a:p>
            <a:r>
              <a:rPr lang="en-US" altLang="zh-CN" sz="1400" dirty="0"/>
              <a:t>Notification notification = </a:t>
            </a:r>
            <a:r>
              <a:rPr lang="en-US" altLang="zh-CN" sz="1400" dirty="0" err="1"/>
              <a:t>builder.build</a:t>
            </a:r>
            <a:r>
              <a:rPr lang="en-US" altLang="zh-CN" sz="1400" dirty="0"/>
              <a:t>();</a:t>
            </a:r>
          </a:p>
          <a:p>
            <a:r>
              <a:rPr lang="en-US" altLang="zh-CN" sz="1400" dirty="0"/>
              <a:t>		</a:t>
            </a:r>
            <a:r>
              <a:rPr lang="en-US" altLang="zh-CN" sz="1400" dirty="0" err="1"/>
              <a:t>mNotificationManager.notify</a:t>
            </a:r>
            <a:r>
              <a:rPr lang="en-US" altLang="zh-CN" sz="1400" dirty="0"/>
              <a:t>(1001, notification);  //</a:t>
            </a:r>
            <a:r>
              <a:rPr lang="zh-CN" altLang="en-US" sz="1400" dirty="0"/>
              <a:t>如果</a:t>
            </a:r>
            <a:r>
              <a:rPr lang="en-US" altLang="zh-CN" sz="1400" dirty="0"/>
              <a:t>id</a:t>
            </a:r>
            <a:r>
              <a:rPr lang="zh-CN" altLang="en-US" sz="1400" dirty="0"/>
              <a:t>一致就</a:t>
            </a:r>
            <a:r>
              <a:rPr lang="zh-CN" altLang="en-US" sz="1400" dirty="0" smtClean="0"/>
              <a:t>不会重复去显示</a:t>
            </a:r>
            <a:r>
              <a:rPr lang="en-US" altLang="zh-CN" sz="1400" dirty="0" smtClean="0"/>
              <a:t>,</a:t>
            </a:r>
            <a:r>
              <a:rPr lang="zh-CN" altLang="en-US" sz="1400" dirty="0" smtClean="0"/>
              <a:t>只会更新内容</a:t>
            </a:r>
            <a:endParaRPr lang="en-US" altLang="zh-CN" sz="1400" dirty="0" smtClean="0"/>
          </a:p>
          <a:p>
            <a:r>
              <a:rPr lang="en-US" altLang="zh-CN" sz="1400" dirty="0" smtClean="0">
                <a:solidFill>
                  <a:srgbClr val="000000"/>
                </a:solidFill>
                <a:latin typeface="Monaco"/>
              </a:rPr>
              <a:t>Notification </a:t>
            </a:r>
            <a:r>
              <a:rPr lang="en-US" altLang="zh-CN" sz="1400" dirty="0">
                <a:solidFill>
                  <a:srgbClr val="000000"/>
                </a:solidFill>
                <a:latin typeface="Monaco"/>
              </a:rPr>
              <a:t>notification = </a:t>
            </a:r>
            <a:r>
              <a:rPr lang="en-US" altLang="zh-CN" sz="1400" dirty="0" err="1">
                <a:solidFill>
                  <a:srgbClr val="000000"/>
                </a:solidFill>
                <a:latin typeface="Monaco"/>
              </a:rPr>
              <a:t>builder.build</a:t>
            </a:r>
            <a:r>
              <a:rPr lang="en-US" altLang="zh-CN" sz="1400" dirty="0">
                <a:solidFill>
                  <a:srgbClr val="000000"/>
                </a:solidFill>
                <a:latin typeface="Monaco"/>
              </a:rPr>
              <a:t>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onaco"/>
              </a:rPr>
              <a:t>		</a:t>
            </a:r>
            <a:r>
              <a:rPr lang="en-US" altLang="zh-CN" sz="1400" dirty="0" err="1">
                <a:solidFill>
                  <a:srgbClr val="0000C0"/>
                </a:solidFill>
                <a:latin typeface="Monaco"/>
              </a:rPr>
              <a:t>mNotificationManager</a:t>
            </a:r>
            <a:r>
              <a:rPr lang="en-US" altLang="zh-CN" sz="1400" dirty="0" err="1">
                <a:solidFill>
                  <a:srgbClr val="000000"/>
                </a:solidFill>
                <a:latin typeface="Monaco"/>
              </a:rPr>
              <a:t>.notify</a:t>
            </a:r>
            <a:r>
              <a:rPr lang="en-US" altLang="zh-CN" sz="1400" dirty="0">
                <a:solidFill>
                  <a:srgbClr val="000000"/>
                </a:solidFill>
                <a:latin typeface="Monaco"/>
              </a:rPr>
              <a:t>(1001, notification);  </a:t>
            </a:r>
            <a:endParaRPr kumimoji="1"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34976011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Notification</a:t>
            </a:r>
            <a:endParaRPr kumimoji="1" lang="zh-CN" altLang="en-US" dirty="0"/>
          </a:p>
        </p:txBody>
      </p:sp>
      <p:pic>
        <p:nvPicPr>
          <p:cNvPr id="4" name="内容占位符 3" descr="notification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4" b="241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173091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BroadcastReceiver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7784" y="1164376"/>
            <a:ext cx="8229600" cy="5693624"/>
          </a:xfrm>
        </p:spPr>
        <p:txBody>
          <a:bodyPr>
            <a:normAutofit/>
          </a:bodyPr>
          <a:lstStyle/>
          <a:p>
            <a:r>
              <a:rPr kumimoji="1" lang="en-US" altLang="zh-CN" sz="2400" dirty="0" err="1" smtClean="0"/>
              <a:t>BroadcastReceiver</a:t>
            </a:r>
            <a:r>
              <a:rPr kumimoji="1" lang="zh-CN" altLang="en-US" sz="2400" dirty="0" smtClean="0"/>
              <a:t>概述</a:t>
            </a:r>
            <a:endParaRPr kumimoji="1" lang="en-US" altLang="zh-CN" sz="2400" dirty="0" smtClean="0"/>
          </a:p>
          <a:p>
            <a:r>
              <a:rPr kumimoji="1" lang="zh-CN" altLang="en-US" sz="1600" dirty="0" smtClean="0"/>
              <a:t>是</a:t>
            </a:r>
            <a:r>
              <a:rPr kumimoji="1" lang="en-US" altLang="zh-CN" sz="1600" dirty="0" smtClean="0"/>
              <a:t>Android</a:t>
            </a:r>
            <a:r>
              <a:rPr kumimoji="1" lang="zh-CN" altLang="en-US" sz="1600" dirty="0" smtClean="0"/>
              <a:t>系统提供给组件和组件之间进行通信的一种机制，</a:t>
            </a:r>
            <a:r>
              <a:rPr lang="en-US" altLang="zh-CN" sz="1600" dirty="0" err="1"/>
              <a:t>BroadcastReceiver</a:t>
            </a:r>
            <a:r>
              <a:rPr lang="zh-CN" altLang="en-US" sz="1600" dirty="0"/>
              <a:t>也就是“广播接收者”的意思，顾名思义，它就是用来接收来自系统和应用中的广</a:t>
            </a:r>
            <a:r>
              <a:rPr lang="zh-CN" altLang="en-US" sz="1600" dirty="0" smtClean="0"/>
              <a:t>播。</a:t>
            </a:r>
            <a:endParaRPr lang="en-US" altLang="zh-CN" sz="1600" dirty="0" smtClean="0"/>
          </a:p>
          <a:p>
            <a:r>
              <a:rPr kumimoji="1" lang="zh-CN" altLang="en-US" sz="1600" dirty="0" smtClean="0"/>
              <a:t>在</a:t>
            </a:r>
            <a:r>
              <a:rPr kumimoji="1" lang="en-US" altLang="zh-CN" sz="1600" dirty="0" smtClean="0"/>
              <a:t>Android</a:t>
            </a:r>
            <a:r>
              <a:rPr kumimoji="1" lang="zh-CN" altLang="en-US" sz="1600" dirty="0" smtClean="0"/>
              <a:t>系统中，广播体现在很多方面，例如：手机开机完成后系统会产生一条广播，当网络状态发生改变时系统会产生一条广播通知网络状态变化。当电池电量发生改变时也会发出一条广播，用户可以在低电量时告知用户及时保存应用数据，等等。</a:t>
            </a:r>
            <a:endParaRPr kumimoji="1" lang="en-US" altLang="zh-CN" sz="1600" dirty="0" smtClean="0"/>
          </a:p>
          <a:p>
            <a:r>
              <a:rPr lang="en-US" altLang="zh-CN" sz="1600" dirty="0"/>
              <a:t>Android</a:t>
            </a:r>
            <a:r>
              <a:rPr lang="zh-CN" altLang="en-US" sz="1600" dirty="0"/>
              <a:t>中的广播机制设计的非常出色，很多事情原本需要开发者亲自操作的，现在只需等待广播告知自己就可以了，大大减少了开发的工作量和开发周期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kumimoji="1" lang="en-US" altLang="zh-CN" sz="2400" dirty="0" err="1" smtClean="0"/>
              <a:t>BroadcastReceiver</a:t>
            </a:r>
            <a:r>
              <a:rPr kumimoji="1" lang="zh-CN" altLang="en-US" sz="2400" dirty="0" smtClean="0"/>
              <a:t>的声明和使用</a:t>
            </a:r>
            <a:endParaRPr kumimoji="1" lang="en-US" altLang="zh-CN" sz="2400" dirty="0" smtClean="0"/>
          </a:p>
          <a:p>
            <a:r>
              <a:rPr lang="en-US" altLang="zh-CN" sz="1600" dirty="0"/>
              <a:t>1.</a:t>
            </a:r>
            <a:r>
              <a:rPr lang="zh-CN" altLang="en-US" sz="1600" dirty="0"/>
              <a:t>自定义类继承</a:t>
            </a:r>
            <a:r>
              <a:rPr lang="en-US" altLang="zh-CN" sz="1600" dirty="0" err="1" smtClean="0"/>
              <a:t>BroadcastReceiver</a:t>
            </a:r>
            <a:endParaRPr lang="en-US" altLang="zh-CN" sz="1600" dirty="0" smtClean="0"/>
          </a:p>
          <a:p>
            <a:r>
              <a:rPr lang="zh-CN" altLang="zh-CN" sz="1600" dirty="0" smtClean="0"/>
              <a:t>2</a:t>
            </a:r>
            <a:r>
              <a:rPr lang="en-US" altLang="zh-CN" sz="1600" dirty="0" smtClean="0"/>
              <a:t>.</a:t>
            </a:r>
            <a:r>
              <a:rPr lang="zh-CN" altLang="en-US" sz="1600" dirty="0" smtClean="0"/>
              <a:t>注册广播</a:t>
            </a:r>
            <a:endParaRPr lang="en-US" altLang="zh-CN" sz="1600" dirty="0" smtClean="0"/>
          </a:p>
          <a:p>
            <a:pPr marL="457200" lvl="1" indent="0">
              <a:buNone/>
            </a:pPr>
            <a:r>
              <a:rPr lang="zh-CN" altLang="zh-CN" sz="1200" dirty="0" smtClean="0"/>
              <a:t>2</a:t>
            </a:r>
            <a:r>
              <a:rPr lang="en-US" altLang="zh-CN" sz="1200" dirty="0" smtClean="0"/>
              <a:t>.1</a:t>
            </a:r>
            <a:r>
              <a:rPr lang="zh-CN" altLang="en-US" sz="1200" dirty="0" smtClean="0"/>
              <a:t>静态注册广播</a:t>
            </a:r>
            <a:endParaRPr lang="en-US" altLang="zh-CN" sz="1200" dirty="0" smtClean="0"/>
          </a:p>
          <a:p>
            <a:pPr marL="457200" lvl="1" indent="0">
              <a:buNone/>
            </a:pPr>
            <a:r>
              <a:rPr lang="zh-CN" altLang="zh-CN" sz="1200" dirty="0" smtClean="0"/>
              <a:t>2</a:t>
            </a:r>
            <a:r>
              <a:rPr lang="en-US" altLang="zh-CN" sz="1200" dirty="0" smtClean="0"/>
              <a:t>.2</a:t>
            </a:r>
            <a:r>
              <a:rPr lang="zh-CN" altLang="en-US" sz="1200" dirty="0" smtClean="0"/>
              <a:t>动态注册广播</a:t>
            </a:r>
            <a:endParaRPr lang="en-US" altLang="zh-CN" sz="1200" dirty="0" smtClean="0"/>
          </a:p>
          <a:p>
            <a:pPr marL="457200" lvl="1" indent="0">
              <a:buNone/>
            </a:pPr>
            <a:endParaRPr lang="en-US" altLang="zh-CN" sz="1200" dirty="0" smtClean="0"/>
          </a:p>
          <a:p>
            <a:pPr marL="457200" lvl="1" indent="0">
              <a:buNone/>
            </a:pPr>
            <a:r>
              <a:rPr lang="zh-CN" altLang="zh-CN" sz="1600" dirty="0" smtClean="0"/>
              <a:t>3</a:t>
            </a:r>
            <a:r>
              <a:rPr lang="zh-CN" altLang="en-US" sz="1600" dirty="0" smtClean="0"/>
              <a:t>.发送广播</a:t>
            </a:r>
            <a:endParaRPr lang="en-US" altLang="zh-CN" sz="1600" dirty="0" smtClean="0"/>
          </a:p>
          <a:p>
            <a:pPr marL="457200" lvl="1" indent="0">
              <a:buNone/>
            </a:pPr>
            <a:r>
              <a:rPr lang="en-US" altLang="zh-CN" sz="1600" dirty="0"/>
              <a:t>	</a:t>
            </a:r>
            <a:r>
              <a:rPr lang="zh-CN" altLang="en-US" sz="1400" dirty="0" smtClean="0"/>
              <a:t>发送广播 ：显示意图，隐式意图 符合条件的接收者都可以收到广播 </a:t>
            </a:r>
            <a:r>
              <a:rPr lang="en-US" altLang="zh-CN" sz="1400" dirty="0" err="1" smtClean="0"/>
              <a:t>sendBroadcast</a:t>
            </a:r>
            <a:r>
              <a:rPr lang="zh-CN" altLang="en-US" sz="1400" dirty="0" smtClean="0"/>
              <a:t>（）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5623621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kumimoji="1" lang="zh-TW" altLang="en-US" dirty="0"/>
              <a:t>一：什么是</a:t>
            </a:r>
            <a:r>
              <a:rPr kumimoji="1" lang="en-US" altLang="zh-TW" dirty="0"/>
              <a:t>ANR</a:t>
            </a:r>
          </a:p>
          <a:p>
            <a:r>
              <a:rPr kumimoji="1" lang="en-US" altLang="zh-TW" dirty="0" err="1"/>
              <a:t>ANR:Application</a:t>
            </a:r>
            <a:r>
              <a:rPr kumimoji="1" lang="en-US" altLang="zh-TW" dirty="0"/>
              <a:t> Not Responding</a:t>
            </a:r>
            <a:r>
              <a:rPr kumimoji="1" lang="zh-TW" altLang="en-US" dirty="0"/>
              <a:t>，即应用无响应</a:t>
            </a:r>
          </a:p>
          <a:p>
            <a:endParaRPr kumimoji="1" lang="zh-TW" altLang="en-US" dirty="0"/>
          </a:p>
          <a:p>
            <a:r>
              <a:rPr kumimoji="1" lang="zh-TW" altLang="en-US" dirty="0"/>
              <a:t>二：</a:t>
            </a:r>
            <a:r>
              <a:rPr kumimoji="1" lang="en-US" altLang="zh-TW" dirty="0"/>
              <a:t>ANR</a:t>
            </a:r>
            <a:r>
              <a:rPr kumimoji="1" lang="zh-TW" altLang="en-US" dirty="0"/>
              <a:t>的类型</a:t>
            </a:r>
          </a:p>
          <a:p>
            <a:r>
              <a:rPr kumimoji="1" lang="en-US" altLang="zh-TW" dirty="0"/>
              <a:t>ANR</a:t>
            </a:r>
            <a:r>
              <a:rPr kumimoji="1" lang="zh-TW" altLang="en-US" dirty="0"/>
              <a:t>一般有三种类型：</a:t>
            </a:r>
          </a:p>
          <a:p>
            <a:r>
              <a:rPr kumimoji="1" lang="en-US" altLang="zh-TW" dirty="0"/>
              <a:t>1</a:t>
            </a:r>
            <a:r>
              <a:rPr kumimoji="1" lang="zh-TW" altLang="en-US" dirty="0"/>
              <a:t>：</a:t>
            </a:r>
            <a:r>
              <a:rPr kumimoji="1" lang="en-US" altLang="zh-TW" dirty="0" err="1"/>
              <a:t>KeyDispatchTimeout</a:t>
            </a:r>
            <a:r>
              <a:rPr kumimoji="1" lang="en-US" altLang="zh-TW" dirty="0"/>
              <a:t>(5 seconds) --</a:t>
            </a:r>
            <a:r>
              <a:rPr kumimoji="1" lang="zh-TW" altLang="en-US" dirty="0"/>
              <a:t>主要类型</a:t>
            </a:r>
          </a:p>
          <a:p>
            <a:r>
              <a:rPr kumimoji="1" lang="zh-TW" altLang="en-US" dirty="0"/>
              <a:t>按键或触摸事件在特定时间内无响应</a:t>
            </a:r>
          </a:p>
          <a:p>
            <a:r>
              <a:rPr kumimoji="1" lang="en-US" altLang="zh-TW" dirty="0"/>
              <a:t>2</a:t>
            </a:r>
            <a:r>
              <a:rPr kumimoji="1" lang="zh-TW" altLang="en-US" dirty="0"/>
              <a:t>：</a:t>
            </a:r>
            <a:r>
              <a:rPr kumimoji="1" lang="en-US" altLang="zh-TW" dirty="0" err="1"/>
              <a:t>BroadcastTimeout</a:t>
            </a:r>
            <a:r>
              <a:rPr kumimoji="1" lang="en-US" altLang="zh-TW" dirty="0"/>
              <a:t>(10 seconds)</a:t>
            </a:r>
          </a:p>
          <a:p>
            <a:r>
              <a:rPr kumimoji="1" lang="en-US" altLang="zh-TW" dirty="0" err="1"/>
              <a:t>BroadcastReceiver</a:t>
            </a:r>
            <a:r>
              <a:rPr kumimoji="1" lang="zh-TW" altLang="en-US" dirty="0"/>
              <a:t>在特定时间内无法处理完成</a:t>
            </a:r>
          </a:p>
          <a:p>
            <a:r>
              <a:rPr kumimoji="1" lang="en-US" altLang="zh-TW" dirty="0"/>
              <a:t>3</a:t>
            </a:r>
            <a:r>
              <a:rPr kumimoji="1" lang="zh-TW" altLang="en-US" dirty="0"/>
              <a:t>：</a:t>
            </a:r>
            <a:r>
              <a:rPr kumimoji="1" lang="en-US" altLang="zh-TW" dirty="0" err="1"/>
              <a:t>ServiceTimeout</a:t>
            </a:r>
            <a:r>
              <a:rPr kumimoji="1" lang="en-US" altLang="zh-TW" dirty="0"/>
              <a:t>(20 seconds) --</a:t>
            </a:r>
            <a:r>
              <a:rPr kumimoji="1" lang="zh-TW" altLang="en-US" dirty="0"/>
              <a:t>小概率类型</a:t>
            </a:r>
          </a:p>
          <a:p>
            <a:r>
              <a:rPr kumimoji="1" lang="en-US" altLang="zh-TW" dirty="0"/>
              <a:t>Service</a:t>
            </a:r>
            <a:r>
              <a:rPr kumimoji="1" lang="zh-TW" altLang="en-US" dirty="0"/>
              <a:t>在特定的时间内无法处理</a:t>
            </a:r>
            <a:r>
              <a:rPr kumimoji="1" lang="zh-TW" altLang="en-US" dirty="0" smtClean="0"/>
              <a:t>完成</a:t>
            </a:r>
            <a:endParaRPr kumimoji="1" lang="en-US" altLang="zh-TW" dirty="0" smtClean="0"/>
          </a:p>
          <a:p>
            <a:r>
              <a:rPr kumimoji="1" lang="zh-CN" altLang="en-US" smtClean="0"/>
              <a:t>三：</a:t>
            </a:r>
            <a:r>
              <a:rPr kumimoji="1" lang="zh-CN" altLang="en-US" dirty="0"/>
              <a:t>如何避免</a:t>
            </a:r>
            <a:r>
              <a:rPr kumimoji="1" lang="en-US" altLang="zh-CN" dirty="0" err="1"/>
              <a:t>KeyDispatchTimeout</a:t>
            </a:r>
            <a:endParaRPr kumimoji="1" lang="en-US" altLang="zh-CN" dirty="0"/>
          </a:p>
          <a:p>
            <a:r>
              <a:rPr kumimoji="1" lang="en-US" altLang="zh-CN" dirty="0"/>
              <a:t>1</a:t>
            </a:r>
            <a:r>
              <a:rPr kumimoji="1" lang="zh-CN" altLang="en-US" dirty="0"/>
              <a:t>：</a:t>
            </a:r>
            <a:r>
              <a:rPr kumimoji="1" lang="en-US" altLang="zh-CN" dirty="0"/>
              <a:t>UI</a:t>
            </a:r>
            <a:r>
              <a:rPr kumimoji="1" lang="zh-CN" altLang="en-US" dirty="0"/>
              <a:t>线程尽量只做跟</a:t>
            </a:r>
            <a:r>
              <a:rPr kumimoji="1" lang="en-US" altLang="zh-CN" dirty="0"/>
              <a:t>UI</a:t>
            </a:r>
            <a:r>
              <a:rPr kumimoji="1" lang="zh-CN" altLang="en-US" dirty="0"/>
              <a:t>相关的工作</a:t>
            </a:r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：耗时的工作（比如数据库操作，</a:t>
            </a:r>
            <a:r>
              <a:rPr kumimoji="1" lang="en-US" altLang="zh-CN" dirty="0"/>
              <a:t>I/O</a:t>
            </a:r>
            <a:r>
              <a:rPr kumimoji="1" lang="zh-CN" altLang="en-US" dirty="0"/>
              <a:t>，连接网络或者别的有可能阻碍</a:t>
            </a:r>
            <a:r>
              <a:rPr kumimoji="1" lang="en-US" altLang="zh-CN" dirty="0"/>
              <a:t>UI</a:t>
            </a:r>
            <a:r>
              <a:rPr kumimoji="1" lang="zh-CN" altLang="en-US" dirty="0"/>
              <a:t>线程的操作）把它放入单独的线程处理</a:t>
            </a:r>
          </a:p>
          <a:p>
            <a:r>
              <a:rPr kumimoji="1" lang="en-US" altLang="zh-CN" dirty="0"/>
              <a:t>3</a:t>
            </a:r>
            <a:r>
              <a:rPr kumimoji="1" lang="zh-CN" altLang="en-US" dirty="0"/>
              <a:t>：尽量用</a:t>
            </a:r>
            <a:r>
              <a:rPr kumimoji="1" lang="en-US" altLang="zh-CN" dirty="0"/>
              <a:t>Handler</a:t>
            </a:r>
            <a:r>
              <a:rPr kumimoji="1" lang="zh-CN" altLang="en-US" dirty="0"/>
              <a:t>来处理</a:t>
            </a:r>
            <a:r>
              <a:rPr kumimoji="1" lang="en-US" altLang="zh-CN" dirty="0" err="1"/>
              <a:t>UIthread</a:t>
            </a:r>
            <a:r>
              <a:rPr kumimoji="1" lang="zh-CN" altLang="en-US" dirty="0"/>
              <a:t>和别的</a:t>
            </a:r>
            <a:r>
              <a:rPr kumimoji="1" lang="en-US" altLang="zh-CN" dirty="0"/>
              <a:t>thread</a:t>
            </a:r>
            <a:r>
              <a:rPr kumimoji="1" lang="zh-CN" altLang="en-US" dirty="0"/>
              <a:t>之间的交互</a:t>
            </a:r>
          </a:p>
        </p:txBody>
      </p:sp>
    </p:spTree>
    <p:extLst>
      <p:ext uri="{BB962C8B-B14F-4D97-AF65-F5344CB8AC3E}">
        <p14:creationId xmlns:p14="http://schemas.microsoft.com/office/powerpoint/2010/main" val="3579005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的优势和劣势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6105"/>
            <a:ext cx="8229600" cy="5801895"/>
          </a:xfrm>
        </p:spPr>
        <p:txBody>
          <a:bodyPr>
            <a:normAutofit fontScale="85000" lnSpcReduction="20000"/>
          </a:bodyPr>
          <a:lstStyle/>
          <a:p>
            <a:r>
              <a:rPr kumimoji="1" lang="zh-CN" altLang="en-US" dirty="0" smtClean="0"/>
              <a:t>优势：</a:t>
            </a:r>
            <a:endParaRPr kumimoji="1" lang="en-US" altLang="zh-CN" dirty="0" smtClean="0"/>
          </a:p>
          <a:p>
            <a:r>
              <a:rPr kumimoji="1" lang="zh-CN" altLang="en-US" sz="2000" dirty="0" smtClean="0"/>
              <a:t>开放性 ，</a:t>
            </a:r>
            <a:r>
              <a:rPr kumimoji="1" lang="en-US" altLang="zh-CN" sz="2000" dirty="0"/>
              <a:t>Android</a:t>
            </a:r>
            <a:r>
              <a:rPr kumimoji="1" lang="zh-CN" altLang="en-US" sz="2000" dirty="0"/>
              <a:t>平台首先就是其开发性，开发的平台允许任何移动终端厂商加入到</a:t>
            </a:r>
            <a:r>
              <a:rPr kumimoji="1" lang="en-US" altLang="zh-CN" sz="2000" dirty="0"/>
              <a:t>Android</a:t>
            </a:r>
            <a:r>
              <a:rPr kumimoji="1" lang="zh-CN" altLang="en-US" sz="2000" dirty="0"/>
              <a:t>联盟中来。显著的开放性可以使其拥有更多的开发者，随着用户和应用的日益丰富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丰富的软硬件选择，由于</a:t>
            </a:r>
            <a:r>
              <a:rPr kumimoji="1" lang="en-US" altLang="zh-CN" sz="2000" dirty="0" smtClean="0"/>
              <a:t>android</a:t>
            </a:r>
            <a:r>
              <a:rPr kumimoji="1" lang="zh-CN" altLang="en-US" sz="2000" dirty="0" smtClean="0"/>
              <a:t>的开放性，</a:t>
            </a:r>
            <a:r>
              <a:rPr kumimoji="1" lang="en-US" altLang="zh-CN" sz="2000" dirty="0" smtClean="0"/>
              <a:t>android</a:t>
            </a:r>
            <a:r>
              <a:rPr kumimoji="1" lang="zh-CN" altLang="en-US" sz="2000" dirty="0" smtClean="0"/>
              <a:t>厂商推出各式各样、各具特色的</a:t>
            </a:r>
            <a:r>
              <a:rPr kumimoji="1" lang="en-US" altLang="zh-CN" sz="2000" dirty="0" smtClean="0"/>
              <a:t>android</a:t>
            </a:r>
            <a:r>
              <a:rPr kumimoji="1" lang="zh-CN" altLang="en-US" sz="2000" dirty="0" smtClean="0"/>
              <a:t>产品（价格不一，功能不一（</a:t>
            </a:r>
            <a:r>
              <a:rPr kumimoji="1" lang="en-US" altLang="zh-CN" sz="2000" dirty="0" smtClean="0"/>
              <a:t>PDA</a:t>
            </a:r>
            <a:r>
              <a:rPr kumimoji="1" lang="zh-CN" altLang="en-US" sz="2000" dirty="0" smtClean="0"/>
              <a:t>））</a:t>
            </a:r>
            <a:endParaRPr kumimoji="1" lang="en-US" altLang="zh-CN" sz="2000" dirty="0"/>
          </a:p>
          <a:p>
            <a:r>
              <a:rPr kumimoji="1" lang="zh-CN" altLang="en-US" sz="2000" dirty="0"/>
              <a:t>不受任何限制的开发商 </a:t>
            </a:r>
            <a:r>
              <a:rPr kumimoji="1" lang="zh-CN" altLang="en-US" sz="2000" dirty="0" smtClean="0"/>
              <a:t>。 </a:t>
            </a:r>
            <a:r>
              <a:rPr kumimoji="1" lang="en-US" altLang="zh-CN" sz="2000" dirty="0"/>
              <a:t>Android</a:t>
            </a:r>
            <a:r>
              <a:rPr kumimoji="1" lang="zh-CN" altLang="en-US" sz="2000" dirty="0"/>
              <a:t>平台提供给第三方开发商一个十分宽泛、自由的环境，不会受到各种条条框框的阻扰，可想而知，会有多少新颖别致的软件会诞生。但也有其两面性，血腥、暴力、情色方面的程序和游戏如可控制正是留给</a:t>
            </a:r>
            <a:r>
              <a:rPr kumimoji="1" lang="en-US" altLang="zh-CN" sz="2000" dirty="0"/>
              <a:t>Android</a:t>
            </a:r>
            <a:r>
              <a:rPr kumimoji="1" lang="zh-CN" altLang="en-US" sz="2000" dirty="0"/>
              <a:t>难题之一。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无缝结合</a:t>
            </a:r>
            <a:r>
              <a:rPr kumimoji="1" lang="en-US" altLang="zh-CN" sz="2000" dirty="0" smtClean="0"/>
              <a:t>Google</a:t>
            </a:r>
            <a:r>
              <a:rPr kumimoji="1" lang="zh-CN" altLang="en-US" sz="2000" dirty="0" smtClean="0"/>
              <a:t>服务（地图，邮件，搜索）</a:t>
            </a:r>
            <a:endParaRPr kumimoji="1" lang="en-US" altLang="zh-CN" sz="2000" dirty="0" smtClean="0"/>
          </a:p>
          <a:p>
            <a:r>
              <a:rPr kumimoji="1" lang="zh-CN" altLang="en-US" dirty="0" smtClean="0"/>
              <a:t>劣势</a:t>
            </a:r>
            <a:endParaRPr kumimoji="1" lang="en-US" altLang="zh-CN" dirty="0" smtClean="0"/>
          </a:p>
          <a:p>
            <a:r>
              <a:rPr kumimoji="1" lang="zh-CN" altLang="en-US" sz="2000" dirty="0" smtClean="0"/>
              <a:t>安全和隐私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运营商仍然能够影响到</a:t>
            </a:r>
            <a:r>
              <a:rPr kumimoji="1" lang="en-US" altLang="zh-CN" sz="2000" dirty="0" smtClean="0"/>
              <a:t>Android</a:t>
            </a:r>
            <a:r>
              <a:rPr kumimoji="1" lang="zh-CN" altLang="en-US" sz="2000" dirty="0" smtClean="0"/>
              <a:t>手机</a:t>
            </a:r>
            <a:r>
              <a:rPr kumimoji="1" lang="en-US" altLang="zh-CN" sz="2000" dirty="0" smtClean="0"/>
              <a:t>(</a:t>
            </a:r>
            <a:r>
              <a:rPr kumimoji="1" lang="zh-CN" altLang="en-US" sz="2000" dirty="0" smtClean="0"/>
              <a:t>广告，内置应用</a:t>
            </a:r>
            <a:r>
              <a:rPr kumimoji="1" lang="en-US" altLang="zh-CN" sz="2000" dirty="0" smtClean="0"/>
              <a:t>)</a:t>
            </a:r>
          </a:p>
          <a:p>
            <a:r>
              <a:rPr kumimoji="1" lang="zh-CN" altLang="en-US" sz="2000" dirty="0" smtClean="0"/>
              <a:t>同类型手机用户减少</a:t>
            </a:r>
            <a:endParaRPr kumimoji="1" lang="en-US" altLang="zh-CN" sz="2000" dirty="0" smtClean="0"/>
          </a:p>
          <a:p>
            <a:pPr marL="0" indent="0">
              <a:buNone/>
            </a:pPr>
            <a:r>
              <a:rPr kumimoji="1" lang="zh-CN" altLang="en-US" sz="2000" dirty="0"/>
              <a:t>在不少手机论坛都会有针对某一型号的子论坛，对一款手机的使用心得交流，并分享软件资源。而对于</a:t>
            </a:r>
            <a:r>
              <a:rPr kumimoji="1" lang="en-US" altLang="zh-CN" sz="2000" dirty="0"/>
              <a:t>Android</a:t>
            </a:r>
            <a:r>
              <a:rPr kumimoji="1" lang="zh-CN" altLang="en-US" sz="2000" dirty="0"/>
              <a:t>平台手机，由于厂商丰富，产品类型多样，这样使用同一款机型的用户越来越少，缺少统一机型的程序强化。举个稍显不当的例子，现在山寨机泛滥，品种各异，就很少有专门针对某个型号山寨机的讨论和群组，除了哪些功能异常抢眼、颇受追捧的机型以外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缺少标准配置</a:t>
            </a:r>
            <a:endParaRPr kumimoji="1" lang="en-US" altLang="zh-CN" sz="2000" dirty="0" smtClean="0"/>
          </a:p>
          <a:p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85416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的版本升级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sz="1800" dirty="0" smtClean="0"/>
              <a:t>1.1</a:t>
            </a:r>
            <a:r>
              <a:rPr kumimoji="1" lang="zh-CN" altLang="en-US" sz="1800" dirty="0" smtClean="0"/>
              <a:t>  </a:t>
            </a:r>
            <a:r>
              <a:rPr kumimoji="1" lang="en-US" altLang="zh-CN" sz="1800" dirty="0" smtClean="0"/>
              <a:t>2008</a:t>
            </a:r>
            <a:r>
              <a:rPr kumimoji="1" lang="zh-CN" altLang="en-US" sz="1800" dirty="0" smtClean="0"/>
              <a:t>年</a:t>
            </a:r>
            <a:r>
              <a:rPr kumimoji="1" lang="en-US" altLang="zh-CN" sz="1800" dirty="0" smtClean="0"/>
              <a:t>9</a:t>
            </a:r>
            <a:r>
              <a:rPr kumimoji="1" lang="zh-CN" altLang="en-US" sz="1800" dirty="0" smtClean="0"/>
              <a:t>月份</a:t>
            </a:r>
            <a:endParaRPr kumimoji="1" lang="en-US" altLang="zh-CN" sz="1800" dirty="0" smtClean="0"/>
          </a:p>
          <a:p>
            <a:r>
              <a:rPr kumimoji="1" lang="zh-CN" altLang="zh-CN" sz="1800" dirty="0" smtClean="0"/>
              <a:t>1</a:t>
            </a:r>
            <a:r>
              <a:rPr kumimoji="1" lang="en-US" altLang="zh-CN" sz="1800" dirty="0" smtClean="0"/>
              <a:t>.5</a:t>
            </a:r>
            <a:r>
              <a:rPr kumimoji="1" lang="zh-CN" altLang="en-US" sz="1800" dirty="0" smtClean="0"/>
              <a:t>  </a:t>
            </a:r>
            <a:r>
              <a:rPr kumimoji="1" lang="en-US" altLang="zh-CN" sz="1800" dirty="0" smtClean="0"/>
              <a:t>2009</a:t>
            </a:r>
            <a:r>
              <a:rPr kumimoji="1" lang="zh-CN" altLang="en-US" sz="1800" dirty="0" smtClean="0"/>
              <a:t>年</a:t>
            </a:r>
            <a:r>
              <a:rPr kumimoji="1" lang="en-US" altLang="zh-CN" sz="1800" dirty="0" smtClean="0"/>
              <a:t>4</a:t>
            </a:r>
            <a:r>
              <a:rPr kumimoji="1" lang="zh-CN" altLang="en-US" sz="1800" dirty="0" smtClean="0"/>
              <a:t>月</a:t>
            </a:r>
            <a:r>
              <a:rPr kumimoji="1" lang="en-US" altLang="zh-CN" sz="1800" dirty="0" smtClean="0"/>
              <a:t>30</a:t>
            </a:r>
            <a:r>
              <a:rPr kumimoji="1" lang="zh-CN" altLang="en-US" sz="1800" dirty="0" smtClean="0"/>
              <a:t>号，纸杯蛋糕</a:t>
            </a:r>
            <a:endParaRPr kumimoji="1" lang="en-US" altLang="zh-CN" sz="1800" dirty="0" smtClean="0"/>
          </a:p>
          <a:p>
            <a:r>
              <a:rPr kumimoji="1" lang="zh-CN" altLang="zh-CN" sz="1800" dirty="0" smtClean="0"/>
              <a:t>1</a:t>
            </a:r>
            <a:r>
              <a:rPr kumimoji="1" lang="zh-CN" altLang="en-US" sz="1800" dirty="0" smtClean="0"/>
              <a:t>.</a:t>
            </a:r>
            <a:r>
              <a:rPr kumimoji="1" lang="en-US" altLang="zh-CN" sz="1800" dirty="0" smtClean="0"/>
              <a:t>6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2009</a:t>
            </a:r>
            <a:r>
              <a:rPr kumimoji="1" lang="zh-CN" altLang="en-US" sz="1800" dirty="0" smtClean="0"/>
              <a:t>年</a:t>
            </a:r>
            <a:r>
              <a:rPr kumimoji="1" lang="en-US" altLang="zh-CN" sz="1800" dirty="0" smtClean="0"/>
              <a:t>9</a:t>
            </a:r>
            <a:r>
              <a:rPr kumimoji="1" lang="zh-CN" altLang="en-US" sz="1800" dirty="0" smtClean="0"/>
              <a:t>月</a:t>
            </a:r>
            <a:r>
              <a:rPr kumimoji="1" lang="en-US" altLang="zh-CN" sz="1800" dirty="0" smtClean="0"/>
              <a:t>15</a:t>
            </a:r>
            <a:r>
              <a:rPr kumimoji="1" lang="zh-CN" altLang="en-US" sz="1800" dirty="0" smtClean="0"/>
              <a:t>日，甜甜圈</a:t>
            </a:r>
            <a:endParaRPr kumimoji="1" lang="en-US" altLang="zh-CN" sz="1800" dirty="0" smtClean="0"/>
          </a:p>
          <a:p>
            <a:r>
              <a:rPr kumimoji="1" lang="zh-CN" altLang="zh-CN" sz="1800" dirty="0" smtClean="0"/>
              <a:t>2</a:t>
            </a:r>
            <a:r>
              <a:rPr kumimoji="1" lang="en-US" altLang="zh-CN" sz="1800" dirty="0" smtClean="0"/>
              <a:t>.2</a:t>
            </a:r>
            <a:r>
              <a:rPr kumimoji="1" lang="zh-CN" altLang="en-US" sz="1800" dirty="0" smtClean="0"/>
              <a:t>  </a:t>
            </a:r>
            <a:r>
              <a:rPr kumimoji="1" lang="en-US" altLang="zh-CN" sz="1800" dirty="0" smtClean="0"/>
              <a:t>2010</a:t>
            </a:r>
            <a:r>
              <a:rPr kumimoji="1" lang="zh-CN" altLang="en-US" sz="1800" dirty="0" smtClean="0"/>
              <a:t>年</a:t>
            </a:r>
            <a:r>
              <a:rPr kumimoji="1" lang="en-US" altLang="zh-CN" sz="1800" dirty="0" smtClean="0"/>
              <a:t>5</a:t>
            </a:r>
            <a:r>
              <a:rPr kumimoji="1" lang="zh-CN" altLang="en-US" sz="1800" dirty="0" smtClean="0"/>
              <a:t>月</a:t>
            </a:r>
            <a:r>
              <a:rPr kumimoji="1" lang="en-US" altLang="zh-CN" sz="1800" dirty="0" smtClean="0"/>
              <a:t>20</a:t>
            </a:r>
            <a:r>
              <a:rPr kumimoji="1" lang="zh-CN" altLang="en-US" sz="1800" dirty="0" smtClean="0"/>
              <a:t>日，冻酸奶 </a:t>
            </a:r>
            <a:endParaRPr kumimoji="1" lang="en-US" altLang="zh-CN" sz="1800" dirty="0" smtClean="0"/>
          </a:p>
          <a:p>
            <a:r>
              <a:rPr kumimoji="1" lang="zh-CN" altLang="zh-CN" sz="1800" dirty="0" smtClean="0"/>
              <a:t>2</a:t>
            </a:r>
            <a:r>
              <a:rPr kumimoji="1" lang="en-US" altLang="zh-CN" sz="1800" dirty="0" smtClean="0"/>
              <a:t>.3</a:t>
            </a:r>
            <a:r>
              <a:rPr kumimoji="1" lang="zh-CN" altLang="en-US" sz="1800" dirty="0" smtClean="0"/>
              <a:t>  </a:t>
            </a:r>
            <a:r>
              <a:rPr kumimoji="1" lang="en-US" altLang="zh-CN" sz="1800" dirty="0" smtClean="0"/>
              <a:t>2010</a:t>
            </a:r>
            <a:r>
              <a:rPr kumimoji="1" lang="zh-CN" altLang="en-US" sz="1800" dirty="0" smtClean="0"/>
              <a:t>年</a:t>
            </a:r>
            <a:r>
              <a:rPr kumimoji="1" lang="en-US" altLang="zh-CN" sz="1800" dirty="0" smtClean="0"/>
              <a:t>12</a:t>
            </a:r>
            <a:r>
              <a:rPr kumimoji="1" lang="zh-CN" altLang="en-US" sz="1800" dirty="0" smtClean="0"/>
              <a:t>月</a:t>
            </a:r>
            <a:r>
              <a:rPr kumimoji="1" lang="en-US" altLang="zh-CN" sz="1800" dirty="0" smtClean="0"/>
              <a:t>7</a:t>
            </a:r>
            <a:r>
              <a:rPr kumimoji="1" lang="zh-CN" altLang="en-US" sz="1800" dirty="0" smtClean="0"/>
              <a:t>日，姜饼</a:t>
            </a:r>
            <a:endParaRPr kumimoji="1" lang="en-US" altLang="zh-CN" sz="1800" dirty="0" smtClean="0"/>
          </a:p>
          <a:p>
            <a:r>
              <a:rPr kumimoji="1" lang="zh-CN" altLang="zh-CN" sz="1800" dirty="0" smtClean="0"/>
              <a:t>3</a:t>
            </a:r>
            <a:r>
              <a:rPr kumimoji="1" lang="en-US" altLang="zh-CN" sz="1800" dirty="0" smtClean="0"/>
              <a:t>.0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–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3.2</a:t>
            </a:r>
            <a:r>
              <a:rPr kumimoji="1" lang="zh-CN" altLang="en-US" sz="1800" dirty="0" smtClean="0"/>
              <a:t> 蜂巢</a:t>
            </a:r>
            <a:r>
              <a:rPr kumimoji="1" lang="en-US" altLang="zh-CN" sz="1800" dirty="0" smtClean="0"/>
              <a:t>(</a:t>
            </a:r>
            <a:r>
              <a:rPr kumimoji="1" lang="zh-CN" altLang="en-US" sz="1800" dirty="0" smtClean="0"/>
              <a:t>针对平板</a:t>
            </a:r>
            <a:r>
              <a:rPr kumimoji="1" lang="en-US" altLang="zh-CN" sz="1800" dirty="0" smtClean="0"/>
              <a:t>)</a:t>
            </a:r>
          </a:p>
          <a:p>
            <a:r>
              <a:rPr kumimoji="1" lang="zh-CN" altLang="zh-CN" sz="1800" dirty="0" smtClean="0"/>
              <a:t>4</a:t>
            </a:r>
            <a:r>
              <a:rPr kumimoji="1" lang="en-US" altLang="zh-CN" sz="1800" dirty="0" smtClean="0"/>
              <a:t>.0</a:t>
            </a:r>
            <a:r>
              <a:rPr kumimoji="1" lang="zh-CN" altLang="en-US" sz="1800" dirty="0" smtClean="0"/>
              <a:t>  </a:t>
            </a:r>
            <a:r>
              <a:rPr kumimoji="1" lang="en-US" altLang="zh-CN" sz="1800" dirty="0" smtClean="0"/>
              <a:t>2011-10-19</a:t>
            </a:r>
            <a:r>
              <a:rPr kumimoji="1" lang="zh-CN" altLang="en-US" sz="1800" dirty="0" smtClean="0"/>
              <a:t> 冰激凌三明治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4.1</a:t>
            </a:r>
            <a:r>
              <a:rPr kumimoji="1" lang="zh-CN" altLang="en-US" sz="1800" dirty="0" smtClean="0"/>
              <a:t>  </a:t>
            </a:r>
            <a:r>
              <a:rPr kumimoji="1" lang="en-US" altLang="zh-CN" sz="1800" dirty="0" smtClean="0"/>
              <a:t>2012-06-28</a:t>
            </a:r>
            <a:r>
              <a:rPr kumimoji="1" lang="zh-CN" altLang="en-US" sz="1800" dirty="0" smtClean="0"/>
              <a:t>   果冻豆</a:t>
            </a:r>
            <a:endParaRPr kumimoji="1" lang="en-US" altLang="zh-CN" sz="1800" dirty="0" smtClean="0"/>
          </a:p>
          <a:p>
            <a:r>
              <a:rPr kumimoji="1" lang="zh-CN" altLang="zh-CN" sz="1800" dirty="0" smtClean="0"/>
              <a:t>4</a:t>
            </a:r>
            <a:r>
              <a:rPr kumimoji="1" lang="en-US" altLang="zh-CN" sz="1800" dirty="0" smtClean="0"/>
              <a:t>.2</a:t>
            </a:r>
            <a:r>
              <a:rPr kumimoji="1" lang="zh-CN" altLang="en-US" sz="1800" dirty="0" smtClean="0"/>
              <a:t>   </a:t>
            </a:r>
            <a:r>
              <a:rPr kumimoji="1" lang="en-US" altLang="zh-CN" sz="1800" dirty="0" smtClean="0"/>
              <a:t>2012-10-30</a:t>
            </a:r>
            <a:r>
              <a:rPr kumimoji="1" lang="zh-CN" altLang="en-US" sz="1800" dirty="0" smtClean="0"/>
              <a:t>  果冻豆</a:t>
            </a:r>
            <a:endParaRPr kumimoji="1" lang="en-US" altLang="zh-CN" sz="1800" dirty="0" smtClean="0"/>
          </a:p>
          <a:p>
            <a:r>
              <a:rPr kumimoji="1" lang="zh-CN" altLang="zh-CN" sz="1800" dirty="0" smtClean="0"/>
              <a:t>4</a:t>
            </a:r>
            <a:r>
              <a:rPr kumimoji="1" lang="en-US" altLang="zh-CN" sz="1800" dirty="0" smtClean="0"/>
              <a:t>.4</a:t>
            </a:r>
            <a:r>
              <a:rPr kumimoji="1" lang="zh-CN" altLang="en-US" sz="1800" dirty="0" smtClean="0"/>
              <a:t>   </a:t>
            </a:r>
            <a:r>
              <a:rPr kumimoji="1" lang="en-US" altLang="zh-CN" sz="1800" dirty="0" smtClean="0"/>
              <a:t>2013-09-03</a:t>
            </a:r>
            <a:r>
              <a:rPr kumimoji="1" lang="zh-CN" altLang="en-US" sz="1800" dirty="0" smtClean="0"/>
              <a:t>   奇巧巧克力棒</a:t>
            </a:r>
            <a:endParaRPr kumimoji="1" lang="en-US" altLang="zh-CN" sz="1800" dirty="0" smtClean="0"/>
          </a:p>
          <a:p>
            <a:r>
              <a:rPr kumimoji="1" lang="zh-CN" altLang="zh-CN" sz="1800" dirty="0" smtClean="0"/>
              <a:t>5</a:t>
            </a:r>
            <a:r>
              <a:rPr kumimoji="1" lang="en-US" altLang="zh-CN" sz="1800" dirty="0" smtClean="0"/>
              <a:t>.0</a:t>
            </a:r>
            <a:r>
              <a:rPr kumimoji="1" lang="zh-CN" altLang="en-US" sz="1800" dirty="0" smtClean="0"/>
              <a:t>   </a:t>
            </a:r>
            <a:r>
              <a:rPr kumimoji="1" lang="en-US" altLang="zh-CN" sz="1800" dirty="0" smtClean="0"/>
              <a:t>2014-06-25</a:t>
            </a:r>
            <a:r>
              <a:rPr kumimoji="1" lang="zh-CN" altLang="en-US" sz="1800" dirty="0" smtClean="0"/>
              <a:t>     棒棒糖</a:t>
            </a:r>
            <a:endParaRPr kumimoji="1" lang="en-US" altLang="zh-CN" sz="1800" dirty="0" smtClean="0"/>
          </a:p>
          <a:p>
            <a:r>
              <a:rPr kumimoji="1" lang="zh-CN" altLang="zh-CN" sz="1800" dirty="0" smtClean="0"/>
              <a:t>5.</a:t>
            </a:r>
            <a:r>
              <a:rPr kumimoji="1" lang="en-US" altLang="zh-CN" sz="1800" dirty="0" smtClean="0"/>
              <a:t>1</a:t>
            </a:r>
            <a:r>
              <a:rPr kumimoji="1" lang="zh-CN" altLang="en-US" sz="1800" dirty="0" smtClean="0"/>
              <a:t>  </a:t>
            </a:r>
            <a:r>
              <a:rPr kumimoji="1" lang="en-US" altLang="zh-CN" sz="1800" dirty="0" smtClean="0"/>
              <a:t>2015-3-11</a:t>
            </a:r>
            <a:r>
              <a:rPr kumimoji="1" lang="zh-CN" altLang="en-US" sz="1800" dirty="0" smtClean="0"/>
              <a:t>     除了稳定性和性能上的提升 ， </a:t>
            </a:r>
            <a:r>
              <a:rPr kumimoji="1" lang="en-US" altLang="zh-CN" sz="1800" dirty="0" smtClean="0"/>
              <a:t>Android5.1</a:t>
            </a:r>
            <a:r>
              <a:rPr kumimoji="1" lang="zh-CN" altLang="en-US" sz="1800" dirty="0" smtClean="0"/>
              <a:t>还为设备带来更加安全的防护机制，既丢失或被盗设备保持锁定状态，即使恢复出厂设置也不行，除非用户登录他们的</a:t>
            </a:r>
            <a:r>
              <a:rPr kumimoji="1" lang="en-US" altLang="zh-CN" sz="1800" dirty="0" smtClean="0"/>
              <a:t>Google</a:t>
            </a:r>
            <a:r>
              <a:rPr kumimoji="1" lang="zh-CN" altLang="en-US" sz="1800" dirty="0" smtClean="0"/>
              <a:t>账户。</a:t>
            </a:r>
            <a:r>
              <a:rPr kumimoji="1" lang="en-US" altLang="zh-CN" sz="1800" dirty="0" smtClean="0"/>
              <a:t>(</a:t>
            </a:r>
            <a:r>
              <a:rPr kumimoji="1" lang="zh-CN" altLang="en-US" sz="1800" dirty="0" smtClean="0"/>
              <a:t>目前还没有应用手机</a:t>
            </a:r>
            <a:r>
              <a:rPr kumimoji="1" lang="en-US" altLang="zh-CN" sz="1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4862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的系统结构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-15012" r="-150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82821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开发者常用网站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000" dirty="0">
                <a:hlinkClick r:id="rId3"/>
              </a:rPr>
              <a:t>http://developer.android.com/</a:t>
            </a:r>
            <a:r>
              <a:rPr kumimoji="1" lang="en-US" altLang="zh-CN" sz="2000" dirty="0" smtClean="0">
                <a:hlinkClick r:id="rId3"/>
              </a:rPr>
              <a:t>index.html</a:t>
            </a:r>
            <a:endParaRPr kumimoji="1" lang="en-US" altLang="zh-CN" sz="2000" dirty="0" smtClean="0">
              <a:hlinkClick r:id="rId4"/>
            </a:endParaRPr>
          </a:p>
          <a:p>
            <a:r>
              <a:rPr kumimoji="1" lang="en-US" altLang="zh-CN" sz="2000" dirty="0" smtClean="0">
                <a:hlinkClick r:id="rId4"/>
              </a:rPr>
              <a:t>www.eoeandroid.com</a:t>
            </a:r>
            <a:r>
              <a:rPr kumimoji="1" lang="en-US" altLang="zh-CN" sz="2000" dirty="0" smtClean="0"/>
              <a:t> </a:t>
            </a:r>
          </a:p>
          <a:p>
            <a:r>
              <a:rPr kumimoji="1" lang="en-US" altLang="zh-CN" sz="2000" dirty="0" smtClean="0">
                <a:hlinkClick r:id="rId5"/>
              </a:rPr>
              <a:t>www.apkbus.com</a:t>
            </a:r>
            <a:endParaRPr kumimoji="1" lang="en-US" altLang="zh-CN" sz="2000" dirty="0" smtClean="0"/>
          </a:p>
          <a:p>
            <a:r>
              <a:rPr kumimoji="1" lang="en-US" altLang="zh-CN" sz="2000" dirty="0" smtClean="0">
                <a:hlinkClick r:id="rId6"/>
              </a:rPr>
              <a:t>www.csdn.net</a:t>
            </a:r>
            <a:endParaRPr kumimoji="1" lang="en-US" altLang="zh-CN" sz="2000" dirty="0" smtClean="0"/>
          </a:p>
          <a:p>
            <a:r>
              <a:rPr kumimoji="1" lang="en-US" altLang="zh-CN" sz="2000" dirty="0">
                <a:hlinkClick r:id="rId7"/>
              </a:rPr>
              <a:t>https://github.com</a:t>
            </a:r>
            <a:r>
              <a:rPr kumimoji="1" lang="en-US" altLang="zh-CN" sz="2000" dirty="0" smtClean="0">
                <a:hlinkClick r:id="rId7"/>
              </a:rPr>
              <a:t>/</a:t>
            </a:r>
            <a:endParaRPr kumimoji="1" lang="en-US" altLang="zh-CN" sz="2000" dirty="0" smtClean="0"/>
          </a:p>
          <a:p>
            <a:r>
              <a:rPr kumimoji="1" lang="en-US" altLang="zh-CN" sz="2000" dirty="0" smtClean="0">
                <a:hlinkClick r:id="rId8"/>
              </a:rPr>
              <a:t>https</a:t>
            </a:r>
            <a:r>
              <a:rPr kumimoji="1" lang="en-US" altLang="zh-CN" sz="2000" dirty="0">
                <a:hlinkClick r:id="rId8"/>
              </a:rPr>
              <a:t>://</a:t>
            </a:r>
            <a:r>
              <a:rPr kumimoji="1" lang="en-US" altLang="zh-CN" sz="2000" dirty="0" smtClean="0">
                <a:hlinkClick r:id="rId8"/>
              </a:rPr>
              <a:t>xitu.io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(</a:t>
            </a:r>
            <a:r>
              <a:rPr kumimoji="1" lang="zh-CN" altLang="en-US" sz="2000" dirty="0" smtClean="0"/>
              <a:t>稀土，大神级别开发者</a:t>
            </a:r>
            <a:r>
              <a:rPr kumimoji="1" lang="en-US" altLang="zh-CN" sz="2000" dirty="0" smtClean="0"/>
              <a:t>)</a:t>
            </a:r>
          </a:p>
          <a:p>
            <a:r>
              <a:rPr kumimoji="1" lang="en-US" altLang="zh-CN" sz="2000" dirty="0">
                <a:hlinkClick r:id="rId9"/>
              </a:rPr>
              <a:t>http://www.</a:t>
            </a:r>
            <a:r>
              <a:rPr kumimoji="1" lang="en-US" altLang="zh-CN" sz="2000" dirty="0" smtClean="0">
                <a:hlinkClick r:id="rId9"/>
              </a:rPr>
              <a:t>23code.com</a:t>
            </a:r>
            <a:r>
              <a:rPr kumimoji="1" lang="zh-CN" altLang="en-US" sz="2000" dirty="0" smtClean="0"/>
              <a:t> 源码分享</a:t>
            </a:r>
            <a:endParaRPr kumimoji="1" lang="en-US" altLang="zh-CN" sz="2000" dirty="0" smtClean="0"/>
          </a:p>
          <a:p>
            <a:r>
              <a:rPr kumimoji="1" lang="en-US" altLang="zh-CN" sz="2000" dirty="0">
                <a:hlinkClick r:id="rId10"/>
              </a:rPr>
              <a:t>http://</a:t>
            </a:r>
            <a:r>
              <a:rPr kumimoji="1" lang="en-US" altLang="zh-CN" sz="2000" dirty="0" smtClean="0">
                <a:hlinkClick r:id="rId10"/>
              </a:rPr>
              <a:t>www.cnblogs.com</a:t>
            </a:r>
            <a:r>
              <a:rPr kumimoji="1" lang="zh-CN" altLang="en-US" sz="2000" dirty="0" smtClean="0"/>
              <a:t> 博客园</a:t>
            </a:r>
            <a:endParaRPr kumimoji="1" lang="en-US" altLang="zh-CN" sz="2000" dirty="0" smtClean="0"/>
          </a:p>
          <a:p>
            <a:r>
              <a:rPr kumimoji="1" lang="en-US" altLang="zh-CN" sz="2000" dirty="0">
                <a:hlinkClick r:id="rId11"/>
              </a:rPr>
              <a:t>http://</a:t>
            </a:r>
            <a:r>
              <a:rPr kumimoji="1" lang="en-US" altLang="zh-CN" sz="2000" dirty="0" smtClean="0">
                <a:hlinkClick r:id="rId11"/>
              </a:rPr>
              <a:t>www.oschina.net</a:t>
            </a:r>
            <a:r>
              <a:rPr kumimoji="1" lang="zh-CN" altLang="en-US" sz="2000" dirty="0" smtClean="0"/>
              <a:t> 开源中国</a:t>
            </a:r>
            <a:endParaRPr kumimoji="1" lang="en-US" altLang="zh-CN" sz="2000" dirty="0" smtClean="0"/>
          </a:p>
          <a:p>
            <a:r>
              <a:rPr kumimoji="1" lang="en-US" altLang="zh-CN" sz="2000" dirty="0">
                <a:hlinkClick r:id="rId12"/>
              </a:rPr>
              <a:t>http://</a:t>
            </a:r>
            <a:r>
              <a:rPr kumimoji="1" lang="en-US" altLang="zh-CN" sz="2000" dirty="0" smtClean="0">
                <a:hlinkClick r:id="rId12"/>
              </a:rPr>
              <a:t>www.iteye.com</a:t>
            </a:r>
            <a:r>
              <a:rPr kumimoji="1" lang="zh-CN" altLang="en-US" sz="2000" dirty="0" smtClean="0"/>
              <a:t> </a:t>
            </a:r>
            <a:endParaRPr kumimoji="1" lang="en-US" altLang="zh-CN" sz="2000" dirty="0" smtClean="0"/>
          </a:p>
          <a:p>
            <a:r>
              <a:rPr kumimoji="1" lang="en-US" altLang="zh-CN" sz="2000" dirty="0">
                <a:hlinkClick r:id="rId13"/>
              </a:rPr>
              <a:t>http://</a:t>
            </a:r>
            <a:r>
              <a:rPr kumimoji="1" lang="en-US" altLang="zh-CN" sz="2000" dirty="0" smtClean="0">
                <a:hlinkClick r:id="rId13"/>
              </a:rPr>
              <a:t>android.tgbus.com</a:t>
            </a:r>
            <a:r>
              <a:rPr kumimoji="1" lang="zh-CN" altLang="en-US" sz="2000" dirty="0" smtClean="0"/>
              <a:t> 安卓中文网，关于</a:t>
            </a:r>
            <a:r>
              <a:rPr kumimoji="1" lang="en-US" altLang="zh-CN" sz="2000" dirty="0" smtClean="0"/>
              <a:t>ROM</a:t>
            </a:r>
            <a:r>
              <a:rPr kumimoji="1" lang="zh-CN" altLang="en-US" sz="2000" dirty="0" smtClean="0"/>
              <a:t>，评测，手机</a:t>
            </a:r>
            <a:endParaRPr kumimoji="1" lang="en-US" altLang="zh-CN" sz="2000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6496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开发环境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AutoNum type="arabicPeriod"/>
            </a:pPr>
            <a:r>
              <a:rPr kumimoji="1" lang="en-US" altLang="zh-CN" sz="1800" dirty="0" smtClean="0"/>
              <a:t>JDK</a:t>
            </a:r>
            <a:r>
              <a:rPr kumimoji="1" lang="zh-CN" altLang="en-US" sz="1800" dirty="0" smtClean="0"/>
              <a:t>，</a:t>
            </a:r>
            <a:r>
              <a:rPr kumimoji="1" lang="en-US" altLang="zh-CN" sz="1800" dirty="0" smtClean="0"/>
              <a:t>java</a:t>
            </a:r>
            <a:r>
              <a:rPr kumimoji="1" lang="zh-CN" altLang="en-US" sz="1800" dirty="0" smtClean="0"/>
              <a:t>开发环境。下载地址</a:t>
            </a:r>
            <a:r>
              <a:rPr kumimoji="1" lang="en-US" altLang="zh-CN" sz="1800" dirty="0" smtClean="0"/>
              <a:t>:http://</a:t>
            </a:r>
            <a:r>
              <a:rPr kumimoji="1" lang="en-US" altLang="zh-CN" sz="1800" dirty="0" err="1" smtClean="0"/>
              <a:t>www.oracle.com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kumimoji="1" lang="en-US" altLang="zh-CN" sz="1800" dirty="0"/>
              <a:t>	</a:t>
            </a:r>
            <a:r>
              <a:rPr kumimoji="1" lang="en-US" altLang="zh-CN" sz="1800" dirty="0" smtClean="0"/>
              <a:t>mac</a:t>
            </a:r>
            <a:r>
              <a:rPr kumimoji="1" lang="zh-CN" altLang="en-US" sz="1800" dirty="0" smtClean="0"/>
              <a:t>系统安装</a:t>
            </a:r>
            <a:r>
              <a:rPr kumimoji="1" lang="en-US" altLang="zh-CN" sz="1800" dirty="0" err="1" smtClean="0"/>
              <a:t>jdk</a:t>
            </a:r>
            <a:r>
              <a:rPr kumimoji="1" lang="zh-CN" altLang="en-US" sz="1800" dirty="0" smtClean="0"/>
              <a:t>，在终端中输入 </a:t>
            </a:r>
            <a:r>
              <a:rPr kumimoji="1" lang="en-US" altLang="zh-CN" sz="1800" dirty="0" smtClean="0"/>
              <a:t>java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–version</a:t>
            </a:r>
            <a:r>
              <a:rPr kumimoji="1" lang="zh-CN" altLang="en-US" sz="1800" dirty="0" smtClean="0"/>
              <a:t>查看结果</a:t>
            </a:r>
            <a:r>
              <a:rPr kumimoji="1" lang="en-US" altLang="zh-CN" sz="1800" dirty="0" smtClean="0"/>
              <a:t>:</a:t>
            </a:r>
          </a:p>
          <a:p>
            <a:pPr marL="0" indent="0">
              <a:buNone/>
            </a:pPr>
            <a:r>
              <a:rPr kumimoji="1" lang="en-US" altLang="zh-CN" sz="1800" dirty="0" smtClean="0"/>
              <a:t>	</a:t>
            </a:r>
            <a:r>
              <a:rPr kumimoji="1" lang="en-US" altLang="zh-CN" sz="1800" dirty="0"/>
              <a:t>	</a:t>
            </a:r>
            <a:r>
              <a:rPr lang="hr-HR" altLang="zh-CN" sz="1800" dirty="0"/>
              <a:t>java version "1.7.0_51"</a:t>
            </a:r>
          </a:p>
          <a:p>
            <a:pPr marL="0" indent="0">
              <a:buNone/>
            </a:pPr>
            <a:r>
              <a:rPr lang="en-US" altLang="zh-CN" sz="1800" dirty="0" smtClean="0"/>
              <a:t>		Java</a:t>
            </a:r>
            <a:r>
              <a:rPr lang="en-US" altLang="zh-CN" sz="1800" dirty="0"/>
              <a:t>(TM) SE Runtime Environment (build 1.7.0_51-b13)</a:t>
            </a:r>
          </a:p>
          <a:p>
            <a:pPr marL="0" indent="0">
              <a:buNone/>
            </a:pPr>
            <a:r>
              <a:rPr lang="en-US" altLang="zh-CN" sz="1800" dirty="0" smtClean="0"/>
              <a:t>		Java </a:t>
            </a:r>
            <a:r>
              <a:rPr lang="en-US" altLang="zh-CN" sz="1800" dirty="0" err="1"/>
              <a:t>HotSpot</a:t>
            </a:r>
            <a:r>
              <a:rPr lang="en-US" altLang="zh-CN" sz="1800" dirty="0"/>
              <a:t>(TM) 64-Bit Server VM (build 24.51-b03, mixed mode)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kumimoji="1" lang="en-US" altLang="zh-CN" sz="1800" dirty="0"/>
              <a:t>	</a:t>
            </a:r>
            <a:endParaRPr kumimoji="1" lang="en-US" altLang="zh-CN" sz="1800" dirty="0" smtClean="0"/>
          </a:p>
          <a:p>
            <a:pPr>
              <a:buAutoNum type="arabicPeriod" startAt="2"/>
            </a:pPr>
            <a:endParaRPr kumimoji="1" lang="en-US" altLang="zh-CN" sz="1800" dirty="0" smtClean="0"/>
          </a:p>
          <a:p>
            <a:pPr>
              <a:buAutoNum type="arabicPeriod" startAt="2"/>
            </a:pPr>
            <a:r>
              <a:rPr kumimoji="1" lang="en-US" altLang="zh-CN" sz="1800" dirty="0" smtClean="0"/>
              <a:t>Android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SDK</a:t>
            </a:r>
            <a:r>
              <a:rPr kumimoji="1" lang="zh-CN" altLang="en-US" sz="1800" dirty="0" smtClean="0"/>
              <a:t>，</a:t>
            </a:r>
            <a:r>
              <a:rPr kumimoji="1" lang="en-US" altLang="zh-CN" sz="1800" dirty="0" smtClean="0"/>
              <a:t>Android</a:t>
            </a:r>
            <a:r>
              <a:rPr kumimoji="1" lang="zh-CN" altLang="en-US" sz="1800" dirty="0" smtClean="0"/>
              <a:t>开发工具，包含开发</a:t>
            </a:r>
            <a:r>
              <a:rPr kumimoji="1" lang="en-US" altLang="zh-CN" sz="1800" dirty="0" smtClean="0"/>
              <a:t>Android</a:t>
            </a:r>
            <a:r>
              <a:rPr kumimoji="1" lang="zh-CN" altLang="en-US" sz="1800" dirty="0" smtClean="0"/>
              <a:t>程序所需要的类库、源码、文档、案例等资源。</a:t>
            </a:r>
            <a:r>
              <a:rPr kumimoji="1" lang="en-US" altLang="zh-CN" sz="1800" dirty="0" smtClean="0"/>
              <a:t>http://</a:t>
            </a:r>
            <a:r>
              <a:rPr kumimoji="1" lang="en-US" altLang="zh-CN" sz="1800" dirty="0" err="1" smtClean="0"/>
              <a:t>www.android.com</a:t>
            </a:r>
            <a:r>
              <a:rPr kumimoji="1" lang="en-US" altLang="zh-CN" sz="1800" dirty="0" smtClean="0"/>
              <a:t>.</a:t>
            </a:r>
            <a:endParaRPr kumimoji="1" lang="en-US" altLang="zh-CN" sz="1800" dirty="0"/>
          </a:p>
          <a:p>
            <a:pPr>
              <a:buAutoNum type="arabicPeriod" startAt="2"/>
            </a:pPr>
            <a:r>
              <a:rPr kumimoji="1" lang="en-US" altLang="zh-CN" sz="1800" dirty="0" smtClean="0"/>
              <a:t>ADT</a:t>
            </a:r>
            <a:r>
              <a:rPr kumimoji="1" lang="zh-CN" altLang="en-US" sz="1800" dirty="0" smtClean="0"/>
              <a:t>插件，</a:t>
            </a:r>
            <a:r>
              <a:rPr kumimoji="1" lang="en-US" altLang="zh-CN" sz="1800" dirty="0" smtClean="0"/>
              <a:t>ADT</a:t>
            </a:r>
            <a:r>
              <a:rPr kumimoji="1" lang="zh-CN" altLang="en-US" sz="1800" dirty="0" smtClean="0"/>
              <a:t>是</a:t>
            </a:r>
            <a:r>
              <a:rPr kumimoji="1" lang="en-US" altLang="zh-CN" sz="1800" dirty="0" smtClean="0"/>
              <a:t>eclipse</a:t>
            </a:r>
            <a:r>
              <a:rPr kumimoji="1" lang="zh-CN" altLang="en-US" sz="1800" dirty="0" smtClean="0"/>
              <a:t>平台下用来开发</a:t>
            </a:r>
            <a:r>
              <a:rPr kumimoji="1" lang="en-US" altLang="zh-CN" sz="1800" dirty="0" smtClean="0"/>
              <a:t>Android</a:t>
            </a:r>
            <a:r>
              <a:rPr kumimoji="1" lang="zh-CN" altLang="en-US" sz="1800" dirty="0" smtClean="0"/>
              <a:t>应用程序的插件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kumimoji="1" lang="en-US" altLang="zh-CN" sz="1800" dirty="0" smtClean="0"/>
              <a:t>	</a:t>
            </a:r>
            <a:r>
              <a:rPr kumimoji="1" lang="zh-CN" altLang="en-US" sz="1800" dirty="0" smtClean="0"/>
              <a:t>下载地址</a:t>
            </a:r>
            <a:r>
              <a:rPr kumimoji="1" lang="en-US" altLang="zh-CN" sz="1800" dirty="0" smtClean="0">
                <a:hlinkClick r:id="rId3"/>
              </a:rPr>
              <a:t>http://developer.android.com/sdk/index.html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kumimoji="1" lang="zh-CN" altLang="en-US" sz="1800" dirty="0" smtClean="0"/>
              <a:t>      </a:t>
            </a:r>
            <a:r>
              <a:rPr kumimoji="1" lang="en-US" altLang="zh-CN" sz="1800" dirty="0" smtClean="0"/>
              <a:t>ADT</a:t>
            </a:r>
            <a:r>
              <a:rPr kumimoji="1" lang="zh-CN" altLang="en-US" sz="1800" dirty="0" smtClean="0"/>
              <a:t>由两部分组成（</a:t>
            </a:r>
            <a:r>
              <a:rPr kumimoji="1" lang="en-US" altLang="zh-CN" sz="1800" dirty="0" smtClean="0"/>
              <a:t>eclipse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+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err="1" smtClean="0"/>
              <a:t>sdk</a:t>
            </a:r>
            <a:r>
              <a:rPr kumimoji="1" lang="zh-CN" altLang="en-US" sz="1800" dirty="0" smtClean="0"/>
              <a:t>插件），是以插件的形式使用。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kumimoji="1" lang="zh-CN" altLang="zh-CN" sz="1800" dirty="0" smtClean="0"/>
              <a:t> </a:t>
            </a:r>
            <a:r>
              <a:rPr kumimoji="1" lang="zh-CN" altLang="en-US" sz="1800" dirty="0" smtClean="0"/>
              <a:t>    现在</a:t>
            </a:r>
            <a:r>
              <a:rPr kumimoji="1" lang="en-US" altLang="zh-CN" sz="1800" dirty="0" smtClean="0"/>
              <a:t>Google</a:t>
            </a:r>
            <a:r>
              <a:rPr kumimoji="1" lang="zh-CN" altLang="en-US" sz="1800" dirty="0" smtClean="0"/>
              <a:t>发布了自己的开发工具 </a:t>
            </a:r>
            <a:r>
              <a:rPr kumimoji="1" lang="en-US" altLang="zh-CN" sz="1800" dirty="0" smtClean="0"/>
              <a:t>Android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Studio</a:t>
            </a:r>
          </a:p>
          <a:p>
            <a:pPr marL="0" indent="0">
              <a:buNone/>
            </a:pPr>
            <a:r>
              <a:rPr kumimoji="1" lang="zh-CN" altLang="zh-CN" sz="1800" dirty="0"/>
              <a:t> </a:t>
            </a:r>
            <a:r>
              <a:rPr kumimoji="1" lang="zh-CN" altLang="en-US" sz="1800" dirty="0" smtClean="0"/>
              <a:t>   下载地址：</a:t>
            </a:r>
            <a:r>
              <a:rPr kumimoji="1" lang="en-US" altLang="zh-CN" sz="1800" dirty="0">
                <a:hlinkClick r:id="rId3"/>
              </a:rPr>
              <a:t>http://developer.android.com/sdk/</a:t>
            </a:r>
            <a:r>
              <a:rPr kumimoji="1" lang="en-US" altLang="zh-CN" sz="1800" dirty="0" smtClean="0">
                <a:hlinkClick r:id="rId3"/>
              </a:rPr>
              <a:t>index.html</a:t>
            </a:r>
            <a:endParaRPr kumimoji="1" lang="en-US" altLang="zh-CN" sz="1800" dirty="0" smtClean="0"/>
          </a:p>
          <a:p>
            <a:pPr marL="0" indent="0">
              <a:buNone/>
            </a:pPr>
            <a:endParaRPr kumimoji="1" lang="en-US" altLang="zh-CN" sz="1800" dirty="0"/>
          </a:p>
          <a:p>
            <a:pPr marL="0" indent="0">
              <a:buNone/>
            </a:pPr>
            <a:endParaRPr kumimoji="1" lang="en-US" altLang="zh-CN" sz="1800" dirty="0" smtClean="0"/>
          </a:p>
          <a:p>
            <a:pPr marL="0" indent="0">
              <a:buNone/>
            </a:pPr>
            <a:endParaRPr kumimoji="1" lang="en-US" altLang="zh-CN" sz="1800" dirty="0" smtClean="0"/>
          </a:p>
          <a:p>
            <a:pPr marL="0" indent="0">
              <a:buNone/>
            </a:pPr>
            <a:r>
              <a:rPr kumimoji="1" lang="zh-CN" altLang="zh-CN" sz="1800" dirty="0"/>
              <a:t> </a:t>
            </a:r>
            <a:r>
              <a:rPr kumimoji="1" lang="zh-CN" altLang="en-US" sz="1800" dirty="0" smtClean="0"/>
              <a:t>  </a:t>
            </a:r>
            <a:endParaRPr kumimoji="1"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389241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虚拟机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1800" dirty="0" smtClean="0"/>
              <a:t>AVD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Name</a:t>
            </a:r>
            <a:r>
              <a:rPr kumimoji="1" lang="zh-CN" altLang="en-US" sz="1800" dirty="0" smtClean="0"/>
              <a:t> 虚拟机名称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Device</a:t>
            </a:r>
            <a:r>
              <a:rPr kumimoji="1" lang="zh-CN" altLang="en-US" sz="1800" dirty="0" smtClean="0"/>
              <a:t>   为自带的各种型号的真机的虚拟机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Target</a:t>
            </a:r>
            <a:r>
              <a:rPr kumimoji="1" lang="zh-CN" altLang="en-US" sz="1800" dirty="0" smtClean="0"/>
              <a:t>       </a:t>
            </a:r>
            <a:r>
              <a:rPr kumimoji="1" lang="en-US" altLang="zh-CN" sz="1800" dirty="0" smtClean="0"/>
              <a:t>Android</a:t>
            </a:r>
            <a:r>
              <a:rPr kumimoji="1" lang="zh-CN" altLang="en-US" sz="1800" dirty="0" smtClean="0"/>
              <a:t>虚拟机版本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Skin</a:t>
            </a:r>
            <a:r>
              <a:rPr kumimoji="1" lang="zh-CN" altLang="en-US" sz="1800" dirty="0" smtClean="0"/>
              <a:t>     选择分辨率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kumimoji="1" lang="zh-CN" altLang="en-US" sz="1800" dirty="0" smtClean="0"/>
              <a:t>     </a:t>
            </a:r>
            <a:r>
              <a:rPr kumimoji="1" lang="zh-CN" altLang="en-US" sz="1800" dirty="0"/>
              <a:t> </a:t>
            </a:r>
            <a:r>
              <a:rPr lang="en-US" altLang="zh-CN" sz="1800" dirty="0" smtClean="0"/>
              <a:t>Snapshot</a:t>
            </a:r>
            <a:r>
              <a:rPr lang="zh-CN" altLang="en-US" sz="1800" dirty="0" smtClean="0"/>
              <a:t>  </a:t>
            </a:r>
            <a:r>
              <a:rPr lang="en-US" altLang="zh-CN" sz="1800" dirty="0" smtClean="0"/>
              <a:t>	</a:t>
            </a:r>
            <a:r>
              <a:rPr lang="zh-CN" altLang="en-US" sz="1800" dirty="0" smtClean="0"/>
              <a:t>保存快照，可以提高虚拟机启动速度</a:t>
            </a:r>
            <a:endParaRPr lang="zh-CN" altLang="zh-CN" sz="1800" dirty="0"/>
          </a:p>
          <a:p>
            <a:pPr marL="0" indent="0">
              <a:buNone/>
            </a:pP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947989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5310</TotalTime>
  <Words>3298</Words>
  <Application>Microsoft Macintosh PowerPoint</Application>
  <PresentationFormat>全屏显示(4:3)</PresentationFormat>
  <Paragraphs>847</Paragraphs>
  <Slides>39</Slides>
  <Notes>19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0" baseType="lpstr">
      <vt:lpstr>Office 主题</vt:lpstr>
      <vt:lpstr>Android知识讲解</vt:lpstr>
      <vt:lpstr>目录</vt:lpstr>
      <vt:lpstr>Android</vt:lpstr>
      <vt:lpstr>Android的优势和劣势</vt:lpstr>
      <vt:lpstr>Android的版本升级</vt:lpstr>
      <vt:lpstr>Android的系统结构</vt:lpstr>
      <vt:lpstr>开发者常用网站</vt:lpstr>
      <vt:lpstr>Android开发环境</vt:lpstr>
      <vt:lpstr>Android虚拟机</vt:lpstr>
      <vt:lpstr>屏幕分辨率</vt:lpstr>
      <vt:lpstr>创建第一个Android项目</vt:lpstr>
      <vt:lpstr>了解项目的目录结构</vt:lpstr>
      <vt:lpstr>程序编译启动过程</vt:lpstr>
      <vt:lpstr>Adb命令的使用</vt:lpstr>
      <vt:lpstr>Activity</vt:lpstr>
      <vt:lpstr>Activity三种状态</vt:lpstr>
      <vt:lpstr>Activity的生命周期</vt:lpstr>
      <vt:lpstr>Activty</vt:lpstr>
      <vt:lpstr>Intent介绍</vt:lpstr>
      <vt:lpstr>Android中控件的使用</vt:lpstr>
      <vt:lpstr>通用属性</vt:lpstr>
      <vt:lpstr>TextView</vt:lpstr>
      <vt:lpstr>EditText</vt:lpstr>
      <vt:lpstr>Button</vt:lpstr>
      <vt:lpstr>ImageView</vt:lpstr>
      <vt:lpstr>Switch、RadioButton、CheckBox</vt:lpstr>
      <vt:lpstr>bar类型控件</vt:lpstr>
      <vt:lpstr>时间控件</vt:lpstr>
      <vt:lpstr>列表控件</vt:lpstr>
      <vt:lpstr>Layout</vt:lpstr>
      <vt:lpstr>LinearLayout线性布局</vt:lpstr>
      <vt:lpstr>Relativelayout</vt:lpstr>
      <vt:lpstr>FramLayout</vt:lpstr>
      <vt:lpstr>Dialog</vt:lpstr>
      <vt:lpstr>Toast</vt:lpstr>
      <vt:lpstr>Notification</vt:lpstr>
      <vt:lpstr>Notification</vt:lpstr>
      <vt:lpstr>BroadcastReceiver</vt:lpstr>
      <vt:lpstr>ANR</vt:lpstr>
    </vt:vector>
  </TitlesOfParts>
  <Company>jumei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Android知识讲解</dc:title>
  <dc:creator>alan alan</dc:creator>
  <cp:lastModifiedBy>alan alan</cp:lastModifiedBy>
  <cp:revision>378</cp:revision>
  <dcterms:created xsi:type="dcterms:W3CDTF">2015-03-10T10:22:17Z</dcterms:created>
  <dcterms:modified xsi:type="dcterms:W3CDTF">2015-03-19T10:30:22Z</dcterms:modified>
</cp:coreProperties>
</file>