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11" autoAdjust="0"/>
    <p:restoredTop sz="99606" autoAdjust="0"/>
  </p:normalViewPr>
  <p:slideViewPr>
    <p:cSldViewPr snapToGrid="0" snapToObjects="1">
      <p:cViewPr varScale="1">
        <p:scale>
          <a:sx n="57" d="100"/>
          <a:sy n="57" d="100"/>
        </p:scale>
        <p:origin x="-79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2" y="108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E619B-9BE8-8645-A00C-D838F9C65162}" type="datetimeFigureOut">
              <a:rPr kumimoji="1" lang="zh-CN" altLang="en-US" smtClean="0"/>
              <a:t>15/3/13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3888C-5123-6548-B379-D9685D88A7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4677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首先</a:t>
            </a:r>
            <a:r>
              <a:rPr kumimoji="1" lang="en-US" altLang="zh-CN" dirty="0" err="1" smtClean="0"/>
              <a:t>Drawable</a:t>
            </a:r>
            <a:r>
              <a:rPr kumimoji="1" lang="zh-CN" altLang="en-US" dirty="0" smtClean="0"/>
              <a:t>资源分为</a:t>
            </a:r>
            <a:r>
              <a:rPr kumimoji="1" lang="en-US" altLang="zh-CN" dirty="0" err="1" smtClean="0"/>
              <a:t>xxhdpi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xhdpi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hdpi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mdpi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ldpi</a:t>
            </a:r>
            <a:r>
              <a:rPr kumimoji="1" lang="zh-CN" altLang="en-US" dirty="0" smtClean="0"/>
              <a:t>，分别为超超高密度</a:t>
            </a:r>
            <a:r>
              <a:rPr kumimoji="1" lang="en-US" altLang="zh-CN" dirty="0" smtClean="0"/>
              <a:t>400dpi</a:t>
            </a:r>
            <a:r>
              <a:rPr kumimoji="1" lang="zh-CN" altLang="en-US" dirty="0" smtClean="0"/>
              <a:t>（左右），超高密度</a:t>
            </a:r>
            <a:r>
              <a:rPr kumimoji="1" lang="en-US" altLang="zh-CN" dirty="0" smtClean="0"/>
              <a:t>320dpi</a:t>
            </a:r>
            <a:r>
              <a:rPr kumimoji="1" lang="zh-CN" altLang="en-US" dirty="0" smtClean="0"/>
              <a:t>，高密度</a:t>
            </a:r>
            <a:r>
              <a:rPr kumimoji="1" lang="en-US" altLang="zh-CN" dirty="0" smtClean="0"/>
              <a:t>240dpi</a:t>
            </a:r>
            <a:r>
              <a:rPr kumimoji="1" lang="zh-CN" altLang="en-US" dirty="0" smtClean="0"/>
              <a:t>，中密度</a:t>
            </a:r>
            <a:r>
              <a:rPr kumimoji="1" lang="en-US" altLang="zh-CN" dirty="0" smtClean="0"/>
              <a:t>160dpi</a:t>
            </a:r>
            <a:r>
              <a:rPr kumimoji="1" lang="zh-CN" altLang="en-US" dirty="0" smtClean="0"/>
              <a:t>，低密度</a:t>
            </a:r>
            <a:r>
              <a:rPr kumimoji="1" lang="en-US" altLang="zh-CN" dirty="0" smtClean="0"/>
              <a:t>120dpi</a:t>
            </a:r>
            <a:r>
              <a:rPr kumimoji="1" lang="zh-CN" altLang="en-US" dirty="0" smtClean="0"/>
              <a:t>。</a:t>
            </a:r>
          </a:p>
          <a:p>
            <a:r>
              <a:rPr kumimoji="1" lang="zh-CN" altLang="en-US" dirty="0" smtClean="0"/>
              <a:t>然后手机的屏幕又分为</a:t>
            </a:r>
            <a:r>
              <a:rPr kumimoji="1" lang="en-US" altLang="zh-CN" dirty="0" smtClean="0"/>
              <a:t>FWVGA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WVGA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VGA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HVGA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QVGA</a:t>
            </a:r>
            <a:r>
              <a:rPr kumimoji="1" lang="zh-CN" altLang="en-US" dirty="0" smtClean="0"/>
              <a:t>，其中</a:t>
            </a:r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VGA</a:t>
            </a:r>
            <a:r>
              <a:rPr kumimoji="1" lang="zh-CN" altLang="en-US" dirty="0" smtClean="0"/>
              <a:t>是：</a:t>
            </a:r>
            <a:r>
              <a:rPr kumimoji="1" lang="en-US" altLang="zh-CN" dirty="0" smtClean="0"/>
              <a:t>Video Graphic Array</a:t>
            </a:r>
            <a:r>
              <a:rPr kumimoji="1" lang="zh-CN" altLang="en-US" dirty="0" smtClean="0"/>
              <a:t>，显示标准为</a:t>
            </a:r>
            <a:r>
              <a:rPr kumimoji="1" lang="en-US" altLang="zh-CN" dirty="0" smtClean="0"/>
              <a:t>480 x 640</a:t>
            </a:r>
            <a:r>
              <a:rPr kumimoji="1" lang="zh-CN" altLang="en-US" dirty="0" smtClean="0"/>
              <a:t>；</a:t>
            </a:r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WVGA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Wide VGA</a:t>
            </a:r>
            <a:r>
              <a:rPr kumimoji="1" lang="zh-CN" altLang="en-US" dirty="0" smtClean="0"/>
              <a:t>，分辨率为</a:t>
            </a:r>
            <a:r>
              <a:rPr kumimoji="1" lang="en-US" altLang="zh-CN" dirty="0" smtClean="0"/>
              <a:t>480 x 800</a:t>
            </a:r>
            <a:r>
              <a:rPr kumimoji="1" lang="zh-CN" altLang="en-US" dirty="0" smtClean="0"/>
              <a:t>；</a:t>
            </a:r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FWVGA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Full Wide VGA</a:t>
            </a:r>
            <a:r>
              <a:rPr kumimoji="1" lang="zh-CN" altLang="en-US" dirty="0" smtClean="0"/>
              <a:t>，分辨率为：</a:t>
            </a:r>
            <a:r>
              <a:rPr kumimoji="1" lang="en-US" altLang="zh-CN" dirty="0" smtClean="0"/>
              <a:t>480 x 854</a:t>
            </a:r>
            <a:r>
              <a:rPr kumimoji="1" lang="zh-CN" altLang="en-US" dirty="0" smtClean="0"/>
              <a:t>；</a:t>
            </a:r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HVGA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Half VGA</a:t>
            </a:r>
            <a:r>
              <a:rPr kumimoji="1" lang="zh-CN" altLang="en-US" dirty="0" smtClean="0"/>
              <a:t>，分辨率为：</a:t>
            </a:r>
            <a:r>
              <a:rPr kumimoji="1" lang="en-US" altLang="zh-CN" dirty="0" smtClean="0"/>
              <a:t>320 x 480</a:t>
            </a:r>
            <a:r>
              <a:rPr kumimoji="1" lang="zh-CN" altLang="en-US" dirty="0" smtClean="0"/>
              <a:t>；</a:t>
            </a:r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QVGA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Quarter VGA</a:t>
            </a:r>
            <a:r>
              <a:rPr kumimoji="1" lang="zh-CN" altLang="en-US" dirty="0" smtClean="0"/>
              <a:t>，分辨率为：</a:t>
            </a:r>
            <a:r>
              <a:rPr kumimoji="1" lang="en-US" altLang="zh-CN" dirty="0" smtClean="0"/>
              <a:t>240 x 320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err="1" smtClean="0"/>
              <a:t>xxhdpi</a:t>
            </a:r>
            <a:r>
              <a:rPr kumimoji="1" lang="zh-CN" altLang="en-US" dirty="0" smtClean="0"/>
              <a:t>：主要存放超超高密度图片，背景图：</a:t>
            </a:r>
            <a:r>
              <a:rPr kumimoji="1" lang="en-US" altLang="zh-CN" dirty="0" smtClean="0"/>
              <a:t>1080 x 1920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Icon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144 x 144</a:t>
            </a:r>
            <a:r>
              <a:rPr kumimoji="1" lang="zh-CN" altLang="en-US" dirty="0" smtClean="0"/>
              <a:t>，适配机型：谷歌 </a:t>
            </a:r>
            <a:r>
              <a:rPr kumimoji="1" lang="en-US" altLang="zh-CN" dirty="0" smtClean="0"/>
              <a:t>Nexus 4</a:t>
            </a:r>
          </a:p>
          <a:p>
            <a:r>
              <a:rPr kumimoji="1" lang="en-US" altLang="zh-CN" dirty="0" err="1" smtClean="0"/>
              <a:t>xhdpi</a:t>
            </a:r>
            <a:r>
              <a:rPr kumimoji="1" lang="zh-CN" altLang="en-US" dirty="0" smtClean="0"/>
              <a:t>：主要存放超高密度图片，背景图：</a:t>
            </a:r>
            <a:r>
              <a:rPr kumimoji="1" lang="en-US" altLang="zh-CN" dirty="0" smtClean="0"/>
              <a:t>720 x 1280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Icon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96 x 96</a:t>
            </a:r>
            <a:r>
              <a:rPr kumimoji="1" lang="zh-CN" altLang="en-US" dirty="0" smtClean="0"/>
              <a:t>，适配机型：小米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等大屏手机</a:t>
            </a:r>
          </a:p>
          <a:p>
            <a:r>
              <a:rPr kumimoji="1" lang="en-US" altLang="zh-CN" dirty="0" err="1" smtClean="0"/>
              <a:t>hdpi</a:t>
            </a:r>
            <a:r>
              <a:rPr kumimoji="1" lang="zh-CN" altLang="en-US" dirty="0" smtClean="0"/>
              <a:t>：主要放高密度图片：背景图：</a:t>
            </a:r>
            <a:r>
              <a:rPr kumimoji="1" lang="en-US" altLang="zh-CN" dirty="0" smtClean="0"/>
              <a:t>480 x 800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Icon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72 x 72</a:t>
            </a:r>
            <a:r>
              <a:rPr kumimoji="1" lang="zh-CN" altLang="en-US" dirty="0" smtClean="0"/>
              <a:t>，适配机型：</a:t>
            </a:r>
            <a:r>
              <a:rPr kumimoji="1" lang="en-US" altLang="zh-CN" dirty="0" smtClean="0"/>
              <a:t>WVGA(480 x 800)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FWVGA(480 x 854)</a:t>
            </a:r>
          </a:p>
          <a:p>
            <a:r>
              <a:rPr kumimoji="1" lang="en-US" altLang="zh-CN" dirty="0" err="1" smtClean="0"/>
              <a:t>mdpi</a:t>
            </a:r>
            <a:r>
              <a:rPr kumimoji="1" lang="zh-CN" altLang="en-US" dirty="0" smtClean="0"/>
              <a:t>：主要放中密度图片：背景图 ：</a:t>
            </a:r>
            <a:r>
              <a:rPr kumimoji="1" lang="en-US" altLang="zh-CN" dirty="0" smtClean="0"/>
              <a:t>320 x 480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Icon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48 x 48</a:t>
            </a:r>
            <a:r>
              <a:rPr kumimoji="1" lang="zh-CN" altLang="en-US" dirty="0" smtClean="0"/>
              <a:t>，适配机型：</a:t>
            </a:r>
            <a:r>
              <a:rPr kumimoji="1" lang="en-US" altLang="zh-CN" dirty="0" smtClean="0"/>
              <a:t>HVGA(320 x 480)</a:t>
            </a:r>
          </a:p>
          <a:p>
            <a:r>
              <a:rPr kumimoji="1" lang="en-US" altLang="zh-CN" dirty="0" err="1" smtClean="0"/>
              <a:t>ldpi</a:t>
            </a:r>
            <a:r>
              <a:rPr kumimoji="1" lang="zh-CN" altLang="en-US" dirty="0" smtClean="0"/>
              <a:t>：主要放低密度图片：背景图：</a:t>
            </a:r>
            <a:r>
              <a:rPr kumimoji="1" lang="en-US" altLang="zh-CN" dirty="0" smtClean="0"/>
              <a:t>240 x 320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Icon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36 x 36</a:t>
            </a:r>
            <a:r>
              <a:rPr kumimoji="1" lang="zh-CN" altLang="en-US" dirty="0" smtClean="0"/>
              <a:t>，适配机型：</a:t>
            </a:r>
            <a:r>
              <a:rPr kumimoji="1" lang="en-US" altLang="zh-CN" dirty="0" smtClean="0"/>
              <a:t>QVGA(240 x 320)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3888C-5123-6548-B379-D9685D88A76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8501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296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029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32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251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879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22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69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99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32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107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617F-8706-C243-AA34-EA73F1578B19}" type="datetimeFigureOut">
              <a:rPr kumimoji="1" lang="zh-CN" altLang="en-US" smtClean="0"/>
              <a:t>15/3/13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123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5617F-8706-C243-AA34-EA73F1578B19}" type="datetimeFigureOut">
              <a:rPr kumimoji="1" lang="zh-CN" altLang="en-US" smtClean="0"/>
              <a:t>15/3/13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ADD0B-7237-F142-95EF-561C784F8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33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sdk/index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知识讲解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分享者：王广彬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264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屏幕分辨率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1800" dirty="0" smtClean="0"/>
              <a:t>	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首先</a:t>
            </a:r>
            <a:r>
              <a:rPr kumimoji="1" lang="en-US" altLang="zh-CN" sz="1800" dirty="0" err="1"/>
              <a:t>Drawable</a:t>
            </a:r>
            <a:r>
              <a:rPr kumimoji="1" lang="zh-CN" altLang="en-US" sz="1800" dirty="0"/>
              <a:t>资源分为</a:t>
            </a:r>
            <a:r>
              <a:rPr kumimoji="1" lang="en-US" altLang="zh-CN" sz="1800" dirty="0" err="1"/>
              <a:t>xxhdpi</a:t>
            </a:r>
            <a:r>
              <a:rPr kumimoji="1" lang="zh-CN" altLang="en-US" sz="1800" dirty="0"/>
              <a:t>，</a:t>
            </a:r>
            <a:r>
              <a:rPr kumimoji="1" lang="en-US" altLang="zh-CN" sz="1800" dirty="0" err="1"/>
              <a:t>xhdpi</a:t>
            </a:r>
            <a:r>
              <a:rPr kumimoji="1" lang="zh-CN" altLang="en-US" sz="1800" dirty="0"/>
              <a:t>，</a:t>
            </a:r>
            <a:r>
              <a:rPr kumimoji="1" lang="en-US" altLang="zh-CN" sz="1800" dirty="0" err="1"/>
              <a:t>hdpi</a:t>
            </a:r>
            <a:r>
              <a:rPr kumimoji="1" lang="zh-CN" altLang="en-US" sz="1800" dirty="0"/>
              <a:t>，</a:t>
            </a:r>
            <a:r>
              <a:rPr kumimoji="1" lang="en-US" altLang="zh-CN" sz="1800" dirty="0" err="1"/>
              <a:t>mdpi</a:t>
            </a:r>
            <a:r>
              <a:rPr kumimoji="1" lang="zh-CN" altLang="en-US" sz="1800" dirty="0"/>
              <a:t>，</a:t>
            </a:r>
            <a:r>
              <a:rPr kumimoji="1" lang="en-US" altLang="zh-CN" sz="1800" dirty="0" err="1"/>
              <a:t>ldpi</a:t>
            </a:r>
            <a:r>
              <a:rPr kumimoji="1" lang="zh-CN" altLang="en-US" sz="1800" dirty="0"/>
              <a:t>，分别为超超高密度</a:t>
            </a:r>
            <a:r>
              <a:rPr kumimoji="1" lang="en-US" altLang="zh-CN" sz="1800" dirty="0"/>
              <a:t>400dpi</a:t>
            </a:r>
            <a:r>
              <a:rPr kumimoji="1" lang="zh-CN" altLang="en-US" sz="1800" dirty="0"/>
              <a:t>（左右），超高密度</a:t>
            </a:r>
            <a:r>
              <a:rPr kumimoji="1" lang="en-US" altLang="zh-CN" sz="1800" dirty="0"/>
              <a:t>320dpi</a:t>
            </a:r>
            <a:r>
              <a:rPr kumimoji="1" lang="zh-CN" altLang="en-US" sz="1800" dirty="0"/>
              <a:t>，高密度</a:t>
            </a:r>
            <a:r>
              <a:rPr kumimoji="1" lang="en-US" altLang="zh-CN" sz="1800" dirty="0"/>
              <a:t>240dpi</a:t>
            </a:r>
            <a:r>
              <a:rPr kumimoji="1" lang="zh-CN" altLang="en-US" sz="1800" dirty="0"/>
              <a:t>，中密度</a:t>
            </a:r>
            <a:r>
              <a:rPr kumimoji="1" lang="en-US" altLang="zh-CN" sz="1800" dirty="0"/>
              <a:t>160dpi</a:t>
            </a:r>
            <a:r>
              <a:rPr kumimoji="1" lang="zh-CN" altLang="en-US" sz="1800" dirty="0"/>
              <a:t>，低密度</a:t>
            </a:r>
            <a:r>
              <a:rPr kumimoji="1" lang="en-US" altLang="zh-CN" sz="1800" dirty="0"/>
              <a:t>120dpi</a:t>
            </a:r>
            <a:r>
              <a:rPr kumimoji="1" lang="zh-CN" altLang="en-US" sz="1800" dirty="0"/>
              <a:t>。</a:t>
            </a:r>
          </a:p>
          <a:p>
            <a:r>
              <a:rPr kumimoji="1" lang="zh-CN" altLang="en-US" sz="1800" dirty="0"/>
              <a:t>然后手机的屏幕又分为</a:t>
            </a:r>
            <a:r>
              <a:rPr kumimoji="1" lang="en-US" altLang="zh-CN" sz="1800" dirty="0"/>
              <a:t>FWVGA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WVGA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VGA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HVGA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QVGA</a:t>
            </a:r>
            <a:r>
              <a:rPr kumimoji="1" lang="zh-CN" altLang="en-US" sz="1800" dirty="0"/>
              <a:t>，其中</a:t>
            </a:r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VGA</a:t>
            </a:r>
            <a:r>
              <a:rPr kumimoji="1" lang="zh-CN" altLang="en-US" sz="1800" dirty="0"/>
              <a:t>是：</a:t>
            </a:r>
            <a:r>
              <a:rPr kumimoji="1" lang="en-US" altLang="zh-CN" sz="1800" dirty="0"/>
              <a:t>Video Graphic Array</a:t>
            </a:r>
            <a:r>
              <a:rPr kumimoji="1" lang="zh-CN" altLang="en-US" sz="1800" dirty="0"/>
              <a:t>，显示标准为</a:t>
            </a:r>
            <a:r>
              <a:rPr kumimoji="1" lang="en-US" altLang="zh-CN" sz="1800" dirty="0"/>
              <a:t>480 x 640</a:t>
            </a:r>
            <a:r>
              <a:rPr kumimoji="1" lang="zh-CN" altLang="en-US" sz="1800" dirty="0"/>
              <a:t>；</a:t>
            </a:r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WVGA</a:t>
            </a:r>
            <a:r>
              <a:rPr kumimoji="1" lang="zh-CN" altLang="en-US" sz="1800" dirty="0"/>
              <a:t>是</a:t>
            </a:r>
            <a:r>
              <a:rPr kumimoji="1" lang="en-US" altLang="zh-CN" sz="1800" dirty="0"/>
              <a:t>Wide VGA</a:t>
            </a:r>
            <a:r>
              <a:rPr kumimoji="1" lang="zh-CN" altLang="en-US" sz="1800" dirty="0"/>
              <a:t>，分辨率为</a:t>
            </a:r>
            <a:r>
              <a:rPr kumimoji="1" lang="en-US" altLang="zh-CN" sz="1800" dirty="0"/>
              <a:t>480 x 800</a:t>
            </a:r>
            <a:r>
              <a:rPr kumimoji="1" lang="zh-CN" altLang="en-US" sz="1800" dirty="0"/>
              <a:t>；</a:t>
            </a:r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FWVGA</a:t>
            </a:r>
            <a:r>
              <a:rPr kumimoji="1" lang="zh-CN" altLang="en-US" sz="1800" dirty="0"/>
              <a:t>是</a:t>
            </a:r>
            <a:r>
              <a:rPr kumimoji="1" lang="en-US" altLang="zh-CN" sz="1800" dirty="0"/>
              <a:t>Full Wide VGA</a:t>
            </a:r>
            <a:r>
              <a:rPr kumimoji="1" lang="zh-CN" altLang="en-US" sz="1800" dirty="0"/>
              <a:t>，分辨率为：</a:t>
            </a:r>
            <a:r>
              <a:rPr kumimoji="1" lang="en-US" altLang="zh-CN" sz="1800" dirty="0"/>
              <a:t>480 x 854</a:t>
            </a:r>
            <a:r>
              <a:rPr kumimoji="1" lang="zh-CN" altLang="en-US" sz="1800" dirty="0"/>
              <a:t>；</a:t>
            </a:r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HVGA</a:t>
            </a:r>
            <a:r>
              <a:rPr kumimoji="1" lang="zh-CN" altLang="en-US" sz="1800" dirty="0"/>
              <a:t>是</a:t>
            </a:r>
            <a:r>
              <a:rPr kumimoji="1" lang="en-US" altLang="zh-CN" sz="1800" dirty="0"/>
              <a:t>Half VGA</a:t>
            </a:r>
            <a:r>
              <a:rPr kumimoji="1" lang="zh-CN" altLang="en-US" sz="1800" dirty="0"/>
              <a:t>，分辨率为：</a:t>
            </a:r>
            <a:r>
              <a:rPr kumimoji="1" lang="en-US" altLang="zh-CN" sz="1800" dirty="0"/>
              <a:t>320 x 480</a:t>
            </a:r>
            <a:r>
              <a:rPr kumimoji="1" lang="zh-CN" altLang="en-US" sz="1800" dirty="0"/>
              <a:t>；</a:t>
            </a:r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QVGA</a:t>
            </a:r>
            <a:r>
              <a:rPr kumimoji="1" lang="zh-CN" altLang="en-US" sz="1800" dirty="0"/>
              <a:t>是</a:t>
            </a:r>
            <a:r>
              <a:rPr kumimoji="1" lang="en-US" altLang="zh-CN" sz="1800" dirty="0"/>
              <a:t>Quarter VGA</a:t>
            </a:r>
            <a:r>
              <a:rPr kumimoji="1" lang="zh-CN" altLang="en-US" sz="1800" dirty="0"/>
              <a:t>，分辨率为：</a:t>
            </a:r>
            <a:r>
              <a:rPr kumimoji="1" lang="en-US" altLang="zh-CN" sz="1800" dirty="0"/>
              <a:t>240 x 320</a:t>
            </a:r>
            <a:r>
              <a:rPr kumimoji="1" lang="zh-CN" altLang="en-US" sz="1800" dirty="0"/>
              <a:t>；</a:t>
            </a:r>
          </a:p>
          <a:p>
            <a:r>
              <a:rPr kumimoji="1" lang="en-US" altLang="zh-CN" sz="1800" dirty="0" err="1"/>
              <a:t>xxhdpi</a:t>
            </a:r>
            <a:r>
              <a:rPr kumimoji="1" lang="zh-CN" altLang="en-US" sz="1800" dirty="0"/>
              <a:t>：主要存放超超高密度图片，背景图：</a:t>
            </a:r>
            <a:r>
              <a:rPr kumimoji="1" lang="en-US" altLang="zh-CN" sz="1800" dirty="0"/>
              <a:t>1080 x 1920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Icon</a:t>
            </a:r>
            <a:r>
              <a:rPr kumimoji="1" lang="zh-CN" altLang="en-US" sz="1800" dirty="0"/>
              <a:t>：</a:t>
            </a:r>
            <a:r>
              <a:rPr kumimoji="1" lang="en-US" altLang="zh-CN" sz="1800" dirty="0"/>
              <a:t>144 x 144</a:t>
            </a:r>
            <a:r>
              <a:rPr kumimoji="1" lang="zh-CN" altLang="en-US" sz="1800" dirty="0"/>
              <a:t>，适配机型：谷歌 </a:t>
            </a:r>
            <a:r>
              <a:rPr kumimoji="1" lang="en-US" altLang="zh-CN" sz="1800" dirty="0"/>
              <a:t>Nexus 4</a:t>
            </a:r>
          </a:p>
          <a:p>
            <a:r>
              <a:rPr kumimoji="1" lang="en-US" altLang="zh-CN" sz="1800" dirty="0" err="1"/>
              <a:t>xhdpi</a:t>
            </a:r>
            <a:r>
              <a:rPr kumimoji="1" lang="zh-CN" altLang="en-US" sz="1800" dirty="0"/>
              <a:t>：主要存放超高密度图片，背景图：</a:t>
            </a:r>
            <a:r>
              <a:rPr kumimoji="1" lang="en-US" altLang="zh-CN" sz="1800" dirty="0"/>
              <a:t>720 x 1280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Icon</a:t>
            </a:r>
            <a:r>
              <a:rPr kumimoji="1" lang="zh-CN" altLang="en-US" sz="1800" dirty="0"/>
              <a:t>：</a:t>
            </a:r>
            <a:r>
              <a:rPr kumimoji="1" lang="en-US" altLang="zh-CN" sz="1800" dirty="0"/>
              <a:t>96 x 96</a:t>
            </a:r>
            <a:r>
              <a:rPr kumimoji="1" lang="zh-CN" altLang="en-US" sz="1800" dirty="0"/>
              <a:t>，适配机型：小米</a:t>
            </a:r>
            <a:r>
              <a:rPr kumimoji="1" lang="en-US" altLang="zh-CN" sz="1800" dirty="0"/>
              <a:t>2</a:t>
            </a:r>
            <a:r>
              <a:rPr kumimoji="1" lang="zh-CN" altLang="en-US" sz="1800" dirty="0"/>
              <a:t>等大屏手机</a:t>
            </a:r>
          </a:p>
          <a:p>
            <a:r>
              <a:rPr kumimoji="1" lang="en-US" altLang="zh-CN" sz="1800" dirty="0" err="1"/>
              <a:t>hdpi</a:t>
            </a:r>
            <a:r>
              <a:rPr kumimoji="1" lang="zh-CN" altLang="en-US" sz="1800" dirty="0"/>
              <a:t>：主要放高密度图片：背景图：</a:t>
            </a:r>
            <a:r>
              <a:rPr kumimoji="1" lang="en-US" altLang="zh-CN" sz="1800" dirty="0"/>
              <a:t>480 x 800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Icon</a:t>
            </a:r>
            <a:r>
              <a:rPr kumimoji="1" lang="zh-CN" altLang="en-US" sz="1800" dirty="0"/>
              <a:t>：</a:t>
            </a:r>
            <a:r>
              <a:rPr kumimoji="1" lang="en-US" altLang="zh-CN" sz="1800" dirty="0"/>
              <a:t>72 x 72</a:t>
            </a:r>
            <a:r>
              <a:rPr kumimoji="1" lang="zh-CN" altLang="en-US" sz="1800" dirty="0"/>
              <a:t>，适配机型：</a:t>
            </a:r>
            <a:r>
              <a:rPr kumimoji="1" lang="en-US" altLang="zh-CN" sz="1800" dirty="0"/>
              <a:t>WVGA(480 x 800)</a:t>
            </a:r>
            <a:r>
              <a:rPr kumimoji="1" lang="zh-CN" altLang="en-US" sz="1800" dirty="0"/>
              <a:t>和</a:t>
            </a:r>
            <a:r>
              <a:rPr kumimoji="1" lang="en-US" altLang="zh-CN" sz="1800" dirty="0"/>
              <a:t>FWVGA(480 x 854)</a:t>
            </a:r>
          </a:p>
          <a:p>
            <a:r>
              <a:rPr kumimoji="1" lang="en-US" altLang="zh-CN" sz="1800" dirty="0" err="1"/>
              <a:t>mdpi</a:t>
            </a:r>
            <a:r>
              <a:rPr kumimoji="1" lang="zh-CN" altLang="en-US" sz="1800" dirty="0"/>
              <a:t>：主要放中密度图片：背景图 ：</a:t>
            </a:r>
            <a:r>
              <a:rPr kumimoji="1" lang="en-US" altLang="zh-CN" sz="1800" dirty="0"/>
              <a:t>320 x 480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Icon</a:t>
            </a:r>
            <a:r>
              <a:rPr kumimoji="1" lang="zh-CN" altLang="en-US" sz="1800" dirty="0"/>
              <a:t>：</a:t>
            </a:r>
            <a:r>
              <a:rPr kumimoji="1" lang="en-US" altLang="zh-CN" sz="1800" dirty="0"/>
              <a:t>48 x 48</a:t>
            </a:r>
            <a:r>
              <a:rPr kumimoji="1" lang="zh-CN" altLang="en-US" sz="1800" dirty="0"/>
              <a:t>，适配机型：</a:t>
            </a:r>
            <a:r>
              <a:rPr kumimoji="1" lang="en-US" altLang="zh-CN" sz="1800" dirty="0"/>
              <a:t>HVGA(320 x 480)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kumimoji="1" lang="zh-CN" altLang="en-US" dirty="0" smtClean="0"/>
              <a:t>  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806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创</a:t>
            </a:r>
            <a:r>
              <a:rPr kumimoji="1" lang="zh-CN" altLang="en-US" dirty="0" smtClean="0"/>
              <a:t>建</a:t>
            </a:r>
            <a:r>
              <a:rPr kumimoji="1" lang="zh-CN" altLang="en-US" dirty="0" smtClean="0"/>
              <a:t>第</a:t>
            </a:r>
            <a:r>
              <a:rPr kumimoji="1" lang="zh-CN" altLang="en-US" dirty="0" smtClean="0"/>
              <a:t>一个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创建一个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项目，包含一个页面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1741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了解项目的目录结构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1800" dirty="0" err="1" smtClean="0"/>
              <a:t>Src</a:t>
            </a:r>
            <a:r>
              <a:rPr kumimoji="1" lang="zh-CN" altLang="en-US" sz="1800" dirty="0" smtClean="0"/>
              <a:t>目录 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源代码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gen</a:t>
            </a:r>
            <a:r>
              <a:rPr kumimoji="1" lang="zh-CN" altLang="en-US" sz="1800" dirty="0" smtClean="0"/>
              <a:t>目录：系统自动生成的文件目录（</a:t>
            </a:r>
            <a:r>
              <a:rPr kumimoji="1" lang="en-US" altLang="zh-CN" sz="1800" dirty="0" smtClean="0"/>
              <a:t>R</a:t>
            </a:r>
            <a:r>
              <a:rPr kumimoji="1" lang="zh-CN" altLang="en-US" sz="1800" dirty="0" smtClean="0"/>
              <a:t>文件）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res:</a:t>
            </a:r>
            <a:r>
              <a:rPr kumimoji="1" lang="zh-CN" altLang="en-US" sz="1800" dirty="0" smtClean="0"/>
              <a:t> 项目资源，所有的文件都会在</a:t>
            </a:r>
            <a:r>
              <a:rPr kumimoji="1" lang="en-US" altLang="zh-CN" sz="1800" dirty="0" smtClean="0"/>
              <a:t>R</a:t>
            </a:r>
            <a:r>
              <a:rPr kumimoji="1" lang="zh-CN" altLang="en-US" sz="1800" dirty="0" smtClean="0"/>
              <a:t>文件中生成资源</a:t>
            </a:r>
            <a:r>
              <a:rPr kumimoji="1" lang="en-US" altLang="zh-CN" sz="1800" dirty="0" smtClean="0"/>
              <a:t>ID</a:t>
            </a:r>
          </a:p>
          <a:p>
            <a:r>
              <a:rPr kumimoji="1" lang="en-US" altLang="zh-CN" sz="1800" dirty="0" smtClean="0"/>
              <a:t>assets</a:t>
            </a:r>
            <a:r>
              <a:rPr kumimoji="1" lang="zh-CN" altLang="en-US" sz="1800" dirty="0" smtClean="0"/>
              <a:t>：资源路径，这个目录下的资源不会在</a:t>
            </a:r>
            <a:r>
              <a:rPr kumimoji="1" lang="en-US" altLang="zh-CN" sz="1800" dirty="0" smtClean="0"/>
              <a:t>R</a:t>
            </a:r>
            <a:r>
              <a:rPr kumimoji="1" lang="zh-CN" altLang="en-US" sz="1800" dirty="0" smtClean="0"/>
              <a:t>文件中生成</a:t>
            </a:r>
            <a:r>
              <a:rPr kumimoji="1" lang="en-US" altLang="zh-CN" sz="1800" dirty="0" smtClean="0"/>
              <a:t>ID</a:t>
            </a:r>
          </a:p>
          <a:p>
            <a:r>
              <a:rPr kumimoji="1" lang="en-US" altLang="zh-CN" sz="1800" dirty="0" err="1" smtClean="0"/>
              <a:t>AndroidManifest.xml</a:t>
            </a:r>
            <a:r>
              <a:rPr kumimoji="1" lang="zh-CN" altLang="en-US" sz="1800" dirty="0" smtClean="0"/>
              <a:t> ： 清单文件，在软件安装的时候会被读取。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bin:</a:t>
            </a:r>
            <a:r>
              <a:rPr kumimoji="1" lang="zh-CN" altLang="en-US" sz="1800" dirty="0" smtClean="0"/>
              <a:t> 二进制文件，包括</a:t>
            </a:r>
            <a:r>
              <a:rPr kumimoji="1" lang="en-US" altLang="zh-CN" sz="1800" dirty="0" smtClean="0"/>
              <a:t>.class,</a:t>
            </a:r>
            <a:r>
              <a:rPr kumimoji="1" lang="zh-CN" altLang="en-US" sz="1800" dirty="0" smtClean="0"/>
              <a:t>资源文件，</a:t>
            </a:r>
            <a:r>
              <a:rPr kumimoji="1" lang="en-US" altLang="zh-CN" sz="1800" dirty="0" err="1" smtClean="0"/>
              <a:t>dex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err="1" smtClean="0"/>
              <a:t>apk</a:t>
            </a:r>
            <a:r>
              <a:rPr kumimoji="1" lang="zh-CN" altLang="en-US" sz="1800" dirty="0" smtClean="0"/>
              <a:t> </a:t>
            </a:r>
            <a:endParaRPr kumimoji="1" lang="en-US" altLang="zh-CN" sz="1800" dirty="0" smtClean="0"/>
          </a:p>
          <a:p>
            <a:r>
              <a:rPr kumimoji="1" lang="en-US" altLang="zh-CN" sz="1800" dirty="0" err="1" smtClean="0"/>
              <a:t>Progrard</a:t>
            </a:r>
            <a:r>
              <a:rPr kumimoji="1" lang="en-US" altLang="zh-CN" sz="1800" dirty="0" smtClean="0"/>
              <a:t>_</a:t>
            </a:r>
            <a:r>
              <a:rPr kumimoji="1" lang="zh-CN" altLang="en-US" sz="1800" dirty="0" smtClean="0"/>
              <a:t>文件，用来混淆代码的配置我那件，防止别人反编译。</a:t>
            </a:r>
            <a:endParaRPr kumimoji="1" lang="en-US" altLang="zh-CN" sz="1800" dirty="0" smtClean="0"/>
          </a:p>
          <a:p>
            <a:r>
              <a:rPr kumimoji="1" lang="en-US" altLang="zh-CN" sz="1800" dirty="0" err="1" smtClean="0"/>
              <a:t>Project.properties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提供给</a:t>
            </a:r>
            <a:r>
              <a:rPr kumimoji="1" lang="en-US" altLang="zh-CN" sz="1800" dirty="0" smtClean="0"/>
              <a:t>eclipse</a:t>
            </a:r>
            <a:r>
              <a:rPr kumimoji="1" lang="zh-CN" altLang="en-US" sz="1800" dirty="0" smtClean="0"/>
              <a:t>使用的一些信息（版本号）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Libs</a:t>
            </a:r>
            <a:r>
              <a:rPr kumimoji="1" lang="zh-CN" altLang="en-US" sz="1800" dirty="0" smtClean="0"/>
              <a:t>目录：引用第三方数据的目录</a:t>
            </a:r>
            <a:endParaRPr kumimoji="1" lang="en-US" altLang="zh-CN" sz="1800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334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程序编译启动过程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z="1800" dirty="0"/>
              <a:t>Eclipse</a:t>
            </a:r>
            <a:r>
              <a:rPr lang="zh-CN" altLang="zh-CN" sz="1800" dirty="0"/>
              <a:t>将</a:t>
            </a:r>
            <a:r>
              <a:rPr lang="en-US" altLang="zh-CN" sz="1800" dirty="0"/>
              <a:t>.java</a:t>
            </a:r>
            <a:r>
              <a:rPr lang="zh-CN" altLang="zh-CN" sz="1800" dirty="0"/>
              <a:t>源文件编译成</a:t>
            </a:r>
            <a:r>
              <a:rPr lang="en-US" altLang="zh-CN" sz="1800" dirty="0"/>
              <a:t>.class</a:t>
            </a:r>
            <a:endParaRPr lang="zh-CN" altLang="zh-CN" sz="1800" dirty="0"/>
          </a:p>
          <a:p>
            <a:pPr lvl="0"/>
            <a:r>
              <a:rPr lang="zh-CN" altLang="zh-CN" sz="1800" dirty="0"/>
              <a:t>使用</a:t>
            </a:r>
            <a:r>
              <a:rPr lang="en-US" altLang="zh-CN" sz="1800" dirty="0" smtClean="0"/>
              <a:t>dx</a:t>
            </a:r>
            <a:r>
              <a:rPr lang="zh-CN" altLang="zh-CN" sz="1800" dirty="0"/>
              <a:t>工具将所有</a:t>
            </a:r>
            <a:r>
              <a:rPr lang="en-US" altLang="zh-CN" sz="1800" dirty="0"/>
              <a:t>.class</a:t>
            </a:r>
            <a:r>
              <a:rPr lang="zh-CN" altLang="zh-CN" sz="1800" dirty="0"/>
              <a:t>文件转换为</a:t>
            </a:r>
            <a:r>
              <a:rPr lang="en-US" altLang="zh-CN" sz="1800" dirty="0"/>
              <a:t>.</a:t>
            </a:r>
            <a:r>
              <a:rPr lang="en-US" altLang="zh-CN" sz="1800" dirty="0" err="1"/>
              <a:t>dex</a:t>
            </a:r>
            <a:r>
              <a:rPr lang="zh-CN" altLang="zh-CN" sz="1800" dirty="0"/>
              <a:t>文件</a:t>
            </a:r>
          </a:p>
          <a:p>
            <a:pPr lvl="0"/>
            <a:r>
              <a:rPr lang="zh-CN" altLang="zh-CN" sz="1800" dirty="0"/>
              <a:t>再将</a:t>
            </a:r>
            <a:r>
              <a:rPr lang="en-US" altLang="zh-CN" sz="1800" dirty="0"/>
              <a:t>.</a:t>
            </a:r>
            <a:r>
              <a:rPr lang="en-US" altLang="zh-CN" sz="1800" dirty="0" err="1"/>
              <a:t>dex</a:t>
            </a:r>
            <a:r>
              <a:rPr lang="zh-CN" altLang="zh-CN" sz="1800" dirty="0"/>
              <a:t>文件和所有资源打包成</a:t>
            </a:r>
            <a:r>
              <a:rPr lang="en-US" altLang="zh-CN" sz="1800" dirty="0"/>
              <a:t>.</a:t>
            </a:r>
            <a:r>
              <a:rPr lang="en-US" altLang="zh-CN" sz="1800" dirty="0" err="1"/>
              <a:t>apk</a:t>
            </a:r>
            <a:r>
              <a:rPr lang="zh-CN" altLang="zh-CN" sz="1800" dirty="0"/>
              <a:t>文件</a:t>
            </a:r>
          </a:p>
          <a:p>
            <a:pPr lvl="0"/>
            <a:r>
              <a:rPr lang="zh-CN" altLang="zh-CN" sz="1800" dirty="0"/>
              <a:t>将</a:t>
            </a:r>
            <a:r>
              <a:rPr lang="en-US" altLang="zh-CN" sz="1800" dirty="0"/>
              <a:t>.</a:t>
            </a:r>
            <a:r>
              <a:rPr lang="en-US" altLang="zh-CN" sz="1800" dirty="0" err="1"/>
              <a:t>apk</a:t>
            </a:r>
            <a:r>
              <a:rPr lang="zh-CN" altLang="zh-CN" sz="1800" dirty="0" smtClean="0"/>
              <a:t>文件安装到虚拟机完成程序安装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3363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Adb</a:t>
            </a:r>
            <a:r>
              <a:rPr kumimoji="1" lang="zh-CN" altLang="en-US" dirty="0" smtClean="0"/>
              <a:t>命令的使用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在</a:t>
            </a:r>
            <a:r>
              <a:rPr kumimoji="1" lang="en-US" altLang="zh-CN" sz="2000" dirty="0" smtClean="0"/>
              <a:t>pc</a:t>
            </a:r>
            <a:r>
              <a:rPr kumimoji="1" lang="zh-CN" altLang="en-US" sz="2000" dirty="0" smtClean="0"/>
              <a:t>上通过</a:t>
            </a:r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来控制手机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devices</a:t>
            </a:r>
            <a:r>
              <a:rPr kumimoji="1" lang="zh-CN" altLang="en-US" sz="2000" dirty="0" smtClean="0"/>
              <a:t> 查看当前电脑连接的手机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reboot</a:t>
            </a:r>
            <a:r>
              <a:rPr kumimoji="1" lang="zh-CN" altLang="en-US" sz="2000" dirty="0" smtClean="0"/>
              <a:t> 重启手机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reboot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–p</a:t>
            </a:r>
            <a:r>
              <a:rPr kumimoji="1" lang="zh-CN" altLang="en-US" sz="2000" dirty="0" smtClean="0"/>
              <a:t> 关机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install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&lt;</a:t>
            </a:r>
            <a:r>
              <a:rPr kumimoji="1" lang="en-US" altLang="zh-CN" sz="2000" dirty="0" err="1" smtClean="0"/>
              <a:t>apkfile</a:t>
            </a:r>
            <a:r>
              <a:rPr kumimoji="1" lang="en-US" altLang="zh-CN" sz="2000" dirty="0" smtClean="0"/>
              <a:t>&gt;</a:t>
            </a:r>
            <a:r>
              <a:rPr kumimoji="1" lang="zh-CN" altLang="en-US" sz="2000" dirty="0" smtClean="0"/>
              <a:t>安装</a:t>
            </a:r>
            <a:r>
              <a:rPr kumimoji="1" lang="en-US" altLang="zh-CN" sz="2000" dirty="0" err="1" smtClean="0"/>
              <a:t>apk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uninstall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&lt;package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name&gt;</a:t>
            </a:r>
            <a:r>
              <a:rPr kumimoji="1" lang="zh-CN" altLang="en-US" sz="2000" dirty="0" smtClean="0"/>
              <a:t> 卸载</a:t>
            </a:r>
            <a:r>
              <a:rPr kumimoji="1" lang="en-US" altLang="zh-CN" sz="2000" dirty="0" err="1" smtClean="0"/>
              <a:t>apk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push</a:t>
            </a:r>
            <a:r>
              <a:rPr kumimoji="1" lang="zh-CN" altLang="en-US" sz="2000" dirty="0" smtClean="0"/>
              <a:t> 文件 设备路径  把</a:t>
            </a:r>
            <a:r>
              <a:rPr kumimoji="1" lang="en-US" altLang="zh-CN" sz="2000" dirty="0" smtClean="0"/>
              <a:t>pc</a:t>
            </a:r>
            <a:r>
              <a:rPr kumimoji="1" lang="zh-CN" altLang="en-US" sz="2000" dirty="0" smtClean="0"/>
              <a:t>上的文件导入到手机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pull</a:t>
            </a:r>
            <a:r>
              <a:rPr kumimoji="1" lang="zh-CN" altLang="en-US" sz="2000" dirty="0" smtClean="0"/>
              <a:t> 文件 路径 把手机上的文件导出到手机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logcat</a:t>
            </a:r>
            <a:r>
              <a:rPr kumimoji="1" lang="zh-CN" altLang="en-US" sz="2000" dirty="0" smtClean="0"/>
              <a:t>  </a:t>
            </a:r>
            <a:r>
              <a:rPr kumimoji="1" lang="zh-CN" altLang="en-US" sz="2000" dirty="0" smtClean="0"/>
              <a:t>查看日志信息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root</a:t>
            </a:r>
            <a:r>
              <a:rPr kumimoji="1" lang="zh-CN" altLang="en-US" sz="2000" dirty="0" smtClean="0"/>
              <a:t>  获取管理员权限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adb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shell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start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–n</a:t>
            </a:r>
            <a:r>
              <a:rPr kumimoji="1" lang="zh-CN" altLang="en-US" sz="2000" dirty="0" smtClean="0"/>
              <a:t> 包名</a:t>
            </a:r>
            <a:r>
              <a:rPr kumimoji="1" lang="en-US" altLang="zh-CN" sz="2000" dirty="0" smtClean="0"/>
              <a:t>/</a:t>
            </a:r>
            <a:r>
              <a:rPr kumimoji="1" lang="zh-CN" altLang="en-US" sz="2000" dirty="0" smtClean="0"/>
              <a:t>包名</a:t>
            </a:r>
            <a:r>
              <a:rPr kumimoji="1" lang="en-US" altLang="zh-CN" sz="2000" dirty="0" smtClean="0"/>
              <a:t>+</a:t>
            </a:r>
            <a:r>
              <a:rPr kumimoji="1" lang="zh-CN" altLang="en-US" sz="2000" dirty="0" smtClean="0"/>
              <a:t>类名   启动页面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2815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关于</a:t>
            </a:r>
            <a:r>
              <a:rPr kumimoji="1" lang="en-US" altLang="zh-CN" sz="1800" dirty="0" smtClean="0"/>
              <a:t>Android</a:t>
            </a:r>
          </a:p>
          <a:p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的优势和劣势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的系统结构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版本的升级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的开发环境搭建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虚拟机的使用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创建一个</a:t>
            </a: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项目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了解项目目录结构</a:t>
            </a:r>
            <a:endParaRPr kumimoji="1" lang="en-US" altLang="zh-CN" sz="1800" dirty="0" smtClean="0"/>
          </a:p>
          <a:p>
            <a:r>
              <a:rPr kumimoji="1" lang="zh-CN" altLang="en-US" sz="1800" dirty="0" smtClean="0"/>
              <a:t>程序启动过程</a:t>
            </a:r>
            <a:endParaRPr kumimoji="1" lang="en-US" altLang="zh-CN" sz="1800" dirty="0" smtClean="0"/>
          </a:p>
          <a:p>
            <a:r>
              <a:rPr kumimoji="1" lang="en-US" altLang="zh-CN" sz="1800" dirty="0" err="1" smtClean="0"/>
              <a:t>Adb</a:t>
            </a:r>
            <a:r>
              <a:rPr kumimoji="1" lang="zh-CN" altLang="en-US" sz="1800" smtClean="0"/>
              <a:t>命令的使用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77507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7748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altLang="zh-CN" dirty="0"/>
              <a:t>Android</a:t>
            </a:r>
            <a:r>
              <a:rPr lang="zh-CN" altLang="zh-CN" dirty="0"/>
              <a:t>本义指</a:t>
            </a:r>
            <a:r>
              <a:rPr lang="en-US" altLang="zh-CN" dirty="0"/>
              <a:t>“</a:t>
            </a:r>
            <a:r>
              <a:rPr lang="zh-CN" altLang="zh-CN" dirty="0"/>
              <a:t>机器人</a:t>
            </a:r>
            <a:r>
              <a:rPr lang="en-US" altLang="zh-CN" dirty="0"/>
              <a:t>”</a:t>
            </a:r>
            <a:r>
              <a:rPr lang="zh-CN" altLang="zh-CN" dirty="0"/>
              <a:t>，</a:t>
            </a:r>
            <a:r>
              <a:rPr lang="en-US" altLang="zh-CN" dirty="0"/>
              <a:t>Google</a:t>
            </a:r>
            <a:r>
              <a:rPr lang="zh-CN" altLang="zh-CN" dirty="0"/>
              <a:t>于</a:t>
            </a:r>
            <a:r>
              <a:rPr lang="en-US" altLang="zh-CN" dirty="0"/>
              <a:t>2007</a:t>
            </a:r>
            <a:r>
              <a:rPr lang="zh-CN" altLang="zh-CN" dirty="0"/>
              <a:t>年</a:t>
            </a:r>
            <a:r>
              <a:rPr lang="en-US" altLang="zh-CN" dirty="0"/>
              <a:t>11</a:t>
            </a:r>
            <a:r>
              <a:rPr lang="zh-CN" altLang="zh-CN" dirty="0"/>
              <a:t>月</a:t>
            </a:r>
            <a:r>
              <a:rPr lang="en-US" altLang="zh-CN" dirty="0"/>
              <a:t>5</a:t>
            </a:r>
            <a:r>
              <a:rPr lang="zh-CN" altLang="zh-CN" dirty="0"/>
              <a:t>日宣布的基于</a:t>
            </a:r>
            <a:r>
              <a:rPr lang="en-US" altLang="zh-CN" b="1" dirty="0">
                <a:solidFill>
                  <a:srgbClr val="FF0000"/>
                </a:solidFill>
              </a:rPr>
              <a:t>Linux</a:t>
            </a:r>
            <a:r>
              <a:rPr lang="zh-CN" altLang="zh-CN" dirty="0"/>
              <a:t>平台的开源手机操作系统的名称，官方中文名：安卓 。</a:t>
            </a:r>
          </a:p>
          <a:p>
            <a:pPr lvl="0"/>
            <a:r>
              <a:rPr lang="en-US" altLang="zh-CN" dirty="0"/>
              <a:t>Android</a:t>
            </a:r>
            <a:r>
              <a:rPr lang="zh-CN" altLang="zh-CN" dirty="0"/>
              <a:t>系统早期由原名为</a:t>
            </a:r>
            <a:r>
              <a:rPr lang="en-US" altLang="zh-CN" dirty="0"/>
              <a:t>"Android"</a:t>
            </a:r>
            <a:r>
              <a:rPr lang="zh-CN" altLang="zh-CN" dirty="0"/>
              <a:t>的公司开发，谷歌在</a:t>
            </a:r>
            <a:r>
              <a:rPr lang="en-US" altLang="zh-CN" dirty="0"/>
              <a:t>2005</a:t>
            </a:r>
            <a:r>
              <a:rPr lang="zh-CN" altLang="zh-CN" dirty="0"/>
              <a:t>年收购</a:t>
            </a:r>
            <a:r>
              <a:rPr lang="en-US" altLang="zh-CN" dirty="0"/>
              <a:t>"Android"</a:t>
            </a:r>
            <a:r>
              <a:rPr lang="zh-CN" altLang="zh-CN" dirty="0"/>
              <a:t>后，继续对</a:t>
            </a:r>
            <a:r>
              <a:rPr lang="en-US" altLang="zh-CN" dirty="0"/>
              <a:t>Android</a:t>
            </a:r>
            <a:r>
              <a:rPr lang="zh-CN" altLang="zh-CN" dirty="0"/>
              <a:t>系统开发运营。</a:t>
            </a:r>
          </a:p>
          <a:p>
            <a:pPr lvl="0"/>
            <a:r>
              <a:rPr lang="en-US" altLang="zh-CN" dirty="0"/>
              <a:t>Android</a:t>
            </a:r>
            <a:r>
              <a:rPr lang="zh-CN" altLang="zh-CN" dirty="0"/>
              <a:t>系统只提供基本功能，其他的应用软件则由各公司自行开发，大部分程序以</a:t>
            </a:r>
            <a:r>
              <a:rPr lang="en-US" altLang="zh-CN" b="1" dirty="0"/>
              <a:t>Java</a:t>
            </a:r>
            <a:r>
              <a:rPr lang="zh-CN" altLang="zh-CN" dirty="0"/>
              <a:t>语言编写。</a:t>
            </a:r>
          </a:p>
          <a:p>
            <a:pPr lvl="0"/>
            <a:r>
              <a:rPr lang="zh-CN" altLang="zh-CN" dirty="0"/>
              <a:t>由于</a:t>
            </a:r>
            <a:r>
              <a:rPr lang="en-US" altLang="zh-CN" dirty="0"/>
              <a:t>Android</a:t>
            </a:r>
            <a:r>
              <a:rPr lang="zh-CN" altLang="zh-CN" dirty="0"/>
              <a:t>系统的开源特性，很多制造商都在生产</a:t>
            </a:r>
            <a:r>
              <a:rPr lang="en-US" altLang="zh-CN" dirty="0"/>
              <a:t>Android</a:t>
            </a:r>
            <a:r>
              <a:rPr lang="zh-CN" altLang="zh-CN" dirty="0"/>
              <a:t>系统的设备，如：摩托罗拉</a:t>
            </a:r>
            <a:r>
              <a:rPr lang="en-US" altLang="zh-CN" dirty="0"/>
              <a:t>(2012</a:t>
            </a:r>
            <a:r>
              <a:rPr lang="zh-CN" altLang="zh-CN" dirty="0"/>
              <a:t>年</a:t>
            </a:r>
            <a:r>
              <a:rPr lang="en-US" altLang="zh-CN" dirty="0"/>
              <a:t>5</a:t>
            </a:r>
            <a:r>
              <a:rPr lang="zh-CN" altLang="zh-CN" dirty="0"/>
              <a:t>月谷歌的亲儿子，</a:t>
            </a:r>
            <a:r>
              <a:rPr lang="en-US" altLang="zh-CN" dirty="0"/>
              <a:t>2000</a:t>
            </a:r>
            <a:r>
              <a:rPr lang="zh-CN" altLang="zh-CN" dirty="0"/>
              <a:t>多项专利</a:t>
            </a:r>
            <a:r>
              <a:rPr lang="en-US" altLang="zh-CN" dirty="0"/>
              <a:t>)</a:t>
            </a:r>
            <a:r>
              <a:rPr lang="zh-CN" altLang="zh-CN" dirty="0"/>
              <a:t>、</a:t>
            </a:r>
            <a:r>
              <a:rPr lang="en-US" altLang="zh-CN" dirty="0"/>
              <a:t>HTC</a:t>
            </a:r>
            <a:r>
              <a:rPr lang="zh-CN" altLang="zh-CN" dirty="0"/>
              <a:t>、三星、小米、华为、魅族等。</a:t>
            </a:r>
          </a:p>
          <a:p>
            <a:pPr lvl="0"/>
            <a:r>
              <a:rPr lang="en-US" altLang="zh-CN" dirty="0"/>
              <a:t>Android</a:t>
            </a:r>
            <a:r>
              <a:rPr lang="zh-CN" altLang="zh-CN" dirty="0"/>
              <a:t>系统除了运行在智能手机上之外，还可以用做平板电脑、</a:t>
            </a:r>
            <a:r>
              <a:rPr lang="zh-CN" altLang="zh-CN" dirty="0" smtClean="0"/>
              <a:t>电视</a:t>
            </a:r>
            <a:r>
              <a:rPr lang="en-US" altLang="zh-CN" dirty="0" smtClean="0"/>
              <a:t>(</a:t>
            </a:r>
            <a:r>
              <a:rPr lang="zh-CN" altLang="en-US" dirty="0" smtClean="0"/>
              <a:t>乐视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小米，搜狐</a:t>
            </a:r>
            <a:r>
              <a:rPr lang="en-US" altLang="zh-CN" dirty="0" smtClean="0"/>
              <a:t>)</a:t>
            </a:r>
            <a:r>
              <a:rPr lang="zh-CN" altLang="zh-CN" dirty="0" smtClean="0"/>
              <a:t>、</a:t>
            </a:r>
            <a:r>
              <a:rPr lang="zh-CN" altLang="zh-CN" dirty="0"/>
              <a:t>汽车、智能家居</a:t>
            </a:r>
            <a:r>
              <a:rPr lang="en-US" altLang="zh-CN" dirty="0"/>
              <a:t>(</a:t>
            </a:r>
            <a:r>
              <a:rPr lang="zh-CN" altLang="zh-CN" dirty="0"/>
              <a:t>海尔</a:t>
            </a:r>
            <a:r>
              <a:rPr lang="en-US" altLang="zh-CN" dirty="0"/>
              <a:t>(</a:t>
            </a:r>
            <a:r>
              <a:rPr lang="en-US" altLang="zh-CN" dirty="0" err="1"/>
              <a:t>uhome,casarte</a:t>
            </a:r>
            <a:r>
              <a:rPr lang="en-US" altLang="zh-CN" dirty="0"/>
              <a:t>)</a:t>
            </a:r>
            <a:r>
              <a:rPr lang="zh-CN" altLang="zh-CN" dirty="0"/>
              <a:t>、聪明屋、科力屋、海信、小米、三星</a:t>
            </a:r>
            <a:r>
              <a:rPr lang="en-US" altLang="zh-CN" dirty="0"/>
              <a:t>)</a:t>
            </a:r>
            <a:r>
              <a:rPr lang="zh-CN" altLang="zh-CN" dirty="0"/>
              <a:t>、可穿戴设备、健康设备等很多设备上。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56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的优势和劣势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6105"/>
            <a:ext cx="8229600" cy="5801895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优势：</a:t>
            </a:r>
            <a:endParaRPr kumimoji="1" lang="en-US" altLang="zh-CN" dirty="0" smtClean="0"/>
          </a:p>
          <a:p>
            <a:r>
              <a:rPr kumimoji="1" lang="zh-CN" altLang="en-US" sz="2000" dirty="0" smtClean="0"/>
              <a:t>开</a:t>
            </a:r>
            <a:r>
              <a:rPr kumimoji="1" lang="zh-CN" altLang="en-US" sz="2000" dirty="0" smtClean="0"/>
              <a:t>放性</a:t>
            </a:r>
            <a:r>
              <a:rPr kumimoji="1" lang="zh-CN" altLang="en-US" sz="2000" dirty="0" smtClean="0"/>
              <a:t> ，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平台首先就是其开发性，开发的平台允许任何移动终端厂商加入到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联盟中来。显著的开放性可以使其拥有更多的开发者，随着用户和应用的日益丰富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丰</a:t>
            </a:r>
            <a:r>
              <a:rPr kumimoji="1" lang="zh-CN" altLang="en-US" sz="2000" dirty="0" smtClean="0"/>
              <a:t>富的</a:t>
            </a:r>
            <a:r>
              <a:rPr kumimoji="1" lang="zh-CN" altLang="en-US" sz="2000" dirty="0" smtClean="0"/>
              <a:t>软</a:t>
            </a:r>
            <a:r>
              <a:rPr kumimoji="1" lang="zh-CN" altLang="en-US" sz="2000" dirty="0" smtClean="0"/>
              <a:t>硬件选择</a:t>
            </a:r>
            <a:r>
              <a:rPr kumimoji="1" lang="zh-CN" altLang="en-US" sz="2000" dirty="0" smtClean="0"/>
              <a:t>，由于</a:t>
            </a:r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的开放性，</a:t>
            </a:r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厂商推出各式各样、各具特色的</a:t>
            </a:r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产品（价格不一，功能不一（</a:t>
            </a:r>
            <a:r>
              <a:rPr kumimoji="1" lang="en-US" altLang="zh-CN" sz="2000" dirty="0" smtClean="0"/>
              <a:t>PDA</a:t>
            </a:r>
            <a:r>
              <a:rPr kumimoji="1" lang="zh-CN" altLang="en-US" sz="2000" dirty="0" smtClean="0"/>
              <a:t>））</a:t>
            </a:r>
            <a:endParaRPr kumimoji="1" lang="en-US" altLang="zh-CN" sz="2000" dirty="0"/>
          </a:p>
          <a:p>
            <a:r>
              <a:rPr kumimoji="1" lang="zh-CN" altLang="en-US" sz="2000" dirty="0"/>
              <a:t>不受任何限制的开发商 </a:t>
            </a:r>
            <a:r>
              <a:rPr kumimoji="1" lang="zh-CN" altLang="en-US" sz="2000" dirty="0" smtClean="0"/>
              <a:t>。 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平台提供给第三方开发商一个十分宽泛、自由的环境，不会受到各种条条框框的阻扰，可想而知，会有多少新颖别致的软件会诞生。但也有其两面性，血腥、暴力、情色方面的程序和游戏如可控制正是留给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难题之一。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无缝结合</a:t>
            </a:r>
            <a:r>
              <a:rPr kumimoji="1" lang="en-US" altLang="zh-CN" sz="2000" dirty="0" smtClean="0"/>
              <a:t>Google</a:t>
            </a:r>
            <a:r>
              <a:rPr kumimoji="1" lang="zh-CN" altLang="en-US" sz="2000" dirty="0" smtClean="0"/>
              <a:t>服务（地图，邮件，搜索）</a:t>
            </a:r>
            <a:endParaRPr kumimoji="1" lang="en-US" altLang="zh-CN" sz="2000" dirty="0" smtClean="0"/>
          </a:p>
          <a:p>
            <a:r>
              <a:rPr kumimoji="1" lang="zh-CN" altLang="en-US" dirty="0" smtClean="0"/>
              <a:t>劣势</a:t>
            </a:r>
            <a:endParaRPr kumimoji="1" lang="en-US" altLang="zh-CN" dirty="0" smtClean="0"/>
          </a:p>
          <a:p>
            <a:r>
              <a:rPr kumimoji="1" lang="zh-CN" altLang="en-US" sz="2000" dirty="0" smtClean="0"/>
              <a:t>安全和隐私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运营商仍然能够影响到</a:t>
            </a:r>
            <a:r>
              <a:rPr kumimoji="1" lang="en-US" altLang="zh-CN" sz="2000" dirty="0" smtClean="0"/>
              <a:t>Android</a:t>
            </a:r>
            <a:r>
              <a:rPr kumimoji="1" lang="zh-CN" altLang="en-US" sz="2000" dirty="0" smtClean="0"/>
              <a:t>手机</a:t>
            </a:r>
            <a:r>
              <a:rPr kumimoji="1" lang="en-US" altLang="zh-CN" sz="2000" dirty="0" smtClean="0"/>
              <a:t>(</a:t>
            </a:r>
            <a:r>
              <a:rPr kumimoji="1" lang="zh-CN" altLang="en-US" sz="2000" dirty="0" smtClean="0"/>
              <a:t>广告，内置应用</a:t>
            </a:r>
            <a:r>
              <a:rPr kumimoji="1" lang="en-US" altLang="zh-CN" sz="2000" dirty="0" smtClean="0"/>
              <a:t>)</a:t>
            </a:r>
          </a:p>
          <a:p>
            <a:r>
              <a:rPr kumimoji="1" lang="zh-CN" altLang="en-US" sz="2000" dirty="0" smtClean="0"/>
              <a:t>同类型手机用户减</a:t>
            </a:r>
            <a:r>
              <a:rPr kumimoji="1" lang="zh-CN" altLang="en-US" sz="2000" dirty="0" smtClean="0"/>
              <a:t>少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zh-CN" altLang="en-US" sz="2000" dirty="0"/>
              <a:t>在不少手机论坛都会有针对某一型号的子论坛，对一款手机的使用心得交流，并分享软件资源。而对于</a:t>
            </a:r>
            <a:r>
              <a:rPr kumimoji="1" lang="en-US" altLang="zh-CN" sz="2000" dirty="0"/>
              <a:t>Android</a:t>
            </a:r>
            <a:r>
              <a:rPr kumimoji="1" lang="zh-CN" altLang="en-US" sz="2000" dirty="0"/>
              <a:t>平台手机，由于厂商丰富，产品类型多样，这样使用同一款机型的用户越来越少，缺少统一机型的程序强化。举个稍显不当的例子，现在山寨机泛滥，品种各异，就很少有专门针对某个型号山寨机的讨论和群组，除了哪些功能异常抢眼、颇受追捧的机型以外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缺少标准配置</a:t>
            </a:r>
            <a:endParaRPr kumimoji="1" lang="en-US" altLang="zh-CN" sz="2000" dirty="0" smtClean="0"/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85416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的版本升级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sz="1800" dirty="0" smtClean="0"/>
              <a:t>1.1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2008</a:t>
            </a:r>
            <a:r>
              <a:rPr kumimoji="1" lang="zh-CN" altLang="en-US" sz="1800" dirty="0" smtClean="0"/>
              <a:t>年</a:t>
            </a:r>
            <a:r>
              <a:rPr kumimoji="1" lang="en-US" altLang="zh-CN" sz="1800" dirty="0" smtClean="0"/>
              <a:t>9</a:t>
            </a:r>
            <a:r>
              <a:rPr kumimoji="1" lang="zh-CN" altLang="en-US" sz="1800" dirty="0" smtClean="0"/>
              <a:t>月份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1</a:t>
            </a:r>
            <a:r>
              <a:rPr kumimoji="1" lang="en-US" altLang="zh-CN" sz="1800" dirty="0" smtClean="0"/>
              <a:t>.5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2009</a:t>
            </a:r>
            <a:r>
              <a:rPr kumimoji="1" lang="zh-CN" altLang="en-US" sz="1800" dirty="0" smtClean="0"/>
              <a:t>年</a:t>
            </a:r>
            <a:r>
              <a:rPr kumimoji="1" lang="en-US" altLang="zh-CN" sz="1800" dirty="0" smtClean="0"/>
              <a:t>4</a:t>
            </a:r>
            <a:r>
              <a:rPr kumimoji="1" lang="zh-CN" altLang="en-US" sz="1800" dirty="0" smtClean="0"/>
              <a:t>月</a:t>
            </a:r>
            <a:r>
              <a:rPr kumimoji="1" lang="en-US" altLang="zh-CN" sz="1800" dirty="0" smtClean="0"/>
              <a:t>30</a:t>
            </a:r>
            <a:r>
              <a:rPr kumimoji="1" lang="zh-CN" altLang="en-US" sz="1800" dirty="0" smtClean="0"/>
              <a:t>号，纸杯蛋糕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1</a:t>
            </a:r>
            <a:r>
              <a:rPr kumimoji="1" lang="zh-CN" altLang="en-US" sz="1800" dirty="0" smtClean="0"/>
              <a:t>.</a:t>
            </a:r>
            <a:r>
              <a:rPr kumimoji="1" lang="en-US" altLang="zh-CN" sz="1800" dirty="0" smtClean="0"/>
              <a:t>6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2009</a:t>
            </a:r>
            <a:r>
              <a:rPr kumimoji="1" lang="zh-CN" altLang="en-US" sz="1800" dirty="0" smtClean="0"/>
              <a:t>年</a:t>
            </a:r>
            <a:r>
              <a:rPr kumimoji="1" lang="en-US" altLang="zh-CN" sz="1800" dirty="0" smtClean="0"/>
              <a:t>9</a:t>
            </a:r>
            <a:r>
              <a:rPr kumimoji="1" lang="zh-CN" altLang="en-US" sz="1800" dirty="0" smtClean="0"/>
              <a:t>月</a:t>
            </a:r>
            <a:r>
              <a:rPr kumimoji="1" lang="en-US" altLang="zh-CN" sz="1800" dirty="0" smtClean="0"/>
              <a:t>15</a:t>
            </a:r>
            <a:r>
              <a:rPr kumimoji="1" lang="zh-CN" altLang="en-US" sz="1800" dirty="0" smtClean="0"/>
              <a:t>日，甜甜圈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2</a:t>
            </a:r>
            <a:r>
              <a:rPr kumimoji="1" lang="en-US" altLang="zh-CN" sz="1800" dirty="0" smtClean="0"/>
              <a:t>.2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2010</a:t>
            </a:r>
            <a:r>
              <a:rPr kumimoji="1" lang="zh-CN" altLang="en-US" sz="1800" dirty="0" smtClean="0"/>
              <a:t>年</a:t>
            </a:r>
            <a:r>
              <a:rPr kumimoji="1" lang="en-US" altLang="zh-CN" sz="1800" dirty="0" smtClean="0"/>
              <a:t>5</a:t>
            </a:r>
            <a:r>
              <a:rPr kumimoji="1" lang="zh-CN" altLang="en-US" sz="1800" dirty="0" smtClean="0"/>
              <a:t>月</a:t>
            </a:r>
            <a:r>
              <a:rPr kumimoji="1" lang="en-US" altLang="zh-CN" sz="1800" dirty="0" smtClean="0"/>
              <a:t>20</a:t>
            </a:r>
            <a:r>
              <a:rPr kumimoji="1" lang="zh-CN" altLang="en-US" sz="1800" dirty="0" smtClean="0"/>
              <a:t>日，冻酸奶 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2</a:t>
            </a:r>
            <a:r>
              <a:rPr kumimoji="1" lang="en-US" altLang="zh-CN" sz="1800" dirty="0" smtClean="0"/>
              <a:t>.3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2010</a:t>
            </a:r>
            <a:r>
              <a:rPr kumimoji="1" lang="zh-CN" altLang="en-US" sz="1800" dirty="0" smtClean="0"/>
              <a:t>年</a:t>
            </a:r>
            <a:r>
              <a:rPr kumimoji="1" lang="en-US" altLang="zh-CN" sz="1800" dirty="0" smtClean="0"/>
              <a:t>12</a:t>
            </a:r>
            <a:r>
              <a:rPr kumimoji="1" lang="zh-CN" altLang="en-US" sz="1800" dirty="0" smtClean="0"/>
              <a:t>月</a:t>
            </a:r>
            <a:r>
              <a:rPr kumimoji="1" lang="en-US" altLang="zh-CN" sz="1800" dirty="0" smtClean="0"/>
              <a:t>7</a:t>
            </a:r>
            <a:r>
              <a:rPr kumimoji="1" lang="zh-CN" altLang="en-US" sz="1800" dirty="0" smtClean="0"/>
              <a:t>日，姜饼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3</a:t>
            </a:r>
            <a:r>
              <a:rPr kumimoji="1" lang="en-US" altLang="zh-CN" sz="1800" dirty="0" smtClean="0"/>
              <a:t>.0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–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3.2</a:t>
            </a:r>
            <a:r>
              <a:rPr kumimoji="1" lang="zh-CN" altLang="en-US" sz="1800" dirty="0" smtClean="0"/>
              <a:t> 蜂巢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针对平板</a:t>
            </a:r>
            <a:r>
              <a:rPr kumimoji="1" lang="en-US" altLang="zh-CN" sz="1800" dirty="0" smtClean="0"/>
              <a:t>)</a:t>
            </a:r>
          </a:p>
          <a:p>
            <a:r>
              <a:rPr kumimoji="1" lang="zh-CN" altLang="zh-CN" sz="1800" dirty="0" smtClean="0"/>
              <a:t>4</a:t>
            </a:r>
            <a:r>
              <a:rPr kumimoji="1" lang="en-US" altLang="zh-CN" sz="1800" dirty="0" smtClean="0"/>
              <a:t>.0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2011-10-19</a:t>
            </a:r>
            <a:r>
              <a:rPr kumimoji="1" lang="zh-CN" altLang="en-US" sz="1800" dirty="0" smtClean="0"/>
              <a:t> 冰激凌三明治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4.1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2012-06-28</a:t>
            </a:r>
            <a:r>
              <a:rPr kumimoji="1" lang="zh-CN" altLang="en-US" sz="1800" dirty="0" smtClean="0"/>
              <a:t>   果冻豆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4</a:t>
            </a:r>
            <a:r>
              <a:rPr kumimoji="1" lang="en-US" altLang="zh-CN" sz="1800" dirty="0" smtClean="0"/>
              <a:t>.2</a:t>
            </a:r>
            <a:r>
              <a:rPr kumimoji="1" lang="zh-CN" altLang="en-US" sz="1800" dirty="0" smtClean="0"/>
              <a:t>   </a:t>
            </a:r>
            <a:r>
              <a:rPr kumimoji="1" lang="en-US" altLang="zh-CN" sz="1800" dirty="0" smtClean="0"/>
              <a:t>2012-10-30</a:t>
            </a:r>
            <a:r>
              <a:rPr kumimoji="1" lang="zh-CN" altLang="en-US" sz="1800" dirty="0" smtClean="0"/>
              <a:t>  果冻豆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4</a:t>
            </a:r>
            <a:r>
              <a:rPr kumimoji="1" lang="en-US" altLang="zh-CN" sz="1800" dirty="0" smtClean="0"/>
              <a:t>.4</a:t>
            </a:r>
            <a:r>
              <a:rPr kumimoji="1" lang="zh-CN" altLang="en-US" sz="1800" dirty="0" smtClean="0"/>
              <a:t>   </a:t>
            </a:r>
            <a:r>
              <a:rPr kumimoji="1" lang="en-US" altLang="zh-CN" sz="1800" dirty="0" smtClean="0"/>
              <a:t>2013-09-03</a:t>
            </a:r>
            <a:r>
              <a:rPr kumimoji="1" lang="zh-CN" altLang="en-US" sz="1800" dirty="0" smtClean="0"/>
              <a:t>   奇巧巧克力棒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5</a:t>
            </a:r>
            <a:r>
              <a:rPr kumimoji="1" lang="en-US" altLang="zh-CN" sz="1800" dirty="0" smtClean="0"/>
              <a:t>.0</a:t>
            </a:r>
            <a:r>
              <a:rPr kumimoji="1" lang="zh-CN" altLang="en-US" sz="1800" dirty="0" smtClean="0"/>
              <a:t>   </a:t>
            </a:r>
            <a:r>
              <a:rPr kumimoji="1" lang="en-US" altLang="zh-CN" sz="1800" dirty="0" smtClean="0"/>
              <a:t>2014-06-25</a:t>
            </a:r>
            <a:r>
              <a:rPr kumimoji="1" lang="zh-CN" altLang="en-US" sz="1800" dirty="0" smtClean="0"/>
              <a:t>     棒棒糖</a:t>
            </a:r>
            <a:endParaRPr kumimoji="1" lang="en-US" altLang="zh-CN" sz="1800" dirty="0" smtClean="0"/>
          </a:p>
          <a:p>
            <a:r>
              <a:rPr kumimoji="1" lang="zh-CN" altLang="zh-CN" sz="1800" dirty="0" smtClean="0"/>
              <a:t>5.</a:t>
            </a:r>
            <a:r>
              <a:rPr kumimoji="1" lang="en-US" altLang="zh-CN" sz="1800" dirty="0" smtClean="0"/>
              <a:t>1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2015-3-11</a:t>
            </a:r>
            <a:r>
              <a:rPr kumimoji="1" lang="zh-CN" altLang="en-US" sz="1800" dirty="0" smtClean="0"/>
              <a:t>     除了稳定性和性能上的提升 ， </a:t>
            </a:r>
            <a:r>
              <a:rPr kumimoji="1" lang="en-US" altLang="zh-CN" sz="1800" dirty="0" smtClean="0"/>
              <a:t>Android5.1</a:t>
            </a:r>
            <a:r>
              <a:rPr kumimoji="1" lang="zh-CN" altLang="en-US" sz="1800" dirty="0" smtClean="0"/>
              <a:t>还为设备带来更加安全的防护机制，既丢失或被盗设备保持锁定状态，即使恢复出厂设置也不行，除非用户登录他们的</a:t>
            </a:r>
            <a:r>
              <a:rPr kumimoji="1" lang="en-US" altLang="zh-CN" sz="1800" dirty="0" smtClean="0"/>
              <a:t>Google</a:t>
            </a:r>
            <a:r>
              <a:rPr kumimoji="1" lang="zh-CN" altLang="en-US" sz="1800" dirty="0" smtClean="0"/>
              <a:t>账户。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目前还没有应用手机</a:t>
            </a:r>
            <a:r>
              <a:rPr kumimoji="1" lang="en-US" altLang="zh-CN" sz="1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4862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的系统结构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15012" r="-150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82821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开发环境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AutoNum type="arabicPeriod"/>
            </a:pPr>
            <a:r>
              <a:rPr kumimoji="1" lang="en-US" altLang="zh-CN" sz="1800" dirty="0" smtClean="0"/>
              <a:t>JDK</a:t>
            </a:r>
            <a:r>
              <a:rPr kumimoji="1" lang="zh-CN" altLang="en-US" sz="1800" dirty="0" smtClean="0"/>
              <a:t>，</a:t>
            </a:r>
            <a:r>
              <a:rPr kumimoji="1" lang="en-US" altLang="zh-CN" sz="1800" dirty="0" smtClean="0"/>
              <a:t>java</a:t>
            </a:r>
            <a:r>
              <a:rPr kumimoji="1" lang="zh-CN" altLang="en-US" sz="1800" dirty="0" smtClean="0"/>
              <a:t>开发环境。下载地址</a:t>
            </a:r>
            <a:r>
              <a:rPr kumimoji="1" lang="en-US" altLang="zh-CN" sz="1800" dirty="0" smtClean="0"/>
              <a:t>:http://</a:t>
            </a:r>
            <a:r>
              <a:rPr kumimoji="1" lang="en-US" altLang="zh-CN" sz="1800" dirty="0" err="1" smtClean="0"/>
              <a:t>www.oracle.com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en-US" altLang="zh-CN" sz="1800" dirty="0"/>
              <a:t>	</a:t>
            </a:r>
            <a:r>
              <a:rPr kumimoji="1" lang="en-US" altLang="zh-CN" sz="1800" dirty="0" smtClean="0"/>
              <a:t>mac</a:t>
            </a:r>
            <a:r>
              <a:rPr kumimoji="1" lang="zh-CN" altLang="en-US" sz="1800" dirty="0" smtClean="0"/>
              <a:t>系统</a:t>
            </a:r>
            <a:r>
              <a:rPr kumimoji="1" lang="zh-CN" altLang="en-US" sz="1800" dirty="0" smtClean="0"/>
              <a:t>安装</a:t>
            </a:r>
            <a:r>
              <a:rPr kumimoji="1" lang="en-US" altLang="zh-CN" sz="1800" dirty="0" err="1" smtClean="0"/>
              <a:t>jdk</a:t>
            </a:r>
            <a:r>
              <a:rPr kumimoji="1" lang="zh-CN" altLang="en-US" sz="1800" dirty="0" smtClean="0"/>
              <a:t>，在终端中输入 </a:t>
            </a:r>
            <a:r>
              <a:rPr kumimoji="1" lang="en-US" altLang="zh-CN" sz="1800" dirty="0" smtClean="0"/>
              <a:t>java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–version</a:t>
            </a:r>
            <a:r>
              <a:rPr kumimoji="1" lang="zh-CN" altLang="en-US" sz="1800" dirty="0" smtClean="0"/>
              <a:t>查看结果</a:t>
            </a:r>
            <a:r>
              <a:rPr kumimoji="1" lang="en-US" altLang="zh-CN" sz="1800" dirty="0" smtClean="0"/>
              <a:t>: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	</a:t>
            </a:r>
            <a:r>
              <a:rPr kumimoji="1" lang="en-US" altLang="zh-CN" sz="1800" dirty="0"/>
              <a:t>	</a:t>
            </a:r>
            <a:r>
              <a:rPr lang="hr-HR" altLang="zh-CN" sz="1800" dirty="0"/>
              <a:t>java version "1.7.0_51"</a:t>
            </a:r>
          </a:p>
          <a:p>
            <a:pPr marL="0" indent="0">
              <a:buNone/>
            </a:pPr>
            <a:r>
              <a:rPr lang="en-US" altLang="zh-CN" sz="1800" dirty="0" smtClean="0"/>
              <a:t>		Java</a:t>
            </a:r>
            <a:r>
              <a:rPr lang="en-US" altLang="zh-CN" sz="1800" dirty="0"/>
              <a:t>(TM) SE Runtime Environment (build 1.7.0_51-b13)</a:t>
            </a:r>
          </a:p>
          <a:p>
            <a:pPr marL="0" indent="0">
              <a:buNone/>
            </a:pPr>
            <a:r>
              <a:rPr lang="en-US" altLang="zh-CN" sz="1800" dirty="0" smtClean="0"/>
              <a:t>		Java </a:t>
            </a:r>
            <a:r>
              <a:rPr lang="en-US" altLang="zh-CN" sz="1800" dirty="0" err="1"/>
              <a:t>HotSpot</a:t>
            </a:r>
            <a:r>
              <a:rPr lang="en-US" altLang="zh-CN" sz="1800" dirty="0"/>
              <a:t>(TM) 64-Bit Server VM (build 24.51-b03, mixed mode)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en-US" altLang="zh-CN" sz="1800" dirty="0"/>
              <a:t>	</a:t>
            </a:r>
            <a:endParaRPr kumimoji="1" lang="en-US" altLang="zh-CN" sz="1800" dirty="0" smtClean="0"/>
          </a:p>
          <a:p>
            <a:pPr>
              <a:buAutoNum type="arabicPeriod" startAt="2"/>
            </a:pPr>
            <a:r>
              <a:rPr kumimoji="1" lang="en-US" altLang="zh-CN" sz="1800" dirty="0" smtClean="0"/>
              <a:t>ADT</a:t>
            </a:r>
            <a:r>
              <a:rPr kumimoji="1" lang="zh-CN" altLang="en-US" sz="1800" dirty="0" smtClean="0"/>
              <a:t> </a:t>
            </a:r>
            <a:r>
              <a:rPr kumimoji="1" lang="zh-CN" altLang="zh-CN" sz="1800" dirty="0"/>
              <a:t> </a:t>
            </a:r>
            <a:r>
              <a:rPr kumimoji="1" lang="zh-CN" altLang="en-US" sz="1800" dirty="0" smtClean="0"/>
              <a:t>下载地址</a:t>
            </a:r>
            <a:r>
              <a:rPr kumimoji="1" lang="en-US" altLang="zh-CN" sz="1800" dirty="0" smtClean="0">
                <a:hlinkClick r:id="rId2"/>
              </a:rPr>
              <a:t>http://developer.android.com/sdk/index.html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zh-CN" altLang="en-US" sz="1800" dirty="0" smtClean="0"/>
              <a:t>    </a:t>
            </a:r>
            <a:r>
              <a:rPr kumimoji="1" lang="en-US" altLang="zh-CN" sz="1800" dirty="0" smtClean="0"/>
              <a:t>ADT</a:t>
            </a:r>
            <a:r>
              <a:rPr kumimoji="1" lang="zh-CN" altLang="en-US" sz="1800" dirty="0" smtClean="0"/>
              <a:t>由两部分组成（</a:t>
            </a:r>
            <a:r>
              <a:rPr kumimoji="1" lang="en-US" altLang="zh-CN" sz="1800" dirty="0" smtClean="0"/>
              <a:t>eclipse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+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err="1" smtClean="0"/>
              <a:t>adt</a:t>
            </a:r>
            <a:r>
              <a:rPr kumimoji="1" lang="zh-CN" altLang="en-US" sz="1800" dirty="0" smtClean="0"/>
              <a:t>插件），是以插件的形式使用。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zh-CN" altLang="zh-CN" sz="1800" dirty="0" smtClean="0"/>
              <a:t> </a:t>
            </a:r>
            <a:r>
              <a:rPr kumimoji="1" lang="zh-CN" altLang="en-US" sz="1800" dirty="0" smtClean="0"/>
              <a:t>   现在</a:t>
            </a:r>
            <a:r>
              <a:rPr kumimoji="1" lang="en-US" altLang="zh-CN" sz="1800" dirty="0" smtClean="0"/>
              <a:t>Google</a:t>
            </a:r>
            <a:r>
              <a:rPr kumimoji="1" lang="zh-CN" altLang="en-US" sz="1800" dirty="0" smtClean="0"/>
              <a:t>发布了自己的开发工具 </a:t>
            </a: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Studio</a:t>
            </a:r>
          </a:p>
          <a:p>
            <a:pPr marL="0" indent="0">
              <a:buNone/>
            </a:pPr>
            <a:r>
              <a:rPr kumimoji="1" lang="zh-CN" altLang="zh-CN" sz="1800" dirty="0"/>
              <a:t> </a:t>
            </a:r>
            <a:r>
              <a:rPr kumimoji="1" lang="zh-CN" altLang="en-US" sz="1800" dirty="0" smtClean="0"/>
              <a:t>   下载地址：</a:t>
            </a:r>
            <a:r>
              <a:rPr kumimoji="1" lang="en-US" altLang="zh-CN" sz="1800" dirty="0">
                <a:hlinkClick r:id="rId2"/>
              </a:rPr>
              <a:t>http://developer.android.com/sdk/</a:t>
            </a:r>
            <a:r>
              <a:rPr kumimoji="1" lang="en-US" altLang="zh-CN" sz="1800" dirty="0" smtClean="0">
                <a:hlinkClick r:id="rId2"/>
              </a:rPr>
              <a:t>index.html</a:t>
            </a: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zh-CN" altLang="zh-CN" sz="1800" dirty="0"/>
              <a:t> </a:t>
            </a:r>
            <a:r>
              <a:rPr kumimoji="1" lang="zh-CN" altLang="en-US" sz="1800" dirty="0" smtClean="0"/>
              <a:t>  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389241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flipV="1">
            <a:off x="457200" y="114617"/>
            <a:ext cx="8229600" cy="29595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 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30182"/>
            <a:ext cx="8229600" cy="5495981"/>
          </a:xfrm>
        </p:spPr>
        <p:txBody>
          <a:bodyPr>
            <a:norm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启动</a:t>
            </a:r>
            <a:r>
              <a:rPr lang="en-US" altLang="zh-TW" dirty="0"/>
              <a:t>Terminal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进入当前用户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bash_profile</a:t>
            </a:r>
            <a:r>
              <a:rPr lang="zh-CN" altLang="en-US" dirty="0" smtClean="0"/>
              <a:t>文件（如果不存在则新建此文件）</a:t>
            </a:r>
            <a:endParaRPr lang="zh-CN" altLang="en-US" dirty="0"/>
          </a:p>
          <a:p>
            <a:r>
              <a:rPr lang="en-US" altLang="zh-TW" dirty="0"/>
              <a:t>4.</a:t>
            </a:r>
            <a:r>
              <a:rPr lang="zh-TW" altLang="en-US" dirty="0"/>
              <a:t>输入</a:t>
            </a:r>
            <a:r>
              <a:rPr lang="en-US" altLang="zh-TW" dirty="0"/>
              <a:t>export PATH=${PATH}:&lt;1&gt;:&lt;2&gt; </a:t>
            </a:r>
            <a:r>
              <a:rPr lang="zh-TW" altLang="en-US" dirty="0"/>
              <a:t>（其中</a:t>
            </a:r>
            <a:r>
              <a:rPr lang="en-US" altLang="zh-TW" dirty="0"/>
              <a:t>&lt;1&gt;&lt;2&gt;</a:t>
            </a:r>
            <a:r>
              <a:rPr lang="zh-TW" altLang="en-US" dirty="0"/>
              <a:t>之间用分号相隔，我们这里放的是</a:t>
            </a:r>
            <a:r>
              <a:rPr lang="en-US" altLang="zh-TW" dirty="0"/>
              <a:t>Android SDK</a:t>
            </a:r>
            <a:r>
              <a:rPr lang="zh-TW" altLang="en-US" dirty="0"/>
              <a:t>下的</a:t>
            </a:r>
            <a:r>
              <a:rPr lang="en-US" altLang="zh-TW" dirty="0"/>
              <a:t>platform-tools</a:t>
            </a:r>
            <a:r>
              <a:rPr lang="zh-TW" altLang="en-US" dirty="0"/>
              <a:t>目录的路径）。</a:t>
            </a:r>
          </a:p>
          <a:p>
            <a:r>
              <a:rPr lang="en-US" altLang="zh-TW" dirty="0"/>
              <a:t>5.source .</a:t>
            </a:r>
            <a:r>
              <a:rPr lang="en-US" altLang="zh-TW" dirty="0" err="1"/>
              <a:t>bash_profile</a:t>
            </a:r>
            <a:r>
              <a:rPr lang="en-US" altLang="zh-TW" dirty="0"/>
              <a:t> </a:t>
            </a:r>
            <a:r>
              <a:rPr lang="zh-TW" altLang="en-US" dirty="0"/>
              <a:t>更新刚配置的环境变量。</a:t>
            </a:r>
          </a:p>
          <a:p>
            <a:r>
              <a:rPr lang="en-US" altLang="zh-TW" dirty="0"/>
              <a:t>6.</a:t>
            </a:r>
            <a:r>
              <a:rPr lang="zh-TW" altLang="en-US" dirty="0"/>
              <a:t>验证配置是否成功 </a:t>
            </a:r>
            <a:r>
              <a:rPr lang="en-US" altLang="zh-TW" dirty="0" err="1" smtClean="0"/>
              <a:t>adb</a:t>
            </a:r>
            <a:r>
              <a:rPr lang="zh-CN" altLang="zh-TW" dirty="0"/>
              <a:t> </a:t>
            </a:r>
            <a:r>
              <a:rPr lang="en-US" altLang="zh-CN" dirty="0" smtClean="0"/>
              <a:t>shell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8175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虚拟机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800" dirty="0" smtClean="0"/>
              <a:t>AVD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Name</a:t>
            </a:r>
            <a:r>
              <a:rPr kumimoji="1" lang="zh-CN" altLang="en-US" sz="1800" dirty="0" smtClean="0"/>
              <a:t> 虚拟机名称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Device</a:t>
            </a:r>
            <a:r>
              <a:rPr kumimoji="1" lang="zh-CN" altLang="en-US" sz="1800" dirty="0" smtClean="0"/>
              <a:t>   为自带的各种型号的真机的虚拟机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Target</a:t>
            </a:r>
            <a:r>
              <a:rPr kumimoji="1" lang="zh-CN" altLang="en-US" sz="1800" dirty="0" smtClean="0"/>
              <a:t>       </a:t>
            </a:r>
            <a:r>
              <a:rPr kumimoji="1" lang="en-US" altLang="zh-CN" sz="1800" dirty="0" smtClean="0"/>
              <a:t>Android</a:t>
            </a:r>
            <a:r>
              <a:rPr kumimoji="1" lang="zh-CN" altLang="en-US" sz="1800" dirty="0" smtClean="0"/>
              <a:t>虚拟机版本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Skin</a:t>
            </a:r>
            <a:r>
              <a:rPr kumimoji="1" lang="zh-CN" altLang="en-US" sz="1800" dirty="0" smtClean="0"/>
              <a:t>     选择分辨率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zh-CN" altLang="en-US" sz="1800" dirty="0" smtClean="0"/>
              <a:t>     </a:t>
            </a:r>
            <a:r>
              <a:rPr kumimoji="1" lang="zh-CN" altLang="en-US" sz="1800" dirty="0"/>
              <a:t> </a:t>
            </a:r>
            <a:r>
              <a:rPr lang="en-US" altLang="zh-CN" sz="1800" dirty="0" smtClean="0"/>
              <a:t>Snapshot</a:t>
            </a:r>
            <a:r>
              <a:rPr lang="zh-CN" altLang="en-US" sz="1800" dirty="0" smtClean="0"/>
              <a:t>  </a:t>
            </a:r>
            <a:r>
              <a:rPr lang="en-US" altLang="zh-CN" sz="1800" dirty="0" smtClean="0"/>
              <a:t>	</a:t>
            </a:r>
            <a:r>
              <a:rPr lang="zh-CN" altLang="en-US" sz="1800" dirty="0" smtClean="0"/>
              <a:t>保存快照，可以提高虚拟机启动速度</a:t>
            </a:r>
            <a:endParaRPr lang="zh-CN" altLang="zh-CN" sz="1800" dirty="0"/>
          </a:p>
          <a:p>
            <a:pPr marL="0" indent="0">
              <a:buNone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47989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3569</TotalTime>
  <Words>1089</Words>
  <Application>Microsoft Macintosh PowerPoint</Application>
  <PresentationFormat>全屏显示(4:3)</PresentationFormat>
  <Paragraphs>134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Android知识讲解</vt:lpstr>
      <vt:lpstr>目录</vt:lpstr>
      <vt:lpstr>Android</vt:lpstr>
      <vt:lpstr>Android的优势和劣势</vt:lpstr>
      <vt:lpstr>Android的版本升级</vt:lpstr>
      <vt:lpstr>Android的系统结构</vt:lpstr>
      <vt:lpstr>Android开发环境</vt:lpstr>
      <vt:lpstr>  </vt:lpstr>
      <vt:lpstr>Android虚拟机</vt:lpstr>
      <vt:lpstr>屏幕分辨率</vt:lpstr>
      <vt:lpstr>创建第一个Android项目</vt:lpstr>
      <vt:lpstr>了解项目的目录结构</vt:lpstr>
      <vt:lpstr>程序编译启动过程</vt:lpstr>
      <vt:lpstr>Adb命令的使用</vt:lpstr>
    </vt:vector>
  </TitlesOfParts>
  <Company>jumei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Android知识讲解</dc:title>
  <dc:creator>alan alan</dc:creator>
  <cp:lastModifiedBy>mac alan</cp:lastModifiedBy>
  <cp:revision>88</cp:revision>
  <dcterms:created xsi:type="dcterms:W3CDTF">2015-03-10T10:22:17Z</dcterms:created>
  <dcterms:modified xsi:type="dcterms:W3CDTF">2015-03-15T02:30:47Z</dcterms:modified>
</cp:coreProperties>
</file>