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0" r:id="rId7"/>
    <p:sldId id="28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82" r:id="rId32"/>
    <p:sldId id="285" r:id="rId33"/>
    <p:sldId id="283" r:id="rId34"/>
    <p:sldId id="286" r:id="rId35"/>
    <p:sldId id="297" r:id="rId36"/>
    <p:sldId id="281" r:id="rId37"/>
    <p:sldId id="278" r:id="rId38"/>
    <p:sldId id="276" r:id="rId39"/>
    <p:sldId id="277" r:id="rId40"/>
    <p:sldId id="275" r:id="rId41"/>
    <p:sldId id="279" r:id="rId4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38250" autoAdjust="0"/>
  </p:normalViewPr>
  <p:slideViewPr>
    <p:cSldViewPr snapToGrid="0" snapToObjects="1">
      <p:cViewPr varScale="1">
        <p:scale>
          <a:sx n="52" d="100"/>
          <a:sy n="52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7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慕课网，极客学院，</a:t>
            </a:r>
            <a:r>
              <a:rPr kumimoji="1" lang="en-US" altLang="zh-CN" dirty="0" err="1" smtClean="0"/>
              <a:t>gotomao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3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请输入数字！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设置显示在空间上的提示信息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="integer"//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设置只能输入整数，如果是小数则是：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设置单行输入，一旦设置为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，则文字不会自动换行。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设置只能输入密码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"#ff8c00"//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字体颜色</a:t>
            </a: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="bold"//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="20dip"//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以大写字母写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android:textAlign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="center"//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没有这个属性，但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有，居中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android:textColorHighlight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cccccc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被选中文字的底色，默认为蓝色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android:textColorHint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="#ffff00"//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设置提示信息文字的颜色，默认为灰色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android:textScaleX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="1.5"//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控制字与字之间的间距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字型，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normal, sans,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serif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android:background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背景，这里没有，指透明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权重，控制控件之间的地位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在控制控件显示的大小时蛮有用的。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android:layout_gravity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center_vertical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设置控件显示的位置：默认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，这里居中显示，还有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多行中指针在第一行第一位置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et.setSelection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调整光标到最后一行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自动拼写帮助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首字母大写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设置只接受某些数字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是否单行或者多行，回车是离开文本框还是文本框增加新行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只接受数字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输入电话号码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是否可编辑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=”all”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设置文本超链接样式当点击网址时，跳向该网址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文字外观，这里引用的是系统自带的一个外观，？表示系统是否有这种外观，否则使用默认的外观。不知道这样理解对不对？ 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   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属性名称描述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设置是否当文本为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/email/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电话号码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/map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时，文本显示为可点击的链接。可选值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(none/web/email/phone/map/all)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如果设置，将自动执行输入值的拼写纠正。此处无效果，在显示输入法并输入的时候起作用。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android:bufferType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方式取得的文本类别。选项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可追加字符，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也就是说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后可调用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方法设置文本内容。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则可在给定的字符区域使用样式，参见这里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设置英文字母大写类型。此处无效果，需要弹出输入法才能看得到，参见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此属性说明。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android:cursorVisible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设定光标为显示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隐藏，默认显示。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设置允许输入哪些字符。如“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1234567890.+-*/% ()”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的下方输出一个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，如图片。如果指定一个颜色的话会把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的背景设为该颜色，并且同时和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使用时覆盖后者。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的间隔，与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一起使用，可设置为负数，单独使用没有效果。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的正上方输出一个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设置是否可编辑。这里无效果，参见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android:editorExtras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设置文本的额外的输入数据。在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再讨论。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设置当文字过长时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该控件该如何显示。有如下值设置：”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start”—?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省略号显示在开头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;”end”——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省略号显示在结尾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;”middle”—-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省略号显示在中间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;”marquee” 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以跑马灯的方式显示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动画横向移动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android:freezesText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设置保存文本的内容以及光标的位置。参见：这里。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android:gravity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设置文本位置，如设置成“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，文本将居中显示。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为空时显示的文字提示信息，可通过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textColorHint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设置提示信息的颜色。此属性在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中使用，但是这里也可以用。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android:imeOptions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附加功能，设置右下角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动作与编辑框相关的动作，如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actionDone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右下角将显示一个“完成”，而不设置默认是一个回车符号。这个在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中再详细说明，此处无用。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再做说明，可以先看这篇帖子：这里。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android:imeActionLabel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动作标签。在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android:includeFontPadding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设置文本是否包含顶部和底部额外空白，默认为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android:inputMethod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为文本指定输入法，需要完全限定名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完整的包名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。例如：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com.google.android.inputmethod.pinyin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，但是这里报错找不到。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设置文本的类型，用于帮助输入法显示合适的键盘类型。在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中再详细说明，这里无效果。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android:linksClickable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设置链接是否点击连接，即使设置了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android:marqueeRepeatLimit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的情况下，设置重复滚动的次数，当设置为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marquee_forever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时表示无限次。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个字符的宽度。这里测试为一个汉字字符宽度，如图：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的宽度为最长为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的宽度为最短为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android:maxLength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限制显示的文本长度，超出部分不显示。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设置文本的行数，设置两行就显示两行，即使第二行没有数据。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设置文本的最大显示行数，与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结合使用，超出部分自动换行，超出行数将不显示。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设置文本的最小行数，与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android:lineSpacingExtra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android:lineSpacingMultiplier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设置行间距的倍数。如”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如果被设置，该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有一个数字输入法。此处无用，设置后唯一效果是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有点击效果，此属性在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EdtiView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将详细说明。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以小点”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显示文本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android:phoneNumber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设置为电话号码的输入方式。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android:privateImeOptions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设置输入法选项，此处无用，在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将进一步讨论。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android:scrollHorizontally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的宽度的情况下，是否出现横拉条。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android:selectAllOnFocus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如果文本是可选择的，让他获取焦点而不是将光标移动为文本的开始位置或者末尾位置。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中设置后无效果。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android:shadowColor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指定文本阴影的颜色，需要与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一起使用。效果：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设置显示文本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设置文字大小，推荐度量单位”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15sp”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设置字形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[bold(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0, italic(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斜体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1,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又粗又斜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2]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可以设置一个或多个，用“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隔开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设置文本字体，必须是以下常量值之一：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0, sans 1, serif 2,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等宽字体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3]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设置文本区域的高度，支持度量单位：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设置文本区域的宽度，支持度量单位：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的区别看这里。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”这里引用的是系统自带的一个外观，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65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android:scaleType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属性，因为关于图像在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中的显示效果，所以有如下属性值可以选择：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：使用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方式进行缩放。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fitXY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：横向、纵向独立缩放，以适应该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fitStart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保持纵横比缩放图片，并且将图片放在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的左上角。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的右下角。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：把图片放在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的中央，但是不进行任何缩放。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centerCrop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：保持纵横比缩放图片，以使图片能完全覆盖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centerInside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：保持纵横比缩放图片，以使得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能完全显示该图片。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事件分发机制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guolin_blog</a:t>
            </a:r>
            <a:r>
              <a:rPr kumimoji="1" lang="en-US" altLang="zh-CN" dirty="0" smtClean="0"/>
              <a:t>/article/details/9097463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35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最小版本为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31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 smtClean="0"/>
              <a:t>ProgressDialog</a:t>
            </a:r>
            <a:r>
              <a:rPr lang="zh-CN" altLang="en-US" sz="1200" b="1" dirty="0" smtClean="0"/>
              <a:t> </a:t>
            </a:r>
            <a:r>
              <a:rPr lang="en-US" altLang="zh-CN" sz="1200" dirty="0" err="1" smtClean="0"/>
              <a:t>mProgressDialog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ProgressDialog</a:t>
            </a:r>
            <a:r>
              <a:rPr lang="en-US" altLang="zh-CN" sz="1200" b="1" dirty="0" smtClean="0"/>
              <a:t>(this);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mProgressDialog.setProgressStyle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ProgressDialog.</a:t>
            </a:r>
            <a:r>
              <a:rPr lang="en-US" altLang="zh-CN" sz="1200" i="1" dirty="0" err="1" smtClean="0"/>
              <a:t>STYLE_SPINNER</a:t>
            </a:r>
            <a:r>
              <a:rPr lang="en-US" altLang="zh-CN" sz="1200" i="1" dirty="0" smtClean="0"/>
              <a:t>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mProgressDialog.setTitle</a:t>
            </a:r>
            <a:r>
              <a:rPr lang="en-US" altLang="zh-CN" sz="1200" dirty="0" smtClean="0"/>
              <a:t>("</a:t>
            </a:r>
            <a:r>
              <a:rPr lang="zh-CN" altLang="en-US" sz="1200" dirty="0" smtClean="0"/>
              <a:t>加载中</a:t>
            </a:r>
            <a:r>
              <a:rPr lang="en-US" altLang="zh-CN" sz="1200" dirty="0" smtClean="0"/>
              <a:t>");</a:t>
            </a: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2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=new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OnDateSetListener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34                 </a:t>
            </a:r>
          </a:p>
          <a:p>
            <a:r>
              <a:rPr kumimoji="1" lang="en-US" altLang="zh-CN" dirty="0" smtClean="0"/>
              <a:t>35                 @Override</a:t>
            </a:r>
          </a:p>
          <a:p>
            <a:r>
              <a:rPr kumimoji="1" lang="en-US" altLang="zh-CN" dirty="0" smtClean="0"/>
              <a:t>36                 public void </a:t>
            </a:r>
            <a:r>
              <a:rPr kumimoji="1" lang="en-US" altLang="zh-CN" dirty="0" err="1" smtClean="0"/>
              <a:t>onDateSet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year,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monthOfYear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 smtClean="0"/>
              <a:t>37                    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38                     // TODO Auto-generated method stub</a:t>
            </a:r>
          </a:p>
          <a:p>
            <a:r>
              <a:rPr kumimoji="1" lang="en-US" altLang="zh-CN" dirty="0" smtClean="0"/>
              <a:t>39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year+"year</a:t>
            </a:r>
            <a:r>
              <a:rPr kumimoji="1" lang="en-US" altLang="zh-CN" dirty="0" smtClean="0"/>
              <a:t> "+(monthOfYear+1)+"month "+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+"day",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40                 }</a:t>
            </a:r>
          </a:p>
          <a:p>
            <a:r>
              <a:rPr kumimoji="1" lang="en-US" altLang="zh-CN" dirty="0" smtClean="0"/>
              <a:t>41             }, 2013, 7, 20);</a:t>
            </a:r>
          </a:p>
          <a:p>
            <a:r>
              <a:rPr kumimoji="1" lang="en-US" altLang="zh-CN" dirty="0" smtClean="0"/>
              <a:t>42             </a:t>
            </a:r>
            <a:r>
              <a:rPr kumimoji="1" lang="en-US" altLang="zh-CN" dirty="0" err="1" smtClean="0"/>
              <a:t>datePicker.show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43             break;</a:t>
            </a:r>
          </a:p>
          <a:p>
            <a:r>
              <a:rPr kumimoji="1" lang="en-US" altLang="zh-CN" dirty="0" smtClean="0"/>
              <a:t>44 </a:t>
            </a:r>
          </a:p>
          <a:p>
            <a:r>
              <a:rPr kumimoji="1" lang="en-US" altLang="zh-CN" dirty="0" smtClean="0"/>
              <a:t>45         case </a:t>
            </a:r>
            <a:r>
              <a:rPr kumimoji="1" lang="en-US" altLang="zh-CN" dirty="0" err="1" smtClean="0"/>
              <a:t>R.id.btnTimePickerDialog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46            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 time=new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OnTimeSetListener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47                 </a:t>
            </a:r>
          </a:p>
          <a:p>
            <a:r>
              <a:rPr kumimoji="1" lang="en-US" altLang="zh-CN" dirty="0" smtClean="0"/>
              <a:t>48                 @Override</a:t>
            </a:r>
          </a:p>
          <a:p>
            <a:r>
              <a:rPr kumimoji="1" lang="en-US" altLang="zh-CN" dirty="0" smtClean="0"/>
              <a:t>49                 public void </a:t>
            </a:r>
            <a:r>
              <a:rPr kumimoji="1" lang="en-US" altLang="zh-CN" dirty="0" err="1" smtClean="0"/>
              <a:t>onTimeSet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minute) {</a:t>
            </a:r>
          </a:p>
          <a:p>
            <a:r>
              <a:rPr kumimoji="1" lang="en-US" altLang="zh-CN" dirty="0" smtClean="0"/>
              <a:t>50                     // TODO Auto-generated method stub</a:t>
            </a:r>
          </a:p>
          <a:p>
            <a:r>
              <a:rPr kumimoji="1" lang="en-US" altLang="zh-CN" dirty="0" smtClean="0"/>
              <a:t>51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+"hour "+</a:t>
            </a:r>
            <a:r>
              <a:rPr kumimoji="1" lang="en-US" altLang="zh-CN" dirty="0" err="1" smtClean="0"/>
              <a:t>minute+"minute</a:t>
            </a:r>
            <a:r>
              <a:rPr kumimoji="1" lang="en-US" altLang="zh-CN" dirty="0" smtClean="0"/>
              <a:t>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52                 }</a:t>
            </a:r>
          </a:p>
          <a:p>
            <a:r>
              <a:rPr kumimoji="1" lang="en-US" altLang="zh-CN" dirty="0" smtClean="0"/>
              <a:t>53             }, 18, 25, true);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6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Shrinkable  </a:t>
            </a:r>
            <a:r>
              <a:rPr kumimoji="1" lang="zh-CN" altLang="en-US" dirty="0" smtClean="0"/>
              <a:t>表示该列的宽度可以进行收缩，以使表格能够适应父容器的大小</a:t>
            </a:r>
          </a:p>
          <a:p>
            <a:r>
              <a:rPr kumimoji="1" lang="en-US" altLang="zh-CN" dirty="0" smtClean="0"/>
              <a:t>Stretchable </a:t>
            </a:r>
            <a:r>
              <a:rPr kumimoji="1" lang="zh-CN" altLang="en-US" dirty="0" smtClean="0"/>
              <a:t>表示该列的宽度可以进行拉伸，以使能够填满表格中的空闲空间</a:t>
            </a:r>
          </a:p>
          <a:p>
            <a:r>
              <a:rPr kumimoji="1" lang="en-US" altLang="zh-CN" dirty="0" smtClean="0"/>
              <a:t>Collapsed  </a:t>
            </a:r>
            <a:r>
              <a:rPr kumimoji="1" lang="zh-CN" altLang="en-US" dirty="0" smtClean="0"/>
              <a:t>表示该列会被隐藏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</a:t>
            </a:r>
            <a:r>
              <a:rPr kumimoji="1" lang="en-US" altLang="zh-CN" dirty="0" err="1" smtClean="0"/>
              <a:t>AbsoluteLayou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绝对布局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绝对布局中将所有的子元素通过设置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android:layout_y</a:t>
            </a:r>
            <a:r>
              <a:rPr kumimoji="1" lang="zh-CN" altLang="en-US" dirty="0" smtClean="0"/>
              <a:t>属性，将子元素的坐标位置固定下来，即坐标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android:layout_y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layout_x</a:t>
            </a:r>
            <a:r>
              <a:rPr kumimoji="1" lang="zh-CN" altLang="en-US" dirty="0" smtClean="0"/>
              <a:t>用来表示横坐标，</a:t>
            </a:r>
            <a:r>
              <a:rPr kumimoji="1" lang="en-US" altLang="zh-CN" dirty="0" err="1" smtClean="0"/>
              <a:t>layout_y</a:t>
            </a:r>
            <a:r>
              <a:rPr kumimoji="1" lang="zh-CN" altLang="en-US" dirty="0" smtClean="0"/>
              <a:t>用来表示纵坐标。 屏幕左上角为坐标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，横向往右为正方，纵向往下为正方。实际应用中，这种布局用的比较少，因为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终端一般机型比较多，各自的屏幕大小。分辨率等可能都不一样，如果用绝对布局，可能导致在有的终端上显示不全等。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5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是通过指定控件的</a:t>
            </a:r>
            <a:r>
              <a:rPr kumimoji="1" lang="en-US" altLang="zh-CN" dirty="0" smtClean="0"/>
              <a:t>x/y</a:t>
            </a:r>
            <a:r>
              <a:rPr kumimoji="1" lang="zh-CN" altLang="en-US" dirty="0" smtClean="0"/>
              <a:t>坐标来定位的，不太灵活所以已经不推荐使用了。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18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event.getPointerCount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&gt;= 2) {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offsetX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event.getX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 -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event.getX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event.getY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 -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event.getY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en-US" altLang="zh-CN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1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Math.</a:t>
            </a:r>
            <a:r>
              <a:rPr lang="en-US" altLang="zh-CN" sz="1200" b="1" i="1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n-US" altLang="zh-CN" sz="1200" b="1" i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offsetX</a:t>
            </a:r>
            <a:r>
              <a:rPr lang="en-US" altLang="zh-CN" sz="1200" b="1" i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b="1" i="1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offsetX</a:t>
            </a:r>
            <a:endParaRPr lang="en-US" altLang="zh-CN" sz="1200" b="1" i="1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								+ 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offsetY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offsetY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lastDistance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 </a:t>
            </a:r>
            <a:r>
              <a:rPr lang="da-DK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LayoutParams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LayoutParams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imgView.getLayoutParams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currentDistance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lastDistance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 5   ) {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容错差值为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放大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param.width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imgView.getWidth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1.1);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param.height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imgView.getHeight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1.1);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lastDistance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currentDistance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 5) {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缩小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param.width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imgView.getWidth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0.9);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param.height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imgView.getHeight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0.9);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param.width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&lt;=10){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param.width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param.height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&lt;=10){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param.height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("android", "width = 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param.width+",,height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param.height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("android", 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= 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imgView.getWidth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()+",,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height = 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imgView.getHeight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imgView.setLayoutParams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currentDistance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515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启动</a:t>
            </a:r>
            <a:r>
              <a:rPr lang="en-US" altLang="zh-TW" dirty="0" smtClean="0"/>
              <a:t>Terminal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进入当前用户目录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输入</a:t>
            </a:r>
            <a:r>
              <a:rPr lang="en-US" altLang="zh-TW" dirty="0" smtClean="0"/>
              <a:t>export PATH=${PATH}:&lt;1&gt;:&lt;2&gt; </a:t>
            </a:r>
            <a:r>
              <a:rPr lang="zh-TW" altLang="en-US" dirty="0" smtClean="0"/>
              <a:t>（其中</a:t>
            </a:r>
            <a:r>
              <a:rPr lang="en-US" altLang="zh-TW" dirty="0" smtClean="0"/>
              <a:t>&lt;1&gt;&lt;2&gt;</a:t>
            </a:r>
            <a:r>
              <a:rPr lang="zh-TW" altLang="en-US" dirty="0" smtClean="0"/>
              <a:t>之间用分号相隔，我们这里放的是</a:t>
            </a:r>
            <a:r>
              <a:rPr lang="en-US" altLang="zh-TW" dirty="0" smtClean="0"/>
              <a:t>Android SDK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platform-tools</a:t>
            </a:r>
            <a:r>
              <a:rPr lang="zh-TW" altLang="en-US" dirty="0" smtClean="0"/>
              <a:t>目录的路径）。</a:t>
            </a:r>
          </a:p>
          <a:p>
            <a:r>
              <a:rPr lang="en-US" altLang="zh-TW" dirty="0" smtClean="0"/>
              <a:t>5.source 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更新刚配置的环境变量。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 smtClean="0"/>
              <a:t> </a:t>
            </a:r>
            <a:r>
              <a:rPr lang="en-US" altLang="zh-CN" dirty="0" smtClean="0"/>
              <a:t>shell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976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开机广播：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&lt;!--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注册开机广播地址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注册开机广播，需要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注册网络状态变化的广播：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android.net.conn.CONNECTIVITY_CHANGE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android.permission.ACCESS_NETWORK_STATE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注册电量变化的广播：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android.intent.action.BATTERY_CHANGED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当前电量 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BatteryManager.EXTRA_SCALE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1);    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总电量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注册短信的广播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intent-filter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"1000" &gt;          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 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android.provider.Telephony.SMS_RECEIVED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 intent-filter &gt;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android.permission.SEND_SMS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6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用于向用户显示文本信息，还可以显示图片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的常用属性有以下一些：</a:t>
            </a:r>
          </a:p>
          <a:p>
            <a:r>
              <a:rPr kumimoji="1" lang="en-US" altLang="zh-CN" dirty="0" err="1" smtClean="0"/>
              <a:t>setText</a:t>
            </a:r>
            <a:r>
              <a:rPr kumimoji="1" lang="en-US" altLang="zh-CN" dirty="0" smtClean="0"/>
              <a:t>();                          //</a:t>
            </a:r>
            <a:r>
              <a:rPr kumimoji="1" lang="zh-CN" altLang="en-US" dirty="0" smtClean="0"/>
              <a:t>设置文本内容，同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setTextSize</a:t>
            </a:r>
            <a:r>
              <a:rPr kumimoji="1" lang="en-US" altLang="zh-CN" dirty="0" smtClean="0"/>
              <a:t>();                    //</a:t>
            </a:r>
            <a:r>
              <a:rPr kumimoji="1" lang="zh-CN" altLang="en-US" dirty="0" smtClean="0"/>
              <a:t>设置文本字体大小，同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android:textSize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setTextColor</a:t>
            </a:r>
            <a:r>
              <a:rPr kumimoji="1" lang="en-US" altLang="zh-CN" dirty="0" smtClean="0"/>
              <a:t>();                   //</a:t>
            </a:r>
            <a:r>
              <a:rPr kumimoji="1" lang="zh-CN" altLang="en-US" dirty="0" smtClean="0"/>
              <a:t>设置文本颜色，同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android:textColor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setBackgroundColor</a:t>
            </a:r>
            <a:r>
              <a:rPr kumimoji="1" lang="en-US" altLang="zh-CN" dirty="0" smtClean="0"/>
              <a:t>();         //</a:t>
            </a:r>
            <a:r>
              <a:rPr kumimoji="1" lang="zh-CN" altLang="en-US" dirty="0" smtClean="0"/>
              <a:t>设置背景颜色，同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android:background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此外，还可以在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中设置一些</a:t>
            </a:r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的属性，如下：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android:autoLink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设置是否显示为可点击的链接。可选值</a:t>
            </a:r>
            <a:r>
              <a:rPr kumimoji="1" lang="en-US" altLang="zh-CN" dirty="0" smtClean="0"/>
              <a:t>(none/web/email/phone/map/all)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android:drawableBottom</a:t>
            </a:r>
            <a:r>
              <a:rPr kumimoji="1" lang="en-US" altLang="zh-CN" dirty="0" smtClean="0"/>
              <a:t>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的下方输出一个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android:drawableLeft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的左边输出一个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android:drawableRight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的右边输出一个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android:drawableTop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的正上方输出一个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android:drawablePadding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的间隔，与</a:t>
            </a:r>
            <a:r>
              <a:rPr kumimoji="1" lang="en-US" altLang="zh-CN" dirty="0" err="1" smtClean="0"/>
              <a:t>drawableLeft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drawableRight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drawableTop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drawableBottom</a:t>
            </a:r>
            <a:r>
              <a:rPr kumimoji="1" lang="zh-CN" altLang="en-US" dirty="0" smtClean="0"/>
              <a:t>一起使用，可设置为负数，单独使用没有效果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android:ellipsize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设置当文字过长时，该控件该如何显示。可设置如下属性值：</a:t>
            </a:r>
            <a:r>
              <a:rPr kumimoji="1" lang="en-US" altLang="zh-CN" dirty="0" smtClean="0"/>
              <a:t>"start"</a:t>
            </a:r>
            <a:r>
              <a:rPr kumimoji="1" lang="zh-CN" altLang="en-US" dirty="0" smtClean="0"/>
              <a:t>省略号显示在开头</a:t>
            </a:r>
            <a:r>
              <a:rPr kumimoji="1" lang="en-US" altLang="zh-CN" dirty="0" smtClean="0"/>
              <a:t>;"end”</a:t>
            </a:r>
            <a:r>
              <a:rPr kumimoji="1" lang="zh-CN" altLang="en-US" dirty="0" smtClean="0"/>
              <a:t>省略号显示在结尾</a:t>
            </a:r>
            <a:r>
              <a:rPr kumimoji="1" lang="en-US" altLang="zh-CN" dirty="0" smtClean="0"/>
              <a:t>;"middle"</a:t>
            </a:r>
            <a:r>
              <a:rPr kumimoji="1" lang="zh-CN" altLang="en-US" dirty="0" smtClean="0"/>
              <a:t>省略号显示在中间</a:t>
            </a:r>
            <a:r>
              <a:rPr kumimoji="1" lang="en-US" altLang="zh-CN" dirty="0" smtClean="0"/>
              <a:t>; "marquee" </a:t>
            </a:r>
            <a:r>
              <a:rPr kumimoji="1" lang="zh-CN" altLang="en-US" dirty="0" smtClean="0"/>
              <a:t>以跑马灯的方式显示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动画横向移动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android:gravity</a:t>
            </a:r>
            <a:r>
              <a:rPr kumimoji="1" lang="en-US" altLang="zh-CN" dirty="0" smtClean="0"/>
              <a:t>                   //</a:t>
            </a:r>
            <a:r>
              <a:rPr kumimoji="1" lang="zh-CN" altLang="en-US" dirty="0" smtClean="0"/>
              <a:t>设置文本位置，设置成</a:t>
            </a:r>
            <a:r>
              <a:rPr kumimoji="1" lang="en-US" altLang="zh-CN" dirty="0" smtClean="0"/>
              <a:t>“center”</a:t>
            </a:r>
            <a:r>
              <a:rPr kumimoji="1" lang="zh-CN" altLang="en-US" dirty="0" smtClean="0"/>
              <a:t>，文本将居中显示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android:linksClickable</a:t>
            </a:r>
            <a:r>
              <a:rPr kumimoji="1" lang="en-US" altLang="zh-CN" dirty="0" smtClean="0"/>
              <a:t>          //</a:t>
            </a:r>
            <a:r>
              <a:rPr kumimoji="1" lang="zh-CN" altLang="en-US" dirty="0" smtClean="0"/>
              <a:t>设置点击时是否链接，即使设置了</a:t>
            </a:r>
            <a:r>
              <a:rPr kumimoji="1" lang="en-US" altLang="zh-CN" dirty="0" err="1" smtClean="0"/>
              <a:t>autoLink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android:marqueeRepeatLimit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ellipsize</a:t>
            </a:r>
            <a:r>
              <a:rPr kumimoji="1" lang="zh-CN" altLang="en-US" dirty="0" smtClean="0"/>
              <a:t>设定为</a:t>
            </a:r>
            <a:r>
              <a:rPr kumimoji="1" lang="en-US" altLang="zh-CN" dirty="0" smtClean="0"/>
              <a:t>marquee</a:t>
            </a:r>
            <a:r>
              <a:rPr kumimoji="1" lang="zh-CN" altLang="en-US" dirty="0" smtClean="0"/>
              <a:t>时，设置重复滚动的次数，设置为</a:t>
            </a:r>
            <a:r>
              <a:rPr kumimoji="1" lang="en-US" altLang="zh-CN" dirty="0" err="1" smtClean="0"/>
              <a:t>marquee_forever</a:t>
            </a:r>
            <a:r>
              <a:rPr kumimoji="1" lang="zh-CN" altLang="en-US" dirty="0" smtClean="0"/>
              <a:t>时表示无限次。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android:lines</a:t>
            </a:r>
            <a:r>
              <a:rPr kumimoji="1" lang="en-US" altLang="zh-CN" dirty="0" smtClean="0"/>
              <a:t>                      //</a:t>
            </a:r>
            <a:r>
              <a:rPr kumimoji="1" lang="zh-CN" altLang="en-US" dirty="0" smtClean="0"/>
              <a:t>设置文本的行数，设置两行就显示两行，即使第二行没有数据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android:shadowRadius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设置阴影的半径。设置为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就变成字体的颜色了，一般设置为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的效果比较好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android:shadowColor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指定文本阴影的颜色，需要与</a:t>
            </a:r>
            <a:r>
              <a:rPr kumimoji="1" lang="en-US" altLang="zh-CN" dirty="0" err="1" smtClean="0"/>
              <a:t>shadowRadius</a:t>
            </a:r>
            <a:r>
              <a:rPr kumimoji="1" lang="zh-CN" altLang="en-US" dirty="0" smtClean="0"/>
              <a:t>一起使用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android:singleLine</a:t>
            </a:r>
            <a:r>
              <a:rPr kumimoji="1" lang="en-US" altLang="zh-CN" dirty="0" smtClean="0"/>
              <a:t>               //</a:t>
            </a:r>
            <a:r>
              <a:rPr kumimoji="1" lang="zh-CN" altLang="en-US" dirty="0" smtClean="0"/>
              <a:t>设置单行显示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android:textColorLink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设置文字链接的颜色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android:textScaleX</a:t>
            </a:r>
            <a:r>
              <a:rPr kumimoji="1" lang="en-US" altLang="zh-CN" dirty="0" smtClean="0"/>
              <a:t>              //</a:t>
            </a:r>
            <a:r>
              <a:rPr kumimoji="1" lang="zh-CN" altLang="en-US" dirty="0" smtClean="0"/>
              <a:t>设置文字之间间隔，默认为</a:t>
            </a:r>
            <a:r>
              <a:rPr kumimoji="1" lang="en-US" altLang="zh-CN" dirty="0" smtClean="0"/>
              <a:t>1.0f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android:textStyle</a:t>
            </a:r>
            <a:r>
              <a:rPr kumimoji="1" lang="en-US" altLang="zh-CN" dirty="0" smtClean="0"/>
              <a:t>                //</a:t>
            </a:r>
            <a:r>
              <a:rPr kumimoji="1" lang="zh-CN" altLang="en-US" dirty="0" smtClean="0"/>
              <a:t>设置字形 </a:t>
            </a:r>
            <a:r>
              <a:rPr kumimoji="1" lang="en-US" altLang="zh-CN" dirty="0" smtClean="0"/>
              <a:t>bold(</a:t>
            </a:r>
            <a:r>
              <a:rPr kumimoji="1" lang="zh-CN" altLang="en-US" dirty="0" smtClean="0"/>
              <a:t>粗体</a:t>
            </a:r>
            <a:r>
              <a:rPr kumimoji="1" lang="en-US" altLang="zh-CN" dirty="0" smtClean="0"/>
              <a:t>) 0, italic(</a:t>
            </a:r>
            <a:r>
              <a:rPr kumimoji="1" lang="zh-CN" altLang="en-US" dirty="0" smtClean="0"/>
              <a:t>斜体</a:t>
            </a:r>
            <a:r>
              <a:rPr kumimoji="1" lang="en-US" altLang="zh-CN" dirty="0" smtClean="0"/>
              <a:t>) 1, </a:t>
            </a:r>
            <a:r>
              <a:rPr kumimoji="1" lang="en-US" altLang="zh-CN" dirty="0" err="1" smtClean="0"/>
              <a:t>bolditalic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又粗又斜</a:t>
            </a:r>
            <a:r>
              <a:rPr kumimoji="1" lang="en-US" altLang="zh-CN" dirty="0" smtClean="0"/>
              <a:t>) 2, </a:t>
            </a:r>
            <a:r>
              <a:rPr kumimoji="1" lang="zh-CN" altLang="en-US" dirty="0" smtClean="0"/>
              <a:t>可以设置一个或多个，用“</a:t>
            </a:r>
            <a:r>
              <a:rPr kumimoji="1" lang="en-US" altLang="zh-CN" dirty="0" smtClean="0"/>
              <a:t>|”</a:t>
            </a:r>
            <a:r>
              <a:rPr kumimoji="1" lang="zh-CN" altLang="en-US" dirty="0" smtClean="0"/>
              <a:t>隔开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android:typeface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设置文本字体，必须是以下常量值之一：</a:t>
            </a:r>
            <a:r>
              <a:rPr kumimoji="1" lang="en-US" altLang="zh-CN" dirty="0" smtClean="0"/>
              <a:t>normal 0, sans 1, serif 2, </a:t>
            </a:r>
            <a:r>
              <a:rPr kumimoji="1" lang="en-US" altLang="zh-CN" dirty="0" err="1" smtClean="0"/>
              <a:t>monospace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等宽字体</a:t>
            </a:r>
            <a:r>
              <a:rPr kumimoji="1" lang="en-US" altLang="zh-CN" dirty="0" smtClean="0"/>
              <a:t>) 3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android.com/apk/res/androi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dialog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schina.net" TargetMode="External"/><Relationship Id="rId12" Type="http://schemas.openxmlformats.org/officeDocument/2006/relationships/hyperlink" Target="http://www.iteye.com" TargetMode="External"/><Relationship Id="rId13" Type="http://schemas.openxmlformats.org/officeDocument/2006/relationships/hyperlink" Target="http://android.tgbu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veloper.android.com/index.html" TargetMode="External"/><Relationship Id="rId4" Type="http://schemas.openxmlformats.org/officeDocument/2006/relationships/hyperlink" Target="http://www.eoeandroid.com" TargetMode="External"/><Relationship Id="rId5" Type="http://schemas.openxmlformats.org/officeDocument/2006/relationships/hyperlink" Target="http://www.apkbus.com" TargetMode="External"/><Relationship Id="rId6" Type="http://schemas.openxmlformats.org/officeDocument/2006/relationships/hyperlink" Target="http://www.csdn.net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xitu.io" TargetMode="External"/><Relationship Id="rId9" Type="http://schemas.openxmlformats.org/officeDocument/2006/relationships/hyperlink" Target="http://www.23code.com" TargetMode="External"/><Relationship Id="rId10" Type="http://schemas.openxmlformats.org/officeDocument/2006/relationships/hyperlink" Target="http://www.cnblogs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1)</a:t>
            </a:r>
            <a:r>
              <a:rPr lang="en-US" altLang="zh-TW" sz="1600" dirty="0" err="1"/>
              <a:t>drawable-hdpi</a:t>
            </a:r>
            <a:r>
              <a:rPr lang="zh-TW" altLang="en-US" sz="1600" dirty="0"/>
              <a:t>里面存放高分辨率的图片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WVGA (480x800),FWVGA (480x854)</a:t>
            </a:r>
            <a:r>
              <a:rPr lang="zh-TW" altLang="en-US" sz="1600" dirty="0"/>
              <a:t>　</a:t>
            </a:r>
          </a:p>
          <a:p>
            <a:r>
              <a:rPr lang="zh-TW" altLang="en-US" sz="1600" dirty="0"/>
              <a:t>    </a:t>
            </a:r>
            <a:r>
              <a:rPr lang="en-US" altLang="zh-TW" sz="1600" dirty="0"/>
              <a:t>(2)</a:t>
            </a:r>
            <a:r>
              <a:rPr lang="en-US" altLang="zh-TW" sz="1600" dirty="0" err="1"/>
              <a:t>drawable-mdpi</a:t>
            </a:r>
            <a:r>
              <a:rPr lang="zh-TW" altLang="en-US" sz="1600" dirty="0"/>
              <a:t>里面存放中等分辨率的图片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HVGA (320x480)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3)</a:t>
            </a:r>
            <a:r>
              <a:rPr lang="en-US" altLang="zh-TW" sz="1600" dirty="0" err="1"/>
              <a:t>drawable-ldpi</a:t>
            </a:r>
            <a:r>
              <a:rPr lang="zh-TW" altLang="en-US" sz="1600" dirty="0"/>
              <a:t>里面存放低分辨率的图片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QVGA (240x320)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4)</a:t>
            </a:r>
            <a:r>
              <a:rPr lang="en-US" altLang="zh-TW" sz="1600" dirty="0" err="1"/>
              <a:t>drawable-xhdpi</a:t>
            </a:r>
            <a:r>
              <a:rPr lang="zh-TW" altLang="en-US" sz="1600" dirty="0"/>
              <a:t>里面存放超大分辨率的图片，至</a:t>
            </a:r>
            <a:r>
              <a:rPr lang="zh-TW" altLang="en-US" sz="1600" dirty="0" smtClean="0"/>
              <a:t>少</a:t>
            </a:r>
            <a:r>
              <a:rPr kumimoji="1" lang="en-US" altLang="zh-CN" sz="1600" dirty="0"/>
              <a:t>720 x 1280</a:t>
            </a:r>
            <a:r>
              <a:rPr lang="en-US" altLang="zh-TW" sz="1600" dirty="0"/>
              <a:t> </a:t>
            </a:r>
            <a:endParaRPr lang="en-US" altLang="zh-TW" sz="1600" dirty="0" smtClean="0"/>
          </a:p>
          <a:p>
            <a:r>
              <a:rPr lang="en-US" altLang="zh-TW" sz="1800" dirty="0"/>
              <a:t>(4)</a:t>
            </a:r>
            <a:r>
              <a:rPr lang="en-US" altLang="zh-TW" sz="1800" dirty="0" err="1"/>
              <a:t>drawable</a:t>
            </a:r>
            <a:r>
              <a:rPr lang="en-US" altLang="zh-TW" sz="1800" dirty="0" err="1" smtClean="0"/>
              <a:t>-xxhdpi</a:t>
            </a:r>
            <a:r>
              <a:rPr lang="zh-TW" altLang="en-US" sz="1800" dirty="0"/>
              <a:t>里面存放超大分辨率的图片，至</a:t>
            </a:r>
            <a:r>
              <a:rPr lang="zh-TW" altLang="en-US" sz="1800" dirty="0" smtClean="0"/>
              <a:t>少</a:t>
            </a:r>
            <a:r>
              <a:rPr lang="en-US" altLang="zh-CN" sz="1800" dirty="0" smtClean="0"/>
              <a:t>1080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1920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中控件的使用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文本控件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EditText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按钮控件 </a:t>
            </a:r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/>
              <a:t>ImageView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选择控件 </a:t>
            </a:r>
            <a:r>
              <a:rPr kumimoji="1" lang="en-US" altLang="zh-CN" sz="2000" dirty="0" err="1" smtClean="0"/>
              <a:t>RadioButton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CheckBox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smtClean="0"/>
              <a:t>Switch</a:t>
            </a:r>
          </a:p>
          <a:p>
            <a:r>
              <a:rPr kumimoji="1" lang="zh-CN" altLang="en-US" sz="2000" dirty="0" smtClean="0"/>
              <a:t>进度条 </a:t>
            </a:r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SeekBar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时间选择 </a:t>
            </a:r>
            <a:r>
              <a:rPr kumimoji="1" lang="en-US" altLang="zh-CN" sz="2000" dirty="0" err="1" smtClean="0"/>
              <a:t>DatePicker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TimePicker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列表控件 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GridView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Spinner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ScrollView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layout_margin</a:t>
            </a:r>
            <a:r>
              <a:rPr kumimoji="1" lang="zh-CN" altLang="en-US" sz="2000" dirty="0" smtClean="0"/>
              <a:t> 用于设置控件边缘相对于父控件的边距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layout_padding</a:t>
            </a:r>
            <a:r>
              <a:rPr kumimoji="1" lang="zh-CN" altLang="en-US" sz="2000" dirty="0" smtClean="0"/>
              <a:t> 用于设置控件内容相对于控件边缘的边距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layout_width</a:t>
            </a:r>
            <a:r>
              <a:rPr kumimoji="1" lang="en-US" altLang="zh-CN" sz="2000" dirty="0" smtClean="0"/>
              <a:t>/height</a:t>
            </a:r>
            <a:r>
              <a:rPr kumimoji="1" lang="zh-CN" altLang="en-US" sz="2000" dirty="0" smtClean="0"/>
              <a:t> 用于设置控件的高度和宽度</a:t>
            </a:r>
            <a:endParaRPr kumimoji="1" lang="en-US" altLang="zh-CN" sz="2000" dirty="0" smtClean="0"/>
          </a:p>
          <a:p>
            <a:pPr lvl="1"/>
            <a:r>
              <a:rPr lang="en-US" altLang="zh-CN" sz="1600" i="1" dirty="0" err="1" smtClean="0"/>
              <a:t>wrap_content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 smtClean="0"/>
              <a:t>match_parent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/>
              <a:t>fill_parent</a:t>
            </a:r>
            <a:endParaRPr kumimoji="1" lang="en-US" altLang="zh-CN" sz="16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用于设置布局里面内容的对其方式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layout_gravity</a:t>
            </a:r>
            <a:r>
              <a:rPr kumimoji="1" lang="zh-CN" altLang="en-US" sz="2000" dirty="0" smtClean="0"/>
              <a:t> 用于设置组件的对齐方式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visibility </a:t>
            </a:r>
            <a:r>
              <a:rPr kumimoji="1" lang="zh-CN" altLang="en-US" sz="2000" dirty="0" smtClean="0"/>
              <a:t>显示状态（</a:t>
            </a:r>
            <a:r>
              <a:rPr kumimoji="1" lang="en-US" altLang="zh-CN" sz="2000" dirty="0" smtClean="0"/>
              <a:t>visible </a:t>
            </a:r>
            <a:r>
              <a:rPr kumimoji="1" lang="zh-CN" altLang="en-US" sz="2000" dirty="0" smtClean="0"/>
              <a:t>显示，</a:t>
            </a:r>
            <a:r>
              <a:rPr kumimoji="1" lang="en-US" altLang="zh-CN" sz="2000" dirty="0" smtClean="0"/>
              <a:t>invisible</a:t>
            </a:r>
            <a:r>
              <a:rPr kumimoji="1" lang="zh-CN" altLang="en-US" sz="2000" dirty="0" smtClean="0"/>
              <a:t>不显示，</a:t>
            </a:r>
            <a:r>
              <a:rPr kumimoji="1" lang="en-US" altLang="zh-CN" sz="2000" dirty="0" smtClean="0"/>
              <a:t>gone</a:t>
            </a:r>
            <a:r>
              <a:rPr kumimoji="1" lang="zh-CN" altLang="en-US" sz="2000" dirty="0" smtClean="0"/>
              <a:t>不显示）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04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TextView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用于向用户显示文本信息，还可以显示图片</a:t>
            </a:r>
            <a:endParaRPr kumimoji="1" lang="en-US" altLang="zh-CN" sz="2000" dirty="0"/>
          </a:p>
          <a:p>
            <a:r>
              <a:rPr kumimoji="1" lang="en-US" altLang="zh-CN" sz="2000" dirty="0" err="1"/>
              <a:t>TextView</a:t>
            </a:r>
            <a:r>
              <a:rPr kumimoji="1" lang="zh-CN" altLang="en-US" sz="2000" dirty="0"/>
              <a:t>的常用属性有以下一些：</a:t>
            </a:r>
          </a:p>
          <a:p>
            <a:r>
              <a:rPr kumimoji="1" lang="en-US" altLang="zh-CN" sz="2000" dirty="0" err="1" smtClean="0"/>
              <a:t>android:text</a:t>
            </a:r>
            <a:r>
              <a:rPr kumimoji="1" lang="en-US" altLang="zh-CN" sz="2000" dirty="0" smtClean="0"/>
              <a:t>             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</a:t>
            </a:r>
            <a:r>
              <a:rPr kumimoji="1" lang="zh-CN" altLang="en-US" sz="2000" dirty="0" smtClean="0"/>
              <a:t>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android:textSize</a:t>
            </a:r>
            <a:r>
              <a:rPr kumimoji="1" lang="zh-CN" altLang="zh-CN" sz="2000" dirty="0" smtClean="0"/>
              <a:t> </a:t>
            </a:r>
            <a:r>
              <a:rPr kumimoji="1" lang="en-US" altLang="zh-CN" sz="2000" dirty="0" smtClean="0"/>
              <a:t>			/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设置文本字体</a:t>
            </a:r>
            <a:r>
              <a:rPr kumimoji="1" lang="zh-CN" altLang="en-US" sz="2000" dirty="0" smtClean="0"/>
              <a:t>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android:textColor</a:t>
            </a:r>
            <a:r>
              <a:rPr kumimoji="1" lang="en-US" altLang="zh-CN" sz="2000" dirty="0" smtClean="0"/>
              <a:t>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android:background</a:t>
            </a:r>
            <a:r>
              <a:rPr kumimoji="1" lang="en-US" altLang="zh-CN" sz="2000" dirty="0" smtClean="0"/>
              <a:t>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设置背景颜色，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	</a:t>
            </a:r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:</a:t>
            </a:r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内部文字显示的位置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是否显示单行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如果内容单行显示不全会以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结尾</a:t>
            </a:r>
            <a:endParaRPr kumimoji="1" lang="en-US" altLang="zh-CN" sz="2000" dirty="0"/>
          </a:p>
          <a:p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经常用作分割线使用，高度为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并且添加背景颜色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819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EditText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 继承自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，所以拥有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的属性。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以下是常用的属性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android:hint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没有内容时的提示内容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是否单行显示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textColor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文字颜色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textSize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background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背景</a:t>
            </a:r>
            <a:endParaRPr kumimoji="1" lang="en-US" altLang="zh-CN" sz="2000" dirty="0" smtClean="0"/>
          </a:p>
          <a:p>
            <a:r>
              <a:rPr lang="en-US" altLang="zh-CN" sz="2000" dirty="0" smtClean="0"/>
              <a:t>numeric</a:t>
            </a:r>
            <a:r>
              <a:rPr lang="zh-CN" altLang="en-US" sz="2000" dirty="0" smtClean="0"/>
              <a:t>=“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” 只能输入整数，小数则是</a:t>
            </a:r>
            <a:r>
              <a:rPr lang="en-US" altLang="zh-CN" sz="2000" dirty="0" smtClean="0"/>
              <a:t>:decimal</a:t>
            </a:r>
          </a:p>
          <a:p>
            <a:r>
              <a:rPr lang="en-US" altLang="zh-TW" sz="2000" dirty="0" err="1"/>
              <a:t>android:password</a:t>
            </a:r>
            <a:r>
              <a:rPr lang="en-US" altLang="zh-TW" sz="2000" dirty="0"/>
              <a:t>="true"//</a:t>
            </a:r>
            <a:r>
              <a:rPr lang="zh-TW" altLang="en-US" sz="2000" dirty="0" smtClean="0"/>
              <a:t>设置只能输入密码</a:t>
            </a:r>
            <a:endParaRPr lang="en-US" altLang="zh-TW" sz="2000" dirty="0" smtClean="0"/>
          </a:p>
          <a:p>
            <a:r>
              <a:rPr lang="en-US" altLang="zh-TW" sz="2000" dirty="0"/>
              <a:t>android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phoneNumber</a:t>
            </a:r>
            <a:r>
              <a:rPr lang="en-US" altLang="zh-TW" sz="2000" dirty="0"/>
              <a:t> //</a:t>
            </a:r>
            <a:r>
              <a:rPr lang="zh-TW" altLang="en-US" sz="2000" dirty="0"/>
              <a:t>输入电话号码</a:t>
            </a:r>
            <a:endParaRPr lang="en-US" altLang="zh-TW" sz="2000" dirty="0" smtClean="0"/>
          </a:p>
          <a:p>
            <a:r>
              <a:rPr kumimoji="1" lang="en-US" altLang="zh-CN" sz="2000" dirty="0" err="1" smtClean="0"/>
              <a:t>setSelection</a:t>
            </a:r>
            <a:r>
              <a:rPr kumimoji="1" lang="zh-CN" altLang="en-US" sz="2000" dirty="0" smtClean="0"/>
              <a:t>（）光标的位置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getText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toString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获取</a:t>
            </a:r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中的内容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00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的子类</a:t>
            </a:r>
            <a:r>
              <a:rPr kumimoji="1" lang="zh-CN" altLang="zh-CN" sz="2000" dirty="0" smtClean="0"/>
              <a:t>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常用设置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1.background</a:t>
            </a:r>
            <a:r>
              <a:rPr kumimoji="1" lang="zh-CN" altLang="en-US" sz="2000" dirty="0" smtClean="0"/>
              <a:t> 设置背景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设置可以变化的背景：</a:t>
            </a:r>
            <a:endParaRPr kumimoji="1" lang="en-US" altLang="zh-CN" sz="2000" dirty="0" smtClean="0"/>
          </a:p>
          <a:p>
            <a:r>
              <a:rPr lang="en-US" altLang="zh-CN" sz="1800" dirty="0"/>
              <a:t>&lt;selector </a:t>
            </a:r>
            <a:r>
              <a:rPr lang="en-US" altLang="zh-CN" sz="1800" dirty="0" err="1"/>
              <a:t>xmlns:android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>
                <a:hlinkClick r:id="rId2"/>
              </a:rPr>
              <a:t>http</a:t>
            </a:r>
            <a:r>
              <a:rPr lang="en-US" altLang="zh-CN" sz="1800" i="1" dirty="0">
                <a:hlinkClick r:id="rId2"/>
              </a:rPr>
              <a:t>://schemas.android.com/apk/res/</a:t>
            </a:r>
            <a:r>
              <a:rPr lang="en-US" altLang="zh-CN" sz="1800" i="1" dirty="0" smtClean="0">
                <a:hlinkClick r:id="rId2"/>
              </a:rPr>
              <a:t>android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“@</a:t>
            </a:r>
            <a:r>
              <a:rPr lang="en-US" altLang="zh-CN" sz="1800" i="1" dirty="0"/>
              <a:t>color/</a:t>
            </a:r>
            <a:r>
              <a:rPr lang="en-US" altLang="zh-CN" sz="1800" i="1" dirty="0" err="1" smtClean="0"/>
              <a:t>allocate_color_press</a:t>
            </a:r>
            <a:r>
              <a:rPr lang="en-US" altLang="zh-CN" sz="1800" i="1" dirty="0" smtClean="0"/>
              <a:t>” 				</a:t>
            </a:r>
            <a:r>
              <a:rPr lang="zh-CN" altLang="en-US" sz="1800" i="1" dirty="0" smtClean="0"/>
              <a:t>               </a:t>
            </a:r>
            <a:r>
              <a:rPr lang="en-US" altLang="zh-CN" sz="1800" i="1" dirty="0" err="1" smtClean="0"/>
              <a:t>android:state_pressed</a:t>
            </a:r>
            <a:r>
              <a:rPr lang="en-US" altLang="zh-CN" sz="1800" i="1" dirty="0"/>
              <a:t>="true"/&gt;</a:t>
            </a:r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/>
              <a:t>=</a:t>
            </a:r>
            <a:r>
              <a:rPr lang="en-US" altLang="zh-CN" sz="1800" i="1" dirty="0"/>
              <a:t>"@color/</a:t>
            </a:r>
            <a:r>
              <a:rPr lang="en-US" altLang="zh-CN" sz="1800" i="1" dirty="0" err="1"/>
              <a:t>allocate_color</a:t>
            </a:r>
            <a:r>
              <a:rPr lang="en-US" altLang="zh-CN" sz="1800" i="1" dirty="0"/>
              <a:t>"/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&lt;/selector</a:t>
            </a:r>
            <a:r>
              <a:rPr lang="en-US" altLang="zh-CN" sz="1800" dirty="0" smtClean="0"/>
              <a:t>&gt;</a:t>
            </a:r>
          </a:p>
          <a:p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常用事件</a:t>
            </a:r>
            <a:endParaRPr kumimoji="1" lang="en-US" altLang="zh-CN" sz="1800" dirty="0" smtClean="0"/>
          </a:p>
          <a:p>
            <a:pPr lvl="1"/>
            <a:r>
              <a:rPr kumimoji="1" lang="en-US" altLang="zh-CN" sz="1400" dirty="0" err="1" smtClean="0"/>
              <a:t>View.OnClickListener</a:t>
            </a:r>
            <a:r>
              <a:rPr kumimoji="1" lang="zh-CN" altLang="en-US" sz="1400" dirty="0" smtClean="0"/>
              <a:t> 点击事件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6852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用于向用户呈现图片，</a:t>
            </a:r>
            <a:endParaRPr kumimoji="1" lang="en-US" altLang="zh-CN" sz="2000" dirty="0" smtClean="0"/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android:src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所显示</a:t>
            </a:r>
            <a:r>
              <a:rPr lang="zh-TW" altLang="en-US" sz="2000" dirty="0" smtClean="0"/>
              <a:t>的</a:t>
            </a:r>
            <a:r>
              <a:rPr lang="zh-CN" altLang="en-US" sz="2000" dirty="0" smtClean="0"/>
              <a:t>图片</a:t>
            </a:r>
            <a:r>
              <a:rPr lang="zh-TW" altLang="en-US" sz="2000" dirty="0" smtClean="0"/>
              <a:t>对</a:t>
            </a:r>
            <a:r>
              <a:rPr lang="zh-TW" altLang="en-US" sz="2000" dirty="0"/>
              <a:t>象的</a:t>
            </a:r>
            <a:r>
              <a:rPr lang="en-US" altLang="zh-TW" sz="2000" dirty="0"/>
              <a:t>ID</a:t>
            </a:r>
            <a:r>
              <a:rPr lang="zh-TW" altLang="en-US" sz="2000" dirty="0" smtClean="0"/>
              <a:t>。</a:t>
            </a:r>
            <a:r>
              <a:rPr lang="en-US" altLang="zh-CN" sz="2000" dirty="0" err="1" smtClean="0"/>
              <a:t>android:maxHeight</a:t>
            </a:r>
            <a:r>
              <a:rPr lang="zh-CN" altLang="en-US" sz="2000" dirty="0"/>
              <a:t>：设置</a:t>
            </a:r>
            <a:r>
              <a:rPr lang="en-US" altLang="zh-CN" sz="2000" dirty="0" err="1"/>
              <a:t>ImageView</a:t>
            </a:r>
            <a:r>
              <a:rPr lang="zh-CN" altLang="en-US" sz="2000" dirty="0"/>
              <a:t>的最大高度。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android:maxWidth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的最大宽度。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android:scaleType</a:t>
            </a:r>
            <a:r>
              <a:rPr lang="zh-TW" altLang="en-US" sz="2000" dirty="0"/>
              <a:t>：设置所显示的图片如何缩放或移动以适应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的大小。</a:t>
            </a:r>
          </a:p>
          <a:p>
            <a:r>
              <a:rPr lang="zh-TW" altLang="en-US" sz="2000" dirty="0"/>
              <a:t>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18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RadioButton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CheckBox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switch</a:t>
            </a:r>
            <a:r>
              <a:rPr kumimoji="1" lang="zh-CN" altLang="en-US" sz="2000" dirty="0" smtClean="0"/>
              <a:t>开关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设置开关状态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获取开关状态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setOnCheckedChangeListener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设置状态监听</a:t>
            </a:r>
            <a:endParaRPr lang="en-US" altLang="zh-CN" sz="2000" dirty="0" smtClean="0"/>
          </a:p>
          <a:p>
            <a:r>
              <a:rPr kumimoji="1" lang="en-US" altLang="zh-CN" sz="2000" dirty="0" err="1" smtClean="0"/>
              <a:t>getTextOff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getTextOn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setTextOn</a:t>
            </a:r>
            <a:r>
              <a:rPr kumimoji="1" lang="en-US" altLang="zh-CN" sz="2000" dirty="0" smtClean="0"/>
              <a:t>().</a:t>
            </a:r>
          </a:p>
          <a:p>
            <a:r>
              <a:rPr kumimoji="1" lang="en-US" altLang="zh-CN" sz="2000" dirty="0" err="1" smtClean="0"/>
              <a:t>setText</a:t>
            </a:r>
            <a:r>
              <a:rPr kumimoji="1" lang="en-US" altLang="zh-CN" sz="2000" dirty="0" smtClean="0"/>
              <a:t>()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err="1" smtClean="0"/>
              <a:t>CheckBox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复选框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RadioButton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单选框和</a:t>
            </a:r>
            <a:r>
              <a:rPr kumimoji="1" lang="en-US" altLang="zh-CN" sz="2000" dirty="0" err="1" smtClean="0"/>
              <a:t>RadioGroup</a:t>
            </a:r>
            <a:r>
              <a:rPr kumimoji="1" lang="zh-CN" altLang="en-US" sz="2000" dirty="0" smtClean="0"/>
              <a:t>联合使用。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82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类型控件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（圆形和进度型）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圆形</a:t>
            </a:r>
            <a:r>
              <a:rPr kumimoji="1" lang="en-US" altLang="zh-CN" sz="1600" dirty="0" err="1" smtClean="0"/>
              <a:t>progressBar</a:t>
            </a:r>
            <a:r>
              <a:rPr kumimoji="1" lang="zh-CN" altLang="en-US" sz="1600" dirty="0" smtClean="0"/>
              <a:t>主要用在普通耗时操作中。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进度条主要用在下载数据操作中</a:t>
            </a:r>
            <a:endParaRPr kumimoji="1" lang="en-US" altLang="zh-CN" sz="1600" dirty="0" smtClean="0"/>
          </a:p>
          <a:p>
            <a:pPr lvl="1"/>
            <a:r>
              <a:rPr lang="en-US" altLang="zh-CN" sz="1600" dirty="0" err="1" smtClean="0"/>
              <a:t>ProgressDialog</a:t>
            </a:r>
            <a:r>
              <a:rPr lang="zh-CN" altLang="en-US" sz="1600" dirty="0" smtClean="0"/>
              <a:t> 弹窗式的进度条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600" dirty="0" err="1"/>
              <a:t>setMax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最大值、</a:t>
            </a:r>
            <a:r>
              <a:rPr kumimoji="1" lang="en-US" altLang="zh-CN" sz="1600" dirty="0" err="1"/>
              <a:t>setProgress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当前值、</a:t>
            </a:r>
            <a:r>
              <a:rPr kumimoji="1" lang="en-US" altLang="zh-CN" sz="1600" dirty="0" err="1"/>
              <a:t>setThumb</a:t>
            </a:r>
            <a:r>
              <a:rPr kumimoji="1" lang="en-US" altLang="zh-CN" sz="1600" dirty="0"/>
              <a:t>(id)</a:t>
            </a:r>
            <a:r>
              <a:rPr kumimoji="1" lang="zh-CN" altLang="en-US" sz="1600" dirty="0"/>
              <a:t>设置滑块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r>
              <a:rPr kumimoji="1" lang="en-US" altLang="zh-CN" sz="2000" dirty="0" err="1" smtClean="0"/>
              <a:t>SeekBar</a:t>
            </a:r>
            <a:r>
              <a:rPr kumimoji="1" lang="zh-CN" altLang="en-US" sz="2000" dirty="0" smtClean="0"/>
              <a:t> 进度条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seekBar.setOnSeekBarChangeListener</a:t>
            </a:r>
            <a:r>
              <a:rPr lang="zh-CN" altLang="en-US" sz="2000" dirty="0" smtClean="0"/>
              <a:t>设置进度监听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RatingBar</a:t>
            </a:r>
            <a:r>
              <a:rPr kumimoji="1" lang="zh-CN" altLang="en-US" sz="2000" dirty="0" smtClean="0"/>
              <a:t> 评分条</a:t>
            </a:r>
            <a:endParaRPr kumimoji="1" lang="en-US" altLang="zh-CN" sz="2000" dirty="0" smtClean="0"/>
          </a:p>
          <a:p>
            <a:r>
              <a:rPr kumimoji="1" lang="en-US" altLang="zh-CN" sz="1600" dirty="0" err="1" smtClean="0"/>
              <a:t>android:isIndicator</a:t>
            </a:r>
            <a:r>
              <a:rPr kumimoji="1" lang="zh-CN" altLang="en-US" sz="1600" dirty="0" smtClean="0"/>
              <a:t>用户无法进行更改</a:t>
            </a:r>
            <a:endParaRPr kumimoji="1" lang="en-US" altLang="zh-CN" sz="1600" dirty="0" smtClean="0"/>
          </a:p>
          <a:p>
            <a:r>
              <a:rPr kumimoji="1" lang="en-US" altLang="zh-CN" sz="1600" dirty="0" err="1"/>
              <a:t>a</a:t>
            </a:r>
            <a:r>
              <a:rPr kumimoji="1" lang="en-US" altLang="zh-CN" sz="1600" dirty="0" err="1" smtClean="0"/>
              <a:t>ndroid</a:t>
            </a:r>
            <a:r>
              <a:rPr kumimoji="1" lang="en-US" altLang="en-US" sz="1600" dirty="0" err="1" smtClean="0"/>
              <a:t>:numStars显示星星的数量</a:t>
            </a:r>
            <a:r>
              <a:rPr kumimoji="1" lang="en-US" altLang="en-US" sz="1600" dirty="0" smtClean="0"/>
              <a:t>(必须是整数)</a:t>
            </a:r>
          </a:p>
          <a:p>
            <a:r>
              <a:rPr kumimoji="1" lang="en-US" altLang="en-US" sz="1600" dirty="0" err="1" smtClean="0"/>
              <a:t>android:rating</a:t>
            </a:r>
            <a:r>
              <a:rPr kumimoji="1" lang="en-US" altLang="en-US" sz="1600" dirty="0" smtClean="0"/>
              <a:t> 初始化评分</a:t>
            </a:r>
          </a:p>
          <a:p>
            <a:r>
              <a:rPr kumimoji="1" lang="en-US" altLang="zh-CN" sz="1600" dirty="0" err="1" smtClean="0"/>
              <a:t>stepSize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评分的步长</a:t>
            </a:r>
            <a:endParaRPr kumimoji="1" lang="en-US" altLang="zh-CN" sz="1600" dirty="0" smtClean="0"/>
          </a:p>
          <a:p>
            <a:r>
              <a:rPr lang="en-US" altLang="zh-CN" sz="1600" dirty="0" err="1" smtClean="0"/>
              <a:t>ratingBar.setOnRatingBarChangeListener</a:t>
            </a:r>
            <a:r>
              <a:rPr lang="en-US" altLang="zh-CN" sz="1600" dirty="0" smtClean="0"/>
              <a:t>()</a:t>
            </a:r>
          </a:p>
          <a:p>
            <a:r>
              <a:rPr kumimoji="1" lang="en-US" altLang="zh-CN" sz="1600" dirty="0" err="1" smtClean="0"/>
              <a:t>getRating</a:t>
            </a:r>
            <a:r>
              <a:rPr kumimoji="1" lang="zh-CN" altLang="en-US" sz="1600" dirty="0" smtClean="0"/>
              <a:t>获取当前评分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err="1" smtClean="0"/>
              <a:t>getNumStars</a:t>
            </a:r>
            <a:r>
              <a:rPr kumimoji="1" lang="en-US" altLang="zh-CN" sz="1600" dirty="0" smtClean="0"/>
              <a:t>()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err="1" smtClean="0"/>
              <a:t>getStepSize</a:t>
            </a:r>
            <a:r>
              <a:rPr kumimoji="1" lang="en-US" altLang="zh-CN" sz="1600" dirty="0" smtClean="0"/>
              <a:t>()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341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DatePicker</a:t>
            </a:r>
            <a:r>
              <a:rPr kumimoji="1" lang="zh-CN" altLang="en-US" sz="2000" dirty="0" smtClean="0"/>
              <a:t>日期控件</a:t>
            </a:r>
            <a:endParaRPr kumimoji="1" lang="en-US" altLang="zh-CN" sz="2000" dirty="0" smtClean="0"/>
          </a:p>
          <a:p>
            <a:r>
              <a:rPr lang="en-US" altLang="zh-CN" sz="1600" u="sng" dirty="0" err="1" smtClean="0"/>
              <a:t>android:calendarViewShown</a:t>
            </a:r>
            <a:r>
              <a:rPr lang="zh-CN" altLang="en-US" sz="1600" u="sng" dirty="0" smtClean="0"/>
              <a:t>  是否显示日历</a:t>
            </a:r>
            <a:endParaRPr lang="en-US" altLang="zh-CN" sz="1600" u="sng" dirty="0" smtClean="0"/>
          </a:p>
          <a:p>
            <a:r>
              <a:rPr kumimoji="1" lang="en-US" altLang="zh-CN" sz="1600" u="sng" dirty="0" err="1" smtClean="0"/>
              <a:t>init</a:t>
            </a:r>
            <a:r>
              <a:rPr kumimoji="1" lang="en-US" altLang="zh-CN" sz="1600" u="sng" dirty="0" smtClean="0"/>
              <a:t>(year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month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day</a:t>
            </a:r>
            <a:r>
              <a:rPr kumimoji="1" lang="zh-CN" altLang="en-US" sz="1600" u="sng" dirty="0" smtClean="0"/>
              <a:t>、</a:t>
            </a:r>
            <a:r>
              <a:rPr lang="en-US" altLang="zh-CN" sz="1600" dirty="0" err="1"/>
              <a:t>OnDateChangedListener</a:t>
            </a:r>
            <a:r>
              <a:rPr kumimoji="1" lang="en-US" altLang="zh-CN" sz="1600" u="sng" dirty="0" smtClean="0"/>
              <a:t>)</a:t>
            </a:r>
            <a:r>
              <a:rPr kumimoji="1" lang="zh-CN" altLang="en-US" sz="1600" u="sng" dirty="0" smtClean="0"/>
              <a:t> 初始化日期控件</a:t>
            </a:r>
            <a:endParaRPr kumimoji="1" lang="en-US" altLang="zh-CN" sz="1600" u="sng" dirty="0" smtClean="0"/>
          </a:p>
          <a:p>
            <a:r>
              <a:rPr lang="en-US" altLang="zh-CN" sz="1600" dirty="0" err="1"/>
              <a:t>getYear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getMonth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getDayOfMonth</a:t>
            </a:r>
            <a:r>
              <a:rPr lang="zh-CN" altLang="en-US" sz="1600" dirty="0" smtClean="0"/>
              <a:t> 获取当前日期</a:t>
            </a:r>
            <a:endParaRPr kumimoji="1" lang="en-US" altLang="zh-CN" sz="2000" dirty="0" smtClean="0"/>
          </a:p>
          <a:p>
            <a:r>
              <a:rPr kumimoji="1" lang="en-US" altLang="zh-CN" sz="2800" dirty="0" err="1" smtClean="0"/>
              <a:t>TimePicker</a:t>
            </a:r>
            <a:r>
              <a:rPr kumimoji="1" lang="zh-CN" altLang="en-US" sz="2800" dirty="0" smtClean="0"/>
              <a:t> 时间控件</a:t>
            </a:r>
            <a:endParaRPr kumimoji="1" lang="en-US" altLang="zh-CN" sz="2800" dirty="0" smtClean="0"/>
          </a:p>
          <a:p>
            <a:r>
              <a:rPr lang="en-US" altLang="zh-CN" sz="1600" dirty="0" smtClean="0"/>
              <a:t>setIs24HourView</a:t>
            </a:r>
            <a:r>
              <a:rPr lang="zh-CN" altLang="en-US" sz="1600" dirty="0" smtClean="0"/>
              <a:t> 是否为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小时制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设置当前分钟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setOnTimeChangedListener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设置监听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获取当前分钟</a:t>
            </a:r>
            <a:endParaRPr kumimoji="1" lang="en-US" altLang="zh-CN" sz="2000" dirty="0"/>
          </a:p>
          <a:p>
            <a:r>
              <a:rPr kumimoji="1" lang="en-US" altLang="zh-CN" sz="2800" dirty="0" smtClean="0"/>
              <a:t>Calendar</a:t>
            </a:r>
            <a:r>
              <a:rPr kumimoji="1" lang="zh-CN" altLang="en-US" sz="2000" dirty="0" smtClean="0"/>
              <a:t>日历，管理当前时间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51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列表控</a:t>
            </a:r>
            <a:r>
              <a:rPr kumimoji="1" lang="zh-CN" altLang="en-US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列表控件 </a:t>
            </a:r>
            <a:r>
              <a:rPr kumimoji="1" lang="en-US" altLang="zh-CN" sz="1800" dirty="0" err="1"/>
              <a:t>ListView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GridView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Gallery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Spinner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 smtClean="0"/>
              <a:t>ScrollView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ListView</a:t>
            </a:r>
            <a:r>
              <a:rPr kumimoji="1" lang="zh-CN" altLang="en-US" sz="1800" dirty="0" smtClean="0"/>
              <a:t>是用列表的方式来显示数据，非常的常用，基本上所有的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都会用到。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Adapter</a:t>
            </a:r>
            <a:r>
              <a:rPr kumimoji="1" lang="zh-CN" altLang="en-US" sz="1800" dirty="0" smtClean="0"/>
              <a:t> 用来把数据映射到</a:t>
            </a:r>
            <a:r>
              <a:rPr kumimoji="1" lang="en-US" altLang="zh-CN" sz="1800" dirty="0" err="1" smtClean="0"/>
              <a:t>Listview</a:t>
            </a:r>
            <a:r>
              <a:rPr kumimoji="1" lang="zh-CN" altLang="en-US" sz="1800" dirty="0" smtClean="0"/>
              <a:t>上的中介。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ArrayAdapter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最简单的适配器，只能展示一行字。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BaseAdapter</a:t>
            </a:r>
            <a:r>
              <a:rPr kumimoji="1" lang="zh-CN" altLang="en-US" sz="1800" dirty="0" smtClean="0"/>
              <a:t>有最好的扩展性，可以按照自己的需求的样式展示出来。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getCount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列表的长度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getItem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当前列表项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getItemId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当前列表项的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getView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当前加载的</a:t>
            </a:r>
            <a:r>
              <a:rPr kumimoji="1" lang="en-US" altLang="zh-CN" sz="1800" dirty="0" smtClean="0"/>
              <a:t>view</a:t>
            </a:r>
          </a:p>
          <a:p>
            <a:pPr lvl="1"/>
            <a:r>
              <a:rPr kumimoji="1" lang="en-US" altLang="zh-CN" sz="1400" dirty="0" err="1" smtClean="0"/>
              <a:t>convertView</a:t>
            </a:r>
            <a:r>
              <a:rPr kumimoji="1" lang="zh-CN" altLang="en-US" sz="1400" dirty="0" smtClean="0"/>
              <a:t>已经被回收的</a:t>
            </a:r>
            <a:r>
              <a:rPr kumimoji="1" lang="en-US" altLang="zh-CN" sz="1400" dirty="0" smtClean="0"/>
              <a:t>view</a:t>
            </a:r>
          </a:p>
          <a:p>
            <a:pPr marL="457200" lvl="1" indent="0">
              <a:buNone/>
            </a:pPr>
            <a:r>
              <a:rPr lang="en-US" altLang="zh-CN" sz="1400" dirty="0" err="1" smtClean="0"/>
              <a:t>notifyDataSetChanged</a:t>
            </a:r>
            <a:endParaRPr kumimoji="1" lang="en-US" altLang="zh-CN" sz="1400" dirty="0"/>
          </a:p>
          <a:p>
            <a:r>
              <a:rPr kumimoji="1" lang="en-US" altLang="zh-CN" sz="1800" dirty="0" err="1" smtClean="0"/>
              <a:t>notifyDataSetChanged</a:t>
            </a:r>
            <a:r>
              <a:rPr kumimoji="1" lang="en-US" altLang="zh-CN" sz="1800" dirty="0" smtClean="0"/>
              <a:t>()</a:t>
            </a:r>
            <a:r>
              <a:rPr kumimoji="1" lang="zh-CN" altLang="en-US" sz="1800" dirty="0" smtClean="0"/>
              <a:t>刷新</a:t>
            </a:r>
            <a:r>
              <a:rPr kumimoji="1" lang="en-US" altLang="zh-CN" sz="1800" dirty="0" err="1" smtClean="0"/>
              <a:t>listView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41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Gallery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Spinner</a:t>
            </a:r>
            <a:r>
              <a:rPr kumimoji="1" lang="zh-CN" altLang="zh-CN" dirty="0"/>
              <a:t>、</a:t>
            </a:r>
            <a:r>
              <a:rPr kumimoji="1" lang="en-US" altLang="zh-CN" dirty="0" err="1" smtClean="0"/>
              <a:t>GridView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 横向列表用法和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一致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下拉列表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操作类似于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，只有下拉时才会显示数据。</a:t>
            </a:r>
            <a:endParaRPr kumimoji="1" lang="en-US" altLang="zh-CN" sz="2000" dirty="0" smtClean="0"/>
          </a:p>
          <a:p>
            <a:r>
              <a:rPr lang="en-US" altLang="zh-CN" sz="2000" dirty="0" err="1"/>
              <a:t>getSelectedItem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获取当前值。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/>
              <a:t>setOnItemSelectedListener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被选中监听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GridView</a:t>
            </a:r>
            <a:endParaRPr kumimoji="1" lang="en-US" altLang="zh-CN" sz="2000" dirty="0"/>
          </a:p>
          <a:p>
            <a:r>
              <a:rPr lang="en-US" altLang="zh-TW" sz="2000" dirty="0" err="1"/>
              <a:t>android:numColumns</a:t>
            </a:r>
            <a:r>
              <a:rPr lang="en-US" altLang="zh-TW" sz="2000" dirty="0" smtClean="0"/>
              <a:t>=“</a:t>
            </a:r>
            <a:r>
              <a:rPr lang="en-US" altLang="zh-TW" sz="2000" dirty="0" err="1" smtClean="0"/>
              <a:t>auto_fit</a:t>
            </a:r>
            <a:r>
              <a:rPr lang="en-US" altLang="zh-TW" sz="2000" dirty="0" smtClean="0"/>
              <a:t>” </a:t>
            </a:r>
            <a:r>
              <a:rPr lang="zh-TW" altLang="en-US" sz="2000" dirty="0"/>
              <a:t>，</a:t>
            </a:r>
            <a:r>
              <a:rPr lang="en-US" altLang="zh-TW" sz="2000" dirty="0" err="1"/>
              <a:t>GridView</a:t>
            </a:r>
            <a:r>
              <a:rPr lang="zh-TW" altLang="en-US" sz="2000" dirty="0" smtClean="0"/>
              <a:t>的列数设置为自动</a:t>
            </a:r>
            <a:r>
              <a:rPr lang="en-US" altLang="zh-TW" sz="2000" dirty="0" smtClean="0"/>
              <a:t>,</a:t>
            </a:r>
            <a:r>
              <a:rPr lang="zh-CN" altLang="en-US" sz="2000" dirty="0" smtClean="0"/>
              <a:t>根据宽度自动设置列数</a:t>
            </a:r>
            <a:endParaRPr lang="en-US" altLang="zh-CN" sz="2000" dirty="0" smtClean="0"/>
          </a:p>
          <a:p>
            <a:r>
              <a:rPr lang="en-US" altLang="zh-TW" sz="2000" dirty="0" err="1"/>
              <a:t>android:columnWidth</a:t>
            </a:r>
            <a:r>
              <a:rPr lang="en-US" altLang="zh-TW" sz="2000" dirty="0"/>
              <a:t>="90dp"</a:t>
            </a:r>
            <a:r>
              <a:rPr lang="zh-TW" altLang="en-US" sz="2000" dirty="0"/>
              <a:t>，每列的宽度，也就是</a:t>
            </a:r>
            <a:r>
              <a:rPr lang="en-US" altLang="zh-TW" sz="2000" dirty="0"/>
              <a:t>Item</a:t>
            </a:r>
            <a:r>
              <a:rPr lang="zh-TW" altLang="en-US" sz="2000" dirty="0" smtClean="0"/>
              <a:t>的宽度</a:t>
            </a:r>
            <a:endParaRPr lang="en-US" altLang="zh-TW" sz="2000" dirty="0" smtClean="0"/>
          </a:p>
          <a:p>
            <a:r>
              <a:rPr lang="en-US" altLang="zh-TW" sz="2000" dirty="0" err="1"/>
              <a:t>android:verticalSpacing</a:t>
            </a:r>
            <a:r>
              <a:rPr lang="en-US" altLang="zh-TW" sz="2000" dirty="0"/>
              <a:t>="10dp"</a:t>
            </a:r>
            <a:r>
              <a:rPr lang="zh-TW" altLang="en-US" sz="2000" dirty="0"/>
              <a:t>，两行之间的边距，如：行一</a:t>
            </a:r>
            <a:r>
              <a:rPr lang="en-US" altLang="zh-TW" sz="2000" dirty="0"/>
              <a:t>(NO.0~NO.2)</a:t>
            </a:r>
            <a:r>
              <a:rPr lang="zh-TW" altLang="en-US" sz="2000" dirty="0"/>
              <a:t>与行二</a:t>
            </a:r>
            <a:r>
              <a:rPr lang="en-US" altLang="zh-TW" sz="2000" dirty="0"/>
              <a:t>(NO.3~NO.5)</a:t>
            </a:r>
            <a:r>
              <a:rPr lang="zh-TW" altLang="en-US" sz="2000" dirty="0"/>
              <a:t>间距为</a:t>
            </a:r>
            <a:r>
              <a:rPr lang="en-US" altLang="zh-TW" sz="2000" dirty="0"/>
              <a:t>10dp</a:t>
            </a:r>
          </a:p>
          <a:p>
            <a:r>
              <a:rPr lang="en-US" altLang="zh-CN" sz="2000" dirty="0" err="1"/>
              <a:t>android:horizontalSpacing</a:t>
            </a:r>
            <a:r>
              <a:rPr lang="en-US" altLang="zh-CN" sz="2000" dirty="0"/>
              <a:t>="10dp"</a:t>
            </a:r>
            <a:r>
              <a:rPr lang="zh-CN" altLang="en-US" sz="2000" dirty="0"/>
              <a:t>，两列之间的边距。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139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FrameLayout</a:t>
            </a:r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帧布局</a:t>
            </a:r>
            <a:endParaRPr kumimoji="1" lang="en-US" altLang="zh-CN" sz="2400" dirty="0" smtClean="0"/>
          </a:p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线性布局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横向布局、纵向布局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dirty="0" err="1" smtClean="0"/>
              <a:t>RelativeLayout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相对布局，可以相对</a:t>
            </a:r>
            <a:r>
              <a:rPr kumimoji="1" lang="en-US" altLang="zh-CN" sz="2000" dirty="0" err="1"/>
              <a:t>RelativeLayout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或者其他控件进行布局，是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大布局当中最为灵活的布局方式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绝对布局，灵活性差，基本已经被弃用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表格布局，基本已经被弃用</a:t>
            </a:r>
            <a:endParaRPr kumimoji="1" lang="en-US" altLang="zh-CN" sz="2000" dirty="0"/>
          </a:p>
          <a:p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之间的嵌套使用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01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线性布局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=“vertical” </a:t>
            </a:r>
            <a:r>
              <a:rPr kumimoji="1" lang="zh-CN" altLang="en-US" sz="2000" dirty="0" smtClean="0"/>
              <a:t>  垂直布局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=“horizontal”</a:t>
            </a:r>
            <a:r>
              <a:rPr kumimoji="1" lang="zh-CN" altLang="en-US" sz="2000" dirty="0" smtClean="0"/>
              <a:t>   水平布局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android:layout_weight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 权重，表示</a:t>
            </a:r>
            <a:r>
              <a:rPr kumimoji="1" lang="zh-CN" altLang="en-US" sz="2000" dirty="0"/>
              <a:t>子元素占据</a:t>
            </a:r>
            <a:r>
              <a:rPr kumimoji="1" lang="zh-CN" altLang="en-US" sz="2000" dirty="0" smtClean="0"/>
              <a:t>的父级容器大小的比例，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可以根据屏幕的大小自动的进行调整。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表格布局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TableRow</a:t>
            </a:r>
            <a:r>
              <a:rPr kumimoji="1" lang="zh-CN" altLang="en-US" sz="1800" dirty="0" smtClean="0"/>
              <a:t> 布局中的行，其中可以放置控件</a:t>
            </a:r>
            <a:endParaRPr kumimoji="1" lang="en-US" altLang="zh-CN" sz="18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zh-CN" altLang="en-US" sz="1800" dirty="0" smtClean="0"/>
              <a:t>中的列以列最大的行中的列为准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Shrinkable  </a:t>
            </a:r>
            <a:r>
              <a:rPr kumimoji="1" lang="zh-CN" altLang="en-US" sz="1800" dirty="0"/>
              <a:t>表示该列的宽度可以进行收缩，以使表格能够适应父容器的大小</a:t>
            </a:r>
          </a:p>
          <a:p>
            <a:r>
              <a:rPr kumimoji="1" lang="en-US" altLang="zh-CN" sz="1800" dirty="0"/>
              <a:t>Stretchable </a:t>
            </a:r>
            <a:r>
              <a:rPr kumimoji="1" lang="zh-CN" altLang="en-US" sz="1800" dirty="0"/>
              <a:t>表示该列的宽度可以进行拉伸，以使能够填满表格中的空闲空间</a:t>
            </a:r>
          </a:p>
          <a:p>
            <a:r>
              <a:rPr kumimoji="1" lang="en-US" altLang="zh-CN" sz="1800" dirty="0"/>
              <a:t>Collapsed  </a:t>
            </a:r>
            <a:r>
              <a:rPr kumimoji="1" lang="zh-CN" altLang="en-US" sz="1800" dirty="0" smtClean="0"/>
              <a:t>表示该列会被隐藏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err="1" smtClean="0"/>
              <a:t>AbsoluteLayou</a:t>
            </a:r>
            <a:r>
              <a:rPr kumimoji="1" lang="zh-CN" altLang="en-US" sz="1800" dirty="0" smtClean="0"/>
              <a:t> 绝对布局：</a:t>
            </a:r>
            <a:endParaRPr kumimoji="1" lang="en-US" altLang="zh-CN" sz="1800" dirty="0" smtClean="0"/>
          </a:p>
          <a:p>
            <a:r>
              <a:rPr kumimoji="1" lang="zh-CN" altLang="en-US" sz="1800" dirty="0"/>
              <a:t>中将所有的子元素通过设置</a:t>
            </a:r>
            <a:r>
              <a:rPr kumimoji="1" lang="en-US" altLang="zh-CN" sz="1800" dirty="0" err="1"/>
              <a:t>android:layout_x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和 </a:t>
            </a:r>
            <a:r>
              <a:rPr kumimoji="1" lang="en-US" altLang="zh-CN" sz="1800" dirty="0" err="1"/>
              <a:t>android:layout_y</a:t>
            </a:r>
            <a:r>
              <a:rPr kumimoji="1" lang="zh-CN" altLang="en-US" sz="1800" dirty="0"/>
              <a:t>属性，将子元素的坐标位置固定下</a:t>
            </a:r>
            <a:r>
              <a:rPr kumimoji="1" lang="zh-CN" altLang="en-US" sz="1800" dirty="0" smtClean="0"/>
              <a:t>来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px</a:t>
            </a:r>
            <a:r>
              <a:rPr kumimoji="1" lang="en-US" altLang="zh-CN" sz="1800" dirty="0" smtClean="0"/>
              <a:t>)</a:t>
            </a:r>
            <a:endParaRPr kumimoji="1" lang="zh-CN" altLang="en-US" sz="1800" dirty="0"/>
          </a:p>
          <a:p>
            <a:endParaRPr kumimoji="1" lang="en-US" altLang="zh-CN" sz="18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806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Relativelayout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err="1"/>
              <a:t>android:layout_toLeftOf</a:t>
            </a:r>
            <a:r>
              <a:rPr kumimoji="1" lang="en-US" altLang="zh-TW" dirty="0"/>
              <a:t> 	 	</a:t>
            </a:r>
            <a:r>
              <a:rPr kumimoji="1" lang="zh-TW" altLang="en-US" dirty="0"/>
              <a:t>该组件位于引用组件的左方</a:t>
            </a:r>
          </a:p>
          <a:p>
            <a:r>
              <a:rPr kumimoji="1" lang="en-US" altLang="zh-TW" dirty="0" err="1"/>
              <a:t>android:layout_toRightOf</a:t>
            </a:r>
            <a:r>
              <a:rPr kumimoji="1" lang="en-US" altLang="zh-TW" dirty="0"/>
              <a:t> 		</a:t>
            </a:r>
            <a:r>
              <a:rPr kumimoji="1" lang="zh-TW" altLang="en-US" dirty="0"/>
              <a:t>该组件位于引用组件的右方</a:t>
            </a:r>
          </a:p>
          <a:p>
            <a:r>
              <a:rPr kumimoji="1" lang="en-US" altLang="zh-TW" dirty="0" err="1"/>
              <a:t>android:layout_above</a:t>
            </a:r>
            <a:r>
              <a:rPr kumimoji="1" lang="en-US" altLang="zh-TW" dirty="0"/>
              <a:t> 			</a:t>
            </a:r>
            <a:r>
              <a:rPr kumimoji="1" lang="zh-TW" altLang="en-US" dirty="0"/>
              <a:t>该组件位于引用组件的上方</a:t>
            </a:r>
          </a:p>
          <a:p>
            <a:r>
              <a:rPr kumimoji="1" lang="en-US" altLang="zh-TW" dirty="0" err="1"/>
              <a:t>android:layout_below</a:t>
            </a:r>
            <a:r>
              <a:rPr kumimoji="1" lang="en-US" altLang="zh-TW" dirty="0"/>
              <a:t> 		    	</a:t>
            </a:r>
            <a:r>
              <a:rPr kumimoji="1" lang="zh-TW" altLang="en-US" dirty="0"/>
              <a:t>该组件位于引用组件的下方</a:t>
            </a:r>
          </a:p>
          <a:p>
            <a:r>
              <a:rPr kumimoji="1" lang="en-US" altLang="zh-TW" dirty="0" err="1"/>
              <a:t>android:layout_alignParentLeft</a:t>
            </a:r>
            <a:r>
              <a:rPr kumimoji="1" lang="en-US" altLang="zh-TW" dirty="0"/>
              <a:t>  	</a:t>
            </a:r>
            <a:r>
              <a:rPr kumimoji="1" lang="zh-TW" altLang="en-US" dirty="0"/>
              <a:t>该组件是否对齐父组件的左端</a:t>
            </a:r>
          </a:p>
          <a:p>
            <a:r>
              <a:rPr kumimoji="1" lang="en-US" altLang="zh-TW" dirty="0" err="1"/>
              <a:t>android:layout_alignParentRight</a:t>
            </a:r>
            <a:r>
              <a:rPr kumimoji="1" lang="en-US" altLang="zh-TW" dirty="0"/>
              <a:t> 	</a:t>
            </a:r>
            <a:r>
              <a:rPr kumimoji="1" lang="zh-TW" altLang="en-US" dirty="0" smtClean="0"/>
              <a:t>该组件是否</a:t>
            </a:r>
            <a:r>
              <a:rPr kumimoji="1" lang="zh-CN" altLang="en-US" dirty="0" smtClean="0"/>
              <a:t>对</a:t>
            </a:r>
            <a:r>
              <a:rPr kumimoji="1" lang="zh-TW" altLang="en-US" dirty="0" smtClean="0"/>
              <a:t>齐其父组</a:t>
            </a:r>
            <a:r>
              <a:rPr kumimoji="1" lang="zh-TW" altLang="en-US" dirty="0"/>
              <a:t>件的右端</a:t>
            </a:r>
          </a:p>
          <a:p>
            <a:r>
              <a:rPr kumimoji="1" lang="en-US" altLang="zh-TW" dirty="0" err="1"/>
              <a:t>android:layout_alignParentTop</a:t>
            </a:r>
            <a:r>
              <a:rPr kumimoji="1" lang="en-US" altLang="zh-TW" dirty="0"/>
              <a:t>   	</a:t>
            </a:r>
            <a:r>
              <a:rPr kumimoji="1" lang="zh-TW" altLang="en-US" dirty="0"/>
              <a:t>该组件是否对齐父组件的顶部</a:t>
            </a:r>
          </a:p>
          <a:p>
            <a:r>
              <a:rPr kumimoji="1" lang="en-US" altLang="zh-TW" dirty="0" err="1"/>
              <a:t>android:layout_alignParentBottom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该组件是否对齐父组</a:t>
            </a:r>
            <a:r>
              <a:rPr kumimoji="1" lang="zh-TW" altLang="en-US" dirty="0"/>
              <a:t>件的</a:t>
            </a:r>
            <a:r>
              <a:rPr kumimoji="1" lang="zh-TW" altLang="en-US" dirty="0" smtClean="0"/>
              <a:t>底部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android:layout_alignBottom</a:t>
            </a:r>
            <a:r>
              <a:rPr kumimoji="1" lang="zh-CN" altLang="en-US" dirty="0" smtClean="0"/>
              <a:t> 底部和指定组件对其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Top</a:t>
            </a:r>
            <a:r>
              <a:rPr kumimoji="1" lang="zh-CN" altLang="en-US" dirty="0" smtClean="0"/>
              <a:t>  顶部与指定组件对其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Left</a:t>
            </a:r>
            <a:r>
              <a:rPr kumimoji="1" lang="zh-CN" altLang="en-US" dirty="0" smtClean="0"/>
              <a:t> 左边与指定组件对其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Right</a:t>
            </a:r>
            <a:r>
              <a:rPr kumimoji="1" lang="zh-CN" altLang="en-US" dirty="0" smtClean="0"/>
              <a:t> 右边与指定组件对其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android:layout_centerInParent</a:t>
            </a:r>
            <a:r>
              <a:rPr kumimoji="1" lang="en-US" altLang="zh-TW" dirty="0" smtClean="0"/>
              <a:t> 	  </a:t>
            </a:r>
            <a:r>
              <a:rPr kumimoji="1" lang="zh-TW" altLang="en-US" dirty="0" smtClean="0"/>
              <a:t>该组件是否相对于父组件居中</a:t>
            </a:r>
          </a:p>
          <a:p>
            <a:r>
              <a:rPr kumimoji="1" lang="en-US" altLang="zh-TW" dirty="0" err="1" smtClean="0"/>
              <a:t>android:layout_centerHorizontal</a:t>
            </a:r>
            <a:r>
              <a:rPr kumimoji="1" lang="en-US" altLang="zh-TW" dirty="0" smtClean="0"/>
              <a:t>   </a:t>
            </a:r>
            <a:r>
              <a:rPr kumimoji="1" lang="en-US" altLang="zh-TW" dirty="0"/>
              <a:t>	</a:t>
            </a:r>
            <a:r>
              <a:rPr kumimoji="1" lang="zh-TW" altLang="en-US" dirty="0"/>
              <a:t>该组件是否横向居中</a:t>
            </a:r>
          </a:p>
          <a:p>
            <a:r>
              <a:rPr kumimoji="1" lang="en-US" altLang="zh-TW" dirty="0" err="1"/>
              <a:t>android:layout_centerVertical</a:t>
            </a:r>
            <a:r>
              <a:rPr kumimoji="1" lang="en-US" altLang="zh-TW" dirty="0"/>
              <a:t> 	  	</a:t>
            </a:r>
            <a:r>
              <a:rPr kumimoji="1" lang="zh-TW" altLang="en-US" dirty="0"/>
              <a:t>该组件是否垂直</a:t>
            </a:r>
            <a:r>
              <a:rPr kumimoji="1" lang="zh-TW" altLang="en-US" dirty="0" smtClean="0"/>
              <a:t>居中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帧布局，没有位置概念，所有的子控件默认都会以屏幕的左上角对其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无需调整位置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后添加的控件会遮盖先添加的控件。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:</a:t>
            </a:r>
            <a:r>
              <a:rPr kumimoji="1" lang="en-US" altLang="zh-CN" sz="2400" dirty="0" smtClean="0"/>
              <a:t>foreground</a:t>
            </a:r>
            <a:r>
              <a:rPr kumimoji="1" lang="zh-CN" altLang="en-US" sz="2400" dirty="0" smtClean="0"/>
              <a:t>设置绘制在所有子控件之上的内容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err="1" smtClean="0"/>
              <a:t>Android:foregroundGravity</a:t>
            </a:r>
            <a:r>
              <a:rPr kumimoji="1" lang="zh-CN" altLang="en-US" sz="2400" dirty="0" smtClean="0"/>
              <a:t>设置绘制在所有子控件之上的</a:t>
            </a:r>
            <a:r>
              <a:rPr kumimoji="1" lang="en-US" altLang="zh-CN" sz="2400" dirty="0" smtClean="0"/>
              <a:t>gravity</a:t>
            </a:r>
            <a:r>
              <a:rPr kumimoji="1" lang="zh-CN" altLang="en-US" sz="2400" dirty="0" smtClean="0"/>
              <a:t>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86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点击事件 </a:t>
            </a:r>
            <a:r>
              <a:rPr kumimoji="1" lang="en-US" altLang="zh-CN" sz="1800" dirty="0" err="1" smtClean="0"/>
              <a:t>OnClickListener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触摸事件 </a:t>
            </a:r>
            <a:r>
              <a:rPr kumimoji="1" lang="en-US" altLang="zh-CN" sz="1800" dirty="0" err="1" smtClean="0"/>
              <a:t>OnTouchListener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400" dirty="0"/>
              <a:t>触摸事件中必须返回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才能依次执行</a:t>
            </a:r>
            <a:r>
              <a:rPr kumimoji="1" lang="en-US" altLang="zh-CN" sz="1400" dirty="0"/>
              <a:t>down—move—up</a:t>
            </a:r>
          </a:p>
          <a:p>
            <a:pPr marL="457200" lvl="1" indent="0">
              <a:buNone/>
            </a:pPr>
            <a:r>
              <a:rPr kumimoji="1" lang="en-US" altLang="zh-CN" sz="1400" dirty="0" err="1"/>
              <a:t>getX</a:t>
            </a:r>
            <a:r>
              <a:rPr kumimoji="1" lang="en-US" altLang="zh-CN" sz="1400" dirty="0"/>
              <a:t>(),</a:t>
            </a:r>
            <a:r>
              <a:rPr kumimoji="1" lang="en-US" altLang="zh-CN" sz="1400" dirty="0" err="1"/>
              <a:t>getY</a:t>
            </a:r>
            <a:r>
              <a:rPr kumimoji="1" lang="en-US" altLang="zh-CN" sz="1400" dirty="0"/>
              <a:t>()</a:t>
            </a:r>
            <a:r>
              <a:rPr kumimoji="1" lang="zh-CN" altLang="en-US" sz="1400" dirty="0"/>
              <a:t>获取触摸点的位置</a:t>
            </a:r>
            <a:endParaRPr kumimoji="1" lang="en-US" altLang="zh-CN" sz="1400" dirty="0"/>
          </a:p>
          <a:p>
            <a:pPr marL="0" indent="0">
              <a:buNone/>
            </a:pPr>
            <a:r>
              <a:rPr kumimoji="1" lang="zh-CN" altLang="en-US" sz="1800" dirty="0"/>
              <a:t> </a:t>
            </a:r>
            <a:r>
              <a:rPr kumimoji="1" lang="zh-CN" altLang="en-US" sz="1800" dirty="0" smtClean="0"/>
              <a:t>    拖动图片的小</a:t>
            </a:r>
            <a:r>
              <a:rPr kumimoji="1" lang="en-US" altLang="zh-CN" sz="1800" dirty="0" smtClean="0"/>
              <a:t>demo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多点触摸</a:t>
            </a:r>
            <a:endParaRPr kumimoji="1" lang="en-US" altLang="zh-CN" sz="1800" dirty="0" smtClean="0"/>
          </a:p>
          <a:p>
            <a:pPr lvl="1"/>
            <a:r>
              <a:rPr kumimoji="1" lang="en-US" altLang="zh-CN" sz="1400" dirty="0" err="1"/>
              <a:t>event.getPointerCount</a:t>
            </a:r>
            <a:r>
              <a:rPr kumimoji="1" lang="en-US" altLang="zh-CN" sz="1400" dirty="0"/>
              <a:t>()</a:t>
            </a:r>
            <a:r>
              <a:rPr kumimoji="1" lang="zh-CN" altLang="en-US" sz="1400" dirty="0"/>
              <a:t>获取手指的个数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zh-CN" altLang="zh-CN" sz="1400" dirty="0"/>
              <a:t> </a:t>
            </a:r>
            <a:r>
              <a:rPr kumimoji="1" lang="zh-CN" altLang="en-US" sz="1400" dirty="0"/>
              <a:t>   </a:t>
            </a:r>
            <a:r>
              <a:rPr kumimoji="1" lang="en-US" altLang="zh-CN" sz="1400" dirty="0" err="1"/>
              <a:t>event.getX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pointIndex</a:t>
            </a:r>
            <a:r>
              <a:rPr kumimoji="1" lang="en-US" altLang="zh-CN" sz="1400" dirty="0"/>
              <a:t>)</a:t>
            </a:r>
            <a:r>
              <a:rPr kumimoji="1" lang="zh-CN" altLang="en-US" sz="1400" dirty="0"/>
              <a:t> 获取触摸点的位置（从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开始）</a:t>
            </a:r>
            <a:endParaRPr kumimoji="1" lang="en-US" altLang="zh-CN" sz="14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多点触摸进行图片的缩放</a:t>
            </a:r>
            <a:endParaRPr kumimoji="1" lang="en-US" altLang="zh-CN" sz="1800" dirty="0" smtClean="0"/>
          </a:p>
          <a:p>
            <a:pPr lvl="1"/>
            <a:r>
              <a:rPr kumimoji="1" lang="zh-CN" altLang="en-US" sz="1400" dirty="0" smtClean="0"/>
              <a:t>利用勾股定理进行判断进行图片的缩放。</a:t>
            </a:r>
            <a:endParaRPr kumimoji="1" lang="en-US" altLang="zh-CN" sz="1400" dirty="0" smtClean="0"/>
          </a:p>
          <a:p>
            <a:pPr lvl="1"/>
            <a:r>
              <a:rPr lang="en-US" altLang="zh-CN" sz="1400" dirty="0" err="1"/>
              <a:t>LayoutParams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LayoutParams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imgView.getLayoutParams</a:t>
            </a:r>
            <a:r>
              <a:rPr lang="en-US" altLang="zh-CN" sz="1400" dirty="0"/>
              <a:t>()</a:t>
            </a:r>
            <a:r>
              <a:rPr lang="en-US" altLang="zh-CN" sz="1400" dirty="0" smtClean="0"/>
              <a:t>;</a:t>
            </a:r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22621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0623"/>
            <a:ext cx="8229600" cy="895414"/>
          </a:xfrm>
        </p:spPr>
        <p:txBody>
          <a:bodyPr/>
          <a:lstStyle/>
          <a:p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784791"/>
            <a:ext cx="8515551" cy="60732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hlinkClick r:id="rId2"/>
              </a:rPr>
              <a:t>http://developer.android.com/guide/topics/ui/</a:t>
            </a:r>
            <a:r>
              <a:rPr kumimoji="1" lang="en-US" altLang="zh-CN" sz="2000" dirty="0" smtClean="0">
                <a:hlinkClick r:id="rId2"/>
              </a:rPr>
              <a:t>dialogs.html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lang="en-US" altLang="zh-CN" sz="2000" dirty="0" err="1"/>
              <a:t>AlertDialog.Builder</a:t>
            </a:r>
            <a:r>
              <a:rPr lang="en-US" altLang="zh-CN" sz="2000" dirty="0"/>
              <a:t> builder = new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AlertDialog.Builder</a:t>
            </a:r>
            <a:r>
              <a:rPr lang="en-US" altLang="zh-CN" sz="2000" b="1" dirty="0"/>
              <a:t>(</a:t>
            </a:r>
            <a:r>
              <a:rPr lang="en-US" altLang="zh-CN" sz="2000" dirty="0"/>
              <a:t>this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builder.create</a:t>
            </a:r>
            <a:r>
              <a:rPr lang="en-US" altLang="zh-CN" sz="2000" b="1" dirty="0" smtClean="0"/>
              <a:t>();</a:t>
            </a:r>
          </a:p>
          <a:p>
            <a:r>
              <a:rPr lang="en-US" altLang="zh-CN" sz="2000" b="1" dirty="0" err="1" smtClean="0"/>
              <a:t>alertDialog.show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显示</a:t>
            </a:r>
            <a:r>
              <a:rPr lang="en-US" altLang="zh-CN" sz="2000" b="1" dirty="0" smtClean="0"/>
              <a:t>dialog</a:t>
            </a:r>
          </a:p>
          <a:p>
            <a:r>
              <a:rPr lang="en-US" altLang="zh-CN" sz="2000" b="1" dirty="0" err="1" smtClean="0"/>
              <a:t>alertDialog.cancel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；取消</a:t>
            </a:r>
            <a:r>
              <a:rPr lang="en-US" altLang="zh-CN" sz="2000" b="1" dirty="0" smtClean="0"/>
              <a:t>dialog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r>
              <a:rPr kumimoji="1" lang="en-US" altLang="zh-CN" sz="2000" b="1" dirty="0" err="1" smtClean="0"/>
              <a:t>builder.setTitle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title</a:t>
            </a:r>
          </a:p>
          <a:p>
            <a:r>
              <a:rPr kumimoji="1" lang="en-US" altLang="zh-CN" sz="2000" b="1" dirty="0" err="1" smtClean="0"/>
              <a:t>builder.setMessage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设置内容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builder.setPositiveButton</a:t>
            </a:r>
            <a:r>
              <a:rPr kumimoji="1" lang="en-US" altLang="zh-CN" sz="2000" b="1" dirty="0" smtClean="0"/>
              <a:t>(p1,p2);</a:t>
            </a:r>
            <a:r>
              <a:rPr kumimoji="1" lang="zh-CN" altLang="en-US" sz="2000" b="1" dirty="0" smtClean="0"/>
              <a:t>设置右边按钮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builder.setNegativeButton</a:t>
            </a:r>
            <a:r>
              <a:rPr kumimoji="1" lang="en-US" altLang="zh-CN" sz="2000" b="1" dirty="0" smtClean="0"/>
              <a:t>(p1,p2)</a:t>
            </a:r>
            <a:r>
              <a:rPr kumimoji="1" lang="zh-CN" altLang="zh-CN" sz="2000" b="1" dirty="0" smtClean="0"/>
              <a:t>;</a:t>
            </a:r>
            <a:r>
              <a:rPr kumimoji="1" lang="zh-CN" altLang="en-US" sz="2000" b="1" dirty="0" smtClean="0"/>
              <a:t>设置左边按钮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builder.setNeutralButton</a:t>
            </a:r>
            <a:r>
              <a:rPr kumimoji="1" lang="zh-CN" altLang="en-US" sz="2000" b="1" dirty="0" smtClean="0"/>
              <a:t>(</a:t>
            </a:r>
            <a:r>
              <a:rPr kumimoji="1" lang="en-US" altLang="zh-CN" sz="2000" b="1" dirty="0" smtClean="0"/>
              <a:t>p1,p2);</a:t>
            </a:r>
            <a:r>
              <a:rPr kumimoji="1" lang="zh-CN" altLang="en-US" sz="2000" b="1" dirty="0" smtClean="0"/>
              <a:t>设置中间按钮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builder.setCancelable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touch</a:t>
            </a:r>
            <a:r>
              <a:rPr kumimoji="1" lang="zh-CN" altLang="en-US" sz="2000" b="1" dirty="0" smtClean="0"/>
              <a:t>屏幕是否消失</a:t>
            </a:r>
            <a:endParaRPr kumimoji="1" lang="en-US" altLang="zh-CN" sz="2000" b="1" dirty="0" smtClean="0"/>
          </a:p>
          <a:p>
            <a:r>
              <a:rPr kumimoji="1" lang="en-US" altLang="zh-CN" sz="2000" dirty="0" err="1" smtClean="0"/>
              <a:t>builder.setItems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设置列表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setMultiChoiceItems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设置多选列表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builder.setSingleChoiceItems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设置单选列表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builder.setIcon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smtClean="0"/>
              <a:t>title</a:t>
            </a:r>
            <a:r>
              <a:rPr kumimoji="1" lang="zh-CN" altLang="en-US" sz="2000" dirty="0" smtClean="0"/>
              <a:t>图标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setView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显示自定义的</a:t>
            </a:r>
            <a:r>
              <a:rPr kumimoji="1" lang="en-US" altLang="zh-CN" sz="2000" dirty="0" smtClean="0"/>
              <a:t>view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8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TW" altLang="en-US" dirty="0"/>
              <a:t>一：什么是</a:t>
            </a:r>
            <a:r>
              <a:rPr kumimoji="1" lang="en-US" altLang="zh-TW" dirty="0"/>
              <a:t>ANR</a:t>
            </a:r>
          </a:p>
          <a:p>
            <a:r>
              <a:rPr kumimoji="1" lang="en-US" altLang="zh-TW" dirty="0" err="1"/>
              <a:t>ANR:Application</a:t>
            </a:r>
            <a:r>
              <a:rPr kumimoji="1" lang="en-US" altLang="zh-TW" dirty="0"/>
              <a:t> Not Responding</a:t>
            </a:r>
            <a:r>
              <a:rPr kumimoji="1" lang="zh-TW" altLang="en-US" dirty="0"/>
              <a:t>，即应用无响应</a:t>
            </a:r>
          </a:p>
          <a:p>
            <a:endParaRPr kumimoji="1" lang="zh-TW" altLang="en-US" dirty="0"/>
          </a:p>
          <a:p>
            <a:r>
              <a:rPr kumimoji="1" lang="zh-TW" altLang="en-US" dirty="0"/>
              <a:t>二：</a:t>
            </a:r>
            <a:r>
              <a:rPr kumimoji="1" lang="en-US" altLang="zh-TW" dirty="0"/>
              <a:t>ANR</a:t>
            </a:r>
            <a:r>
              <a:rPr kumimoji="1" lang="zh-TW" altLang="en-US" dirty="0"/>
              <a:t>的类型</a:t>
            </a:r>
          </a:p>
          <a:p>
            <a:r>
              <a:rPr kumimoji="1" lang="en-US" altLang="zh-TW" dirty="0"/>
              <a:t>ANR</a:t>
            </a:r>
            <a:r>
              <a:rPr kumimoji="1" lang="zh-TW" altLang="en-US" dirty="0"/>
              <a:t>一般有三种类型：</a:t>
            </a:r>
          </a:p>
          <a:p>
            <a:r>
              <a:rPr kumimoji="1" lang="en-US" altLang="zh-TW" dirty="0"/>
              <a:t>1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KeyDispatchTimeout</a:t>
            </a:r>
            <a:r>
              <a:rPr kumimoji="1" lang="en-US" altLang="zh-TW" dirty="0"/>
              <a:t>(5 seconds) --</a:t>
            </a:r>
            <a:r>
              <a:rPr kumimoji="1" lang="zh-TW" altLang="en-US" dirty="0"/>
              <a:t>主要类型</a:t>
            </a:r>
          </a:p>
          <a:p>
            <a:r>
              <a:rPr kumimoji="1" lang="zh-TW" altLang="en-US" dirty="0"/>
              <a:t>按键或触摸事件在特定时间内无响应</a:t>
            </a:r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BroadcastTimeout</a:t>
            </a:r>
            <a:r>
              <a:rPr kumimoji="1" lang="en-US" altLang="zh-TW" dirty="0"/>
              <a:t>(10 seconds)</a:t>
            </a:r>
          </a:p>
          <a:p>
            <a:r>
              <a:rPr kumimoji="1" lang="en-US" altLang="zh-TW" dirty="0" err="1"/>
              <a:t>BroadcastReceiver</a:t>
            </a:r>
            <a:r>
              <a:rPr kumimoji="1" lang="zh-TW" altLang="en-US" dirty="0"/>
              <a:t>在特定时间内无法处理完成</a:t>
            </a:r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ServiceTimeout</a:t>
            </a:r>
            <a:r>
              <a:rPr kumimoji="1" lang="en-US" altLang="zh-TW" dirty="0"/>
              <a:t>(20 seconds) --</a:t>
            </a:r>
            <a:r>
              <a:rPr kumimoji="1" lang="zh-TW" altLang="en-US" dirty="0"/>
              <a:t>小概率类型</a:t>
            </a:r>
          </a:p>
          <a:p>
            <a:r>
              <a:rPr kumimoji="1" lang="en-US" altLang="zh-TW" dirty="0"/>
              <a:t>Service</a:t>
            </a:r>
            <a:r>
              <a:rPr kumimoji="1" lang="zh-TW" altLang="en-US" dirty="0"/>
              <a:t>在特定的时间内无法处理</a:t>
            </a:r>
            <a:r>
              <a:rPr kumimoji="1" lang="zh-TW" altLang="en-US" dirty="0" smtClean="0"/>
              <a:t>完成</a:t>
            </a:r>
            <a:endParaRPr kumimoji="1" lang="en-US" altLang="zh-TW" dirty="0" smtClean="0"/>
          </a:p>
          <a:p>
            <a:r>
              <a:rPr kumimoji="1" lang="zh-CN" altLang="en-US" smtClean="0"/>
              <a:t>三：</a:t>
            </a:r>
            <a:r>
              <a:rPr kumimoji="1" lang="zh-CN" altLang="en-US" dirty="0"/>
              <a:t>如何避免</a:t>
            </a:r>
            <a:r>
              <a:rPr kumimoji="1" lang="en-US" altLang="zh-CN" dirty="0" err="1"/>
              <a:t>KeyDispatchTimeout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线程尽量只做跟</a:t>
            </a:r>
            <a:r>
              <a:rPr kumimoji="1" lang="en-US" altLang="zh-CN" dirty="0"/>
              <a:t>UI</a:t>
            </a:r>
            <a:r>
              <a:rPr kumimoji="1" lang="zh-CN" altLang="en-US" dirty="0"/>
              <a:t>相关的工作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：耗时的工作（比如数据库操作，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，连接网络或者别的有可能阻碍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线程的操作）把它放入单独的线程处理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：尽量用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来处理</a:t>
            </a:r>
            <a:r>
              <a:rPr kumimoji="1" lang="en-US" altLang="zh-CN" dirty="0" err="1"/>
              <a:t>UIthread</a:t>
            </a:r>
            <a:r>
              <a:rPr kumimoji="1" lang="zh-CN" altLang="en-US" dirty="0"/>
              <a:t>和别的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之间的交互</a:t>
            </a:r>
          </a:p>
        </p:txBody>
      </p:sp>
    </p:spTree>
    <p:extLst>
      <p:ext uri="{BB962C8B-B14F-4D97-AF65-F5344CB8AC3E}">
        <p14:creationId xmlns:p14="http://schemas.microsoft.com/office/powerpoint/2010/main" val="35790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开发者常用网站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hlinkClick r:id="rId3"/>
              </a:rPr>
              <a:t>http://developer.android.com/</a:t>
            </a:r>
            <a:r>
              <a:rPr kumimoji="1" lang="en-US" altLang="zh-CN" sz="2000" dirty="0" smtClean="0">
                <a:hlinkClick r:id="rId3"/>
              </a:rPr>
              <a:t>index.html</a:t>
            </a:r>
            <a:endParaRPr kumimoji="1" lang="en-US" altLang="zh-CN" sz="2000" dirty="0" smtClean="0">
              <a:hlinkClick r:id="rId4"/>
            </a:endParaRPr>
          </a:p>
          <a:p>
            <a:r>
              <a:rPr kumimoji="1" lang="en-US" altLang="zh-CN" sz="2000" dirty="0" smtClean="0">
                <a:hlinkClick r:id="rId4"/>
              </a:rPr>
              <a:t>www.eoeandroid.com</a:t>
            </a:r>
            <a:r>
              <a:rPr kumimoji="1" lang="en-US" altLang="zh-CN" sz="2000" dirty="0" smtClean="0"/>
              <a:t> </a:t>
            </a:r>
          </a:p>
          <a:p>
            <a:r>
              <a:rPr kumimoji="1" lang="en-US" altLang="zh-CN" sz="2000" dirty="0" smtClean="0">
                <a:hlinkClick r:id="rId5"/>
              </a:rPr>
              <a:t>www.apkbus.com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6"/>
              </a:rPr>
              <a:t>www.csdn.net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7"/>
              </a:rPr>
              <a:t>https://github.com</a:t>
            </a:r>
            <a:r>
              <a:rPr kumimoji="1" lang="en-US" altLang="zh-CN" sz="2000" dirty="0" smtClean="0">
                <a:hlinkClick r:id="rId7"/>
              </a:rPr>
              <a:t>/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8"/>
              </a:rPr>
              <a:t>https</a:t>
            </a:r>
            <a:r>
              <a:rPr kumimoji="1" lang="en-US" altLang="zh-CN" sz="2000" dirty="0">
                <a:hlinkClick r:id="rId8"/>
              </a:rPr>
              <a:t>://</a:t>
            </a:r>
            <a:r>
              <a:rPr kumimoji="1" lang="en-US" altLang="zh-CN" sz="2000" dirty="0" smtClean="0">
                <a:hlinkClick r:id="rId8"/>
              </a:rPr>
              <a:t>xitu.io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稀土，大神级别开发者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sz="2000" dirty="0">
                <a:hlinkClick r:id="rId9"/>
              </a:rPr>
              <a:t>http://www.</a:t>
            </a:r>
            <a:r>
              <a:rPr kumimoji="1" lang="en-US" altLang="zh-CN" sz="2000" dirty="0" smtClean="0">
                <a:hlinkClick r:id="rId9"/>
              </a:rPr>
              <a:t>23code.com</a:t>
            </a:r>
            <a:r>
              <a:rPr kumimoji="1" lang="zh-CN" altLang="en-US" sz="2000" dirty="0" smtClean="0"/>
              <a:t> 源码分享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0"/>
              </a:rPr>
              <a:t>http://</a:t>
            </a:r>
            <a:r>
              <a:rPr kumimoji="1" lang="en-US" altLang="zh-CN" sz="2000" dirty="0" smtClean="0">
                <a:hlinkClick r:id="rId10"/>
              </a:rPr>
              <a:t>www.cnblogs.com</a:t>
            </a:r>
            <a:r>
              <a:rPr kumimoji="1" lang="zh-CN" altLang="en-US" sz="2000" dirty="0" smtClean="0"/>
              <a:t> 博客园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1"/>
              </a:rPr>
              <a:t>http://</a:t>
            </a:r>
            <a:r>
              <a:rPr kumimoji="1" lang="en-US" altLang="zh-CN" sz="2000" dirty="0" smtClean="0">
                <a:hlinkClick r:id="rId11"/>
              </a:rPr>
              <a:t>www.oschina.net</a:t>
            </a:r>
            <a:r>
              <a:rPr kumimoji="1" lang="zh-CN" altLang="en-US" sz="2000" dirty="0" smtClean="0"/>
              <a:t> 开源中国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2"/>
              </a:rPr>
              <a:t>http://</a:t>
            </a:r>
            <a:r>
              <a:rPr kumimoji="1" lang="en-US" altLang="zh-CN" sz="2000" dirty="0" smtClean="0">
                <a:hlinkClick r:id="rId12"/>
              </a:rPr>
              <a:t>www.iteye.com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3"/>
              </a:rPr>
              <a:t>http://</a:t>
            </a:r>
            <a:r>
              <a:rPr kumimoji="1" lang="en-US" altLang="zh-CN" sz="2000" dirty="0" smtClean="0">
                <a:hlinkClick r:id="rId13"/>
              </a:rPr>
              <a:t>android.tgbus.com</a:t>
            </a:r>
            <a:r>
              <a:rPr kumimoji="1" lang="zh-CN" altLang="en-US" sz="2000" dirty="0" smtClean="0"/>
              <a:t> 安卓中文网，关于</a:t>
            </a:r>
            <a:r>
              <a:rPr kumimoji="1" lang="en-US" altLang="zh-CN" sz="2000" dirty="0" smtClean="0"/>
              <a:t>ROM</a:t>
            </a:r>
            <a:r>
              <a:rPr kumimoji="1" lang="zh-CN" altLang="en-US" sz="2000" dirty="0" smtClean="0"/>
              <a:t>，评测，手机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3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3"/>
              </a:rPr>
              <a:t>http://developer.android.com/sdk/</a:t>
            </a:r>
            <a:r>
              <a:rPr kumimoji="1" lang="en-US" altLang="zh-CN" sz="1800" dirty="0" smtClean="0">
                <a:hlinkClick r:id="rId3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3477</Words>
  <Application>Microsoft Macintosh PowerPoint</Application>
  <PresentationFormat>全屏显示(4:3)</PresentationFormat>
  <Paragraphs>927</Paragraphs>
  <Slides>41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开发者常用网站</vt:lpstr>
      <vt:lpstr>Android开发环境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Android中控件的使用</vt:lpstr>
      <vt:lpstr>通用属性</vt:lpstr>
      <vt:lpstr>TextView</vt:lpstr>
      <vt:lpstr>EditText</vt:lpstr>
      <vt:lpstr>Button</vt:lpstr>
      <vt:lpstr>ImageView</vt:lpstr>
      <vt:lpstr>Switch、RadioButton、CheckBox</vt:lpstr>
      <vt:lpstr>bar类型控件</vt:lpstr>
      <vt:lpstr>时间控件</vt:lpstr>
      <vt:lpstr>列表控件</vt:lpstr>
      <vt:lpstr>Gallery、Spinner、GridView</vt:lpstr>
      <vt:lpstr>Layout</vt:lpstr>
      <vt:lpstr>LinearLayout线性布局</vt:lpstr>
      <vt:lpstr>Relativelayout</vt:lpstr>
      <vt:lpstr>FramLayout</vt:lpstr>
      <vt:lpstr>Android事件</vt:lpstr>
      <vt:lpstr>Dialog</vt:lpstr>
      <vt:lpstr>Toast</vt:lpstr>
      <vt:lpstr>Notification</vt:lpstr>
      <vt:lpstr>Notification</vt:lpstr>
      <vt:lpstr>BroadcastReceiver</vt:lpstr>
      <vt:lpstr>ANR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429</cp:revision>
  <dcterms:created xsi:type="dcterms:W3CDTF">2015-03-10T10:22:17Z</dcterms:created>
  <dcterms:modified xsi:type="dcterms:W3CDTF">2015-03-24T09:43:58Z</dcterms:modified>
</cp:coreProperties>
</file>