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gbluebutton.org/videos" TargetMode="External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748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elcome To BigBlueButton"/>
          <p:cNvSpPr txBox="1"/>
          <p:nvPr/>
        </p:nvSpPr>
        <p:spPr>
          <a:xfrm>
            <a:off x="7225109" y="2362794"/>
            <a:ext cx="9933782" cy="101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6172A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Welcome To BigBlueButton</a:t>
            </a: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2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774834" y="3600332"/>
            <a:ext cx="1483433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E5A6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BigBlueButton is an open source web conferencing system designed for online learning</a:t>
            </a:r>
          </a:p>
        </p:txBody>
      </p:sp>
      <p:grpSp>
        <p:nvGrpSpPr>
          <p:cNvPr id="125" name="t"/>
          <p:cNvGrpSpPr/>
          <p:nvPr/>
        </p:nvGrpSpPr>
        <p:grpSpPr>
          <a:xfrm>
            <a:off x="1521669" y="5778499"/>
            <a:ext cx="21340662" cy="4741194"/>
            <a:chOff x="1" y="0"/>
            <a:chExt cx="21340661" cy="4741192"/>
          </a:xfrm>
        </p:grpSpPr>
        <p:sp>
          <p:nvSpPr>
            <p:cNvPr id="123" name="Rechteck"/>
            <p:cNvSpPr/>
            <p:nvPr/>
          </p:nvSpPr>
          <p:spPr>
            <a:xfrm>
              <a:off x="1" y="-1"/>
              <a:ext cx="21340662" cy="474119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28600" dist="25400" dir="5400000">
                <a:srgbClr val="000000">
                  <a:alpha val="5794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t"/>
            <p:cNvSpPr txBox="1"/>
            <p:nvPr/>
          </p:nvSpPr>
          <p:spPr>
            <a:xfrm>
              <a:off x="1" y="2156658"/>
              <a:ext cx="21340662" cy="427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126" name="Instant messaging"/>
          <p:cNvSpPr txBox="1"/>
          <p:nvPr/>
        </p:nvSpPr>
        <p:spPr>
          <a:xfrm>
            <a:off x="3636872" y="6534198"/>
            <a:ext cx="332020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Chat</a:t>
            </a:r>
          </a:p>
        </p:txBody>
      </p:sp>
      <p:sp>
        <p:nvSpPr>
          <p:cNvPr id="127" name="Send public and private messages."/>
          <p:cNvSpPr txBox="1"/>
          <p:nvPr/>
        </p:nvSpPr>
        <p:spPr>
          <a:xfrm>
            <a:off x="3636872" y="7004098"/>
            <a:ext cx="3320209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Send public and private messages.</a:t>
            </a:r>
          </a:p>
        </p:txBody>
      </p:sp>
      <p:sp>
        <p:nvSpPr>
          <p:cNvPr id="128" name="Circle"/>
          <p:cNvSpPr/>
          <p:nvPr/>
        </p:nvSpPr>
        <p:spPr>
          <a:xfrm>
            <a:off x="2292728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29" name="Shared Webcams"/>
          <p:cNvSpPr txBox="1"/>
          <p:nvPr/>
        </p:nvSpPr>
        <p:spPr>
          <a:xfrm>
            <a:off x="8579760" y="65341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Webcams</a:t>
            </a:r>
          </a:p>
        </p:txBody>
      </p:sp>
      <p:sp>
        <p:nvSpPr>
          <p:cNvPr id="130" name="Hold visual meetings."/>
          <p:cNvSpPr txBox="1"/>
          <p:nvPr/>
        </p:nvSpPr>
        <p:spPr>
          <a:xfrm>
            <a:off x="8579760" y="70040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Hold visual meetings.</a:t>
            </a:r>
          </a:p>
        </p:txBody>
      </p:sp>
      <p:sp>
        <p:nvSpPr>
          <p:cNvPr id="131" name="Circle"/>
          <p:cNvSpPr/>
          <p:nvPr/>
        </p:nvSpPr>
        <p:spPr>
          <a:xfrm>
            <a:off x="7235614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32" name="Audio conversations"/>
          <p:cNvSpPr txBox="1"/>
          <p:nvPr/>
        </p:nvSpPr>
        <p:spPr>
          <a:xfrm>
            <a:off x="13536145" y="65341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Audio</a:t>
            </a:r>
          </a:p>
        </p:txBody>
      </p:sp>
      <p:sp>
        <p:nvSpPr>
          <p:cNvPr id="133" name="Communicate using high quality audio."/>
          <p:cNvSpPr txBox="1"/>
          <p:nvPr/>
        </p:nvSpPr>
        <p:spPr>
          <a:xfrm>
            <a:off x="13536145" y="7004098"/>
            <a:ext cx="3320208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Communicate using high quality audio.</a:t>
            </a:r>
          </a:p>
        </p:txBody>
      </p:sp>
      <p:sp>
        <p:nvSpPr>
          <p:cNvPr id="134" name="Circle"/>
          <p:cNvSpPr/>
          <p:nvPr/>
        </p:nvSpPr>
        <p:spPr>
          <a:xfrm>
            <a:off x="12192000" y="65355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35" name="Emojis"/>
          <p:cNvSpPr txBox="1"/>
          <p:nvPr/>
        </p:nvSpPr>
        <p:spPr>
          <a:xfrm>
            <a:off x="8579759" y="8743998"/>
            <a:ext cx="3320209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Emojis</a:t>
            </a:r>
          </a:p>
        </p:txBody>
      </p:sp>
      <p:sp>
        <p:nvSpPr>
          <p:cNvPr id="136" name="Express yourself."/>
          <p:cNvSpPr txBox="1"/>
          <p:nvPr/>
        </p:nvSpPr>
        <p:spPr>
          <a:xfrm>
            <a:off x="8579759" y="9213898"/>
            <a:ext cx="3320209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Express yourself.</a:t>
            </a:r>
          </a:p>
        </p:txBody>
      </p:sp>
      <p:sp>
        <p:nvSpPr>
          <p:cNvPr id="137" name="Circle"/>
          <p:cNvSpPr/>
          <p:nvPr/>
        </p:nvSpPr>
        <p:spPr>
          <a:xfrm>
            <a:off x="7235614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38" name="Polling"/>
          <p:cNvSpPr txBox="1"/>
          <p:nvPr/>
        </p:nvSpPr>
        <p:spPr>
          <a:xfrm>
            <a:off x="3636873" y="87439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Polling</a:t>
            </a:r>
          </a:p>
        </p:txBody>
      </p:sp>
      <p:sp>
        <p:nvSpPr>
          <p:cNvPr id="139" name="Poll your users anytime."/>
          <p:cNvSpPr txBox="1"/>
          <p:nvPr/>
        </p:nvSpPr>
        <p:spPr>
          <a:xfrm>
            <a:off x="3636873" y="92138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Poll your users anytime.</a:t>
            </a:r>
          </a:p>
        </p:txBody>
      </p:sp>
      <p:sp>
        <p:nvSpPr>
          <p:cNvPr id="140" name="Circle"/>
          <p:cNvSpPr/>
          <p:nvPr/>
        </p:nvSpPr>
        <p:spPr>
          <a:xfrm>
            <a:off x="2292728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41" name="Screensharing"/>
          <p:cNvSpPr txBox="1"/>
          <p:nvPr/>
        </p:nvSpPr>
        <p:spPr>
          <a:xfrm>
            <a:off x="13536145" y="8743998"/>
            <a:ext cx="332020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Screen</a:t>
            </a:r>
            <a:r>
              <a:t> </a:t>
            </a:r>
            <a:r>
              <a:t>sharing</a:t>
            </a:r>
          </a:p>
        </p:txBody>
      </p:sp>
      <p:sp>
        <p:nvSpPr>
          <p:cNvPr id="142" name="Share your screen."/>
          <p:cNvSpPr txBox="1"/>
          <p:nvPr/>
        </p:nvSpPr>
        <p:spPr>
          <a:xfrm>
            <a:off x="13536145" y="9213898"/>
            <a:ext cx="3320208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Share your screen.</a:t>
            </a:r>
          </a:p>
        </p:txBody>
      </p:sp>
      <p:sp>
        <p:nvSpPr>
          <p:cNvPr id="143" name="Circle"/>
          <p:cNvSpPr/>
          <p:nvPr/>
        </p:nvSpPr>
        <p:spPr>
          <a:xfrm>
            <a:off x="12192000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44" name="Multi-user whiteboard"/>
          <p:cNvSpPr txBox="1"/>
          <p:nvPr/>
        </p:nvSpPr>
        <p:spPr>
          <a:xfrm>
            <a:off x="18489144" y="8743998"/>
            <a:ext cx="3667462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Multi-user whiteboard</a:t>
            </a:r>
          </a:p>
        </p:txBody>
      </p:sp>
      <p:sp>
        <p:nvSpPr>
          <p:cNvPr id="145" name="Draw together."/>
          <p:cNvSpPr txBox="1"/>
          <p:nvPr/>
        </p:nvSpPr>
        <p:spPr>
          <a:xfrm>
            <a:off x="18489144" y="9213898"/>
            <a:ext cx="3320209" cy="321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Draw together.</a:t>
            </a:r>
          </a:p>
        </p:txBody>
      </p:sp>
      <p:sp>
        <p:nvSpPr>
          <p:cNvPr id="146" name="Circle"/>
          <p:cNvSpPr/>
          <p:nvPr/>
        </p:nvSpPr>
        <p:spPr>
          <a:xfrm>
            <a:off x="17145000" y="8745329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47" name="For more information visit bigbluebutton.org →"/>
          <p:cNvSpPr txBox="1"/>
          <p:nvPr/>
        </p:nvSpPr>
        <p:spPr>
          <a:xfrm>
            <a:off x="6991614" y="12235750"/>
            <a:ext cx="10400772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000">
                <a:solidFill>
                  <a:srgbClr val="5E5E5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  <a:r>
              <a:t>For more information visit </a:t>
            </a:r>
            <a:r>
              <a:rPr>
                <a:solidFill>
                  <a:srgbClr val="535353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bigbluebutton.org</a:t>
            </a:r>
            <a:r>
              <a:t> </a:t>
            </a:r>
            <a:r>
              <a:rPr sz="3200"/>
              <a:t>➔</a:t>
            </a:r>
          </a:p>
        </p:txBody>
      </p:sp>
      <p:pic>
        <p:nvPicPr>
          <p:cNvPr id="148" name="bbb_logo (1).svg.pdf" descr="bbb_logo (1).svg.pdf"/>
          <p:cNvPicPr>
            <a:picLocks noChangeAspect="1"/>
          </p:cNvPicPr>
          <p:nvPr/>
        </p:nvPicPr>
        <p:blipFill>
          <a:blip r:embed="rId4">
            <a:extLst/>
          </a:blip>
          <a:srcRect l="21382" t="436" r="21080" b="482"/>
          <a:stretch>
            <a:fillRect/>
          </a:stretch>
        </p:blipFill>
        <p:spPr>
          <a:xfrm>
            <a:off x="11399298" y="576031"/>
            <a:ext cx="1585405" cy="158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6" h="21558" fill="norm" stroke="1" extrusionOk="0">
                <a:moveTo>
                  <a:pt x="10197" y="2"/>
                </a:moveTo>
                <a:cubicBezTo>
                  <a:pt x="9958" y="7"/>
                  <a:pt x="9743" y="18"/>
                  <a:pt x="9570" y="35"/>
                </a:cubicBezTo>
                <a:cubicBezTo>
                  <a:pt x="7158" y="266"/>
                  <a:pt x="4856" y="1363"/>
                  <a:pt x="3138" y="3102"/>
                </a:cubicBezTo>
                <a:cubicBezTo>
                  <a:pt x="2136" y="4117"/>
                  <a:pt x="1453" y="5139"/>
                  <a:pt x="833" y="6543"/>
                </a:cubicBezTo>
                <a:cubicBezTo>
                  <a:pt x="665" y="6924"/>
                  <a:pt x="320" y="8034"/>
                  <a:pt x="223" y="8517"/>
                </a:cubicBezTo>
                <a:cubicBezTo>
                  <a:pt x="-74" y="9987"/>
                  <a:pt x="-74" y="11582"/>
                  <a:pt x="223" y="13051"/>
                </a:cubicBezTo>
                <a:cubicBezTo>
                  <a:pt x="320" y="13534"/>
                  <a:pt x="665" y="14644"/>
                  <a:pt x="833" y="15025"/>
                </a:cubicBezTo>
                <a:cubicBezTo>
                  <a:pt x="1259" y="15990"/>
                  <a:pt x="1758" y="16843"/>
                  <a:pt x="2336" y="17579"/>
                </a:cubicBezTo>
                <a:cubicBezTo>
                  <a:pt x="3015" y="18443"/>
                  <a:pt x="4132" y="19435"/>
                  <a:pt x="5072" y="20013"/>
                </a:cubicBezTo>
                <a:cubicBezTo>
                  <a:pt x="6371" y="20812"/>
                  <a:pt x="7953" y="21360"/>
                  <a:pt x="9443" y="21528"/>
                </a:cubicBezTo>
                <a:cubicBezTo>
                  <a:pt x="9983" y="21589"/>
                  <a:pt x="11769" y="21552"/>
                  <a:pt x="12247" y="21469"/>
                </a:cubicBezTo>
                <a:cubicBezTo>
                  <a:pt x="12852" y="21363"/>
                  <a:pt x="13477" y="21204"/>
                  <a:pt x="14016" y="21020"/>
                </a:cubicBezTo>
                <a:cubicBezTo>
                  <a:pt x="17443" y="19848"/>
                  <a:pt x="20093" y="16895"/>
                  <a:pt x="20925" y="13316"/>
                </a:cubicBezTo>
                <a:cubicBezTo>
                  <a:pt x="21526" y="10732"/>
                  <a:pt x="21191" y="8058"/>
                  <a:pt x="19980" y="5721"/>
                </a:cubicBezTo>
                <a:cubicBezTo>
                  <a:pt x="18421" y="2713"/>
                  <a:pt x="15634" y="689"/>
                  <a:pt x="12247" y="105"/>
                </a:cubicBezTo>
                <a:cubicBezTo>
                  <a:pt x="11819" y="31"/>
                  <a:pt x="10914" y="-11"/>
                  <a:pt x="10197" y="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49" name=""/>
          <p:cNvSpPr txBox="1"/>
          <p:nvPr/>
        </p:nvSpPr>
        <p:spPr>
          <a:xfrm>
            <a:off x="2292728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</a:t>
            </a:r>
          </a:p>
        </p:txBody>
      </p:sp>
      <p:sp>
        <p:nvSpPr>
          <p:cNvPr id="150" name=""/>
          <p:cNvSpPr txBox="1"/>
          <p:nvPr/>
        </p:nvSpPr>
        <p:spPr>
          <a:xfrm>
            <a:off x="7235614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</a:t>
            </a:r>
          </a:p>
        </p:txBody>
      </p:sp>
      <p:sp>
        <p:nvSpPr>
          <p:cNvPr id="151" name=""/>
          <p:cNvSpPr txBox="1"/>
          <p:nvPr/>
        </p:nvSpPr>
        <p:spPr>
          <a:xfrm>
            <a:off x="2292728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</a:t>
            </a:r>
          </a:p>
        </p:txBody>
      </p:sp>
      <p:sp>
        <p:nvSpPr>
          <p:cNvPr id="152" name=""/>
          <p:cNvSpPr txBox="1"/>
          <p:nvPr/>
        </p:nvSpPr>
        <p:spPr>
          <a:xfrm>
            <a:off x="12192000" y="8751953"/>
            <a:ext cx="1016003" cy="1002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5900" tIns="215900" rIns="215900" bIns="2159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5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</a:t>
            </a:r>
          </a:p>
        </p:txBody>
      </p:sp>
      <p:sp>
        <p:nvSpPr>
          <p:cNvPr id="153" name=""/>
          <p:cNvSpPr txBox="1"/>
          <p:nvPr/>
        </p:nvSpPr>
        <p:spPr>
          <a:xfrm>
            <a:off x="12192000" y="67656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</a:t>
            </a:r>
          </a:p>
        </p:txBody>
      </p:sp>
      <p:sp>
        <p:nvSpPr>
          <p:cNvPr id="154" name=""/>
          <p:cNvSpPr txBox="1"/>
          <p:nvPr/>
        </p:nvSpPr>
        <p:spPr>
          <a:xfrm>
            <a:off x="7222914" y="8957509"/>
            <a:ext cx="1016003" cy="59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8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</a:t>
            </a:r>
          </a:p>
        </p:txBody>
      </p:sp>
      <p:sp>
        <p:nvSpPr>
          <p:cNvPr id="155" name=""/>
          <p:cNvSpPr txBox="1"/>
          <p:nvPr/>
        </p:nvSpPr>
        <p:spPr>
          <a:xfrm>
            <a:off x="17145000" y="8975418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</a:t>
            </a:r>
          </a:p>
        </p:txBody>
      </p:sp>
      <p:sp>
        <p:nvSpPr>
          <p:cNvPr id="156" name="BREAKOUT ROOMS"/>
          <p:cNvSpPr txBox="1"/>
          <p:nvPr/>
        </p:nvSpPr>
        <p:spPr>
          <a:xfrm>
            <a:off x="18489144" y="6535529"/>
            <a:ext cx="2668763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2700">
              <a:defRPr b="1" cap="all" spc="100" sz="2000">
                <a:solidFill>
                  <a:srgbClr val="24262C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BREAKOUT ROOMS</a:t>
            </a:r>
          </a:p>
        </p:txBody>
      </p:sp>
      <p:sp>
        <p:nvSpPr>
          <p:cNvPr id="157" name="Group users into breakout rooms for team collaboration."/>
          <p:cNvSpPr txBox="1"/>
          <p:nvPr/>
        </p:nvSpPr>
        <p:spPr>
          <a:xfrm>
            <a:off x="18489144" y="7005429"/>
            <a:ext cx="3320209" cy="71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defRPr spc="66" sz="2200">
                <a:solidFill>
                  <a:srgbClr val="504E4E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Form teams of users for group work.</a:t>
            </a:r>
          </a:p>
        </p:txBody>
      </p:sp>
      <p:sp>
        <p:nvSpPr>
          <p:cNvPr id="158" name="Circle"/>
          <p:cNvSpPr/>
          <p:nvPr/>
        </p:nvSpPr>
        <p:spPr>
          <a:xfrm>
            <a:off x="17145000" y="6536860"/>
            <a:ext cx="1016003" cy="1016003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b="1" spc="-90">
                <a:solidFill>
                  <a:srgbClr val="0E70D7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pPr>
          </a:p>
        </p:txBody>
      </p:sp>
      <p:sp>
        <p:nvSpPr>
          <p:cNvPr id="159" name=""/>
          <p:cNvSpPr txBox="1"/>
          <p:nvPr/>
        </p:nvSpPr>
        <p:spPr>
          <a:xfrm>
            <a:off x="17145000" y="6766949"/>
            <a:ext cx="1016003" cy="55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solidFill>
                  <a:srgbClr val="FFFFFF"/>
                </a:solidFill>
                <a:latin typeface="BigBlueButton"/>
                <a:ea typeface="BigBlueButton"/>
                <a:cs typeface="BigBlueButton"/>
                <a:sym typeface="BigBlueButton"/>
              </a:defRPr>
            </a:lvl1pPr>
          </a:lstStyle>
          <a:p>
            <a:pPr/>
            <a:r>
              <a:t>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</a:tblGrid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  <a:gridCol w="460075"/>
              </a:tblGrid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12191999"/>
                <a:gridCol w="12191999"/>
              </a:tblGrid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8128000"/>
                <a:gridCol w="8128000"/>
                <a:gridCol w="8128000"/>
              </a:tblGrid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7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6096000"/>
                <a:gridCol w="6096000"/>
                <a:gridCol w="6096000"/>
                <a:gridCol w="6096000"/>
              </a:tblGrid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0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elle"/>
          <p:cNvGraphicFramePr/>
          <p:nvPr/>
        </p:nvGraphicFramePr>
        <p:xfrm>
          <a:off x="-1" y="0"/>
          <a:ext cx="24393526" cy="1372552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4876800"/>
                <a:gridCol w="4876800"/>
                <a:gridCol w="4876800"/>
                <a:gridCol w="4876800"/>
                <a:gridCol w="4876800"/>
              </a:tblGrid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63500" dist="3302" dir="540000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3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100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pPr/>
            <a:r>
              <a:t>This slide left blank for whiteboard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