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27432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15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05"/>
    <p:restoredTop sz="96743"/>
  </p:normalViewPr>
  <p:slideViewPr>
    <p:cSldViewPr snapToGrid="0" snapToObjects="1">
      <p:cViewPr>
        <p:scale>
          <a:sx n="90" d="100"/>
          <a:sy n="90" d="100"/>
        </p:scale>
        <p:origin x="-1536" y="-3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992968"/>
            <a:ext cx="23317200" cy="6366933"/>
          </a:xfrm>
        </p:spPr>
        <p:txBody>
          <a:bodyPr anchor="b"/>
          <a:lstStyle>
            <a:lvl1pPr algn="ctr">
              <a:defRPr sz="16000"/>
            </a:lvl1pPr>
          </a:lstStyle>
          <a:p>
            <a:r>
              <a:rPr lang="en-US"/>
              <a:t>Click to edit Master title style</a:t>
            </a:r>
            <a:endParaRPr lang="en-US" dirty="0"/>
          </a:p>
        </p:txBody>
      </p:sp>
      <p:sp>
        <p:nvSpPr>
          <p:cNvPr id="3" name="Subtitle 2"/>
          <p:cNvSpPr>
            <a:spLocks noGrp="1"/>
          </p:cNvSpPr>
          <p:nvPr>
            <p:ph type="subTitle" idx="1"/>
          </p:nvPr>
        </p:nvSpPr>
        <p:spPr>
          <a:xfrm>
            <a:off x="3429000" y="9605435"/>
            <a:ext cx="20574000" cy="4415365"/>
          </a:xfrm>
        </p:spPr>
        <p:txBody>
          <a:bodyPr/>
          <a:lstStyle>
            <a:lvl1pPr marL="0" indent="0" algn="ctr">
              <a:buNone/>
              <a:defRPr sz="6400"/>
            </a:lvl1pPr>
            <a:lvl2pPr marL="1219215" indent="0" algn="ctr">
              <a:buNone/>
              <a:defRPr sz="5333"/>
            </a:lvl2pPr>
            <a:lvl3pPr marL="2438430" indent="0" algn="ctr">
              <a:buNone/>
              <a:defRPr sz="4800"/>
            </a:lvl3pPr>
            <a:lvl4pPr marL="3657646" indent="0" algn="ctr">
              <a:buNone/>
              <a:defRPr sz="4267"/>
            </a:lvl4pPr>
            <a:lvl5pPr marL="4876861" indent="0" algn="ctr">
              <a:buNone/>
              <a:defRPr sz="4267"/>
            </a:lvl5pPr>
            <a:lvl6pPr marL="6096076" indent="0" algn="ctr">
              <a:buNone/>
              <a:defRPr sz="4267"/>
            </a:lvl6pPr>
            <a:lvl7pPr marL="7315291" indent="0" algn="ctr">
              <a:buNone/>
              <a:defRPr sz="4267"/>
            </a:lvl7pPr>
            <a:lvl8pPr marL="8534507" indent="0" algn="ctr">
              <a:buNone/>
              <a:defRPr sz="4267"/>
            </a:lvl8pPr>
            <a:lvl9pPr marL="9753722" indent="0" algn="ctr">
              <a:buNone/>
              <a:defRPr sz="426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C7C448-BECE-5640-A005-EC0021362175}" type="datetimeFigureOut">
              <a:rPr lang="en-US" smtClean="0"/>
              <a:t>6/3/19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C0E0C-35E0-3D44-8613-94E986789388}" type="slidenum">
              <a:rPr lang="en-US" smtClean="0"/>
              <a:t>‹#›</a:t>
            </a:fld>
            <a:endParaRPr lang="en-US"/>
          </a:p>
        </p:txBody>
      </p:sp>
    </p:spTree>
    <p:extLst>
      <p:ext uri="{BB962C8B-B14F-4D97-AF65-F5344CB8AC3E}">
        <p14:creationId xmlns:p14="http://schemas.microsoft.com/office/powerpoint/2010/main" val="387737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7C448-BECE-5640-A005-EC0021362175}" type="datetimeFigureOut">
              <a:rPr lang="en-US" smtClean="0"/>
              <a:t>6/3/19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C0E0C-35E0-3D44-8613-94E986789388}" type="slidenum">
              <a:rPr lang="en-US" smtClean="0"/>
              <a:t>‹#›</a:t>
            </a:fld>
            <a:endParaRPr lang="en-US"/>
          </a:p>
        </p:txBody>
      </p:sp>
    </p:spTree>
    <p:extLst>
      <p:ext uri="{BB962C8B-B14F-4D97-AF65-F5344CB8AC3E}">
        <p14:creationId xmlns:p14="http://schemas.microsoft.com/office/powerpoint/2010/main" val="123814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973667"/>
            <a:ext cx="5915025"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973667"/>
            <a:ext cx="17402175"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7C448-BECE-5640-A005-EC0021362175}" type="datetimeFigureOut">
              <a:rPr lang="en-US" smtClean="0"/>
              <a:t>6/3/19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C0E0C-35E0-3D44-8613-94E986789388}" type="slidenum">
              <a:rPr lang="en-US" smtClean="0"/>
              <a:t>‹#›</a:t>
            </a:fld>
            <a:endParaRPr lang="en-US"/>
          </a:p>
        </p:txBody>
      </p:sp>
    </p:spTree>
    <p:extLst>
      <p:ext uri="{BB962C8B-B14F-4D97-AF65-F5344CB8AC3E}">
        <p14:creationId xmlns:p14="http://schemas.microsoft.com/office/powerpoint/2010/main" val="3975458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7C448-BECE-5640-A005-EC0021362175}" type="datetimeFigureOut">
              <a:rPr lang="en-US" smtClean="0"/>
              <a:t>6/3/19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C0E0C-35E0-3D44-8613-94E986789388}" type="slidenum">
              <a:rPr lang="en-US" smtClean="0"/>
              <a:t>‹#›</a:t>
            </a:fld>
            <a:endParaRPr lang="en-US"/>
          </a:p>
        </p:txBody>
      </p:sp>
    </p:spTree>
    <p:extLst>
      <p:ext uri="{BB962C8B-B14F-4D97-AF65-F5344CB8AC3E}">
        <p14:creationId xmlns:p14="http://schemas.microsoft.com/office/powerpoint/2010/main" val="285537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4559305"/>
            <a:ext cx="23660100" cy="7607299"/>
          </a:xfrm>
        </p:spPr>
        <p:txBody>
          <a:bodyPr anchor="b"/>
          <a:lstStyle>
            <a:lvl1pPr>
              <a:defRPr sz="16000"/>
            </a:lvl1pPr>
          </a:lstStyle>
          <a:p>
            <a:r>
              <a:rPr lang="en-US"/>
              <a:t>Click to edit Master title style</a:t>
            </a:r>
            <a:endParaRPr lang="en-US" dirty="0"/>
          </a:p>
        </p:txBody>
      </p:sp>
      <p:sp>
        <p:nvSpPr>
          <p:cNvPr id="3" name="Text Placeholder 2"/>
          <p:cNvSpPr>
            <a:spLocks noGrp="1"/>
          </p:cNvSpPr>
          <p:nvPr>
            <p:ph type="body" idx="1"/>
          </p:nvPr>
        </p:nvSpPr>
        <p:spPr>
          <a:xfrm>
            <a:off x="1871664" y="12238572"/>
            <a:ext cx="23660100" cy="4000499"/>
          </a:xfrm>
        </p:spPr>
        <p:txBody>
          <a:bodyPr/>
          <a:lstStyle>
            <a:lvl1pPr marL="0" indent="0">
              <a:buNone/>
              <a:defRPr sz="6400">
                <a:solidFill>
                  <a:schemeClr val="tx1"/>
                </a:solidFill>
              </a:defRPr>
            </a:lvl1pPr>
            <a:lvl2pPr marL="1219215" indent="0">
              <a:buNone/>
              <a:defRPr sz="5333">
                <a:solidFill>
                  <a:schemeClr val="tx1">
                    <a:tint val="75000"/>
                  </a:schemeClr>
                </a:solidFill>
              </a:defRPr>
            </a:lvl2pPr>
            <a:lvl3pPr marL="2438430" indent="0">
              <a:buNone/>
              <a:defRPr sz="4800">
                <a:solidFill>
                  <a:schemeClr val="tx1">
                    <a:tint val="75000"/>
                  </a:schemeClr>
                </a:solidFill>
              </a:defRPr>
            </a:lvl3pPr>
            <a:lvl4pPr marL="3657646" indent="0">
              <a:buNone/>
              <a:defRPr sz="4267">
                <a:solidFill>
                  <a:schemeClr val="tx1">
                    <a:tint val="75000"/>
                  </a:schemeClr>
                </a:solidFill>
              </a:defRPr>
            </a:lvl4pPr>
            <a:lvl5pPr marL="4876861" indent="0">
              <a:buNone/>
              <a:defRPr sz="4267">
                <a:solidFill>
                  <a:schemeClr val="tx1">
                    <a:tint val="75000"/>
                  </a:schemeClr>
                </a:solidFill>
              </a:defRPr>
            </a:lvl5pPr>
            <a:lvl6pPr marL="6096076" indent="0">
              <a:buNone/>
              <a:defRPr sz="4267">
                <a:solidFill>
                  <a:schemeClr val="tx1">
                    <a:tint val="75000"/>
                  </a:schemeClr>
                </a:solidFill>
              </a:defRPr>
            </a:lvl6pPr>
            <a:lvl7pPr marL="7315291" indent="0">
              <a:buNone/>
              <a:defRPr sz="4267">
                <a:solidFill>
                  <a:schemeClr val="tx1">
                    <a:tint val="75000"/>
                  </a:schemeClr>
                </a:solidFill>
              </a:defRPr>
            </a:lvl7pPr>
            <a:lvl8pPr marL="8534507" indent="0">
              <a:buNone/>
              <a:defRPr sz="4267">
                <a:solidFill>
                  <a:schemeClr val="tx1">
                    <a:tint val="75000"/>
                  </a:schemeClr>
                </a:solidFill>
              </a:defRPr>
            </a:lvl8pPr>
            <a:lvl9pPr marL="9753722" indent="0">
              <a:buNone/>
              <a:defRPr sz="42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7C448-BECE-5640-A005-EC0021362175}" type="datetimeFigureOut">
              <a:rPr lang="en-US" smtClean="0"/>
              <a:t>6/3/19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C0E0C-35E0-3D44-8613-94E986789388}" type="slidenum">
              <a:rPr lang="en-US" smtClean="0"/>
              <a:t>‹#›</a:t>
            </a:fld>
            <a:endParaRPr lang="en-US"/>
          </a:p>
        </p:txBody>
      </p:sp>
    </p:spTree>
    <p:extLst>
      <p:ext uri="{BB962C8B-B14F-4D97-AF65-F5344CB8AC3E}">
        <p14:creationId xmlns:p14="http://schemas.microsoft.com/office/powerpoint/2010/main" val="397752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4868333"/>
            <a:ext cx="116586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4868333"/>
            <a:ext cx="116586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C7C448-BECE-5640-A005-EC0021362175}" type="datetimeFigureOut">
              <a:rPr lang="en-US" smtClean="0"/>
              <a:t>6/3/19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C0E0C-35E0-3D44-8613-94E986789388}" type="slidenum">
              <a:rPr lang="en-US" smtClean="0"/>
              <a:t>‹#›</a:t>
            </a:fld>
            <a:endParaRPr lang="en-US"/>
          </a:p>
        </p:txBody>
      </p:sp>
    </p:spTree>
    <p:extLst>
      <p:ext uri="{BB962C8B-B14F-4D97-AF65-F5344CB8AC3E}">
        <p14:creationId xmlns:p14="http://schemas.microsoft.com/office/powerpoint/2010/main" val="3217575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973671"/>
            <a:ext cx="236601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4483101"/>
            <a:ext cx="11605020"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a:t>Click to edit Master text styles</a:t>
            </a:r>
          </a:p>
        </p:txBody>
      </p:sp>
      <p:sp>
        <p:nvSpPr>
          <p:cNvPr id="4" name="Content Placeholder 3"/>
          <p:cNvSpPr>
            <a:spLocks noGrp="1"/>
          </p:cNvSpPr>
          <p:nvPr>
            <p:ph sz="half" idx="2"/>
          </p:nvPr>
        </p:nvSpPr>
        <p:spPr>
          <a:xfrm>
            <a:off x="1889526" y="6680200"/>
            <a:ext cx="11605020"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4483101"/>
            <a:ext cx="11662173"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a:t>Click to edit Master text styles</a:t>
            </a:r>
          </a:p>
        </p:txBody>
      </p:sp>
      <p:sp>
        <p:nvSpPr>
          <p:cNvPr id="6" name="Content Placeholder 5"/>
          <p:cNvSpPr>
            <a:spLocks noGrp="1"/>
          </p:cNvSpPr>
          <p:nvPr>
            <p:ph sz="quarter" idx="4"/>
          </p:nvPr>
        </p:nvSpPr>
        <p:spPr>
          <a:xfrm>
            <a:off x="13887452" y="6680200"/>
            <a:ext cx="11662173"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C7C448-BECE-5640-A005-EC0021362175}" type="datetimeFigureOut">
              <a:rPr lang="en-US" smtClean="0"/>
              <a:t>6/3/19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6C0E0C-35E0-3D44-8613-94E986789388}" type="slidenum">
              <a:rPr lang="en-US" smtClean="0"/>
              <a:t>‹#›</a:t>
            </a:fld>
            <a:endParaRPr lang="en-US"/>
          </a:p>
        </p:txBody>
      </p:sp>
    </p:spTree>
    <p:extLst>
      <p:ext uri="{BB962C8B-B14F-4D97-AF65-F5344CB8AC3E}">
        <p14:creationId xmlns:p14="http://schemas.microsoft.com/office/powerpoint/2010/main" val="2233484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C7C448-BECE-5640-A005-EC0021362175}" type="datetimeFigureOut">
              <a:rPr lang="en-US" smtClean="0"/>
              <a:t>6/3/19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6C0E0C-35E0-3D44-8613-94E986789388}" type="slidenum">
              <a:rPr lang="en-US" smtClean="0"/>
              <a:t>‹#›</a:t>
            </a:fld>
            <a:endParaRPr lang="en-US"/>
          </a:p>
        </p:txBody>
      </p:sp>
    </p:spTree>
    <p:extLst>
      <p:ext uri="{BB962C8B-B14F-4D97-AF65-F5344CB8AC3E}">
        <p14:creationId xmlns:p14="http://schemas.microsoft.com/office/powerpoint/2010/main" val="95134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7C448-BECE-5640-A005-EC0021362175}" type="datetimeFigureOut">
              <a:rPr lang="en-US" smtClean="0"/>
              <a:t>6/3/19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6C0E0C-35E0-3D44-8613-94E986789388}" type="slidenum">
              <a:rPr lang="en-US" smtClean="0"/>
              <a:t>‹#›</a:t>
            </a:fld>
            <a:endParaRPr lang="en-US"/>
          </a:p>
        </p:txBody>
      </p:sp>
    </p:spTree>
    <p:extLst>
      <p:ext uri="{BB962C8B-B14F-4D97-AF65-F5344CB8AC3E}">
        <p14:creationId xmlns:p14="http://schemas.microsoft.com/office/powerpoint/2010/main" val="2039694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19200"/>
            <a:ext cx="8847534" cy="4267200"/>
          </a:xfrm>
        </p:spPr>
        <p:txBody>
          <a:bodyPr anchor="b"/>
          <a:lstStyle>
            <a:lvl1pPr>
              <a:defRPr sz="8533"/>
            </a:lvl1pPr>
          </a:lstStyle>
          <a:p>
            <a:r>
              <a:rPr lang="en-US"/>
              <a:t>Click to edit Master title style</a:t>
            </a:r>
            <a:endParaRPr lang="en-US" dirty="0"/>
          </a:p>
        </p:txBody>
      </p:sp>
      <p:sp>
        <p:nvSpPr>
          <p:cNvPr id="3" name="Content Placeholder 2"/>
          <p:cNvSpPr>
            <a:spLocks noGrp="1"/>
          </p:cNvSpPr>
          <p:nvPr>
            <p:ph idx="1"/>
          </p:nvPr>
        </p:nvSpPr>
        <p:spPr>
          <a:xfrm>
            <a:off x="11662173" y="2633138"/>
            <a:ext cx="13887450" cy="12996333"/>
          </a:xfrm>
        </p:spPr>
        <p:txBody>
          <a:bodyPr/>
          <a:lstStyle>
            <a:lvl1pPr>
              <a:defRPr sz="8533"/>
            </a:lvl1pPr>
            <a:lvl2pPr>
              <a:defRPr sz="7467"/>
            </a:lvl2pPr>
            <a:lvl3pPr>
              <a:defRPr sz="6400"/>
            </a:lvl3pPr>
            <a:lvl4pPr>
              <a:defRPr sz="5333"/>
            </a:lvl4pPr>
            <a:lvl5pPr>
              <a:defRPr sz="5333"/>
            </a:lvl5pPr>
            <a:lvl6pPr>
              <a:defRPr sz="5333"/>
            </a:lvl6pPr>
            <a:lvl7pPr>
              <a:defRPr sz="5333"/>
            </a:lvl7pPr>
            <a:lvl8pPr>
              <a:defRPr sz="5333"/>
            </a:lvl8pPr>
            <a:lvl9pPr>
              <a:defRPr sz="5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5486400"/>
            <a:ext cx="8847534"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a:t>Click to edit Master text styles</a:t>
            </a:r>
          </a:p>
        </p:txBody>
      </p:sp>
      <p:sp>
        <p:nvSpPr>
          <p:cNvPr id="5" name="Date Placeholder 4"/>
          <p:cNvSpPr>
            <a:spLocks noGrp="1"/>
          </p:cNvSpPr>
          <p:nvPr>
            <p:ph type="dt" sz="half" idx="10"/>
          </p:nvPr>
        </p:nvSpPr>
        <p:spPr/>
        <p:txBody>
          <a:bodyPr/>
          <a:lstStyle/>
          <a:p>
            <a:fld id="{43C7C448-BECE-5640-A005-EC0021362175}" type="datetimeFigureOut">
              <a:rPr lang="en-US" smtClean="0"/>
              <a:t>6/3/19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C0E0C-35E0-3D44-8613-94E986789388}" type="slidenum">
              <a:rPr lang="en-US" smtClean="0"/>
              <a:t>‹#›</a:t>
            </a:fld>
            <a:endParaRPr lang="en-US"/>
          </a:p>
        </p:txBody>
      </p:sp>
    </p:spTree>
    <p:extLst>
      <p:ext uri="{BB962C8B-B14F-4D97-AF65-F5344CB8AC3E}">
        <p14:creationId xmlns:p14="http://schemas.microsoft.com/office/powerpoint/2010/main" val="3750640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19200"/>
            <a:ext cx="8847534" cy="4267200"/>
          </a:xfrm>
        </p:spPr>
        <p:txBody>
          <a:bodyPr anchor="b"/>
          <a:lstStyle>
            <a:lvl1pPr>
              <a:defRPr sz="8533"/>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2633138"/>
            <a:ext cx="13887450" cy="12996333"/>
          </a:xfrm>
        </p:spPr>
        <p:txBody>
          <a:bodyPr anchor="t"/>
          <a:lstStyle>
            <a:lvl1pPr marL="0" indent="0">
              <a:buNone/>
              <a:defRPr sz="8533"/>
            </a:lvl1pPr>
            <a:lvl2pPr marL="1219215" indent="0">
              <a:buNone/>
              <a:defRPr sz="7467"/>
            </a:lvl2pPr>
            <a:lvl3pPr marL="2438430" indent="0">
              <a:buNone/>
              <a:defRPr sz="6400"/>
            </a:lvl3pPr>
            <a:lvl4pPr marL="3657646" indent="0">
              <a:buNone/>
              <a:defRPr sz="5333"/>
            </a:lvl4pPr>
            <a:lvl5pPr marL="4876861" indent="0">
              <a:buNone/>
              <a:defRPr sz="5333"/>
            </a:lvl5pPr>
            <a:lvl6pPr marL="6096076" indent="0">
              <a:buNone/>
              <a:defRPr sz="5333"/>
            </a:lvl6pPr>
            <a:lvl7pPr marL="7315291" indent="0">
              <a:buNone/>
              <a:defRPr sz="5333"/>
            </a:lvl7pPr>
            <a:lvl8pPr marL="8534507" indent="0">
              <a:buNone/>
              <a:defRPr sz="5333"/>
            </a:lvl8pPr>
            <a:lvl9pPr marL="9753722" indent="0">
              <a:buNone/>
              <a:defRPr sz="5333"/>
            </a:lvl9pPr>
          </a:lstStyle>
          <a:p>
            <a:r>
              <a:rPr lang="en-US"/>
              <a:t>Click icon to add picture</a:t>
            </a:r>
            <a:endParaRPr lang="en-US" dirty="0"/>
          </a:p>
        </p:txBody>
      </p:sp>
      <p:sp>
        <p:nvSpPr>
          <p:cNvPr id="4" name="Text Placeholder 3"/>
          <p:cNvSpPr>
            <a:spLocks noGrp="1"/>
          </p:cNvSpPr>
          <p:nvPr>
            <p:ph type="body" sz="half" idx="2"/>
          </p:nvPr>
        </p:nvSpPr>
        <p:spPr>
          <a:xfrm>
            <a:off x="1889523" y="5486400"/>
            <a:ext cx="8847534"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a:t>Click to edit Master text styles</a:t>
            </a:r>
          </a:p>
        </p:txBody>
      </p:sp>
      <p:sp>
        <p:nvSpPr>
          <p:cNvPr id="5" name="Date Placeholder 4"/>
          <p:cNvSpPr>
            <a:spLocks noGrp="1"/>
          </p:cNvSpPr>
          <p:nvPr>
            <p:ph type="dt" sz="half" idx="10"/>
          </p:nvPr>
        </p:nvSpPr>
        <p:spPr/>
        <p:txBody>
          <a:bodyPr/>
          <a:lstStyle/>
          <a:p>
            <a:fld id="{43C7C448-BECE-5640-A005-EC0021362175}" type="datetimeFigureOut">
              <a:rPr lang="en-US" smtClean="0"/>
              <a:t>6/3/19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C0E0C-35E0-3D44-8613-94E986789388}" type="slidenum">
              <a:rPr lang="en-US" smtClean="0"/>
              <a:t>‹#›</a:t>
            </a:fld>
            <a:endParaRPr lang="en-US"/>
          </a:p>
        </p:txBody>
      </p:sp>
    </p:spTree>
    <p:extLst>
      <p:ext uri="{BB962C8B-B14F-4D97-AF65-F5344CB8AC3E}">
        <p14:creationId xmlns:p14="http://schemas.microsoft.com/office/powerpoint/2010/main" val="1334172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973671"/>
            <a:ext cx="236601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4868333"/>
            <a:ext cx="236601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16950271"/>
            <a:ext cx="6172200" cy="973667"/>
          </a:xfrm>
          <a:prstGeom prst="rect">
            <a:avLst/>
          </a:prstGeom>
        </p:spPr>
        <p:txBody>
          <a:bodyPr vert="horz" lIns="91440" tIns="45720" rIns="91440" bIns="45720" rtlCol="0" anchor="ctr"/>
          <a:lstStyle>
            <a:lvl1pPr algn="l">
              <a:defRPr sz="3200">
                <a:solidFill>
                  <a:schemeClr val="tx1">
                    <a:tint val="75000"/>
                  </a:schemeClr>
                </a:solidFill>
              </a:defRPr>
            </a:lvl1pPr>
          </a:lstStyle>
          <a:p>
            <a:fld id="{43C7C448-BECE-5640-A005-EC0021362175}" type="datetimeFigureOut">
              <a:rPr lang="en-US" smtClean="0"/>
              <a:t>6/3/19</a:t>
            </a:fld>
            <a:endParaRPr lang="en-US"/>
          </a:p>
        </p:txBody>
      </p:sp>
      <p:sp>
        <p:nvSpPr>
          <p:cNvPr id="5" name="Footer Placeholder 4"/>
          <p:cNvSpPr>
            <a:spLocks noGrp="1"/>
          </p:cNvSpPr>
          <p:nvPr>
            <p:ph type="ftr" sz="quarter" idx="3"/>
          </p:nvPr>
        </p:nvSpPr>
        <p:spPr>
          <a:xfrm>
            <a:off x="9086850" y="16950271"/>
            <a:ext cx="9258300" cy="973667"/>
          </a:xfrm>
          <a:prstGeom prst="rect">
            <a:avLst/>
          </a:prstGeom>
        </p:spPr>
        <p:txBody>
          <a:bodyPr vert="horz" lIns="91440" tIns="45720" rIns="91440" bIns="45720" rtlCol="0" anchor="ctr"/>
          <a:lstStyle>
            <a:lvl1pPr algn="ctr">
              <a:defRPr sz="3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16950271"/>
            <a:ext cx="6172200" cy="973667"/>
          </a:xfrm>
          <a:prstGeom prst="rect">
            <a:avLst/>
          </a:prstGeom>
        </p:spPr>
        <p:txBody>
          <a:bodyPr vert="horz" lIns="91440" tIns="45720" rIns="91440" bIns="45720" rtlCol="0" anchor="ctr"/>
          <a:lstStyle>
            <a:lvl1pPr algn="r">
              <a:defRPr sz="3200">
                <a:solidFill>
                  <a:schemeClr val="tx1">
                    <a:tint val="75000"/>
                  </a:schemeClr>
                </a:solidFill>
              </a:defRPr>
            </a:lvl1pPr>
          </a:lstStyle>
          <a:p>
            <a:fld id="{B36C0E0C-35E0-3D44-8613-94E986789388}" type="slidenum">
              <a:rPr lang="en-US" smtClean="0"/>
              <a:t>‹#›</a:t>
            </a:fld>
            <a:endParaRPr lang="en-US"/>
          </a:p>
        </p:txBody>
      </p:sp>
    </p:spTree>
    <p:extLst>
      <p:ext uri="{BB962C8B-B14F-4D97-AF65-F5344CB8AC3E}">
        <p14:creationId xmlns:p14="http://schemas.microsoft.com/office/powerpoint/2010/main" val="28818428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438430" rtl="0" eaLnBrk="1" latinLnBrk="0" hangingPunct="1">
        <a:lnSpc>
          <a:spcPct val="90000"/>
        </a:lnSpc>
        <a:spcBef>
          <a:spcPct val="0"/>
        </a:spcBef>
        <a:buNone/>
        <a:defRPr sz="11733" kern="1200">
          <a:solidFill>
            <a:schemeClr val="tx1"/>
          </a:solidFill>
          <a:latin typeface="+mj-lt"/>
          <a:ea typeface="+mj-ea"/>
          <a:cs typeface="+mj-cs"/>
        </a:defRPr>
      </a:lvl1pPr>
    </p:titleStyle>
    <p:bodyStyle>
      <a:lvl1pPr marL="609608" indent="-609608" algn="l" defTabSz="2438430" rtl="0" eaLnBrk="1" latinLnBrk="0" hangingPunct="1">
        <a:lnSpc>
          <a:spcPct val="90000"/>
        </a:lnSpc>
        <a:spcBef>
          <a:spcPts val="2667"/>
        </a:spcBef>
        <a:buFont typeface="Arial" panose="020B0604020202020204" pitchFamily="34" charset="0"/>
        <a:buChar char="•"/>
        <a:defRPr sz="7467" kern="1200">
          <a:solidFill>
            <a:schemeClr val="tx1"/>
          </a:solidFill>
          <a:latin typeface="+mn-lt"/>
          <a:ea typeface="+mn-ea"/>
          <a:cs typeface="+mn-cs"/>
        </a:defRPr>
      </a:lvl1pPr>
      <a:lvl2pPr marL="1828823" indent="-609608" algn="l" defTabSz="2438430" rtl="0" eaLnBrk="1" latinLnBrk="0" hangingPunct="1">
        <a:lnSpc>
          <a:spcPct val="90000"/>
        </a:lnSpc>
        <a:spcBef>
          <a:spcPts val="1333"/>
        </a:spcBef>
        <a:buFont typeface="Arial" panose="020B0604020202020204" pitchFamily="34" charset="0"/>
        <a:buChar char="•"/>
        <a:defRPr sz="6400" kern="1200">
          <a:solidFill>
            <a:schemeClr val="tx1"/>
          </a:solidFill>
          <a:latin typeface="+mn-lt"/>
          <a:ea typeface="+mn-ea"/>
          <a:cs typeface="+mn-cs"/>
        </a:defRPr>
      </a:lvl2pPr>
      <a:lvl3pPr marL="3048038" indent="-609608" algn="l" defTabSz="2438430" rtl="0" eaLnBrk="1" latinLnBrk="0" hangingPunct="1">
        <a:lnSpc>
          <a:spcPct val="90000"/>
        </a:lnSpc>
        <a:spcBef>
          <a:spcPts val="1333"/>
        </a:spcBef>
        <a:buFont typeface="Arial" panose="020B0604020202020204" pitchFamily="34" charset="0"/>
        <a:buChar char="•"/>
        <a:defRPr sz="5333" kern="1200">
          <a:solidFill>
            <a:schemeClr val="tx1"/>
          </a:solidFill>
          <a:latin typeface="+mn-lt"/>
          <a:ea typeface="+mn-ea"/>
          <a:cs typeface="+mn-cs"/>
        </a:defRPr>
      </a:lvl3pPr>
      <a:lvl4pPr marL="4267253"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4pPr>
      <a:lvl5pPr marL="548646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5pPr>
      <a:lvl6pPr marL="670568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6pPr>
      <a:lvl7pPr marL="792489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7pPr>
      <a:lvl8pPr marL="914411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8pPr>
      <a:lvl9pPr marL="10363330"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4F4E950-63A8-004A-A640-54C1E820EA63}"/>
              </a:ext>
            </a:extLst>
          </p:cNvPr>
          <p:cNvSpPr/>
          <p:nvPr/>
        </p:nvSpPr>
        <p:spPr>
          <a:xfrm>
            <a:off x="0" y="0"/>
            <a:ext cx="27432000" cy="2219325"/>
          </a:xfrm>
          <a:prstGeom prst="rect">
            <a:avLst/>
          </a:prstGeom>
          <a:solidFill>
            <a:srgbClr val="8C1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616F58C-A9D0-A247-9AB8-B0ACF0BAF877}"/>
              </a:ext>
            </a:extLst>
          </p:cNvPr>
          <p:cNvPicPr>
            <a:picLocks noChangeAspect="1"/>
          </p:cNvPicPr>
          <p:nvPr/>
        </p:nvPicPr>
        <p:blipFill>
          <a:blip r:embed="rId2"/>
          <a:stretch>
            <a:fillRect/>
          </a:stretch>
        </p:blipFill>
        <p:spPr>
          <a:xfrm>
            <a:off x="314325" y="109536"/>
            <a:ext cx="2000251" cy="2000251"/>
          </a:xfrm>
          <a:prstGeom prst="rect">
            <a:avLst/>
          </a:prstGeom>
        </p:spPr>
      </p:pic>
      <p:sp>
        <p:nvSpPr>
          <p:cNvPr id="8" name="TextBox 7">
            <a:extLst>
              <a:ext uri="{FF2B5EF4-FFF2-40B4-BE49-F238E27FC236}">
                <a16:creationId xmlns:a16="http://schemas.microsoft.com/office/drawing/2014/main" id="{B8705B7F-8F68-F242-ACA1-91605AF2A811}"/>
              </a:ext>
            </a:extLst>
          </p:cNvPr>
          <p:cNvSpPr txBox="1"/>
          <p:nvPr/>
        </p:nvSpPr>
        <p:spPr>
          <a:xfrm>
            <a:off x="6798273" y="368795"/>
            <a:ext cx="13835454" cy="769441"/>
          </a:xfrm>
          <a:prstGeom prst="rect">
            <a:avLst/>
          </a:prstGeom>
          <a:noFill/>
        </p:spPr>
        <p:txBody>
          <a:bodyPr wrap="none" rtlCol="0">
            <a:spAutoFit/>
          </a:bodyPr>
          <a:lstStyle/>
          <a:p>
            <a:r>
              <a:rPr lang="en-US" sz="4400" dirty="0">
                <a:solidFill>
                  <a:schemeClr val="bg1"/>
                </a:solidFill>
                <a:latin typeface="Helvetica" pitchFamily="2" charset="0"/>
              </a:rPr>
              <a:t>Biometric Keystroke Authentication for Password Entry</a:t>
            </a:r>
          </a:p>
        </p:txBody>
      </p:sp>
      <p:sp>
        <p:nvSpPr>
          <p:cNvPr id="9" name="TextBox 8">
            <a:extLst>
              <a:ext uri="{FF2B5EF4-FFF2-40B4-BE49-F238E27FC236}">
                <a16:creationId xmlns:a16="http://schemas.microsoft.com/office/drawing/2014/main" id="{01DD6C0A-7CB8-374B-8A33-71AC6D7BD94E}"/>
              </a:ext>
            </a:extLst>
          </p:cNvPr>
          <p:cNvSpPr txBox="1"/>
          <p:nvPr/>
        </p:nvSpPr>
        <p:spPr>
          <a:xfrm>
            <a:off x="10610053" y="1107426"/>
            <a:ext cx="6211893" cy="461665"/>
          </a:xfrm>
          <a:prstGeom prst="rect">
            <a:avLst/>
          </a:prstGeom>
          <a:noFill/>
        </p:spPr>
        <p:txBody>
          <a:bodyPr wrap="none" rtlCol="0">
            <a:spAutoFit/>
          </a:bodyPr>
          <a:lstStyle/>
          <a:p>
            <a:r>
              <a:rPr lang="en-US" sz="2400" dirty="0">
                <a:solidFill>
                  <a:schemeClr val="bg1"/>
                </a:solidFill>
                <a:latin typeface="Helvetica" pitchFamily="2" charset="0"/>
              </a:rPr>
              <a:t>Ryan Kearns, Alex </a:t>
            </a:r>
            <a:r>
              <a:rPr lang="en-US" sz="2400" dirty="0" err="1">
                <a:solidFill>
                  <a:schemeClr val="bg1"/>
                </a:solidFill>
                <a:latin typeface="Helvetica" pitchFamily="2" charset="0"/>
              </a:rPr>
              <a:t>Langshur</a:t>
            </a:r>
            <a:r>
              <a:rPr lang="en-US" sz="2400" dirty="0">
                <a:solidFill>
                  <a:schemeClr val="bg1"/>
                </a:solidFill>
                <a:latin typeface="Helvetica" pitchFamily="2" charset="0"/>
              </a:rPr>
              <a:t>, Henry Mellsop</a:t>
            </a:r>
          </a:p>
        </p:txBody>
      </p:sp>
      <p:sp>
        <p:nvSpPr>
          <p:cNvPr id="10" name="TextBox 9">
            <a:extLst>
              <a:ext uri="{FF2B5EF4-FFF2-40B4-BE49-F238E27FC236}">
                <a16:creationId xmlns:a16="http://schemas.microsoft.com/office/drawing/2014/main" id="{3F9DC7AB-94F2-7740-B379-6153DAE9F209}"/>
              </a:ext>
            </a:extLst>
          </p:cNvPr>
          <p:cNvSpPr txBox="1"/>
          <p:nvPr/>
        </p:nvSpPr>
        <p:spPr>
          <a:xfrm>
            <a:off x="11971456" y="1590813"/>
            <a:ext cx="3489096" cy="369332"/>
          </a:xfrm>
          <a:prstGeom prst="rect">
            <a:avLst/>
          </a:prstGeom>
          <a:noFill/>
        </p:spPr>
        <p:txBody>
          <a:bodyPr wrap="none" rtlCol="0">
            <a:spAutoFit/>
          </a:bodyPr>
          <a:lstStyle/>
          <a:p>
            <a:pPr algn="ctr"/>
            <a:r>
              <a:rPr lang="en-US" dirty="0">
                <a:solidFill>
                  <a:schemeClr val="bg1"/>
                </a:solidFill>
                <a:latin typeface="Helvetica" pitchFamily="2" charset="0"/>
              </a:rPr>
              <a:t>Stanford University, Spring 2019</a:t>
            </a:r>
          </a:p>
        </p:txBody>
      </p:sp>
      <p:sp>
        <p:nvSpPr>
          <p:cNvPr id="11" name="Rectangle 10">
            <a:extLst>
              <a:ext uri="{FF2B5EF4-FFF2-40B4-BE49-F238E27FC236}">
                <a16:creationId xmlns:a16="http://schemas.microsoft.com/office/drawing/2014/main" id="{8E991B69-D906-0A46-BB9A-9D51FF26EB03}"/>
              </a:ext>
            </a:extLst>
          </p:cNvPr>
          <p:cNvSpPr/>
          <p:nvPr/>
        </p:nvSpPr>
        <p:spPr>
          <a:xfrm>
            <a:off x="0" y="2335528"/>
            <a:ext cx="9144000" cy="847725"/>
          </a:xfrm>
          <a:prstGeom prst="rect">
            <a:avLst/>
          </a:prstGeom>
          <a:solidFill>
            <a:srgbClr val="8C1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12" name="TextBox 11">
            <a:extLst>
              <a:ext uri="{FF2B5EF4-FFF2-40B4-BE49-F238E27FC236}">
                <a16:creationId xmlns:a16="http://schemas.microsoft.com/office/drawing/2014/main" id="{DA001C3D-09F4-F946-ADCC-9878C606F635}"/>
              </a:ext>
            </a:extLst>
          </p:cNvPr>
          <p:cNvSpPr txBox="1"/>
          <p:nvPr/>
        </p:nvSpPr>
        <p:spPr>
          <a:xfrm>
            <a:off x="3820833" y="2497780"/>
            <a:ext cx="1502334" cy="523220"/>
          </a:xfrm>
          <a:prstGeom prst="rect">
            <a:avLst/>
          </a:prstGeom>
          <a:noFill/>
        </p:spPr>
        <p:txBody>
          <a:bodyPr wrap="none" rtlCol="0">
            <a:spAutoFit/>
          </a:bodyPr>
          <a:lstStyle/>
          <a:p>
            <a:pPr algn="ctr"/>
            <a:r>
              <a:rPr lang="en-US" sz="2800" dirty="0">
                <a:solidFill>
                  <a:schemeClr val="bg1"/>
                </a:solidFill>
                <a:latin typeface="Helvetica" pitchFamily="2" charset="0"/>
              </a:rPr>
              <a:t>Abstract</a:t>
            </a:r>
          </a:p>
        </p:txBody>
      </p:sp>
      <p:sp>
        <p:nvSpPr>
          <p:cNvPr id="15" name="TextBox 14">
            <a:extLst>
              <a:ext uri="{FF2B5EF4-FFF2-40B4-BE49-F238E27FC236}">
                <a16:creationId xmlns:a16="http://schemas.microsoft.com/office/drawing/2014/main" id="{1336DE0C-2DEC-FB4D-BC12-CD64ABE94B1E}"/>
              </a:ext>
            </a:extLst>
          </p:cNvPr>
          <p:cNvSpPr txBox="1"/>
          <p:nvPr/>
        </p:nvSpPr>
        <p:spPr>
          <a:xfrm>
            <a:off x="134658" y="3345505"/>
            <a:ext cx="8890589" cy="4524315"/>
          </a:xfrm>
          <a:prstGeom prst="rect">
            <a:avLst/>
          </a:prstGeom>
          <a:noFill/>
        </p:spPr>
        <p:txBody>
          <a:bodyPr wrap="square" rtlCol="0">
            <a:spAutoFit/>
          </a:bodyPr>
          <a:lstStyle/>
          <a:p>
            <a:pPr algn="just"/>
            <a:r>
              <a:rPr lang="en-NZ" dirty="0">
                <a:latin typeface="Helvetica" pitchFamily="2" charset="0"/>
              </a:rPr>
              <a:t>Through research, we ascertained that typing habits vary subtly between individuals.  All together, these habits can be considered a ‘biometric signature’ of a given person.</a:t>
            </a:r>
          </a:p>
          <a:p>
            <a:pPr algn="just"/>
            <a:endParaRPr lang="en-NZ" dirty="0">
              <a:latin typeface="Helvetica" pitchFamily="2" charset="0"/>
            </a:endParaRPr>
          </a:p>
          <a:p>
            <a:pPr algn="just"/>
            <a:r>
              <a:rPr lang="en-NZ" dirty="0">
                <a:latin typeface="Helvetica" pitchFamily="2" charset="0"/>
              </a:rPr>
              <a:t>In our project, we applied this idea to create an augmented password security system.  The key idea is to not only verify whether a password is correct, but to also classify whether or not a given typist is the real user or not, based on this biometric signature.</a:t>
            </a:r>
          </a:p>
          <a:p>
            <a:pPr algn="just"/>
            <a:endParaRPr lang="en-NZ" dirty="0">
              <a:latin typeface="Helvetica" pitchFamily="2" charset="0"/>
            </a:endParaRPr>
          </a:p>
          <a:p>
            <a:pPr algn="just"/>
            <a:r>
              <a:rPr lang="en-NZ" dirty="0">
                <a:latin typeface="Helvetica" pitchFamily="2" charset="0"/>
              </a:rPr>
              <a:t>We experimented with various models in an attempt to discover which performed best at determining the authenticity of a user.  Our initial attempts relied on Manhattan, Euclidean and </a:t>
            </a:r>
            <a:r>
              <a:rPr lang="en-NZ" dirty="0" err="1">
                <a:latin typeface="Helvetica" pitchFamily="2" charset="0"/>
              </a:rPr>
              <a:t>Mahalanobis</a:t>
            </a:r>
            <a:r>
              <a:rPr lang="en-NZ" dirty="0">
                <a:latin typeface="Helvetica" pitchFamily="2" charset="0"/>
              </a:rPr>
              <a:t> distance inferencing techniques.  Manhattan, in particular, performed extremely well.</a:t>
            </a:r>
          </a:p>
          <a:p>
            <a:pPr algn="just"/>
            <a:endParaRPr lang="en-NZ" dirty="0">
              <a:latin typeface="Helvetica" pitchFamily="2" charset="0"/>
            </a:endParaRPr>
          </a:p>
          <a:p>
            <a:pPr algn="just"/>
            <a:r>
              <a:rPr lang="en-NZ" dirty="0">
                <a:latin typeface="Helvetica" pitchFamily="2" charset="0"/>
              </a:rPr>
              <a:t>In an attempt to do even better, we applied a logistic regression model over our data, with excellent success, as depicted below. At scale, we believe this system could provide a meaningfully augmented security system – providing a degree of redundancy even when a user’s password has been compromised.</a:t>
            </a:r>
            <a:endParaRPr lang="en-US" dirty="0">
              <a:latin typeface="Helvetica" pitchFamily="2" charset="0"/>
            </a:endParaRPr>
          </a:p>
        </p:txBody>
      </p:sp>
      <p:sp>
        <p:nvSpPr>
          <p:cNvPr id="16" name="Rectangle 15">
            <a:extLst>
              <a:ext uri="{FF2B5EF4-FFF2-40B4-BE49-F238E27FC236}">
                <a16:creationId xmlns:a16="http://schemas.microsoft.com/office/drawing/2014/main" id="{D44E2703-3F2A-A742-BCB5-66E05AD3C887}"/>
              </a:ext>
            </a:extLst>
          </p:cNvPr>
          <p:cNvSpPr/>
          <p:nvPr/>
        </p:nvSpPr>
        <p:spPr>
          <a:xfrm>
            <a:off x="9262755" y="2335528"/>
            <a:ext cx="8928000" cy="847725"/>
          </a:xfrm>
          <a:prstGeom prst="rect">
            <a:avLst/>
          </a:prstGeom>
          <a:solidFill>
            <a:srgbClr val="8C1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17" name="TextBox 16">
            <a:extLst>
              <a:ext uri="{FF2B5EF4-FFF2-40B4-BE49-F238E27FC236}">
                <a16:creationId xmlns:a16="http://schemas.microsoft.com/office/drawing/2014/main" id="{36FB86D2-399B-B142-ADF1-4EA3F622D0F7}"/>
              </a:ext>
            </a:extLst>
          </p:cNvPr>
          <p:cNvSpPr txBox="1"/>
          <p:nvPr/>
        </p:nvSpPr>
        <p:spPr>
          <a:xfrm>
            <a:off x="12522539" y="2497780"/>
            <a:ext cx="2624437" cy="523220"/>
          </a:xfrm>
          <a:prstGeom prst="rect">
            <a:avLst/>
          </a:prstGeom>
          <a:noFill/>
        </p:spPr>
        <p:txBody>
          <a:bodyPr wrap="none" rtlCol="0">
            <a:spAutoFit/>
          </a:bodyPr>
          <a:lstStyle/>
          <a:p>
            <a:pPr algn="ctr"/>
            <a:r>
              <a:rPr lang="en-US" sz="2800" dirty="0">
                <a:solidFill>
                  <a:schemeClr val="bg1"/>
                </a:solidFill>
                <a:latin typeface="Helvetica" pitchFamily="2" charset="0"/>
              </a:rPr>
              <a:t>Data Collection</a:t>
            </a:r>
          </a:p>
        </p:txBody>
      </p:sp>
      <p:sp>
        <p:nvSpPr>
          <p:cNvPr id="18" name="TextBox 17">
            <a:extLst>
              <a:ext uri="{FF2B5EF4-FFF2-40B4-BE49-F238E27FC236}">
                <a16:creationId xmlns:a16="http://schemas.microsoft.com/office/drawing/2014/main" id="{E8F2E910-A076-1A4C-81A7-363025A903DD}"/>
              </a:ext>
            </a:extLst>
          </p:cNvPr>
          <p:cNvSpPr txBox="1"/>
          <p:nvPr/>
        </p:nvSpPr>
        <p:spPr>
          <a:xfrm>
            <a:off x="9302163" y="3345505"/>
            <a:ext cx="8890589" cy="4524315"/>
          </a:xfrm>
          <a:prstGeom prst="rect">
            <a:avLst/>
          </a:prstGeom>
          <a:noFill/>
        </p:spPr>
        <p:txBody>
          <a:bodyPr wrap="square" rtlCol="0">
            <a:spAutoFit/>
          </a:bodyPr>
          <a:lstStyle/>
          <a:p>
            <a:pPr algn="just"/>
            <a:r>
              <a:rPr lang="en-NZ" dirty="0">
                <a:latin typeface="Helvetica" pitchFamily="2" charset="0"/>
              </a:rPr>
              <a:t>We gathered data from two sources:</a:t>
            </a:r>
          </a:p>
          <a:p>
            <a:pPr marL="342900" indent="-342900" algn="just">
              <a:buFont typeface="Arial" panose="020B0604020202020204" pitchFamily="34" charset="0"/>
              <a:buChar char="•"/>
            </a:pPr>
            <a:r>
              <a:rPr lang="en-NZ" dirty="0">
                <a:latin typeface="Helvetica" pitchFamily="2" charset="0"/>
              </a:rPr>
              <a:t>A dataset from Carnegie Mellon University, containing data from 400 individuals, each of whom typed the password “.tie5Roanl” 50 times in carefully controlled conditions.</a:t>
            </a:r>
          </a:p>
          <a:p>
            <a:pPr marL="342900" indent="-342900" algn="just">
              <a:buFont typeface="Arial" panose="020B0604020202020204" pitchFamily="34" charset="0"/>
              <a:buChar char="•"/>
            </a:pPr>
            <a:r>
              <a:rPr lang="en-NZ" dirty="0">
                <a:latin typeface="Helvetica" pitchFamily="2" charset="0"/>
              </a:rPr>
              <a:t>Self collected data, using a custom-made keylogger installed onto our own computers using the </a:t>
            </a:r>
            <a:r>
              <a:rPr lang="en-NZ" dirty="0" err="1">
                <a:latin typeface="Helvetica" pitchFamily="2" charset="0"/>
              </a:rPr>
              <a:t>pynput</a:t>
            </a:r>
            <a:r>
              <a:rPr lang="en-NZ" dirty="0">
                <a:latin typeface="Helvetica" pitchFamily="2" charset="0"/>
              </a:rPr>
              <a:t> library.  We each collected our own 50 attempts at typing this same password, to compare to the aforementioned dataset.</a:t>
            </a:r>
          </a:p>
          <a:p>
            <a:pPr marL="342900" indent="-342900" algn="just">
              <a:buFont typeface="Arial" panose="020B0604020202020204" pitchFamily="34" charset="0"/>
              <a:buChar char="•"/>
            </a:pPr>
            <a:endParaRPr lang="en-NZ" dirty="0">
              <a:latin typeface="Helvetica" pitchFamily="2" charset="0"/>
            </a:endParaRPr>
          </a:p>
          <a:p>
            <a:pPr algn="just"/>
            <a:r>
              <a:rPr lang="en-NZ" dirty="0">
                <a:latin typeface="Helvetica" pitchFamily="2" charset="0"/>
              </a:rPr>
              <a:t>All our data was parsed into the same format – for each individual password attempt, and for each pair of keys successively pressed, we captured:</a:t>
            </a:r>
          </a:p>
          <a:p>
            <a:pPr marL="342900" indent="-342900" algn="just">
              <a:buFont typeface="Arial" panose="020B0604020202020204" pitchFamily="34" charset="0"/>
              <a:buChar char="•"/>
            </a:pPr>
            <a:r>
              <a:rPr lang="en-NZ" dirty="0">
                <a:latin typeface="Helvetica" pitchFamily="2" charset="0"/>
              </a:rPr>
              <a:t>The ‘Hold’ time – the time from when key </a:t>
            </a:r>
            <a:r>
              <a:rPr lang="en-NZ" i="1" dirty="0">
                <a:latin typeface="Helvetica" pitchFamily="2" charset="0"/>
              </a:rPr>
              <a:t>k</a:t>
            </a:r>
            <a:r>
              <a:rPr lang="en-NZ" dirty="0">
                <a:latin typeface="Helvetica" pitchFamily="2" charset="0"/>
              </a:rPr>
              <a:t> is depressed, to when key </a:t>
            </a:r>
            <a:r>
              <a:rPr lang="en-NZ" i="1" dirty="0">
                <a:latin typeface="Helvetica" pitchFamily="2" charset="0"/>
              </a:rPr>
              <a:t>k</a:t>
            </a:r>
            <a:r>
              <a:rPr lang="en-NZ" dirty="0">
                <a:latin typeface="Helvetica" pitchFamily="2" charset="0"/>
              </a:rPr>
              <a:t> is released.</a:t>
            </a:r>
          </a:p>
          <a:p>
            <a:pPr marL="342900" indent="-342900" algn="just">
              <a:buFont typeface="Arial" panose="020B0604020202020204" pitchFamily="34" charset="0"/>
              <a:buChar char="•"/>
            </a:pPr>
            <a:r>
              <a:rPr lang="en-NZ" dirty="0">
                <a:latin typeface="Helvetica" pitchFamily="2" charset="0"/>
              </a:rPr>
              <a:t>The ‘Up-Down’ time – the time from when key </a:t>
            </a:r>
            <a:r>
              <a:rPr lang="en-NZ" i="1" dirty="0">
                <a:latin typeface="Helvetica" pitchFamily="2" charset="0"/>
              </a:rPr>
              <a:t>k</a:t>
            </a:r>
            <a:r>
              <a:rPr lang="en-NZ" dirty="0">
                <a:latin typeface="Helvetica" pitchFamily="2" charset="0"/>
              </a:rPr>
              <a:t> is released, to when key </a:t>
            </a:r>
            <a:r>
              <a:rPr lang="en-NZ" i="1" dirty="0">
                <a:latin typeface="Helvetica" pitchFamily="2" charset="0"/>
              </a:rPr>
              <a:t>k+1</a:t>
            </a:r>
            <a:r>
              <a:rPr lang="en-NZ" dirty="0">
                <a:latin typeface="Helvetica" pitchFamily="2" charset="0"/>
              </a:rPr>
              <a:t> is depressed.</a:t>
            </a:r>
          </a:p>
          <a:p>
            <a:pPr marL="342900" indent="-342900" algn="just">
              <a:buFont typeface="Arial" panose="020B0604020202020204" pitchFamily="34" charset="0"/>
              <a:buChar char="•"/>
            </a:pPr>
            <a:r>
              <a:rPr lang="en-NZ" dirty="0">
                <a:latin typeface="Helvetica" pitchFamily="2" charset="0"/>
              </a:rPr>
              <a:t>The ‘Down-Down’ time – the time from when key </a:t>
            </a:r>
            <a:r>
              <a:rPr lang="en-NZ" i="1" dirty="0">
                <a:latin typeface="Helvetica" pitchFamily="2" charset="0"/>
              </a:rPr>
              <a:t>k</a:t>
            </a:r>
            <a:r>
              <a:rPr lang="en-NZ" dirty="0">
                <a:latin typeface="Helvetica" pitchFamily="2" charset="0"/>
              </a:rPr>
              <a:t> is depressed to when key </a:t>
            </a:r>
            <a:r>
              <a:rPr lang="en-NZ" i="1" dirty="0">
                <a:latin typeface="Helvetica" pitchFamily="2" charset="0"/>
              </a:rPr>
              <a:t>k+1</a:t>
            </a:r>
            <a:r>
              <a:rPr lang="en-NZ" dirty="0">
                <a:latin typeface="Helvetica" pitchFamily="2" charset="0"/>
              </a:rPr>
              <a:t> is depressed.</a:t>
            </a:r>
            <a:endParaRPr lang="en-US" dirty="0">
              <a:latin typeface="Helvetica" pitchFamily="2" charset="0"/>
            </a:endParaRPr>
          </a:p>
        </p:txBody>
      </p:sp>
      <p:sp>
        <p:nvSpPr>
          <p:cNvPr id="19" name="Rectangle 18">
            <a:extLst>
              <a:ext uri="{FF2B5EF4-FFF2-40B4-BE49-F238E27FC236}">
                <a16:creationId xmlns:a16="http://schemas.microsoft.com/office/drawing/2014/main" id="{4E782A8A-D5CF-464E-9F08-BDBE7B686B98}"/>
              </a:ext>
            </a:extLst>
          </p:cNvPr>
          <p:cNvSpPr/>
          <p:nvPr/>
        </p:nvSpPr>
        <p:spPr>
          <a:xfrm>
            <a:off x="9262755" y="9419770"/>
            <a:ext cx="8928000" cy="847725"/>
          </a:xfrm>
          <a:prstGeom prst="rect">
            <a:avLst/>
          </a:prstGeom>
          <a:solidFill>
            <a:srgbClr val="8C1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20" name="TextBox 19">
            <a:extLst>
              <a:ext uri="{FF2B5EF4-FFF2-40B4-BE49-F238E27FC236}">
                <a16:creationId xmlns:a16="http://schemas.microsoft.com/office/drawing/2014/main" id="{7CED36CC-B931-BA46-87FB-F8E9AC54F702}"/>
              </a:ext>
            </a:extLst>
          </p:cNvPr>
          <p:cNvSpPr txBox="1"/>
          <p:nvPr/>
        </p:nvSpPr>
        <p:spPr>
          <a:xfrm>
            <a:off x="12273275" y="9582022"/>
            <a:ext cx="3122971" cy="523220"/>
          </a:xfrm>
          <a:prstGeom prst="rect">
            <a:avLst/>
          </a:prstGeom>
          <a:noFill/>
        </p:spPr>
        <p:txBody>
          <a:bodyPr wrap="square" rtlCol="0">
            <a:spAutoFit/>
          </a:bodyPr>
          <a:lstStyle/>
          <a:p>
            <a:pPr algn="ctr"/>
            <a:r>
              <a:rPr lang="en-US" sz="2800" dirty="0">
                <a:solidFill>
                  <a:schemeClr val="bg1"/>
                </a:solidFill>
                <a:latin typeface="Helvetica" pitchFamily="2" charset="0"/>
              </a:rPr>
              <a:t>Feature Extraction</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8F112F3A-405E-AE4E-9DCF-47B41B3B7355}"/>
                  </a:ext>
                </a:extLst>
              </p:cNvPr>
              <p:cNvSpPr txBox="1"/>
              <p:nvPr/>
            </p:nvSpPr>
            <p:spPr>
              <a:xfrm>
                <a:off x="9302163" y="10286868"/>
                <a:ext cx="8890589" cy="4267643"/>
              </a:xfrm>
              <a:prstGeom prst="rect">
                <a:avLst/>
              </a:prstGeom>
              <a:noFill/>
            </p:spPr>
            <p:txBody>
              <a:bodyPr wrap="square" rtlCol="0">
                <a:spAutoFit/>
              </a:bodyPr>
              <a:lstStyle/>
              <a:p>
                <a:pPr algn="just"/>
                <a:r>
                  <a:rPr lang="en-US" dirty="0">
                    <a:latin typeface="Helvetica" pitchFamily="2" charset="0"/>
                  </a:rPr>
                  <a:t>After we gathered the raw data as outlined above, it becomes important to determine the feature vector </a:t>
                </a:r>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latin typeface="Helvetica" pitchFamily="2" charset="0"/>
                  </a:rPr>
                  <a:t> for each password attempt.  Each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oMath>
                </a14:m>
                <a:r>
                  <a:rPr lang="en-US" dirty="0">
                    <a:latin typeface="Helvetica" pitchFamily="2" charset="0"/>
                  </a:rPr>
                  <a:t> is represented as a map with keys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𝑝𝑟𝑒𝑣𝐾𝑒𝑦</m:t>
                    </m:r>
                    <m:r>
                      <a:rPr lang="en-US" b="0" i="1" smtClean="0">
                        <a:latin typeface="Cambria Math" panose="02040503050406030204" pitchFamily="18" charset="0"/>
                      </a:rPr>
                      <m:t>, </m:t>
                    </m:r>
                    <m:r>
                      <a:rPr lang="en-US" b="0" i="1" smtClean="0">
                        <a:latin typeface="Cambria Math" panose="02040503050406030204" pitchFamily="18" charset="0"/>
                      </a:rPr>
                      <m:t>𝑛𝑒𝑥𝑡𝐾𝑒𝑦</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m:t>
                        </m:r>
                      </m:sup>
                    </m:sSup>
                    <m:r>
                      <a:rPr lang="en-US" b="0" i="1" smtClean="0">
                        <a:latin typeface="Cambria Math" panose="02040503050406030204" pitchFamily="18" charset="0"/>
                      </a:rPr>
                      <m:t>𝑈</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𝑈</m:t>
                        </m:r>
                      </m:e>
                      <m:sup>
                        <m:r>
                          <a:rPr lang="en-US" b="0" i="1" smtClean="0">
                            <a:latin typeface="Cambria Math" panose="02040503050406030204" pitchFamily="18" charset="0"/>
                          </a:rPr>
                          <m:t>′</m:t>
                        </m:r>
                      </m:sup>
                    </m:sSup>
                    <m:r>
                      <a:rPr lang="en-US" b="0" i="1" smtClean="0">
                        <a:latin typeface="Cambria Math" panose="02040503050406030204" pitchFamily="18" charset="0"/>
                      </a:rPr>
                      <m:t>,</m:t>
                    </m:r>
                    <m:sPre>
                      <m:sPrePr>
                        <m:ctrlPr>
                          <a:rPr lang="en-US" b="0" i="1" smtClean="0">
                            <a:latin typeface="Cambria Math" panose="02040503050406030204" pitchFamily="18" charset="0"/>
                          </a:rPr>
                        </m:ctrlPr>
                      </m:sPrePr>
                      <m:sub/>
                      <m:sup>
                        <m:r>
                          <a:rPr lang="en-US" b="0" i="1" smtClean="0">
                            <a:latin typeface="Cambria Math" panose="02040503050406030204" pitchFamily="18" charset="0"/>
                          </a:rPr>
                          <m:t>′</m:t>
                        </m:r>
                      </m:sup>
                      <m:e>
                        <m:r>
                          <a:rPr lang="en-US" b="0" i="1" smtClean="0">
                            <a:latin typeface="Cambria Math" panose="02040503050406030204" pitchFamily="18" charset="0"/>
                          </a:rPr>
                          <m:t>𝑈</m:t>
                        </m:r>
                      </m:e>
                    </m:sPre>
                    <m:sSup>
                      <m:sSupPr>
                        <m:ctrlPr>
                          <a:rPr lang="en-US" b="0" i="1" smtClean="0">
                            <a:latin typeface="Cambria Math" panose="02040503050406030204" pitchFamily="18" charset="0"/>
                          </a:rPr>
                        </m:ctrlPr>
                      </m:sSupPr>
                      <m:e>
                        <m:r>
                          <a:rPr lang="en-US" b="0" i="1" smtClean="0">
                            <a:latin typeface="Cambria Math" panose="02040503050406030204" pitchFamily="18" charset="0"/>
                          </a:rPr>
                          <m:t>𝐷</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Pre>
                          <m:sPrePr>
                            <m:ctrlPr>
                              <a:rPr lang="en-US" b="0" i="1" smtClean="0">
                                <a:latin typeface="Cambria Math" panose="02040503050406030204" pitchFamily="18" charset="0"/>
                              </a:rPr>
                            </m:ctrlPr>
                          </m:sPrePr>
                          <m:sub/>
                          <m:sup>
                            <m:r>
                              <a:rPr lang="en-US" b="0" i="1" smtClean="0">
                                <a:latin typeface="Cambria Math" panose="02040503050406030204" pitchFamily="18" charset="0"/>
                              </a:rPr>
                              <m:t>′</m:t>
                            </m:r>
                          </m:sup>
                          <m:e>
                            <m:r>
                              <a:rPr lang="en-US" b="0" i="1" smtClean="0">
                                <a:latin typeface="Cambria Math" panose="02040503050406030204" pitchFamily="18" charset="0"/>
                              </a:rPr>
                              <m:t>𝐻</m:t>
                            </m:r>
                          </m:e>
                        </m:sPre>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latin typeface="Helvetica" pitchFamily="2" charset="0"/>
                  </a:rPr>
                  <a:t>) and values as the corresponding time, scored in seconds.</a:t>
                </a:r>
              </a:p>
              <a:p>
                <a:pPr algn="just"/>
                <a:endParaRPr lang="en-US" dirty="0">
                  <a:latin typeface="Helvetica" pitchFamily="2" charset="0"/>
                </a:endParaRPr>
              </a:p>
              <a:p>
                <a:pPr algn="just"/>
                <a:r>
                  <a:rPr lang="en-US" dirty="0">
                    <a:latin typeface="Helvetica" pitchFamily="2" charset="0"/>
                  </a:rPr>
                  <a:t>Given that our goal is to create a trainable hyper-ellipsoidal decision boundary, in order to create the feature vector we first:</a:t>
                </a:r>
              </a:p>
              <a:p>
                <a:pPr marL="342900" indent="-342900" algn="just">
                  <a:buFont typeface="Arial" panose="020B0604020202020204" pitchFamily="34" charset="0"/>
                  <a:buChar char="•"/>
                </a:pPr>
                <a:r>
                  <a:rPr lang="en-US" dirty="0">
                    <a:latin typeface="Helvetica" pitchFamily="2" charset="0"/>
                  </a:rPr>
                  <a:t>Normalize all linear features directly from the raw data, by subtracting the mean of the linear features from the real user, from each data point for every password entry.  Denote component </a:t>
                </a:r>
                <a:r>
                  <a:rPr lang="en-US" i="1" dirty="0">
                    <a:latin typeface="Helvetica" pitchFamily="2" charset="0"/>
                  </a:rPr>
                  <a:t>i</a:t>
                </a:r>
                <a:r>
                  <a:rPr lang="en-US" dirty="0">
                    <a:latin typeface="Helvetica" pitchFamily="2" charset="0"/>
                  </a:rPr>
                  <a:t> from this resultant mean vector as </a:t>
                </a:r>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e>
                    </m:acc>
                    <m:r>
                      <a:rPr lang="en-US" b="0" i="1" smtClean="0">
                        <a:latin typeface="Cambria Math" panose="02040503050406030204" pitchFamily="18" charset="0"/>
                      </a:rPr>
                      <m:t>.  </m:t>
                    </m:r>
                  </m:oMath>
                </a14:m>
                <a:r>
                  <a:rPr lang="en-US" dirty="0">
                    <a:latin typeface="Helvetica" pitchFamily="2" charset="0"/>
                  </a:rPr>
                  <a:t>This normalizes all of our data around the origin in </a:t>
                </a:r>
                <a:r>
                  <a:rPr lang="en-US" i="1" dirty="0">
                    <a:latin typeface="Helvetica" pitchFamily="2" charset="0"/>
                  </a:rPr>
                  <a:t>k-</a:t>
                </a:r>
                <a:r>
                  <a:rPr lang="en-US" dirty="0">
                    <a:latin typeface="Helvetica" pitchFamily="2" charset="0"/>
                  </a:rPr>
                  <a:t>dimensional space, where </a:t>
                </a:r>
                <a:r>
                  <a:rPr lang="en-US" i="1" dirty="0">
                    <a:latin typeface="Helvetica" pitchFamily="2" charset="0"/>
                  </a:rPr>
                  <a:t>k</a:t>
                </a:r>
                <a:r>
                  <a:rPr lang="en-US" dirty="0">
                    <a:latin typeface="Helvetica" pitchFamily="2" charset="0"/>
                  </a:rPr>
                  <a:t> is the number of linear features that we have in the raw data.</a:t>
                </a:r>
              </a:p>
              <a:p>
                <a:pPr marL="342900" indent="-342900" algn="just">
                  <a:buFont typeface="Arial" panose="020B0604020202020204" pitchFamily="34" charset="0"/>
                  <a:buChar char="•"/>
                </a:pPr>
                <a:r>
                  <a:rPr lang="en-US" dirty="0">
                    <a:latin typeface="Helvetica" pitchFamily="2" charset="0"/>
                  </a:rPr>
                  <a:t>Create squared features for each linear feature, to represent a variable-radius hyper-ellipsoid.</a:t>
                </a:r>
              </a:p>
              <a:p>
                <a:pPr algn="just"/>
                <a:endParaRPr lang="en-US" dirty="0">
                  <a:latin typeface="Helvetica" pitchFamily="2" charset="0"/>
                </a:endParaRPr>
              </a:p>
            </p:txBody>
          </p:sp>
        </mc:Choice>
        <mc:Fallback>
          <p:sp>
            <p:nvSpPr>
              <p:cNvPr id="21" name="TextBox 20">
                <a:extLst>
                  <a:ext uri="{FF2B5EF4-FFF2-40B4-BE49-F238E27FC236}">
                    <a16:creationId xmlns:a16="http://schemas.microsoft.com/office/drawing/2014/main" id="{8F112F3A-405E-AE4E-9DCF-47B41B3B7355}"/>
                  </a:ext>
                </a:extLst>
              </p:cNvPr>
              <p:cNvSpPr txBox="1">
                <a:spLocks noRot="1" noChangeAspect="1" noMove="1" noResize="1" noEditPoints="1" noAdjustHandles="1" noChangeArrowheads="1" noChangeShapeType="1" noTextEdit="1"/>
              </p:cNvSpPr>
              <p:nvPr/>
            </p:nvSpPr>
            <p:spPr>
              <a:xfrm>
                <a:off x="9302163" y="10286868"/>
                <a:ext cx="8890589" cy="4267643"/>
              </a:xfrm>
              <a:prstGeom prst="rect">
                <a:avLst/>
              </a:prstGeom>
              <a:blipFill>
                <a:blip r:embed="rId3"/>
                <a:stretch>
                  <a:fillRect l="-571" t="-593" r="-428"/>
                </a:stretch>
              </a:blipFill>
            </p:spPr>
            <p:txBody>
              <a:bodyPr/>
              <a:lstStyle/>
              <a:p>
                <a:r>
                  <a:rPr lang="en-US">
                    <a:noFill/>
                  </a:rPr>
                  <a:t> </a:t>
                </a:r>
              </a:p>
            </p:txBody>
          </p:sp>
        </mc:Fallback>
      </mc:AlternateContent>
      <p:pic>
        <p:nvPicPr>
          <p:cNvPr id="23" name="Picture 22">
            <a:extLst>
              <a:ext uri="{FF2B5EF4-FFF2-40B4-BE49-F238E27FC236}">
                <a16:creationId xmlns:a16="http://schemas.microsoft.com/office/drawing/2014/main" id="{B03FDA7D-7E9E-C84E-B0C0-5D5A9DD40A1F}"/>
              </a:ext>
            </a:extLst>
          </p:cNvPr>
          <p:cNvPicPr>
            <a:picLocks noChangeAspect="1"/>
          </p:cNvPicPr>
          <p:nvPr/>
        </p:nvPicPr>
        <p:blipFill>
          <a:blip r:embed="rId4"/>
          <a:stretch>
            <a:fillRect/>
          </a:stretch>
        </p:blipFill>
        <p:spPr>
          <a:xfrm>
            <a:off x="11883844" y="7636322"/>
            <a:ext cx="3664311" cy="1592753"/>
          </a:xfrm>
          <a:prstGeom prst="rect">
            <a:avLst/>
          </a:prstGeom>
        </p:spPr>
      </p:pic>
      <p:sp>
        <p:nvSpPr>
          <p:cNvPr id="24" name="Rectangle 23">
            <a:extLst>
              <a:ext uri="{FF2B5EF4-FFF2-40B4-BE49-F238E27FC236}">
                <a16:creationId xmlns:a16="http://schemas.microsoft.com/office/drawing/2014/main" id="{03E3A0A4-E613-3C47-AE53-C87DE9EA7591}"/>
              </a:ext>
            </a:extLst>
          </p:cNvPr>
          <p:cNvSpPr/>
          <p:nvPr/>
        </p:nvSpPr>
        <p:spPr>
          <a:xfrm>
            <a:off x="18288002" y="2335528"/>
            <a:ext cx="9144000" cy="847725"/>
          </a:xfrm>
          <a:prstGeom prst="rect">
            <a:avLst/>
          </a:prstGeom>
          <a:solidFill>
            <a:srgbClr val="8C1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25" name="TextBox 24">
            <a:extLst>
              <a:ext uri="{FF2B5EF4-FFF2-40B4-BE49-F238E27FC236}">
                <a16:creationId xmlns:a16="http://schemas.microsoft.com/office/drawing/2014/main" id="{7413C86F-9E40-764B-B5B1-EEDBF96DC17C}"/>
              </a:ext>
            </a:extLst>
          </p:cNvPr>
          <p:cNvSpPr txBox="1"/>
          <p:nvPr/>
        </p:nvSpPr>
        <p:spPr>
          <a:xfrm>
            <a:off x="19889293" y="2497780"/>
            <a:ext cx="5941435" cy="523220"/>
          </a:xfrm>
          <a:prstGeom prst="rect">
            <a:avLst/>
          </a:prstGeom>
          <a:noFill/>
        </p:spPr>
        <p:txBody>
          <a:bodyPr wrap="none" rtlCol="0">
            <a:spAutoFit/>
          </a:bodyPr>
          <a:lstStyle/>
          <a:p>
            <a:pPr algn="ctr"/>
            <a:r>
              <a:rPr lang="en-US" sz="2800" dirty="0">
                <a:solidFill>
                  <a:schemeClr val="bg1"/>
                </a:solidFill>
                <a:latin typeface="Helvetica" pitchFamily="2" charset="0"/>
              </a:rPr>
              <a:t>Modelling and Inference Techniques</a:t>
            </a:r>
          </a:p>
        </p:txBody>
      </p:sp>
      <p:sp>
        <p:nvSpPr>
          <p:cNvPr id="26" name="TextBox 25">
            <a:extLst>
              <a:ext uri="{FF2B5EF4-FFF2-40B4-BE49-F238E27FC236}">
                <a16:creationId xmlns:a16="http://schemas.microsoft.com/office/drawing/2014/main" id="{47FD27C1-40A2-4A49-B45E-518D9C6CFAAD}"/>
              </a:ext>
            </a:extLst>
          </p:cNvPr>
          <p:cNvSpPr txBox="1"/>
          <p:nvPr/>
        </p:nvSpPr>
        <p:spPr>
          <a:xfrm>
            <a:off x="18334496" y="3345505"/>
            <a:ext cx="8890589" cy="1200329"/>
          </a:xfrm>
          <a:prstGeom prst="rect">
            <a:avLst/>
          </a:prstGeom>
          <a:noFill/>
        </p:spPr>
        <p:txBody>
          <a:bodyPr wrap="square" rtlCol="0">
            <a:spAutoFit/>
          </a:bodyPr>
          <a:lstStyle/>
          <a:p>
            <a:pPr algn="just"/>
            <a:r>
              <a:rPr lang="en-US" dirty="0">
                <a:latin typeface="Helvetica" pitchFamily="2" charset="0"/>
              </a:rPr>
              <a:t>For our initial modelling attempts, we implemented a variable-threshold, binary interpretation of ‘nearest neighbors’ using distancing models based on Manhattan, Euclidean and </a:t>
            </a:r>
            <a:r>
              <a:rPr lang="en-NZ" dirty="0" err="1">
                <a:latin typeface="Helvetica" pitchFamily="2" charset="0"/>
              </a:rPr>
              <a:t>Mahalanobis</a:t>
            </a:r>
            <a:r>
              <a:rPr lang="en-NZ" dirty="0">
                <a:latin typeface="Helvetica" pitchFamily="2" charset="0"/>
              </a:rPr>
              <a:t> distances from the real user’s mean feature vector to input vectors.</a:t>
            </a:r>
            <a:endParaRPr lang="en-US" dirty="0">
              <a:latin typeface="Helvetica" pitchFamily="2" charset="0"/>
            </a:endParaRPr>
          </a:p>
        </p:txBody>
      </p:sp>
      <p:pic>
        <p:nvPicPr>
          <p:cNvPr id="1026" name="Picture 2" descr="https://lh5.googleusercontent.com/10HmDgl1Lg2_aSvxswJOfrK0rf11mqQM37N13TWgS45wwbkNgaIbEggqpomomDonPKbK9f4W0hDEeJKgMpJ7lxH6CPlVWatdMIWuT7o60s28f7aZGg8y3dQmQJ7MHcBBdjtOb-vJ">
            <a:extLst>
              <a:ext uri="{FF2B5EF4-FFF2-40B4-BE49-F238E27FC236}">
                <a16:creationId xmlns:a16="http://schemas.microsoft.com/office/drawing/2014/main" id="{E878878F-0CF1-1942-921E-C1720DC897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96687" y="4200031"/>
            <a:ext cx="4997213" cy="117974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7BC923C4-58FD-D54B-A314-61931209649C}"/>
              </a:ext>
            </a:extLst>
          </p:cNvPr>
          <p:cNvSpPr txBox="1"/>
          <p:nvPr/>
        </p:nvSpPr>
        <p:spPr>
          <a:xfrm>
            <a:off x="18334495" y="5356570"/>
            <a:ext cx="8890589" cy="1200329"/>
          </a:xfrm>
          <a:prstGeom prst="rect">
            <a:avLst/>
          </a:prstGeom>
          <a:noFill/>
        </p:spPr>
        <p:txBody>
          <a:bodyPr wrap="square" rtlCol="0">
            <a:spAutoFit/>
          </a:bodyPr>
          <a:lstStyle/>
          <a:p>
            <a:pPr algn="just"/>
            <a:r>
              <a:rPr lang="en-US" dirty="0">
                <a:latin typeface="Helvetica" pitchFamily="2" charset="0"/>
              </a:rPr>
              <a:t>These models – particularly Manhattan – were successful, with statistics presented below.  We then implemented a more advanced model using logistic regression.  Given </a:t>
            </a:r>
            <a:r>
              <a:rPr lang="en-US" i="1" dirty="0">
                <a:latin typeface="Helvetica" pitchFamily="2" charset="0"/>
              </a:rPr>
              <a:t>n</a:t>
            </a:r>
            <a:r>
              <a:rPr lang="en-US" dirty="0">
                <a:latin typeface="Helvetica" pitchFamily="2" charset="0"/>
              </a:rPr>
              <a:t> data points with valid or invalid classifications, we maximize the log-likelihood of our data, as the following:</a:t>
            </a:r>
          </a:p>
        </p:txBody>
      </p:sp>
      <p:pic>
        <p:nvPicPr>
          <p:cNvPr id="1028" name="Picture 4" descr="https://lh5.googleusercontent.com/TINL1UGEmGMfyhTM7OYWHja_NqKBP1Zt4ufFxpg64srIxE307uOyUwmGkDoGTHjEyhmsO6r7Bn0O6GtSAjJGAe2hfUA-xSa0snO50Bs-jiE5YuMLuvA2JSwr_eimIsVmBu8CyBiQ">
            <a:extLst>
              <a:ext uri="{FF2B5EF4-FFF2-40B4-BE49-F238E27FC236}">
                <a16:creationId xmlns:a16="http://schemas.microsoft.com/office/drawing/2014/main" id="{D1A009CA-5508-CC46-AADB-9EAAD9CED5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2952" y="6483078"/>
            <a:ext cx="6134100" cy="218440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0C8C93D9-E4E3-3049-8279-8EE9F75A68B8}"/>
              </a:ext>
            </a:extLst>
          </p:cNvPr>
          <p:cNvSpPr txBox="1"/>
          <p:nvPr/>
        </p:nvSpPr>
        <p:spPr>
          <a:xfrm>
            <a:off x="18309055" y="9577591"/>
            <a:ext cx="8890589" cy="2862322"/>
          </a:xfrm>
          <a:prstGeom prst="rect">
            <a:avLst/>
          </a:prstGeom>
          <a:noFill/>
        </p:spPr>
        <p:txBody>
          <a:bodyPr wrap="square" rtlCol="0">
            <a:spAutoFit/>
          </a:bodyPr>
          <a:lstStyle/>
          <a:p>
            <a:pPr algn="just"/>
            <a:r>
              <a:rPr lang="en-US" dirty="0">
                <a:latin typeface="Helvetica" pitchFamily="2" charset="0"/>
              </a:rPr>
              <a:t>Learning for the simple models was trivial; we simply computed the mean feature vector for the valid user.  The subsequent comparison steps consist of simply comparing the distance between a given example feature and this mean, and seeing if it is smaller than the mean of the distances between all of our known user’s data points, and their mean.</a:t>
            </a:r>
          </a:p>
          <a:p>
            <a:pPr algn="just"/>
            <a:endParaRPr lang="en-US" dirty="0">
              <a:latin typeface="Helvetica" pitchFamily="2" charset="0"/>
            </a:endParaRPr>
          </a:p>
          <a:p>
            <a:pPr algn="just"/>
            <a:r>
              <a:rPr lang="en-US" dirty="0">
                <a:latin typeface="Helvetica" pitchFamily="2" charset="0"/>
              </a:rPr>
              <a:t>For learning with the logistic regression model, we used an Adam-optimized, mini-batch stochastic gradient descent, inspired by the approach used by D. </a:t>
            </a:r>
            <a:r>
              <a:rPr lang="en-US" dirty="0" err="1">
                <a:latin typeface="Helvetica" pitchFamily="2" charset="0"/>
              </a:rPr>
              <a:t>Kingma</a:t>
            </a:r>
            <a:r>
              <a:rPr lang="en-US" dirty="0">
                <a:latin typeface="Helvetica" pitchFamily="2" charset="0"/>
              </a:rPr>
              <a:t> and J. Ba in their paper “Adam: A Method for Stochastic </a:t>
            </a:r>
            <a:r>
              <a:rPr lang="en-US" dirty="0" err="1">
                <a:latin typeface="Helvetica" pitchFamily="2" charset="0"/>
              </a:rPr>
              <a:t>Optimisation</a:t>
            </a:r>
            <a:r>
              <a:rPr lang="en-US" dirty="0">
                <a:latin typeface="Helvetica" pitchFamily="2" charset="0"/>
              </a:rPr>
              <a:t>”.  We perform the following repetitively to train the model:</a:t>
            </a:r>
          </a:p>
        </p:txBody>
      </p:sp>
      <p:sp>
        <p:nvSpPr>
          <p:cNvPr id="31" name="Rectangle 30">
            <a:extLst>
              <a:ext uri="{FF2B5EF4-FFF2-40B4-BE49-F238E27FC236}">
                <a16:creationId xmlns:a16="http://schemas.microsoft.com/office/drawing/2014/main" id="{67120D98-5451-B04E-B056-05B917BC7841}"/>
              </a:ext>
            </a:extLst>
          </p:cNvPr>
          <p:cNvSpPr/>
          <p:nvPr/>
        </p:nvSpPr>
        <p:spPr>
          <a:xfrm>
            <a:off x="18288000" y="8654369"/>
            <a:ext cx="9144000" cy="847725"/>
          </a:xfrm>
          <a:prstGeom prst="rect">
            <a:avLst/>
          </a:prstGeom>
          <a:solidFill>
            <a:srgbClr val="8C1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32" name="TextBox 31">
            <a:extLst>
              <a:ext uri="{FF2B5EF4-FFF2-40B4-BE49-F238E27FC236}">
                <a16:creationId xmlns:a16="http://schemas.microsoft.com/office/drawing/2014/main" id="{6DE2DB75-BC05-6949-A4B7-23409C393423}"/>
              </a:ext>
            </a:extLst>
          </p:cNvPr>
          <p:cNvSpPr txBox="1"/>
          <p:nvPr/>
        </p:nvSpPr>
        <p:spPr>
          <a:xfrm>
            <a:off x="22066364" y="8816621"/>
            <a:ext cx="1587294" cy="523220"/>
          </a:xfrm>
          <a:prstGeom prst="rect">
            <a:avLst/>
          </a:prstGeom>
          <a:noFill/>
        </p:spPr>
        <p:txBody>
          <a:bodyPr wrap="none" rtlCol="0">
            <a:spAutoFit/>
          </a:bodyPr>
          <a:lstStyle/>
          <a:p>
            <a:pPr algn="ctr"/>
            <a:r>
              <a:rPr lang="en-US" sz="2800" dirty="0">
                <a:solidFill>
                  <a:schemeClr val="bg1"/>
                </a:solidFill>
                <a:latin typeface="Helvetica" pitchFamily="2" charset="0"/>
              </a:rPr>
              <a:t>Learning</a:t>
            </a:r>
          </a:p>
        </p:txBody>
      </p:sp>
      <p:pic>
        <p:nvPicPr>
          <p:cNvPr id="1030" name="Picture 6" descr="https://lh4.googleusercontent.com/cnALsTDqSW5sOHnZwj7EIBMKO1V1qOWIpoj8kLu8a5NKpnK4CtVgLFSzNmKh1P_DElc0MKe_mqzMb-OtCpmuppkzR8gUgVHfFHLqGQ8EmZj09-xYrubUNtzSHVftnj0Vj3E1y3zi">
            <a:extLst>
              <a:ext uri="{FF2B5EF4-FFF2-40B4-BE49-F238E27FC236}">
                <a16:creationId xmlns:a16="http://schemas.microsoft.com/office/drawing/2014/main" id="{C8872B96-630B-2E4A-B3BF-4DD42562C40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52344" b="10765"/>
          <a:stretch/>
        </p:blipFill>
        <p:spPr bwMode="auto">
          <a:xfrm>
            <a:off x="19985737" y="12458063"/>
            <a:ext cx="5537223" cy="115256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AE593ABC-1216-D64D-A0A6-C440D6F87438}"/>
              </a:ext>
            </a:extLst>
          </p:cNvPr>
          <p:cNvPicPr>
            <a:picLocks noChangeAspect="1"/>
          </p:cNvPicPr>
          <p:nvPr/>
        </p:nvPicPr>
        <p:blipFill>
          <a:blip r:embed="rId8"/>
          <a:stretch>
            <a:fillRect/>
          </a:stretch>
        </p:blipFill>
        <p:spPr>
          <a:xfrm>
            <a:off x="20203" y="12372518"/>
            <a:ext cx="4680000" cy="2880000"/>
          </a:xfrm>
          <a:prstGeom prst="rect">
            <a:avLst/>
          </a:prstGeom>
        </p:spPr>
      </p:pic>
      <p:pic>
        <p:nvPicPr>
          <p:cNvPr id="29" name="Picture 28">
            <a:extLst>
              <a:ext uri="{FF2B5EF4-FFF2-40B4-BE49-F238E27FC236}">
                <a16:creationId xmlns:a16="http://schemas.microsoft.com/office/drawing/2014/main" id="{7DFB7F86-DD0D-9048-A297-F0E0630CECAA}"/>
              </a:ext>
            </a:extLst>
          </p:cNvPr>
          <p:cNvPicPr>
            <a:picLocks noChangeAspect="1"/>
          </p:cNvPicPr>
          <p:nvPr/>
        </p:nvPicPr>
        <p:blipFill>
          <a:blip r:embed="rId9"/>
          <a:stretch>
            <a:fillRect/>
          </a:stretch>
        </p:blipFill>
        <p:spPr>
          <a:xfrm>
            <a:off x="4585471" y="12388658"/>
            <a:ext cx="4670271" cy="2880000"/>
          </a:xfrm>
          <a:prstGeom prst="rect">
            <a:avLst/>
          </a:prstGeom>
        </p:spPr>
      </p:pic>
      <p:pic>
        <p:nvPicPr>
          <p:cNvPr id="33" name="Picture 32">
            <a:extLst>
              <a:ext uri="{FF2B5EF4-FFF2-40B4-BE49-F238E27FC236}">
                <a16:creationId xmlns:a16="http://schemas.microsoft.com/office/drawing/2014/main" id="{8E209E6C-A790-E54C-A432-5A73A2319C3B}"/>
              </a:ext>
            </a:extLst>
          </p:cNvPr>
          <p:cNvPicPr>
            <a:picLocks noChangeAspect="1"/>
          </p:cNvPicPr>
          <p:nvPr/>
        </p:nvPicPr>
        <p:blipFill>
          <a:blip r:embed="rId10"/>
          <a:stretch>
            <a:fillRect/>
          </a:stretch>
        </p:blipFill>
        <p:spPr>
          <a:xfrm>
            <a:off x="45450" y="15224626"/>
            <a:ext cx="4670271" cy="2880000"/>
          </a:xfrm>
          <a:prstGeom prst="rect">
            <a:avLst/>
          </a:prstGeom>
        </p:spPr>
      </p:pic>
      <p:sp>
        <p:nvSpPr>
          <p:cNvPr id="37" name="Rectangle 36">
            <a:extLst>
              <a:ext uri="{FF2B5EF4-FFF2-40B4-BE49-F238E27FC236}">
                <a16:creationId xmlns:a16="http://schemas.microsoft.com/office/drawing/2014/main" id="{EFFAC46D-6E69-E14E-8436-689ED76048BF}"/>
              </a:ext>
            </a:extLst>
          </p:cNvPr>
          <p:cNvSpPr/>
          <p:nvPr/>
        </p:nvSpPr>
        <p:spPr>
          <a:xfrm>
            <a:off x="0" y="8047499"/>
            <a:ext cx="9144000" cy="847725"/>
          </a:xfrm>
          <a:prstGeom prst="rect">
            <a:avLst/>
          </a:prstGeom>
          <a:solidFill>
            <a:srgbClr val="8C1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38" name="TextBox 37">
            <a:extLst>
              <a:ext uri="{FF2B5EF4-FFF2-40B4-BE49-F238E27FC236}">
                <a16:creationId xmlns:a16="http://schemas.microsoft.com/office/drawing/2014/main" id="{687FF519-A657-EC45-8346-597ACB5C48A2}"/>
              </a:ext>
            </a:extLst>
          </p:cNvPr>
          <p:cNvSpPr txBox="1"/>
          <p:nvPr/>
        </p:nvSpPr>
        <p:spPr>
          <a:xfrm>
            <a:off x="3018466" y="8209751"/>
            <a:ext cx="3122971" cy="523220"/>
          </a:xfrm>
          <a:prstGeom prst="rect">
            <a:avLst/>
          </a:prstGeom>
          <a:noFill/>
        </p:spPr>
        <p:txBody>
          <a:bodyPr wrap="square" rtlCol="0">
            <a:spAutoFit/>
          </a:bodyPr>
          <a:lstStyle/>
          <a:p>
            <a:pPr algn="ctr"/>
            <a:r>
              <a:rPr lang="en-US" sz="2800" dirty="0">
                <a:solidFill>
                  <a:schemeClr val="bg1"/>
                </a:solidFill>
                <a:latin typeface="Helvetica" pitchFamily="2" charset="0"/>
              </a:rPr>
              <a:t>Results</a:t>
            </a:r>
          </a:p>
        </p:txBody>
      </p:sp>
      <p:sp>
        <p:nvSpPr>
          <p:cNvPr id="34" name="Rectangle 33">
            <a:extLst>
              <a:ext uri="{FF2B5EF4-FFF2-40B4-BE49-F238E27FC236}">
                <a16:creationId xmlns:a16="http://schemas.microsoft.com/office/drawing/2014/main" id="{F332E3BA-391D-B947-9258-811B14CF0DE5}"/>
              </a:ext>
            </a:extLst>
          </p:cNvPr>
          <p:cNvSpPr/>
          <p:nvPr/>
        </p:nvSpPr>
        <p:spPr>
          <a:xfrm>
            <a:off x="97246" y="9023578"/>
            <a:ext cx="9000259" cy="3300904"/>
          </a:xfrm>
          <a:prstGeom prst="rect">
            <a:avLst/>
          </a:prstGeom>
        </p:spPr>
        <p:txBody>
          <a:bodyPr wrap="square">
            <a:spAutoFit/>
          </a:bodyPr>
          <a:lstStyle/>
          <a:p>
            <a:r>
              <a:rPr lang="en-NZ" dirty="0">
                <a:latin typeface="Helvetica" pitchFamily="2" charset="0"/>
              </a:rPr>
              <a:t>The results of our various modelling attempts are depicted below.  As a general outline, our Adam-Optimised logistic regression model was the most successful model by a significant margin.  It performed admirably, with an accuracy of 92%, precision of 82%, false positive rate of 1.2% and a recall rate of 93%.</a:t>
            </a:r>
          </a:p>
          <a:p>
            <a:endParaRPr lang="en-NZ" dirty="0">
              <a:latin typeface="Helvetica" pitchFamily="2" charset="0"/>
            </a:endParaRPr>
          </a:p>
          <a:p>
            <a:r>
              <a:rPr lang="en-NZ" dirty="0">
                <a:latin typeface="Helvetica" pitchFamily="2" charset="0"/>
              </a:rPr>
              <a:t>One particular factor to note is how the recall for all models was similar, but how the logistic regression outperforms on other factors. Our model was able to significantly reduce the false positive rate compared to Euclidian and Hamiltonian distance models with identical recall. Put otherwise, the model learned to more effectively bar inauthentic attempts without sacrificing accuracy on genuine attempts. In doing so, our model also improved marginally at both accuracy and precision.</a:t>
            </a:r>
          </a:p>
          <a:p>
            <a:endParaRPr lang="en-NZ" sz="1050" dirty="0">
              <a:latin typeface="Helvetica" pitchFamily="2" charset="0"/>
            </a:endParaRPr>
          </a:p>
        </p:txBody>
      </p:sp>
      <p:pic>
        <p:nvPicPr>
          <p:cNvPr id="35" name="Picture 34">
            <a:extLst>
              <a:ext uri="{FF2B5EF4-FFF2-40B4-BE49-F238E27FC236}">
                <a16:creationId xmlns:a16="http://schemas.microsoft.com/office/drawing/2014/main" id="{52D403EC-052A-AE47-A7F2-5E4BFC02F438}"/>
              </a:ext>
            </a:extLst>
          </p:cNvPr>
          <p:cNvPicPr>
            <a:picLocks noChangeAspect="1"/>
          </p:cNvPicPr>
          <p:nvPr/>
        </p:nvPicPr>
        <p:blipFill>
          <a:blip r:embed="rId11"/>
          <a:stretch>
            <a:fillRect/>
          </a:stretch>
        </p:blipFill>
        <p:spPr>
          <a:xfrm>
            <a:off x="4610209" y="15224849"/>
            <a:ext cx="4642156" cy="2880000"/>
          </a:xfrm>
          <a:prstGeom prst="rect">
            <a:avLst/>
          </a:prstGeom>
        </p:spPr>
      </p:pic>
      <p:sp>
        <p:nvSpPr>
          <p:cNvPr id="41" name="Rectangle 40">
            <a:extLst>
              <a:ext uri="{FF2B5EF4-FFF2-40B4-BE49-F238E27FC236}">
                <a16:creationId xmlns:a16="http://schemas.microsoft.com/office/drawing/2014/main" id="{0AACEB13-8CD9-D547-86D8-BCF5E75F490A}"/>
              </a:ext>
            </a:extLst>
          </p:cNvPr>
          <p:cNvSpPr/>
          <p:nvPr/>
        </p:nvSpPr>
        <p:spPr>
          <a:xfrm>
            <a:off x="9252000" y="14646072"/>
            <a:ext cx="8928000" cy="847725"/>
          </a:xfrm>
          <a:prstGeom prst="rect">
            <a:avLst/>
          </a:prstGeom>
          <a:solidFill>
            <a:srgbClr val="8C1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42" name="TextBox 41">
            <a:extLst>
              <a:ext uri="{FF2B5EF4-FFF2-40B4-BE49-F238E27FC236}">
                <a16:creationId xmlns:a16="http://schemas.microsoft.com/office/drawing/2014/main" id="{DB4FBA72-4CA2-2D41-9435-5213E460E6B5}"/>
              </a:ext>
            </a:extLst>
          </p:cNvPr>
          <p:cNvSpPr txBox="1"/>
          <p:nvPr/>
        </p:nvSpPr>
        <p:spPr>
          <a:xfrm>
            <a:off x="11381747" y="14824653"/>
            <a:ext cx="4478005" cy="523220"/>
          </a:xfrm>
          <a:prstGeom prst="rect">
            <a:avLst/>
          </a:prstGeom>
          <a:noFill/>
        </p:spPr>
        <p:txBody>
          <a:bodyPr wrap="square" rtlCol="0">
            <a:spAutoFit/>
          </a:bodyPr>
          <a:lstStyle/>
          <a:p>
            <a:pPr algn="ctr"/>
            <a:r>
              <a:rPr lang="en-US" sz="2800" dirty="0">
                <a:solidFill>
                  <a:schemeClr val="bg1"/>
                </a:solidFill>
                <a:latin typeface="Helvetica" pitchFamily="2" charset="0"/>
              </a:rPr>
              <a:t>Bibliography</a:t>
            </a:r>
          </a:p>
        </p:txBody>
      </p:sp>
      <p:sp>
        <p:nvSpPr>
          <p:cNvPr id="43" name="Rectangle 42">
            <a:extLst>
              <a:ext uri="{FF2B5EF4-FFF2-40B4-BE49-F238E27FC236}">
                <a16:creationId xmlns:a16="http://schemas.microsoft.com/office/drawing/2014/main" id="{53D265D3-29C1-B044-A9F0-7BC4BB150FE4}"/>
              </a:ext>
            </a:extLst>
          </p:cNvPr>
          <p:cNvSpPr/>
          <p:nvPr/>
        </p:nvSpPr>
        <p:spPr>
          <a:xfrm>
            <a:off x="18288000" y="13802827"/>
            <a:ext cx="9144000" cy="847725"/>
          </a:xfrm>
          <a:prstGeom prst="rect">
            <a:avLst/>
          </a:prstGeom>
          <a:solidFill>
            <a:srgbClr val="8C1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44" name="TextBox 43">
            <a:extLst>
              <a:ext uri="{FF2B5EF4-FFF2-40B4-BE49-F238E27FC236}">
                <a16:creationId xmlns:a16="http://schemas.microsoft.com/office/drawing/2014/main" id="{8315E68C-DBAB-3E4C-B1F8-0F8B616A2D43}"/>
              </a:ext>
            </a:extLst>
          </p:cNvPr>
          <p:cNvSpPr txBox="1"/>
          <p:nvPr/>
        </p:nvSpPr>
        <p:spPr>
          <a:xfrm>
            <a:off x="21781771" y="13965079"/>
            <a:ext cx="2156489" cy="523220"/>
          </a:xfrm>
          <a:prstGeom prst="rect">
            <a:avLst/>
          </a:prstGeom>
          <a:noFill/>
        </p:spPr>
        <p:txBody>
          <a:bodyPr wrap="none" rtlCol="0">
            <a:spAutoFit/>
          </a:bodyPr>
          <a:lstStyle/>
          <a:p>
            <a:pPr algn="ctr"/>
            <a:r>
              <a:rPr lang="en-US" sz="2800" dirty="0">
                <a:solidFill>
                  <a:schemeClr val="bg1"/>
                </a:solidFill>
                <a:latin typeface="Helvetica" pitchFamily="2" charset="0"/>
              </a:rPr>
              <a:t>Future Work</a:t>
            </a:r>
          </a:p>
        </p:txBody>
      </p:sp>
      <p:sp>
        <p:nvSpPr>
          <p:cNvPr id="36" name="Rectangle 35">
            <a:extLst>
              <a:ext uri="{FF2B5EF4-FFF2-40B4-BE49-F238E27FC236}">
                <a16:creationId xmlns:a16="http://schemas.microsoft.com/office/drawing/2014/main" id="{A15FB056-842B-2946-97F7-2B7C7FAC6DF8}"/>
              </a:ext>
            </a:extLst>
          </p:cNvPr>
          <p:cNvSpPr/>
          <p:nvPr/>
        </p:nvSpPr>
        <p:spPr>
          <a:xfrm>
            <a:off x="9302163" y="15665460"/>
            <a:ext cx="8928000" cy="2292935"/>
          </a:xfrm>
          <a:prstGeom prst="rect">
            <a:avLst/>
          </a:prstGeom>
        </p:spPr>
        <p:txBody>
          <a:bodyPr wrap="square">
            <a:spAutoFit/>
          </a:bodyPr>
          <a:lstStyle/>
          <a:p>
            <a:r>
              <a:rPr lang="en-NZ" sz="1300" dirty="0">
                <a:latin typeface="Helvetica" pitchFamily="2" charset="0"/>
              </a:rPr>
              <a:t>[1] Andrew Maas, Chris Heather, </a:t>
            </a:r>
            <a:r>
              <a:rPr lang="en-NZ" sz="1300" dirty="0" err="1">
                <a:latin typeface="Helvetica" pitchFamily="2" charset="0"/>
              </a:rPr>
              <a:t>Chuong</a:t>
            </a:r>
            <a:r>
              <a:rPr lang="en-NZ" sz="1300" dirty="0">
                <a:latin typeface="Helvetica" pitchFamily="2" charset="0"/>
              </a:rPr>
              <a:t> (Tom) Do, </a:t>
            </a:r>
            <a:r>
              <a:rPr lang="en-NZ" sz="1300" dirty="0" err="1">
                <a:latin typeface="Helvetica" pitchFamily="2" charset="0"/>
              </a:rPr>
              <a:t>Relly</a:t>
            </a:r>
            <a:r>
              <a:rPr lang="en-NZ" sz="1300" dirty="0">
                <a:latin typeface="Helvetica" pitchFamily="2" charset="0"/>
              </a:rPr>
              <a:t> Brandman, Daphne Koller, and Andrew Ng. 2014. Offering</a:t>
            </a:r>
          </a:p>
          <a:p>
            <a:r>
              <a:rPr lang="en-NZ" sz="1300" dirty="0">
                <a:latin typeface="Helvetica" pitchFamily="2" charset="0"/>
              </a:rPr>
              <a:t>Verified Credentials in Massive Open Online Courses: MOOCs and technology to advance learning and learning research</a:t>
            </a:r>
          </a:p>
          <a:p>
            <a:r>
              <a:rPr lang="en-NZ" sz="1300" dirty="0">
                <a:latin typeface="Helvetica" pitchFamily="2" charset="0"/>
              </a:rPr>
              <a:t>(Ubiquity symposium). Ubiquity 2014, May, Article 2 (May 2014), 11 pages. DOI: https://</a:t>
            </a:r>
            <a:r>
              <a:rPr lang="en-NZ" sz="1300" dirty="0" err="1">
                <a:latin typeface="Helvetica" pitchFamily="2" charset="0"/>
              </a:rPr>
              <a:t>doi.org</a:t>
            </a:r>
            <a:r>
              <a:rPr lang="en-NZ" sz="1300" dirty="0">
                <a:latin typeface="Helvetica" pitchFamily="2" charset="0"/>
              </a:rPr>
              <a:t>/10.1145/2591684</a:t>
            </a:r>
          </a:p>
          <a:p>
            <a:r>
              <a:rPr lang="en-NZ" sz="1300" dirty="0">
                <a:latin typeface="Helvetica" pitchFamily="2" charset="0"/>
              </a:rPr>
              <a:t>[2] Kevin S. </a:t>
            </a:r>
            <a:r>
              <a:rPr lang="en-NZ" sz="1300" dirty="0" err="1">
                <a:latin typeface="Helvetica" pitchFamily="2" charset="0"/>
              </a:rPr>
              <a:t>Killourhy</a:t>
            </a:r>
            <a:r>
              <a:rPr lang="en-NZ" sz="1300" dirty="0">
                <a:latin typeface="Helvetica" pitchFamily="2" charset="0"/>
              </a:rPr>
              <a:t> and Roy A. </a:t>
            </a:r>
            <a:r>
              <a:rPr lang="en-NZ" sz="1300" dirty="0" err="1">
                <a:latin typeface="Helvetica" pitchFamily="2" charset="0"/>
              </a:rPr>
              <a:t>Maxion</a:t>
            </a:r>
            <a:r>
              <a:rPr lang="en-NZ" sz="1300" dirty="0">
                <a:latin typeface="Helvetica" pitchFamily="2" charset="0"/>
              </a:rPr>
              <a:t>. "Comparing Anomaly Detectors for Keystroke Dynamics," in Proceedings</a:t>
            </a:r>
          </a:p>
          <a:p>
            <a:r>
              <a:rPr lang="en-NZ" sz="1300" dirty="0">
                <a:latin typeface="Helvetica" pitchFamily="2" charset="0"/>
              </a:rPr>
              <a:t>of the 39th Annual International Conference on Dependable Systems and Networks (DSN-2009), pages 125-134, Estoril,</a:t>
            </a:r>
          </a:p>
          <a:p>
            <a:r>
              <a:rPr lang="en-NZ" sz="1300" dirty="0">
                <a:latin typeface="Helvetica" pitchFamily="2" charset="0"/>
              </a:rPr>
              <a:t>Lisbon, Portugal, June 29-July 2, 2009. IEEE Computer Society Press, Los Alamitos, California, 2009.</a:t>
            </a:r>
          </a:p>
          <a:p>
            <a:r>
              <a:rPr lang="en-NZ" sz="1300" dirty="0">
                <a:latin typeface="Helvetica" pitchFamily="2" charset="0"/>
              </a:rPr>
              <a:t>[3] </a:t>
            </a:r>
            <a:r>
              <a:rPr lang="en-NZ" sz="1300" dirty="0" err="1">
                <a:latin typeface="Helvetica" pitchFamily="2" charset="0"/>
              </a:rPr>
              <a:t>Yunbin</a:t>
            </a:r>
            <a:r>
              <a:rPr lang="en-NZ" sz="1300" dirty="0">
                <a:latin typeface="Helvetica" pitchFamily="2" charset="0"/>
              </a:rPr>
              <a:t> Deng and Yu Zhong, “Keystroke Dynamics User Authentication Based on Gaussian Mixture Model and Deep</a:t>
            </a:r>
          </a:p>
          <a:p>
            <a:r>
              <a:rPr lang="en-NZ" sz="1300" dirty="0">
                <a:latin typeface="Helvetica" pitchFamily="2" charset="0"/>
              </a:rPr>
              <a:t>Belief Nets,” ISRN Signal Processing, vol. 2013, Article ID 565183, 7 pages, 2013. https://</a:t>
            </a:r>
            <a:r>
              <a:rPr lang="en-NZ" sz="1300" dirty="0" err="1">
                <a:latin typeface="Helvetica" pitchFamily="2" charset="0"/>
              </a:rPr>
              <a:t>doi.org</a:t>
            </a:r>
            <a:r>
              <a:rPr lang="en-NZ" sz="1300" dirty="0">
                <a:latin typeface="Helvetica" pitchFamily="2" charset="0"/>
              </a:rPr>
              <a:t>/10.1155/2013/565183.</a:t>
            </a:r>
            <a:endParaRPr lang="en-NZ" sz="1300" b="0" i="0" dirty="0">
              <a:effectLst/>
              <a:latin typeface="Helvetica" pitchFamily="2" charset="0"/>
            </a:endParaRPr>
          </a:p>
        </p:txBody>
      </p:sp>
      <p:sp>
        <p:nvSpPr>
          <p:cNvPr id="46" name="TextBox 45">
            <a:extLst>
              <a:ext uri="{FF2B5EF4-FFF2-40B4-BE49-F238E27FC236}">
                <a16:creationId xmlns:a16="http://schemas.microsoft.com/office/drawing/2014/main" id="{64FCBB90-2034-2147-A521-32EE47A08AF6}"/>
              </a:ext>
            </a:extLst>
          </p:cNvPr>
          <p:cNvSpPr txBox="1"/>
          <p:nvPr/>
        </p:nvSpPr>
        <p:spPr>
          <a:xfrm>
            <a:off x="18334493" y="14623150"/>
            <a:ext cx="8890589" cy="3693319"/>
          </a:xfrm>
          <a:prstGeom prst="rect">
            <a:avLst/>
          </a:prstGeom>
          <a:noFill/>
        </p:spPr>
        <p:txBody>
          <a:bodyPr wrap="square" rtlCol="0">
            <a:spAutoFit/>
          </a:bodyPr>
          <a:lstStyle/>
          <a:p>
            <a:pPr algn="just"/>
            <a:r>
              <a:rPr lang="en-US" dirty="0">
                <a:latin typeface="Helvetica" pitchFamily="2" charset="0"/>
              </a:rPr>
              <a:t>We have a number of options for improving our model:</a:t>
            </a:r>
          </a:p>
          <a:p>
            <a:pPr marL="285750" indent="-285750" algn="just">
              <a:buFont typeface="Arial" panose="020B0604020202020204" pitchFamily="34" charset="0"/>
              <a:buChar char="•"/>
            </a:pPr>
            <a:r>
              <a:rPr lang="en-US" dirty="0">
                <a:latin typeface="Helvetica" pitchFamily="2" charset="0"/>
              </a:rPr>
              <a:t>Adding new features (for example, capturing common typing mistakes, whether the user uses caps lock vs. shift, etc.)</a:t>
            </a:r>
          </a:p>
          <a:p>
            <a:pPr marL="285750" indent="-285750" algn="just">
              <a:buFont typeface="Arial" panose="020B0604020202020204" pitchFamily="34" charset="0"/>
              <a:buChar char="•"/>
            </a:pPr>
            <a:r>
              <a:rPr lang="en-US" dirty="0">
                <a:latin typeface="Helvetica" pitchFamily="2" charset="0"/>
              </a:rPr>
              <a:t>Implementing a basic neural network to levy our logistic regression models in succession, and learn to combine their values together. </a:t>
            </a:r>
          </a:p>
          <a:p>
            <a:pPr algn="just"/>
            <a:r>
              <a:rPr lang="en-US" dirty="0">
                <a:latin typeface="Helvetica" pitchFamily="2" charset="0"/>
              </a:rPr>
              <a:t>We also have a number of options for improving our data:</a:t>
            </a:r>
          </a:p>
          <a:p>
            <a:pPr marL="285750" indent="-285750" algn="just">
              <a:buFont typeface="Arial" panose="020B0604020202020204" pitchFamily="34" charset="0"/>
              <a:buChar char="•"/>
            </a:pPr>
            <a:r>
              <a:rPr lang="en-US" dirty="0">
                <a:latin typeface="Helvetica" pitchFamily="2" charset="0"/>
              </a:rPr>
              <a:t>The current demo runs on just over 200 password attempts from three users – we are looking to expand this by collecting more data in addition to the datasets and manual data we’ve collected from three people.  This will enable us to perform more real-world validation.  Specifically, we want 50 attempts from 15 other people; we’ve  demonstrated that our model works on data of this scale, and gathering our own data would allow us to perform more nuanced analysis to refine generalizable hyperparameters.</a:t>
            </a:r>
          </a:p>
        </p:txBody>
      </p:sp>
    </p:spTree>
    <p:extLst>
      <p:ext uri="{BB962C8B-B14F-4D97-AF65-F5344CB8AC3E}">
        <p14:creationId xmlns:p14="http://schemas.microsoft.com/office/powerpoint/2010/main" val="28622843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399</TotalTime>
  <Words>1245</Words>
  <Application>Microsoft Macintosh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Harry Mellsop</dc:creator>
  <cp:lastModifiedBy>Harry Mellsop</cp:lastModifiedBy>
  <cp:revision>25</cp:revision>
  <cp:lastPrinted>2019-06-03T19:27:40Z</cp:lastPrinted>
  <dcterms:created xsi:type="dcterms:W3CDTF">2019-06-02T20:54:02Z</dcterms:created>
  <dcterms:modified xsi:type="dcterms:W3CDTF">2019-06-03T19:29:03Z</dcterms:modified>
</cp:coreProperties>
</file>