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2" r:id="rId4"/>
    <p:sldId id="263" r:id="rId5"/>
    <p:sldId id="264" r:id="rId6"/>
    <p:sldId id="265" r:id="rId7"/>
    <p:sldId id="280" r:id="rId8"/>
    <p:sldId id="281" r:id="rId9"/>
    <p:sldId id="282" r:id="rId10"/>
    <p:sldId id="283" r:id="rId11"/>
    <p:sldId id="284" r:id="rId12"/>
    <p:sldId id="267" r:id="rId13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020" y="661670"/>
            <a:ext cx="8111490" cy="2712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7430" y="4020185"/>
            <a:ext cx="99009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URL中的变量可以用</a:t>
            </a:r>
            <a:r>
              <a:rPr lang="zh-CN" altLang="en-US" sz="2400">
                <a:solidFill>
                  <a:srgbClr val="FF0000"/>
                </a:solidFill>
              </a:rPr>
              <a:t>{variableName}</a:t>
            </a:r>
            <a:r>
              <a:rPr lang="zh-CN" altLang="en-US" sz="2400"/>
              <a:t>来表示，同时在方法的参数中加上@PathVariable("variableName")，那么当请求被转发给该方法处理时，对应的URL中的变量会被自动赋值给被@PathVariable注解的参数（能够自动根据参数类型赋值）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9600" y="237490"/>
            <a:ext cx="3041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注解的解释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458595" y="948055"/>
            <a:ext cx="98151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@SpringBootApplication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/>
          </a:p>
          <a:p>
            <a:r>
              <a:rPr lang="en-US" altLang="zh-CN" sz="2400"/>
              <a:t>       --这是整个Spring Boot的核心注解，它的目的就是开启Spring Boot的自动配置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458595" y="4659630"/>
            <a:ext cx="101085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@Controller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/>
          </a:p>
          <a:p>
            <a:r>
              <a:rPr lang="zh-CN" altLang="en-US" sz="2400"/>
              <a:t>       </a:t>
            </a:r>
            <a:r>
              <a:rPr lang="en-US" altLang="zh-CN" sz="2400"/>
              <a:t>--Servlet容器里收到的HTTP请求根据路径分发给对应的@Controller类进行处理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458595" y="2721610"/>
            <a:ext cx="99161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@RequestMapping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en-US" altLang="zh-CN" sz="2400"/>
          </a:p>
          <a:p>
            <a:r>
              <a:rPr lang="zh-CN" altLang="en-US" sz="2400"/>
              <a:t>       </a:t>
            </a:r>
            <a:r>
              <a:rPr lang="en-US" altLang="zh-CN" sz="2400"/>
              <a:t>--</a:t>
            </a:r>
            <a:r>
              <a:rPr lang="en-US" altLang="zh-CN" sz="2400">
                <a:sym typeface="+mn-ea"/>
              </a:rPr>
              <a:t>--</a:t>
            </a:r>
            <a:r>
              <a:rPr lang="zh-CN" altLang="en-US" sz="2400">
                <a:sym typeface="+mn-ea"/>
              </a:rPr>
              <a:t>实现URL路由，Web应用包括很多页面，不同的页面对应着不同的URL。不同的URL，通常需要不同的方法进行处理并返回不同的内容。</a:t>
            </a:r>
            <a:endParaRPr lang="zh-CN" altLang="en-US" sz="2400"/>
          </a:p>
          <a:p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3410" y="408305"/>
            <a:ext cx="7212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入口类和@SpringBootApplication注解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793115" y="4526280"/>
            <a:ext cx="11142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@SpringBootApplication则是一个组合注解</a:t>
            </a:r>
            <a:endParaRPr lang="zh-CN" altLang="en-US" sz="2400"/>
          </a:p>
          <a:p>
            <a:r>
              <a:rPr lang="en-US" altLang="zh-CN" sz="2400"/>
              <a:t>	</a:t>
            </a:r>
            <a:endParaRPr lang="en-US" altLang="zh-CN" sz="2400"/>
          </a:p>
          <a:p>
            <a:r>
              <a:rPr lang="en-US" altLang="zh-CN" sz="2400"/>
              <a:t>	@SpringBootConfiguration、@EnableAutoConfiguration</a:t>
            </a:r>
            <a:r>
              <a:rPr lang="zh-CN" altLang="en-US" sz="2400"/>
              <a:t>、</a:t>
            </a:r>
            <a:r>
              <a:rPr lang="en-US" altLang="zh-CN" sz="2400"/>
              <a:t>@ComponentScan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793115" y="2140585"/>
            <a:ext cx="105168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SpringApplication是Spring Boot框架中描述Spring应用的类，它的run()方法会创建一个Spring应用上下文（Application Context）。另一方面它会扫描当前应用类路径上的依赖，例如本</a:t>
            </a:r>
            <a:r>
              <a:rPr lang="en-US" altLang="zh-CN" sz="2400"/>
              <a:t>demo</a:t>
            </a:r>
            <a:r>
              <a:rPr lang="zh-CN" altLang="en-US" sz="2400"/>
              <a:t>中发现spring-webmvc（由 spring-boot-starter-web传递引入）在类路径中，那么Spring Boot会判断这是一个Web应用，并启动一个内嵌的Servlet容器（默认是Tomcat）用于处理HTTP请求。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93115" y="1271270"/>
            <a:ext cx="632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SpringApplication</a:t>
            </a:r>
            <a:r>
              <a:rPr lang="en-US" altLang="zh-CN" sz="2400">
                <a:sym typeface="+mn-ea"/>
              </a:rPr>
              <a:t>.run()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17930" y="250190"/>
            <a:ext cx="95161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package org.springframework.boot.autoconfigure;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java.lang.annotation.Documented;</a:t>
            </a:r>
            <a:endParaRPr lang="zh-CN" altLang="en-US"/>
          </a:p>
          <a:p>
            <a:r>
              <a:rPr lang="zh-CN" altLang="en-US"/>
              <a:t>import java.lang.annotation.ElementType;</a:t>
            </a:r>
            <a:endParaRPr lang="zh-CN" altLang="en-US"/>
          </a:p>
          <a:p>
            <a:r>
              <a:rPr lang="zh-CN" altLang="en-US"/>
              <a:t>import java.lang.annotation.Inherited;</a:t>
            </a:r>
            <a:endParaRPr lang="zh-CN" altLang="en-US"/>
          </a:p>
          <a:p>
            <a:r>
              <a:rPr lang="zh-CN" altLang="en-US"/>
              <a:t>import java.lang.annotation.Retention;</a:t>
            </a:r>
            <a:endParaRPr lang="zh-CN" altLang="en-US"/>
          </a:p>
          <a:p>
            <a:r>
              <a:rPr lang="zh-CN" altLang="en-US"/>
              <a:t>import java.lang.annotation.RetentionPolicy;</a:t>
            </a:r>
            <a:endParaRPr lang="zh-CN" altLang="en-US"/>
          </a:p>
          <a:p>
            <a:r>
              <a:rPr lang="zh-CN" altLang="en-US"/>
              <a:t>import java.lang.annotation.Target;</a:t>
            </a:r>
            <a:endParaRPr lang="zh-CN" altLang="en-US"/>
          </a:p>
          <a:p>
            <a:r>
              <a:rPr lang="zh-CN" altLang="en-US"/>
              <a:t>import org.springframework.boot.autoconfigure.EnableAutoConfiguration;</a:t>
            </a:r>
            <a:endParaRPr lang="zh-CN" altLang="en-US"/>
          </a:p>
          <a:p>
            <a:r>
              <a:rPr lang="zh-CN" altLang="en-US"/>
              <a:t>import org.springframework.context.annotation.ComponentScan;</a:t>
            </a:r>
            <a:endParaRPr lang="zh-CN" altLang="en-US"/>
          </a:p>
          <a:p>
            <a:r>
              <a:rPr lang="zh-CN" altLang="en-US"/>
              <a:t>import org.springframework.context.annotation.Configuration;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@Target({ElementType.TYPE})</a:t>
            </a:r>
            <a:endParaRPr lang="zh-CN" altLang="en-US"/>
          </a:p>
          <a:p>
            <a:r>
              <a:rPr lang="zh-CN" altLang="en-US"/>
              <a:t>@Retention(RetentionPolicy.RUNTIME)</a:t>
            </a:r>
            <a:endParaRPr lang="zh-CN" altLang="en-US"/>
          </a:p>
          <a:p>
            <a:r>
              <a:rPr lang="zh-CN" altLang="en-US"/>
              <a:t>@Documented</a:t>
            </a:r>
            <a:endParaRPr lang="zh-CN" altLang="en-US"/>
          </a:p>
          <a:p>
            <a:r>
              <a:rPr lang="zh-CN" altLang="en-US"/>
              <a:t>@Inherited</a:t>
            </a:r>
            <a:endParaRPr lang="zh-CN" altLang="en-US"/>
          </a:p>
          <a:p>
            <a:r>
              <a:rPr lang="zh-CN" altLang="en-US"/>
              <a:t>@Configuration</a:t>
            </a:r>
            <a:endParaRPr lang="zh-CN" altLang="en-US"/>
          </a:p>
          <a:p>
            <a:r>
              <a:rPr lang="zh-CN" altLang="en-US"/>
              <a:t>@EnableAutoConfiguration</a:t>
            </a:r>
            <a:endParaRPr lang="zh-CN" altLang="en-US"/>
          </a:p>
          <a:p>
            <a:r>
              <a:rPr lang="zh-CN" altLang="en-US"/>
              <a:t>@ComponentScan</a:t>
            </a:r>
            <a:endParaRPr lang="zh-CN" altLang="en-US"/>
          </a:p>
          <a:p>
            <a:r>
              <a:rPr lang="zh-CN" altLang="en-US"/>
              <a:t>public @interface SpringBootApplication {</a:t>
            </a:r>
            <a:endParaRPr lang="zh-CN" altLang="en-US"/>
          </a:p>
          <a:p>
            <a:r>
              <a:rPr lang="zh-CN" altLang="en-US"/>
              <a:t>    Class&lt;?&gt;[] exclude() default {};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1325" y="276225"/>
            <a:ext cx="5805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关闭特定的自动配置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853440" y="921385"/>
            <a:ext cx="10983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@ComponentScan注解是有一个过滤器的，如果我们只想要@SpringBootApplication去扫描特定的类而不是全部类，那么就可以关闭自动配置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068705" y="1751330"/>
            <a:ext cx="10055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-- </a:t>
            </a:r>
            <a:r>
              <a:rPr lang="zh-CN" altLang="en-US" sz="2400">
                <a:solidFill>
                  <a:srgbClr val="FF0000"/>
                </a:solidFill>
              </a:rPr>
              <a:t>@SpringBootApplication(exclude = DataSourceAutoConfiguration.class)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2408555"/>
            <a:ext cx="10367645" cy="4312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8625" y="354330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Spring Boot的配置文件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073785" y="1231900"/>
            <a:ext cx="10766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Spring Boot使用一个</a:t>
            </a:r>
            <a:r>
              <a:rPr lang="zh-CN" altLang="en-US" sz="2400" b="1">
                <a:solidFill>
                  <a:srgbClr val="FF0000"/>
                </a:solidFill>
              </a:rPr>
              <a:t>全局的配置文件</a:t>
            </a:r>
            <a:r>
              <a:rPr lang="zh-CN" altLang="en-US" sz="2400"/>
              <a:t>application.properties或者application.yml，配置文件放在src/main/resources目录下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73785" y="2482850"/>
            <a:ext cx="73317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server.port </a:t>
            </a:r>
            <a:r>
              <a:rPr lang="en-US" altLang="zh-CN" sz="2400"/>
              <a:t>= 80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server.contextPath </a:t>
            </a:r>
            <a:r>
              <a:rPr lang="en-US" altLang="zh-CN" sz="2400"/>
              <a:t>= /boot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spring.http.encoding.charset=UTF-8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spring.http.encoding.enabled=true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spring.http.encoding.force=true</a:t>
            </a:r>
            <a:endParaRPr lang="zh-CN" altLang="en-US" sz="2400"/>
          </a:p>
        </p:txBody>
      </p:sp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155" y="2482850"/>
            <a:ext cx="5901055" cy="25387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1520" y="499110"/>
            <a:ext cx="726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Profile配置问题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376680" y="1618615"/>
            <a:ext cx="7752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在src/main/resources文件夹下定义不同环境下的Profile配置文件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010" y="2250440"/>
            <a:ext cx="8240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application-prod.properties</a:t>
            </a:r>
            <a:endParaRPr lang="zh-CN" altLang="en-US"/>
          </a:p>
          <a:p>
            <a:r>
              <a:rPr lang="zh-CN" altLang="en-US"/>
              <a:t>application-dev.properties</a:t>
            </a:r>
            <a:endParaRPr lang="zh-CN" altLang="en-US"/>
          </a:p>
          <a:p>
            <a:r>
              <a:rPr lang="zh-CN" altLang="en-US"/>
              <a:t>application-</a:t>
            </a:r>
            <a:r>
              <a:rPr lang="en-US" altLang="zh-CN"/>
              <a:t>test</a:t>
            </a:r>
            <a:r>
              <a:rPr lang="zh-CN" altLang="en-US"/>
              <a:t>.properties</a:t>
            </a:r>
            <a:endParaRPr lang="zh-CN" altLang="en-US"/>
          </a:p>
          <a:p>
            <a:r>
              <a:rPr lang="zh-CN" altLang="en-US"/>
              <a:t>application-</a:t>
            </a:r>
            <a:r>
              <a:rPr lang="en-US" altLang="zh-CN"/>
              <a:t>build</a:t>
            </a:r>
            <a:r>
              <a:rPr lang="zh-CN" altLang="en-US"/>
              <a:t>.properties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6680" y="4172585"/>
            <a:ext cx="5370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application.properties中进行简单配置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 spring.profiles.active=dev</a:t>
            </a:r>
            <a:endParaRPr lang="en-US" altLang="zh-CN"/>
          </a:p>
        </p:txBody>
      </p:sp>
      <p:pic>
        <p:nvPicPr>
          <p:cNvPr id="6" name="图片 5" descr="HFUT}AA5K}X(C3`%3VPNZX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1025" y="2425065"/>
            <a:ext cx="452120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OH4[BGN)~A$IFZD5(8}BOA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-59055"/>
            <a:ext cx="12198350" cy="6931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7115" y="697230"/>
            <a:ext cx="6108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SpringBoot </a:t>
            </a:r>
            <a:r>
              <a:rPr lang="zh-CN" altLang="en-US" sz="3200"/>
              <a:t>核心功能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494790" y="1724025"/>
            <a:ext cx="7068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1、独立运行的Spring项目</a:t>
            </a:r>
            <a:endParaRPr lang="zh-CN" altLang="en-US"/>
          </a:p>
          <a:p>
            <a:r>
              <a:rPr lang="en-US" altLang="zh-CN"/>
              <a:t>    -- Java -jar xx.jar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01775" y="2684145"/>
            <a:ext cx="519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、内嵌Servlet容器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94790" y="3474085"/>
            <a:ext cx="616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3、提供starter简化Maven配置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01775" y="4264660"/>
            <a:ext cx="4883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4、自动配置Spring </a:t>
            </a:r>
            <a:endParaRPr lang="zh-CN" altLang="en-US"/>
          </a:p>
          <a:p>
            <a:r>
              <a:rPr lang="zh-CN" altLang="en-US"/>
              <a:t>5、准生产的应用监控 </a:t>
            </a:r>
            <a:endParaRPr lang="zh-CN" altLang="en-US"/>
          </a:p>
          <a:p>
            <a:r>
              <a:rPr lang="zh-CN" altLang="en-US"/>
              <a:t>6、无代码生成和xml配置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69235" y="476885"/>
            <a:ext cx="6515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搭建一个简单的</a:t>
            </a:r>
            <a:r>
              <a:rPr lang="en-US" altLang="zh-CN" sz="3200"/>
              <a:t>SpringBoot </a:t>
            </a:r>
            <a:r>
              <a:rPr lang="zh-CN" altLang="en-US" sz="3200"/>
              <a:t>的</a:t>
            </a:r>
            <a:r>
              <a:rPr lang="en-US" altLang="zh-CN" sz="3200"/>
              <a:t>Demo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65405"/>
            <a:ext cx="12198350" cy="6892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32385"/>
            <a:ext cx="12209780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"/>
            <a:ext cx="12201525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540"/>
            <a:ext cx="12200255" cy="6844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8850" y="1134745"/>
            <a:ext cx="9341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需要在默认的模板文件夹src/main/resources/templates/目录下添加一个模板文件hello.html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958850" y="2497455"/>
            <a:ext cx="9636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 xmlns:th="http://www.thymeleaf.org"&gt;</a:t>
            </a:r>
            <a:endParaRPr lang="zh-CN" altLang="en-US"/>
          </a:p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    &lt;title&gt;Getting Started: Serving Web Content&lt;/title&gt;</a:t>
            </a:r>
            <a:endParaRPr lang="zh-CN" altLang="en-US"/>
          </a:p>
          <a:p>
            <a:r>
              <a:rPr lang="zh-CN" altLang="en-US"/>
              <a:t>    &lt;meta http-equiv="Content-Type" content="text/html; charset=UTF-8" /&gt;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    &lt;p th:text="'Hello, ' + ${name} + '!'" /&gt;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9010" y="5702935"/>
            <a:ext cx="10291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返回值"hello"并非直接将字符串返回给浏览器，而是寻找名字为hello的模板进行渲染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77850" y="233680"/>
            <a:ext cx="2886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模板文件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2579</Words>
  <Application>WPS 演示</Application>
  <PresentationFormat>宽屏</PresentationFormat>
  <Paragraphs>115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BF400162</dc:creator>
  <cp:lastModifiedBy>Alan_gui</cp:lastModifiedBy>
  <cp:revision>4</cp:revision>
  <dcterms:created xsi:type="dcterms:W3CDTF">2015-05-05T08:02:00Z</dcterms:created>
  <dcterms:modified xsi:type="dcterms:W3CDTF">2017-08-13T16:15:23Z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