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478DBD-123B-4062-A462-208B903E8777}">
  <a:tblStyle styleId="{07478DBD-123B-4062-A462-208B903E87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48"/>
  </p:normalViewPr>
  <p:slideViewPr>
    <p:cSldViewPr snapToGrid="0">
      <p:cViewPr varScale="1">
        <p:scale>
          <a:sx n="156" d="100"/>
          <a:sy n="156" d="100"/>
        </p:scale>
        <p:origin x="9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9e1bb63b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9e1bb63b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e1bb63b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e1bb63b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e1bb63b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e1bb63b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9e1bb63b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9e1bb63b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9e1bb63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9e1bb63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9e1bb63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9e1bb63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e1bb63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e1bb63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e1bb63b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e1bb63b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1bb63b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1bb63b4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1bb63b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e1bb63b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e1bb63b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e1bb63b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th_table#Binary_oper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Section 3:  Digital Logic: Combinational and Sequential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 weeks followed by Quiz #3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Boolean Algebra ⇔ Digital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Combinational Circuits:  half adder, full adder, decoders, multiplexers, BCD-7 segment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Sequential Circuits: Latches, Registers, and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Pipeline Architecture: MIPS</a:t>
            </a:r>
            <a:br>
              <a:rPr lang="en" dirty="0"/>
            </a:b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533650-70FB-8444-A507-E4DAA02C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98" y="0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⇔ Minimization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above method can yield large circuits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Unnecessary large circuits, like programs, are bad: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larger chips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 more time to evaluate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generate more heat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approaches: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algebraic properties to rewrite the formulas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Karnaugh maps to visualize patterns of simplification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Algebraic Properties: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associative, commutative, distributive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complement (A*A' ⇔ 0), De Morgan's law :  A' * B' ⇔ (A + B)'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A' + A ⇔ 1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highlight>
                  <a:srgbClr val="FFFFFF"/>
                </a:highlight>
              </a:rPr>
              <a:t>R = A'*B + A*B</a:t>
            </a:r>
            <a:endParaRPr dirty="0"/>
          </a:p>
        </p:txBody>
      </p:sp>
      <p:sp>
        <p:nvSpPr>
          <p:cNvPr id="193" name="Google Shape;193;p22"/>
          <p:cNvSpPr txBox="1"/>
          <p:nvPr/>
        </p:nvSpPr>
        <p:spPr>
          <a:xfrm>
            <a:off x="5976775" y="645353"/>
            <a:ext cx="2671800" cy="27007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A'*B + A*B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B*A' + B*A 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B*(A' + A)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 * 1</a:t>
            </a:r>
            <a:endParaRPr sz="18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rgbClr val="434343"/>
                </a:solidFill>
                <a:highlight>
                  <a:srgbClr val="FFFFFF"/>
                </a:highlight>
              </a:rPr>
              <a:t>R = B</a:t>
            </a:r>
          </a:p>
        </p:txBody>
      </p:sp>
      <p:sp>
        <p:nvSpPr>
          <p:cNvPr id="194" name="Google Shape;194;p22"/>
          <p:cNvSpPr txBox="1"/>
          <p:nvPr/>
        </p:nvSpPr>
        <p:spPr>
          <a:xfrm>
            <a:off x="1939950" y="-342550"/>
            <a:ext cx="297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( 5 + 3 )+ 2  == 5 + ( 3 + 2 )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3* ( 5 + 6 ) == 3 *5 + 3 * 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510050" y="1152475"/>
            <a:ext cx="4421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Karnaugh Map: for two variables</a:t>
            </a: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br>
              <a:rPr lang="en" sz="1400" dirty="0"/>
            </a:b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Find groups that contain only 1s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Group size must be in power of two (1, 2, 4, 8)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R = B</a:t>
            </a:r>
            <a:endParaRPr sz="1400" dirty="0"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Karnaugh Map</a:t>
            </a:r>
            <a:endParaRPr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Truth Table: R = A'*B + A*B </a:t>
            </a:r>
            <a:endParaRPr/>
          </a:p>
        </p:txBody>
      </p:sp>
      <p:graphicFrame>
        <p:nvGraphicFramePr>
          <p:cNvPr id="202" name="Google Shape;202;p23"/>
          <p:cNvGraphicFramePr/>
          <p:nvPr/>
        </p:nvGraphicFramePr>
        <p:xfrm>
          <a:off x="453513" y="1794150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Output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'(A'B')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'(AB')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3" name="Google Shape;203;p23"/>
          <p:cNvGraphicFramePr/>
          <p:nvPr/>
        </p:nvGraphicFramePr>
        <p:xfrm>
          <a:off x="5124450" y="1892775"/>
          <a:ext cx="2261600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23"/>
          <p:cNvSpPr/>
          <p:nvPr/>
        </p:nvSpPr>
        <p:spPr>
          <a:xfrm>
            <a:off x="6957400" y="2760700"/>
            <a:ext cx="222600" cy="7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5BFBB22B-9F84-D2B2-EB79-441D31174A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7649935" y="320558"/>
            <a:ext cx="1273629" cy="13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6D1E9-3C60-E165-B652-EC48B5DF24B1}"/>
              </a:ext>
            </a:extLst>
          </p:cNvPr>
          <p:cNvSpPr txBox="1"/>
          <p:nvPr/>
        </p:nvSpPr>
        <p:spPr>
          <a:xfrm>
            <a:off x="7282543" y="12728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 addition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3-Variable Karnaugh Map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771400" y="1102905"/>
          <a:ext cx="1981350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Output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4572000" y="9404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4"/>
          <p:cNvSpPr txBox="1"/>
          <p:nvPr/>
        </p:nvSpPr>
        <p:spPr>
          <a:xfrm>
            <a:off x="4420438" y="2701075"/>
            <a:ext cx="2564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 B' + 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B' + ABC</a:t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7423200" y="289950"/>
            <a:ext cx="1409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008450" y="1721250"/>
            <a:ext cx="420300" cy="85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5166100" y="1787100"/>
            <a:ext cx="702000" cy="7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5529400" y="2180050"/>
            <a:ext cx="672600" cy="34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K-maps 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only contains 1s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 size must be a power of two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must be rectangular, no diagonals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overlap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Groups can wrap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Minimization: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largest group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fewest number of groups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all 1s must be contained</a:t>
            </a:r>
            <a:br>
              <a:rPr lang="en" dirty="0"/>
            </a:br>
            <a:r>
              <a:rPr lang="en" dirty="0"/>
              <a:t> in at least one group.</a:t>
            </a:r>
            <a:endParaRPr dirty="0"/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835800" y="779350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Google Shape;224;p25"/>
          <p:cNvSpPr txBox="1"/>
          <p:nvPr/>
        </p:nvSpPr>
        <p:spPr>
          <a:xfrm>
            <a:off x="5835800" y="2660575"/>
            <a:ext cx="26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= A'C + AB' + A'BC'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 rot="-3013718">
            <a:off x="7928538" y="294406"/>
            <a:ext cx="707647" cy="400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418800" y="1967975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7" name="Google Shape;227;p25"/>
          <p:cNvGraphicFramePr/>
          <p:nvPr>
            <p:extLst>
              <p:ext uri="{D42A27DB-BD31-4B8C-83A1-F6EECF244321}">
                <p14:modId xmlns:p14="http://schemas.microsoft.com/office/powerpoint/2010/main" val="3318315293"/>
              </p:ext>
            </p:extLst>
          </p:nvPr>
        </p:nvGraphicFramePr>
        <p:xfrm>
          <a:off x="3973492" y="3276435"/>
          <a:ext cx="226157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6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BC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25"/>
          <p:cNvGraphicFramePr/>
          <p:nvPr/>
        </p:nvGraphicFramePr>
        <p:xfrm>
          <a:off x="7420800" y="3357150"/>
          <a:ext cx="1723125" cy="158484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1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BC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5"/>
          <p:cNvSpPr txBox="1"/>
          <p:nvPr/>
        </p:nvSpPr>
        <p:spPr>
          <a:xfrm>
            <a:off x="7662650" y="1987338"/>
            <a:ext cx="2922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1745178949"/>
              </p:ext>
            </p:extLst>
          </p:nvPr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Combinational Circuit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Boolean Algebra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457D999-5208-0C46-BE2B-5AED1627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400" y="3214925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⇔ Digital Circuits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Circuit:  a digital realization of a function:   y = f(), y = f(x), y =f(</a:t>
            </a:r>
            <a:r>
              <a:rPr lang="en" dirty="0" err="1"/>
              <a:t>a,b</a:t>
            </a:r>
            <a:r>
              <a:rPr lang="en" dirty="0"/>
              <a:t>),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True (T), 1, +5v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(F), 0,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zero inputs:	clear (0), set (1)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input:	clear, invert, id, set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63" y="1974475"/>
            <a:ext cx="17751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558775" y="2004575"/>
            <a:ext cx="2186700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489200" y="1778700"/>
          <a:ext cx="3086000" cy="24098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72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#Inputs</a:t>
                      </a:r>
                      <a:endParaRPr sz="1200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Combinations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2^2^0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2^1</a:t>
                      </a:r>
                      <a:endParaRPr sz="12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2^3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256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9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2^2^4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4" name="Google Shape;84;p16"/>
          <p:cNvGraphicFramePr/>
          <p:nvPr>
            <p:extLst>
              <p:ext uri="{D42A27DB-BD31-4B8C-83A1-F6EECF244321}">
                <p14:modId xmlns:p14="http://schemas.microsoft.com/office/powerpoint/2010/main" val="1224070467"/>
              </p:ext>
            </p:extLst>
          </p:nvPr>
        </p:nvGraphicFramePr>
        <p:xfrm>
          <a:off x="608500" y="3234157"/>
          <a:ext cx="3086000" cy="140199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Possible Outputs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128737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955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491725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093900" y="3903389"/>
            <a:ext cx="229200" cy="70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298250" y="324521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0  0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298250" y="4614464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1  1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298250" y="3701631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0  1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298250" y="4158047"/>
            <a:ext cx="542400" cy="38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1  0</a:t>
            </a:r>
            <a:endParaRPr/>
          </a:p>
        </p:txBody>
      </p:sp>
      <p:cxnSp>
        <p:nvCxnSpPr>
          <p:cNvPr id="93" name="Google Shape;93;p16"/>
          <p:cNvCxnSpPr>
            <a:stCxn id="89" idx="1"/>
            <a:endCxn id="85" idx="2"/>
          </p:cNvCxnSpPr>
          <p:nvPr/>
        </p:nvCxnSpPr>
        <p:spPr>
          <a:xfrm flipH="1">
            <a:off x="1402050" y="3437814"/>
            <a:ext cx="2896200" cy="1170900"/>
          </a:xfrm>
          <a:prstGeom prst="curvedConnector4">
            <a:avLst>
              <a:gd name="adj1" fmla="val 48023"/>
              <a:gd name="adj2" fmla="val 1203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6"/>
          <p:cNvCxnSpPr>
            <a:stCxn id="90" idx="1"/>
            <a:endCxn id="88" idx="2"/>
          </p:cNvCxnSpPr>
          <p:nvPr/>
        </p:nvCxnSpPr>
        <p:spPr>
          <a:xfrm rot="10800000">
            <a:off x="3208650" y="4608764"/>
            <a:ext cx="1089600" cy="19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/>
          <p:nvPr/>
        </p:nvSpPr>
        <p:spPr>
          <a:xfrm>
            <a:off x="5501400" y="2354032"/>
            <a:ext cx="3073800" cy="18544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6"/>
          <p:cNvSpPr/>
          <p:nvPr/>
        </p:nvSpPr>
        <p:spPr>
          <a:xfrm>
            <a:off x="576750" y="3145258"/>
            <a:ext cx="4546800" cy="185440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 Functions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16 different functions can be created:  2^ 2</a:t>
            </a:r>
            <a:r>
              <a:rPr lang="en" baseline="30000" dirty="0"/>
              <a:t>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List of functions: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Definitions: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Truth Table</a:t>
            </a:r>
            <a:r>
              <a:rPr lang="en" dirty="0"/>
              <a:t>:</a:t>
            </a:r>
            <a:endParaRPr dirty="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75250" y="2556975"/>
          <a:ext cx="6741000" cy="201153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37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↚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A'</a:t>
                      </a:r>
                      <a:endParaRPr sz="8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↛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B'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'equiv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nand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and</a:t>
                      </a:r>
                      <a:endParaRPr sz="8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equiv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←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or</a:t>
                      </a:r>
                      <a:endParaRPr sz="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7521050" y="303900"/>
          <a:ext cx="1392850" cy="316968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69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clear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←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A'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↛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B'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" name="Google Shape;105;p17"/>
          <p:cNvCxnSpPr/>
          <p:nvPr/>
        </p:nvCxnSpPr>
        <p:spPr>
          <a:xfrm rot="10800000" flipH="1">
            <a:off x="2680600" y="1572400"/>
            <a:ext cx="47616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009525" y="2028400"/>
            <a:ext cx="10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line</a:t>
            </a:r>
            <a:endParaRPr/>
          </a:p>
        </p:txBody>
      </p:sp>
      <p:cxnSp>
        <p:nvCxnSpPr>
          <p:cNvPr id="107" name="Google Shape;107;p17"/>
          <p:cNvCxnSpPr>
            <a:stCxn id="106" idx="1"/>
          </p:cNvCxnSpPr>
          <p:nvPr/>
        </p:nvCxnSpPr>
        <p:spPr>
          <a:xfrm flipH="1">
            <a:off x="4227425" y="2228500"/>
            <a:ext cx="782100" cy="334200"/>
          </a:xfrm>
          <a:prstGeom prst="curvedConnector3">
            <a:avLst>
              <a:gd name="adj1" fmla="val 9305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1223420" y="2934700"/>
            <a:ext cx="5992830" cy="163380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588825" y="1152475"/>
            <a:ext cx="524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⊕ B:  (A + B) * (A' + B')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to Circuits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4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Clear:     0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Set:	       1 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A:	       A	→ 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A':		A       	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+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* B: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⊕ B:</a:t>
            </a:r>
            <a:endParaRPr dirty="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3433288"/>
            <a:ext cx="857150" cy="4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4">
            <a:alphaModFix/>
          </a:blip>
          <a:srcRect l="20001" r="9496"/>
          <a:stretch/>
        </p:blipFill>
        <p:spPr>
          <a:xfrm>
            <a:off x="1655961" y="2224248"/>
            <a:ext cx="380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5">
            <a:alphaModFix/>
          </a:blip>
          <a:srcRect l="17792" r="13003"/>
          <a:stretch/>
        </p:blipFill>
        <p:spPr>
          <a:xfrm>
            <a:off x="2308425" y="2766675"/>
            <a:ext cx="604325" cy="4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999725" y="26913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20" name="Google Shape;120;p18"/>
          <p:cNvSpPr txBox="1"/>
          <p:nvPr/>
        </p:nvSpPr>
        <p:spPr>
          <a:xfrm>
            <a:off x="1999725" y="290545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sp>
        <p:nvSpPr>
          <p:cNvPr id="121" name="Google Shape;121;p18"/>
          <p:cNvSpPr txBox="1"/>
          <p:nvPr/>
        </p:nvSpPr>
        <p:spPr>
          <a:xfrm>
            <a:off x="1999725" y="3385238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1999725" y="359936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4387400" y="145050"/>
            <a:ext cx="4629300" cy="1957800"/>
            <a:chOff x="4364775" y="1969300"/>
            <a:chExt cx="4629300" cy="1957800"/>
          </a:xfrm>
        </p:grpSpPr>
        <p:sp>
          <p:nvSpPr>
            <p:cNvPr id="124" name="Google Shape;124;p18"/>
            <p:cNvSpPr/>
            <p:nvPr/>
          </p:nvSpPr>
          <p:spPr>
            <a:xfrm>
              <a:off x="4364775" y="1969300"/>
              <a:ext cx="4629300" cy="1957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 rotWithShape="1">
            <a:blip r:embed="rId5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8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4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8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8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8"/>
            <p:cNvCxnSpPr>
              <a:stCxn id="128" idx="3"/>
              <a:endCxn id="13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135;p18"/>
            <p:cNvCxnSpPr>
              <a:stCxn id="129" idx="3"/>
              <a:endCxn id="13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18"/>
            <p:cNvCxnSpPr>
              <a:stCxn id="13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18"/>
            <p:cNvCxnSpPr>
              <a:stCxn id="13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8"/>
            <p:cNvCxnSpPr>
              <a:stCxn id="12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>
              <a:stCxn id="12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2233" y="4092678"/>
            <a:ext cx="677400" cy="3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8"/>
          <p:cNvGraphicFramePr/>
          <p:nvPr>
            <p:extLst>
              <p:ext uri="{D42A27DB-BD31-4B8C-83A1-F6EECF244321}">
                <p14:modId xmlns:p14="http://schemas.microsoft.com/office/powerpoint/2010/main" val="1223428430"/>
              </p:ext>
            </p:extLst>
          </p:nvPr>
        </p:nvGraphicFramePr>
        <p:xfrm>
          <a:off x="3710225" y="3030025"/>
          <a:ext cx="2536535" cy="19810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07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</a:t>
                      </a:r>
                      <a:endParaRPr dirty="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err="1"/>
                        <a:t>xor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and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/>
                        <a:t>or</a:t>
                      </a:r>
                      <a:endParaRPr sz="900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Google Shape;142;p18"/>
          <p:cNvSpPr txBox="1"/>
          <p:nvPr/>
        </p:nvSpPr>
        <p:spPr>
          <a:xfrm>
            <a:off x="6347225" y="96612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A'</a:t>
            </a:r>
            <a:endParaRPr sz="1000"/>
          </a:p>
        </p:txBody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DD450FFD-7F03-3896-F67A-A7630E29B3CC}"/>
              </a:ext>
            </a:extLst>
          </p:cNvPr>
          <p:cNvSpPr txBox="1"/>
          <p:nvPr/>
        </p:nvSpPr>
        <p:spPr>
          <a:xfrm>
            <a:off x="2094975" y="3962180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</a:t>
            </a:r>
            <a:endParaRPr sz="1000" dirty="0"/>
          </a:p>
        </p:txBody>
      </p:sp>
      <p:sp>
        <p:nvSpPr>
          <p:cNvPr id="3" name="Google Shape;122;p18">
            <a:extLst>
              <a:ext uri="{FF2B5EF4-FFF2-40B4-BE49-F238E27FC236}">
                <a16:creationId xmlns:a16="http://schemas.microsoft.com/office/drawing/2014/main" id="{87E4BA7E-DD16-4F52-A9F5-9307F2104AE9}"/>
              </a:ext>
            </a:extLst>
          </p:cNvPr>
          <p:cNvSpPr txBox="1"/>
          <p:nvPr/>
        </p:nvSpPr>
        <p:spPr>
          <a:xfrm>
            <a:off x="2094975" y="4176305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Reduced to a Circuit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Generate a circuit as a sum of products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Values: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Functions: Not ('), And (*), Or (+)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Implication:  </a:t>
            </a:r>
            <a:r>
              <a:rPr lang="en"/>
              <a:t>A </a:t>
            </a:r>
            <a:r>
              <a:rPr lang="en" sz="1400">
                <a:solidFill>
                  <a:schemeClr val="dk1"/>
                </a:solidFill>
                <a:sym typeface="Wingdings" pitchFamily="2" charset="2"/>
              </a:rPr>
              <a:t>  </a:t>
            </a:r>
            <a:r>
              <a:rPr lang="en"/>
              <a:t>B</a:t>
            </a:r>
            <a:r>
              <a:rPr lang="en">
                <a:sym typeface="Wingdings" pitchFamily="2" charset="2"/>
              </a:rPr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 is true then A must also be true!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the Truth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Evaluate each row: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Combine all rows that are 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 = A'B' + AB' + AB</a:t>
            </a:r>
            <a:endParaRPr dirty="0"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4956150" y="1741225"/>
          <a:ext cx="3769375" cy="1992163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AB'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Reduction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5227400" y="122950"/>
            <a:ext cx="5096100" cy="27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: (ABC')'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70425" y="1098180"/>
          <a:ext cx="5192125" cy="3833550"/>
        </p:xfrm>
        <a:graphic>
          <a:graphicData uri="http://schemas.openxmlformats.org/drawingml/2006/table">
            <a:tbl>
              <a:tblPr>
                <a:noFill/>
                <a:tableStyleId>{07478DBD-123B-4062-A462-208B903E8777}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Bob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Sally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A'B'C'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A'BC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AB'C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ABC'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to Boolean Algebra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Formula for each output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Work Backwards, Divide and Conquer!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(  ) *  ( 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Output =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Output =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099298" y="2237976"/>
            <a:ext cx="4629300" cy="2056437"/>
            <a:chOff x="4364775" y="1969299"/>
            <a:chExt cx="4629300" cy="2056437"/>
          </a:xfrm>
        </p:grpSpPr>
        <p:sp>
          <p:nvSpPr>
            <p:cNvPr id="164" name="Google Shape;164;p21"/>
            <p:cNvSpPr/>
            <p:nvPr/>
          </p:nvSpPr>
          <p:spPr>
            <a:xfrm>
              <a:off x="4364775" y="1969299"/>
              <a:ext cx="4629300" cy="2056437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5" name="Google Shape;165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30200" y="2167100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1"/>
            <p:cNvPicPr preferRelativeResize="0"/>
            <p:nvPr/>
          </p:nvPicPr>
          <p:blipFill rotWithShape="1">
            <a:blip r:embed="rId3">
              <a:alphaModFix/>
            </a:blip>
            <a:srcRect l="17792" r="13003"/>
            <a:stretch/>
          </p:blipFill>
          <p:spPr>
            <a:xfrm>
              <a:off x="6742425" y="3310813"/>
              <a:ext cx="604325" cy="42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1275" y="2595675"/>
              <a:ext cx="857150" cy="4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1"/>
            <p:cNvSpPr txBox="1"/>
            <p:nvPr/>
          </p:nvSpPr>
          <p:spPr>
            <a:xfrm>
              <a:off x="4572000" y="2104575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572000" y="3111850"/>
              <a:ext cx="30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pic>
          <p:nvPicPr>
            <p:cNvPr id="170" name="Google Shape;170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3634075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 rotWithShape="1">
            <a:blip r:embed="rId5">
              <a:alphaModFix/>
            </a:blip>
            <a:srcRect l="20001" r="9496"/>
            <a:stretch/>
          </p:blipFill>
          <p:spPr>
            <a:xfrm>
              <a:off x="5849850" y="2915163"/>
              <a:ext cx="380475" cy="26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2" name="Google Shape;172;p21"/>
            <p:cNvCxnSpPr/>
            <p:nvPr/>
          </p:nvCxnSpPr>
          <p:spPr>
            <a:xfrm>
              <a:off x="4880700" y="2273925"/>
              <a:ext cx="1861800" cy="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 flipH="1">
              <a:off x="4880700" y="2480800"/>
              <a:ext cx="1849500" cy="800400"/>
            </a:xfrm>
            <a:prstGeom prst="bentConnector3">
              <a:avLst>
                <a:gd name="adj1" fmla="val 2620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>
              <a:cxnSpLocks/>
              <a:stCxn id="168" idx="3"/>
              <a:endCxn id="171" idx="1"/>
            </p:cNvCxnSpPr>
            <p:nvPr/>
          </p:nvCxnSpPr>
          <p:spPr>
            <a:xfrm>
              <a:off x="4880700" y="2273925"/>
              <a:ext cx="969300" cy="776100"/>
            </a:xfrm>
            <a:prstGeom prst="bentConnector3">
              <a:avLst>
                <a:gd name="adj1" fmla="val 59066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4880700" y="3281200"/>
              <a:ext cx="969300" cy="487800"/>
            </a:xfrm>
            <a:prstGeom prst="bentConnector3">
              <a:avLst>
                <a:gd name="adj1" fmla="val 49992"/>
              </a:avLst>
            </a:prstGeom>
            <a:noFill/>
            <a:ln w="222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1"/>
            <p:cNvCxnSpPr>
              <a:cxnSpLocks/>
              <a:stCxn id="171" idx="3"/>
            </p:cNvCxnSpPr>
            <p:nvPr/>
          </p:nvCxnSpPr>
          <p:spPr>
            <a:xfrm>
              <a:off x="6230325" y="3050075"/>
              <a:ext cx="529800" cy="3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1"/>
            <p:cNvCxnSpPr>
              <a:cxnSpLocks/>
              <a:stCxn id="170" idx="3"/>
            </p:cNvCxnSpPr>
            <p:nvPr/>
          </p:nvCxnSpPr>
          <p:spPr>
            <a:xfrm rot="10800000" flipH="1">
              <a:off x="6230325" y="3582988"/>
              <a:ext cx="521100" cy="18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1"/>
            <p:cNvCxnSpPr>
              <a:cxnSpLocks/>
              <a:stCxn id="165" idx="3"/>
            </p:cNvCxnSpPr>
            <p:nvPr/>
          </p:nvCxnSpPr>
          <p:spPr>
            <a:xfrm>
              <a:off x="7334525" y="2381388"/>
              <a:ext cx="757200" cy="363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1"/>
            <p:cNvCxnSpPr>
              <a:cxnSpLocks/>
              <a:stCxn id="166" idx="3"/>
            </p:cNvCxnSpPr>
            <p:nvPr/>
          </p:nvCxnSpPr>
          <p:spPr>
            <a:xfrm rot="10800000" flipH="1">
              <a:off x="7346750" y="2921500"/>
              <a:ext cx="744900" cy="603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0" name="Google Shape;180;p21"/>
          <p:cNvSpPr txBox="1"/>
          <p:nvPr/>
        </p:nvSpPr>
        <p:spPr>
          <a:xfrm>
            <a:off x="6171098" y="2304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</a:t>
            </a:r>
            <a:endParaRPr sz="1000"/>
          </a:p>
        </p:txBody>
      </p:sp>
      <p:sp>
        <p:nvSpPr>
          <p:cNvPr id="181" name="Google Shape;181;p21"/>
          <p:cNvSpPr txBox="1"/>
          <p:nvPr/>
        </p:nvSpPr>
        <p:spPr>
          <a:xfrm>
            <a:off x="6171098" y="34234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</a:t>
            </a:r>
            <a:endParaRPr sz="1000"/>
          </a:p>
        </p:txBody>
      </p:sp>
      <p:sp>
        <p:nvSpPr>
          <p:cNvPr id="183" name="Google Shape;183;p21"/>
          <p:cNvSpPr txBox="1"/>
          <p:nvPr/>
        </p:nvSpPr>
        <p:spPr>
          <a:xfrm>
            <a:off x="6171098" y="2685227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</a:t>
            </a:r>
            <a:endParaRPr sz="1000"/>
          </a:p>
        </p:txBody>
      </p:sp>
      <p:sp>
        <p:nvSpPr>
          <p:cNvPr id="184" name="Google Shape;184;p21"/>
          <p:cNvSpPr txBox="1"/>
          <p:nvPr/>
        </p:nvSpPr>
        <p:spPr>
          <a:xfrm>
            <a:off x="5277323" y="3071023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</a:t>
            </a:r>
            <a:endParaRPr sz="1000"/>
          </a:p>
        </p:txBody>
      </p:sp>
      <p:sp>
        <p:nvSpPr>
          <p:cNvPr id="185" name="Google Shape;185;p21"/>
          <p:cNvSpPr txBox="1"/>
          <p:nvPr/>
        </p:nvSpPr>
        <p:spPr>
          <a:xfrm>
            <a:off x="5256698" y="3772146"/>
            <a:ext cx="30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4923923" y="2404834"/>
            <a:ext cx="2920374" cy="17761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1187</Words>
  <Application>Microsoft Macintosh PowerPoint</Application>
  <PresentationFormat>On-screen Show (16:9)</PresentationFormat>
  <Paragraphs>514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Lecture</vt:lpstr>
      <vt:lpstr>Models of Computation</vt:lpstr>
      <vt:lpstr>Combinational Logic</vt:lpstr>
      <vt:lpstr>Boolean Algebra ⇔ Digital Circuits</vt:lpstr>
      <vt:lpstr>Two Input Functions</vt:lpstr>
      <vt:lpstr>Boolean Algebra to Circuits</vt:lpstr>
      <vt:lpstr>Truth Table Reduced to a Circuit</vt:lpstr>
      <vt:lpstr>More Complex Reduction</vt:lpstr>
      <vt:lpstr>Circuit to Boolean Algebra</vt:lpstr>
      <vt:lpstr>Simplification ⇔ Minimization</vt:lpstr>
      <vt:lpstr>Karnaugh Map</vt:lpstr>
      <vt:lpstr>3-Variable Karnaugh Map</vt:lpstr>
      <vt:lpstr>Rules for K-maps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cp:lastModifiedBy>Fitzgerald, Steven M</cp:lastModifiedBy>
  <cp:revision>10</cp:revision>
  <dcterms:modified xsi:type="dcterms:W3CDTF">2024-11-26T20:38:51Z</dcterms:modified>
</cp:coreProperties>
</file>