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59"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40" y="-6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F69C5C-7D7E-4FB5-9DD8-E6DBB8E2484F}"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54A3-0A67-4F13-95D9-EF69BFBC7080}" type="slidenum">
              <a:rPr lang="en-US" smtClean="0"/>
              <a:t>‹#›</a:t>
            </a:fld>
            <a:endParaRPr lang="en-US"/>
          </a:p>
        </p:txBody>
      </p:sp>
    </p:spTree>
    <p:extLst>
      <p:ext uri="{BB962C8B-B14F-4D97-AF65-F5344CB8AC3E}">
        <p14:creationId xmlns:p14="http://schemas.microsoft.com/office/powerpoint/2010/main" val="2411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69C5C-7D7E-4FB5-9DD8-E6DBB8E2484F}"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54A3-0A67-4F13-95D9-EF69BFBC7080}" type="slidenum">
              <a:rPr lang="en-US" smtClean="0"/>
              <a:t>‹#›</a:t>
            </a:fld>
            <a:endParaRPr lang="en-US"/>
          </a:p>
        </p:txBody>
      </p:sp>
    </p:spTree>
    <p:extLst>
      <p:ext uri="{BB962C8B-B14F-4D97-AF65-F5344CB8AC3E}">
        <p14:creationId xmlns:p14="http://schemas.microsoft.com/office/powerpoint/2010/main" val="3904449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69C5C-7D7E-4FB5-9DD8-E6DBB8E2484F}"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54A3-0A67-4F13-95D9-EF69BFBC7080}" type="slidenum">
              <a:rPr lang="en-US" smtClean="0"/>
              <a:t>‹#›</a:t>
            </a:fld>
            <a:endParaRPr lang="en-US"/>
          </a:p>
        </p:txBody>
      </p:sp>
    </p:spTree>
    <p:extLst>
      <p:ext uri="{BB962C8B-B14F-4D97-AF65-F5344CB8AC3E}">
        <p14:creationId xmlns:p14="http://schemas.microsoft.com/office/powerpoint/2010/main" val="7323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69C5C-7D7E-4FB5-9DD8-E6DBB8E2484F}"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54A3-0A67-4F13-95D9-EF69BFBC7080}" type="slidenum">
              <a:rPr lang="en-US" smtClean="0"/>
              <a:t>‹#›</a:t>
            </a:fld>
            <a:endParaRPr lang="en-US"/>
          </a:p>
        </p:txBody>
      </p:sp>
    </p:spTree>
    <p:extLst>
      <p:ext uri="{BB962C8B-B14F-4D97-AF65-F5344CB8AC3E}">
        <p14:creationId xmlns:p14="http://schemas.microsoft.com/office/powerpoint/2010/main" val="413774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F69C5C-7D7E-4FB5-9DD8-E6DBB8E2484F}"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54A3-0A67-4F13-95D9-EF69BFBC7080}" type="slidenum">
              <a:rPr lang="en-US" smtClean="0"/>
              <a:t>‹#›</a:t>
            </a:fld>
            <a:endParaRPr lang="en-US"/>
          </a:p>
        </p:txBody>
      </p:sp>
    </p:spTree>
    <p:extLst>
      <p:ext uri="{BB962C8B-B14F-4D97-AF65-F5344CB8AC3E}">
        <p14:creationId xmlns:p14="http://schemas.microsoft.com/office/powerpoint/2010/main" val="119900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F69C5C-7D7E-4FB5-9DD8-E6DBB8E2484F}"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54A3-0A67-4F13-95D9-EF69BFBC7080}" type="slidenum">
              <a:rPr lang="en-US" smtClean="0"/>
              <a:t>‹#›</a:t>
            </a:fld>
            <a:endParaRPr lang="en-US"/>
          </a:p>
        </p:txBody>
      </p:sp>
    </p:spTree>
    <p:extLst>
      <p:ext uri="{BB962C8B-B14F-4D97-AF65-F5344CB8AC3E}">
        <p14:creationId xmlns:p14="http://schemas.microsoft.com/office/powerpoint/2010/main" val="318119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F69C5C-7D7E-4FB5-9DD8-E6DBB8E2484F}" type="datetimeFigureOut">
              <a:rPr lang="en-US" smtClean="0"/>
              <a:t>4/30/2015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B054A3-0A67-4F13-95D9-EF69BFBC7080}" type="slidenum">
              <a:rPr lang="en-US" smtClean="0"/>
              <a:t>‹#›</a:t>
            </a:fld>
            <a:endParaRPr lang="en-US"/>
          </a:p>
        </p:txBody>
      </p:sp>
    </p:spTree>
    <p:extLst>
      <p:ext uri="{BB962C8B-B14F-4D97-AF65-F5344CB8AC3E}">
        <p14:creationId xmlns:p14="http://schemas.microsoft.com/office/powerpoint/2010/main" val="98250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F69C5C-7D7E-4FB5-9DD8-E6DBB8E2484F}" type="datetimeFigureOut">
              <a:rPr lang="en-US" smtClean="0"/>
              <a:t>4/30/2015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054A3-0A67-4F13-95D9-EF69BFBC7080}" type="slidenum">
              <a:rPr lang="en-US" smtClean="0"/>
              <a:t>‹#›</a:t>
            </a:fld>
            <a:endParaRPr lang="en-US"/>
          </a:p>
        </p:txBody>
      </p:sp>
    </p:spTree>
    <p:extLst>
      <p:ext uri="{BB962C8B-B14F-4D97-AF65-F5344CB8AC3E}">
        <p14:creationId xmlns:p14="http://schemas.microsoft.com/office/powerpoint/2010/main" val="335985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69C5C-7D7E-4FB5-9DD8-E6DBB8E2484F}" type="datetimeFigureOut">
              <a:rPr lang="en-US" smtClean="0"/>
              <a:t>4/30/2015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B054A3-0A67-4F13-95D9-EF69BFBC7080}" type="slidenum">
              <a:rPr lang="en-US" smtClean="0"/>
              <a:t>‹#›</a:t>
            </a:fld>
            <a:endParaRPr lang="en-US"/>
          </a:p>
        </p:txBody>
      </p:sp>
    </p:spTree>
    <p:extLst>
      <p:ext uri="{BB962C8B-B14F-4D97-AF65-F5344CB8AC3E}">
        <p14:creationId xmlns:p14="http://schemas.microsoft.com/office/powerpoint/2010/main" val="2705106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9C5C-7D7E-4FB5-9DD8-E6DBB8E2484F}"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54A3-0A67-4F13-95D9-EF69BFBC7080}" type="slidenum">
              <a:rPr lang="en-US" smtClean="0"/>
              <a:t>‹#›</a:t>
            </a:fld>
            <a:endParaRPr lang="en-US"/>
          </a:p>
        </p:txBody>
      </p:sp>
    </p:spTree>
    <p:extLst>
      <p:ext uri="{BB962C8B-B14F-4D97-AF65-F5344CB8AC3E}">
        <p14:creationId xmlns:p14="http://schemas.microsoft.com/office/powerpoint/2010/main" val="3465545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69C5C-7D7E-4FB5-9DD8-E6DBB8E2484F}"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54A3-0A67-4F13-95D9-EF69BFBC7080}" type="slidenum">
              <a:rPr lang="en-US" smtClean="0"/>
              <a:t>‹#›</a:t>
            </a:fld>
            <a:endParaRPr lang="en-US"/>
          </a:p>
        </p:txBody>
      </p:sp>
    </p:spTree>
    <p:extLst>
      <p:ext uri="{BB962C8B-B14F-4D97-AF65-F5344CB8AC3E}">
        <p14:creationId xmlns:p14="http://schemas.microsoft.com/office/powerpoint/2010/main" val="134054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69C5C-7D7E-4FB5-9DD8-E6DBB8E2484F}" type="datetimeFigureOut">
              <a:rPr lang="en-US" smtClean="0"/>
              <a:t>4/30/2015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054A3-0A67-4F13-95D9-EF69BFBC7080}" type="slidenum">
              <a:rPr lang="en-US" smtClean="0"/>
              <a:t>‹#›</a:t>
            </a:fld>
            <a:endParaRPr lang="en-US"/>
          </a:p>
        </p:txBody>
      </p:sp>
    </p:spTree>
    <p:extLst>
      <p:ext uri="{BB962C8B-B14F-4D97-AF65-F5344CB8AC3E}">
        <p14:creationId xmlns:p14="http://schemas.microsoft.com/office/powerpoint/2010/main" val="2693850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Block </a:t>
            </a:r>
            <a:r>
              <a:rPr lang="en-US" dirty="0" smtClean="0"/>
              <a:t>/ Flow </a:t>
            </a:r>
            <a:r>
              <a:rPr lang="en-US" dirty="0" smtClean="0"/>
              <a:t>Diagram</a:t>
            </a:r>
            <a:br>
              <a:rPr lang="en-US" dirty="0" smtClean="0"/>
            </a:br>
            <a:r>
              <a:rPr lang="en-US" dirty="0" smtClean="0"/>
              <a:t>Golf Cart Control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906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Arduino</a:t>
            </a:r>
            <a:endParaRPr lang="en-US" dirty="0"/>
          </a:p>
        </p:txBody>
      </p:sp>
      <p:sp>
        <p:nvSpPr>
          <p:cNvPr id="3" name="Content Placeholder 2"/>
          <p:cNvSpPr>
            <a:spLocks noGrp="1"/>
          </p:cNvSpPr>
          <p:nvPr>
            <p:ph idx="1"/>
          </p:nvPr>
        </p:nvSpPr>
        <p:spPr/>
        <p:txBody>
          <a:bodyPr/>
          <a:lstStyle/>
          <a:p>
            <a:r>
              <a:rPr lang="en-US" dirty="0" smtClean="0"/>
              <a:t>For the program to work, the following requirements are needed beforehand:</a:t>
            </a:r>
          </a:p>
          <a:p>
            <a:pPr lvl="1"/>
            <a:r>
              <a:rPr lang="en-US" dirty="0" err="1" smtClean="0"/>
              <a:t>Firmata</a:t>
            </a:r>
            <a:endParaRPr lang="en-US" dirty="0" smtClean="0"/>
          </a:p>
          <a:p>
            <a:pPr lvl="1"/>
            <a:r>
              <a:rPr lang="en-US" dirty="0" err="1" smtClean="0"/>
              <a:t>etc</a:t>
            </a:r>
            <a:endParaRPr lang="en-US" dirty="0" smtClean="0"/>
          </a:p>
          <a:p>
            <a:endParaRPr lang="en-US" dirty="0"/>
          </a:p>
        </p:txBody>
      </p:sp>
    </p:spTree>
    <p:extLst>
      <p:ext uri="{BB962C8B-B14F-4D97-AF65-F5344CB8AC3E}">
        <p14:creationId xmlns:p14="http://schemas.microsoft.com/office/powerpoint/2010/main" val="407708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Arduino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60100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a:t>
            </a:r>
            <a:endParaRPr lang="en-US" dirty="0"/>
          </a:p>
        </p:txBody>
      </p:sp>
      <p:sp>
        <p:nvSpPr>
          <p:cNvPr id="3" name="Content Placeholder 2"/>
          <p:cNvSpPr>
            <a:spLocks noGrp="1"/>
          </p:cNvSpPr>
          <p:nvPr>
            <p:ph idx="1"/>
          </p:nvPr>
        </p:nvSpPr>
        <p:spPr>
          <a:xfrm>
            <a:off x="457200" y="1600201"/>
            <a:ext cx="8229600" cy="761999"/>
          </a:xfrm>
        </p:spPr>
        <p:txBody>
          <a:bodyPr>
            <a:normAutofit fontScale="55000" lnSpcReduction="20000"/>
          </a:bodyPr>
          <a:lstStyle/>
          <a:p>
            <a:r>
              <a:rPr lang="en-US" dirty="0" smtClean="0"/>
              <a:t>The overall Idea of the program is to receive values from the Operator page, and send them to the Golf Cart. The general block diagram of this is as follows (after they are passed through the data pipeline).</a:t>
            </a:r>
          </a:p>
          <a:p>
            <a:pPr marL="0" indent="0">
              <a:buNone/>
            </a:pPr>
            <a:endParaRPr lang="en-US" dirty="0"/>
          </a:p>
        </p:txBody>
      </p:sp>
      <p:sp>
        <p:nvSpPr>
          <p:cNvPr id="4" name="Rectangle 3"/>
          <p:cNvSpPr/>
          <p:nvPr/>
        </p:nvSpPr>
        <p:spPr>
          <a:xfrm>
            <a:off x="1611636" y="3231526"/>
            <a:ext cx="2502390" cy="774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Receive data</a:t>
            </a:r>
          </a:p>
          <a:p>
            <a:pPr algn="ctr"/>
            <a:r>
              <a:rPr lang="en-US" dirty="0" smtClean="0"/>
              <a:t>(Index Page – Local Host)</a:t>
            </a:r>
            <a:endParaRPr lang="en-US" dirty="0"/>
          </a:p>
        </p:txBody>
      </p:sp>
      <p:sp>
        <p:nvSpPr>
          <p:cNvPr id="5" name="Rectangle 4"/>
          <p:cNvSpPr/>
          <p:nvPr/>
        </p:nvSpPr>
        <p:spPr>
          <a:xfrm>
            <a:off x="5334000" y="3198262"/>
            <a:ext cx="2667000" cy="841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 info. local server </a:t>
            </a:r>
          </a:p>
          <a:p>
            <a:pPr algn="ctr"/>
            <a:r>
              <a:rPr lang="en-US" dirty="0" smtClean="0"/>
              <a:t>(Sockect</a:t>
            </a:r>
            <a:r>
              <a:rPr lang="en-US" dirty="0"/>
              <a:t>.</a:t>
            </a:r>
            <a:r>
              <a:rPr lang="en-US" dirty="0" smtClean="0"/>
              <a:t>io– Node JS exe.)</a:t>
            </a:r>
            <a:endParaRPr lang="en-US" dirty="0"/>
          </a:p>
        </p:txBody>
      </p:sp>
      <p:sp>
        <p:nvSpPr>
          <p:cNvPr id="6" name="Rectangle 5"/>
          <p:cNvSpPr/>
          <p:nvPr/>
        </p:nvSpPr>
        <p:spPr>
          <a:xfrm>
            <a:off x="5358418" y="5105400"/>
            <a:ext cx="264258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 info. Arduino</a:t>
            </a:r>
          </a:p>
          <a:p>
            <a:pPr algn="ctr"/>
            <a:r>
              <a:rPr lang="en-US" dirty="0" smtClean="0"/>
              <a:t>(</a:t>
            </a:r>
            <a:r>
              <a:rPr lang="en-US" dirty="0" err="1" smtClean="0"/>
              <a:t>Firmata</a:t>
            </a:r>
            <a:r>
              <a:rPr lang="en-US" dirty="0" smtClean="0"/>
              <a:t>– Johnny 5.)</a:t>
            </a:r>
            <a:endParaRPr lang="en-US" dirty="0"/>
          </a:p>
        </p:txBody>
      </p:sp>
      <p:cxnSp>
        <p:nvCxnSpPr>
          <p:cNvPr id="16" name="Straight Arrow Connector 15"/>
          <p:cNvCxnSpPr/>
          <p:nvPr/>
        </p:nvCxnSpPr>
        <p:spPr>
          <a:xfrm>
            <a:off x="534136" y="3787773"/>
            <a:ext cx="1066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a:off x="534136" y="3406773"/>
            <a:ext cx="1066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736" y="3406773"/>
            <a:ext cx="1425262" cy="369332"/>
          </a:xfrm>
          <a:prstGeom prst="rect">
            <a:avLst/>
          </a:prstGeom>
          <a:noFill/>
        </p:spPr>
        <p:txBody>
          <a:bodyPr wrap="none" rtlCol="0">
            <a:spAutoFit/>
          </a:bodyPr>
          <a:lstStyle/>
          <a:p>
            <a:r>
              <a:rPr lang="en-US" dirty="0" smtClean="0"/>
              <a:t>Data Pipeline</a:t>
            </a:r>
            <a:endParaRPr lang="en-US" dirty="0"/>
          </a:p>
        </p:txBody>
      </p:sp>
      <p:sp>
        <p:nvSpPr>
          <p:cNvPr id="27" name="TextBox 26"/>
          <p:cNvSpPr txBox="1"/>
          <p:nvPr/>
        </p:nvSpPr>
        <p:spPr>
          <a:xfrm>
            <a:off x="4495800" y="2795081"/>
            <a:ext cx="1194505" cy="938719"/>
          </a:xfrm>
          <a:prstGeom prst="rect">
            <a:avLst/>
          </a:prstGeom>
          <a:noFill/>
        </p:spPr>
        <p:txBody>
          <a:bodyPr wrap="square" rtlCol="0">
            <a:spAutoFit/>
          </a:bodyPr>
          <a:lstStyle/>
          <a:p>
            <a:r>
              <a:rPr lang="en-US" sz="1100" dirty="0" smtClean="0"/>
              <a:t>Feed Back Data (</a:t>
            </a:r>
            <a:r>
              <a:rPr lang="en-US" sz="1100" dirty="0" smtClean="0"/>
              <a:t>send to Index – Slide XXX)</a:t>
            </a:r>
          </a:p>
          <a:p>
            <a:endParaRPr lang="en-US" sz="1100" dirty="0" smtClean="0"/>
          </a:p>
          <a:p>
            <a:endParaRPr lang="en-US" sz="1100" dirty="0"/>
          </a:p>
        </p:txBody>
      </p:sp>
      <p:sp>
        <p:nvSpPr>
          <p:cNvPr id="28" name="TextBox 27"/>
          <p:cNvSpPr txBox="1"/>
          <p:nvPr/>
        </p:nvSpPr>
        <p:spPr>
          <a:xfrm>
            <a:off x="6934200" y="4267200"/>
            <a:ext cx="1219200" cy="600164"/>
          </a:xfrm>
          <a:prstGeom prst="rect">
            <a:avLst/>
          </a:prstGeom>
          <a:noFill/>
        </p:spPr>
        <p:txBody>
          <a:bodyPr wrap="square" rtlCol="0">
            <a:spAutoFit/>
          </a:bodyPr>
          <a:lstStyle/>
          <a:p>
            <a:r>
              <a:rPr lang="en-US" sz="1100" dirty="0" smtClean="0"/>
              <a:t>Feed Back </a:t>
            </a:r>
            <a:r>
              <a:rPr lang="en-US" sz="1100" dirty="0" smtClean="0"/>
              <a:t>(Slides XXX &amp; XXX)</a:t>
            </a:r>
          </a:p>
          <a:p>
            <a:endParaRPr lang="en-US" sz="1100" dirty="0" smtClean="0"/>
          </a:p>
        </p:txBody>
      </p:sp>
      <p:sp>
        <p:nvSpPr>
          <p:cNvPr id="29" name="TextBox 28"/>
          <p:cNvSpPr txBox="1"/>
          <p:nvPr/>
        </p:nvSpPr>
        <p:spPr>
          <a:xfrm>
            <a:off x="4419600" y="3882479"/>
            <a:ext cx="1219200" cy="769441"/>
          </a:xfrm>
          <a:prstGeom prst="rect">
            <a:avLst/>
          </a:prstGeom>
          <a:noFill/>
        </p:spPr>
        <p:txBody>
          <a:bodyPr wrap="square" rtlCol="0">
            <a:spAutoFit/>
          </a:bodyPr>
          <a:lstStyle/>
          <a:p>
            <a:r>
              <a:rPr lang="en-US" sz="1100" dirty="0" smtClean="0"/>
              <a:t>Control Data </a:t>
            </a:r>
            <a:r>
              <a:rPr lang="en-US" sz="1100" dirty="0" smtClean="0"/>
              <a:t>(send to Node JS – Slide XXX)</a:t>
            </a:r>
          </a:p>
          <a:p>
            <a:endParaRPr lang="en-US" sz="1100" dirty="0"/>
          </a:p>
        </p:txBody>
      </p:sp>
      <p:sp>
        <p:nvSpPr>
          <p:cNvPr id="30" name="TextBox 29"/>
          <p:cNvSpPr txBox="1"/>
          <p:nvPr/>
        </p:nvSpPr>
        <p:spPr>
          <a:xfrm>
            <a:off x="5358419" y="4259759"/>
            <a:ext cx="1194781" cy="769441"/>
          </a:xfrm>
          <a:prstGeom prst="rect">
            <a:avLst/>
          </a:prstGeom>
          <a:noFill/>
        </p:spPr>
        <p:txBody>
          <a:bodyPr wrap="square" rtlCol="0">
            <a:spAutoFit/>
          </a:bodyPr>
          <a:lstStyle/>
          <a:p>
            <a:r>
              <a:rPr lang="en-US" sz="1100" dirty="0" smtClean="0"/>
              <a:t>Control Data</a:t>
            </a:r>
          </a:p>
          <a:p>
            <a:r>
              <a:rPr lang="en-US" sz="1100" dirty="0" smtClean="0"/>
              <a:t>(send to control Arduino – Slide XXX)</a:t>
            </a:r>
          </a:p>
        </p:txBody>
      </p:sp>
      <p:sp>
        <p:nvSpPr>
          <p:cNvPr id="31" name="Rectangle 30"/>
          <p:cNvSpPr/>
          <p:nvPr/>
        </p:nvSpPr>
        <p:spPr>
          <a:xfrm>
            <a:off x="2666999" y="2841652"/>
            <a:ext cx="1783365" cy="1569484"/>
          </a:xfrm>
          <a:prstGeom prst="rect">
            <a:avLst/>
          </a:prstGeom>
          <a:noFill/>
          <a:ln>
            <a:solidFill>
              <a:srgbClr val="00B050"/>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2" name="TextBox 31"/>
          <p:cNvSpPr txBox="1"/>
          <p:nvPr/>
        </p:nvSpPr>
        <p:spPr>
          <a:xfrm>
            <a:off x="2613169" y="4041804"/>
            <a:ext cx="1882631" cy="369332"/>
          </a:xfrm>
          <a:prstGeom prst="rect">
            <a:avLst/>
          </a:prstGeom>
          <a:noFill/>
        </p:spPr>
        <p:txBody>
          <a:bodyPr wrap="none" rtlCol="0">
            <a:spAutoFit/>
          </a:bodyPr>
          <a:lstStyle/>
          <a:p>
            <a:r>
              <a:rPr lang="en-US" dirty="0" smtClean="0"/>
              <a:t>Index Page (.html)</a:t>
            </a:r>
            <a:endParaRPr lang="en-US" dirty="0"/>
          </a:p>
        </p:txBody>
      </p:sp>
      <p:sp>
        <p:nvSpPr>
          <p:cNvPr id="33" name="Rectangle 32"/>
          <p:cNvSpPr/>
          <p:nvPr/>
        </p:nvSpPr>
        <p:spPr>
          <a:xfrm>
            <a:off x="4450365" y="2841653"/>
            <a:ext cx="4465035" cy="3746066"/>
          </a:xfrm>
          <a:prstGeom prst="rect">
            <a:avLst/>
          </a:prstGeom>
          <a:noFill/>
          <a:ln>
            <a:solidFill>
              <a:srgbClr val="FF0000"/>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4" name="TextBox 33"/>
          <p:cNvSpPr txBox="1"/>
          <p:nvPr/>
        </p:nvSpPr>
        <p:spPr>
          <a:xfrm>
            <a:off x="6959402" y="6205954"/>
            <a:ext cx="1321196" cy="369332"/>
          </a:xfrm>
          <a:prstGeom prst="rect">
            <a:avLst/>
          </a:prstGeom>
          <a:noFill/>
        </p:spPr>
        <p:txBody>
          <a:bodyPr wrap="none" rtlCol="0">
            <a:spAutoFit/>
          </a:bodyPr>
          <a:lstStyle/>
          <a:p>
            <a:r>
              <a:rPr lang="en-US" dirty="0" smtClean="0"/>
              <a:t>Node JS (.</a:t>
            </a:r>
            <a:r>
              <a:rPr lang="en-US" dirty="0" err="1" smtClean="0"/>
              <a:t>js</a:t>
            </a:r>
            <a:r>
              <a:rPr lang="en-US" dirty="0" smtClean="0"/>
              <a:t>)</a:t>
            </a:r>
            <a:endParaRPr lang="en-US" dirty="0"/>
          </a:p>
        </p:txBody>
      </p:sp>
      <p:cxnSp>
        <p:nvCxnSpPr>
          <p:cNvPr id="43" name="Straight Arrow Connector 42"/>
          <p:cNvCxnSpPr/>
          <p:nvPr/>
        </p:nvCxnSpPr>
        <p:spPr>
          <a:xfrm>
            <a:off x="1398431" y="5139154"/>
            <a:ext cx="582769"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44" name="Straight Arrow Connector 43"/>
          <p:cNvCxnSpPr/>
          <p:nvPr/>
        </p:nvCxnSpPr>
        <p:spPr>
          <a:xfrm>
            <a:off x="1398431" y="5672554"/>
            <a:ext cx="582769"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45" name="TextBox 44"/>
          <p:cNvSpPr txBox="1"/>
          <p:nvPr/>
        </p:nvSpPr>
        <p:spPr>
          <a:xfrm>
            <a:off x="147938" y="4953000"/>
            <a:ext cx="1299862" cy="338554"/>
          </a:xfrm>
          <a:prstGeom prst="rect">
            <a:avLst/>
          </a:prstGeom>
          <a:noFill/>
        </p:spPr>
        <p:txBody>
          <a:bodyPr wrap="square" rtlCol="0">
            <a:spAutoFit/>
          </a:bodyPr>
          <a:lstStyle/>
          <a:p>
            <a:r>
              <a:rPr lang="en-US" sz="1600" dirty="0" smtClean="0"/>
              <a:t>Control Data</a:t>
            </a:r>
            <a:endParaRPr lang="en-US" sz="1600" dirty="0"/>
          </a:p>
        </p:txBody>
      </p:sp>
      <p:sp>
        <p:nvSpPr>
          <p:cNvPr id="46" name="TextBox 45"/>
          <p:cNvSpPr txBox="1"/>
          <p:nvPr/>
        </p:nvSpPr>
        <p:spPr>
          <a:xfrm>
            <a:off x="152400" y="5392579"/>
            <a:ext cx="1299862" cy="584775"/>
          </a:xfrm>
          <a:prstGeom prst="rect">
            <a:avLst/>
          </a:prstGeom>
          <a:noFill/>
        </p:spPr>
        <p:txBody>
          <a:bodyPr wrap="square" rtlCol="0">
            <a:spAutoFit/>
          </a:bodyPr>
          <a:lstStyle/>
          <a:p>
            <a:r>
              <a:rPr lang="en-US" sz="1600" dirty="0" smtClean="0"/>
              <a:t>Feed Back Data</a:t>
            </a:r>
            <a:endParaRPr lang="en-US" sz="1600" dirty="0"/>
          </a:p>
        </p:txBody>
      </p:sp>
      <p:sp>
        <p:nvSpPr>
          <p:cNvPr id="47" name="Rectangle 46"/>
          <p:cNvSpPr/>
          <p:nvPr/>
        </p:nvSpPr>
        <p:spPr>
          <a:xfrm>
            <a:off x="76200" y="2841652"/>
            <a:ext cx="2590800" cy="1301833"/>
          </a:xfrm>
          <a:prstGeom prst="rect">
            <a:avLst/>
          </a:prstGeom>
          <a:noFill/>
          <a:ln>
            <a:solidFill>
              <a:schemeClr val="bg2">
                <a:lumMod val="50000"/>
              </a:schemeClr>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49" name="Straight Connector 48"/>
          <p:cNvCxnSpPr/>
          <p:nvPr/>
        </p:nvCxnSpPr>
        <p:spPr>
          <a:xfrm>
            <a:off x="1653862" y="6205954"/>
            <a:ext cx="555938" cy="0"/>
          </a:xfrm>
          <a:prstGeom prst="line">
            <a:avLst/>
          </a:prstGeom>
          <a:ln>
            <a:prstDash val="sysDot"/>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76200" y="6019800"/>
            <a:ext cx="1779601" cy="338554"/>
          </a:xfrm>
          <a:prstGeom prst="rect">
            <a:avLst/>
          </a:prstGeom>
          <a:noFill/>
        </p:spPr>
        <p:txBody>
          <a:bodyPr wrap="square" rtlCol="0">
            <a:spAutoFit/>
          </a:bodyPr>
          <a:lstStyle/>
          <a:p>
            <a:r>
              <a:rPr lang="en-US" sz="1600" dirty="0" smtClean="0"/>
              <a:t>Boundary Limits</a:t>
            </a:r>
            <a:endParaRPr lang="en-US" sz="1600" dirty="0"/>
          </a:p>
        </p:txBody>
      </p:sp>
      <p:sp>
        <p:nvSpPr>
          <p:cNvPr id="51" name="TextBox 50"/>
          <p:cNvSpPr txBox="1"/>
          <p:nvPr/>
        </p:nvSpPr>
        <p:spPr>
          <a:xfrm>
            <a:off x="0" y="2860702"/>
            <a:ext cx="1067536" cy="369332"/>
          </a:xfrm>
          <a:prstGeom prst="rect">
            <a:avLst/>
          </a:prstGeom>
          <a:noFill/>
        </p:spPr>
        <p:txBody>
          <a:bodyPr wrap="none" rtlCol="0">
            <a:spAutoFit/>
          </a:bodyPr>
          <a:lstStyle/>
          <a:p>
            <a:r>
              <a:rPr lang="en-US" dirty="0" smtClean="0"/>
              <a:t>ECE team</a:t>
            </a:r>
            <a:endParaRPr lang="en-US" dirty="0"/>
          </a:p>
        </p:txBody>
      </p:sp>
      <p:cxnSp>
        <p:nvCxnSpPr>
          <p:cNvPr id="75" name="Straight Arrow Connector 74"/>
          <p:cNvCxnSpPr/>
          <p:nvPr/>
        </p:nvCxnSpPr>
        <p:spPr>
          <a:xfrm>
            <a:off x="4114026" y="3821889"/>
            <a:ext cx="1219974"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78" name="Straight Arrow Connector 77"/>
          <p:cNvCxnSpPr/>
          <p:nvPr/>
        </p:nvCxnSpPr>
        <p:spPr>
          <a:xfrm flipH="1">
            <a:off x="4114026" y="3406773"/>
            <a:ext cx="1219974"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7" name="Straight Arrow Connector 86"/>
          <p:cNvCxnSpPr/>
          <p:nvPr/>
        </p:nvCxnSpPr>
        <p:spPr>
          <a:xfrm flipV="1">
            <a:off x="6934200" y="4039440"/>
            <a:ext cx="0" cy="105996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0" name="Straight Arrow Connector 89"/>
          <p:cNvCxnSpPr/>
          <p:nvPr/>
        </p:nvCxnSpPr>
        <p:spPr>
          <a:xfrm>
            <a:off x="6400800" y="4041804"/>
            <a:ext cx="0" cy="107483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95" name="Straight Arrow Connector 94"/>
          <p:cNvCxnSpPr/>
          <p:nvPr/>
        </p:nvCxnSpPr>
        <p:spPr>
          <a:xfrm>
            <a:off x="8001000" y="5791200"/>
            <a:ext cx="838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6" name="Straight Arrow Connector 95"/>
          <p:cNvCxnSpPr/>
          <p:nvPr/>
        </p:nvCxnSpPr>
        <p:spPr>
          <a:xfrm flipH="1">
            <a:off x="8001000" y="5410200"/>
            <a:ext cx="8382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7" name="TextBox 96"/>
          <p:cNvSpPr txBox="1"/>
          <p:nvPr/>
        </p:nvSpPr>
        <p:spPr>
          <a:xfrm>
            <a:off x="7966896" y="5421868"/>
            <a:ext cx="1024704" cy="369332"/>
          </a:xfrm>
          <a:prstGeom prst="rect">
            <a:avLst/>
          </a:prstGeom>
          <a:noFill/>
        </p:spPr>
        <p:txBody>
          <a:bodyPr wrap="none" rtlCol="0">
            <a:spAutoFit/>
          </a:bodyPr>
          <a:lstStyle/>
          <a:p>
            <a:r>
              <a:rPr lang="en-US" dirty="0" smtClean="0"/>
              <a:t>Arduinos</a:t>
            </a:r>
            <a:endParaRPr lang="en-US" dirty="0"/>
          </a:p>
        </p:txBody>
      </p:sp>
    </p:spTree>
    <p:extLst>
      <p:ext uri="{BB962C8B-B14F-4D97-AF65-F5344CB8AC3E}">
        <p14:creationId xmlns:p14="http://schemas.microsoft.com/office/powerpoint/2010/main" val="350591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r>
              <a:rPr lang="en-US" dirty="0" smtClean="0"/>
              <a:t>ECE section</a:t>
            </a:r>
          </a:p>
          <a:p>
            <a:r>
              <a:rPr lang="en-US" dirty="0" err="1" smtClean="0"/>
              <a:t>Mec</a:t>
            </a:r>
            <a:r>
              <a:rPr lang="en-US" dirty="0" smtClean="0"/>
              <a:t> section:</a:t>
            </a:r>
          </a:p>
          <a:p>
            <a:pPr lvl="1"/>
            <a:r>
              <a:rPr lang="en-US" dirty="0" smtClean="0"/>
              <a:t>Send to local server</a:t>
            </a:r>
          </a:p>
          <a:p>
            <a:pPr lvl="1"/>
            <a:r>
              <a:rPr lang="en-US" dirty="0" smtClean="0"/>
              <a:t>Receive from local server</a:t>
            </a:r>
            <a:endParaRPr lang="en-US" dirty="0"/>
          </a:p>
        </p:txBody>
      </p:sp>
    </p:spTree>
    <p:extLst>
      <p:ext uri="{BB962C8B-B14F-4D97-AF65-F5344CB8AC3E}">
        <p14:creationId xmlns:p14="http://schemas.microsoft.com/office/powerpoint/2010/main" val="3072442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JS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Initialization</a:t>
            </a:r>
          </a:p>
          <a:p>
            <a:r>
              <a:rPr lang="en-US" dirty="0" smtClean="0"/>
              <a:t>Control Data </a:t>
            </a:r>
          </a:p>
          <a:p>
            <a:pPr lvl="1"/>
            <a:r>
              <a:rPr lang="en-US" dirty="0" smtClean="0"/>
              <a:t>From Index to Arduino (control Arduino)</a:t>
            </a:r>
          </a:p>
          <a:p>
            <a:pPr lvl="2"/>
            <a:r>
              <a:rPr lang="en-US" dirty="0" smtClean="0"/>
              <a:t>Steering</a:t>
            </a:r>
          </a:p>
          <a:p>
            <a:pPr lvl="2"/>
            <a:r>
              <a:rPr lang="en-US" dirty="0" err="1" smtClean="0"/>
              <a:t>Acceleartion</a:t>
            </a:r>
            <a:r>
              <a:rPr lang="en-US" dirty="0" smtClean="0"/>
              <a:t> / break</a:t>
            </a:r>
          </a:p>
          <a:p>
            <a:pPr lvl="2"/>
            <a:r>
              <a:rPr lang="en-US" dirty="0" smtClean="0"/>
              <a:t>Various.</a:t>
            </a:r>
          </a:p>
          <a:p>
            <a:r>
              <a:rPr lang="en-US" dirty="0" smtClean="0"/>
              <a:t>Feed Back Data</a:t>
            </a:r>
          </a:p>
          <a:p>
            <a:pPr lvl="1"/>
            <a:r>
              <a:rPr lang="en-US" dirty="0" smtClean="0"/>
              <a:t>From Arduino to Index (functions)</a:t>
            </a:r>
          </a:p>
          <a:p>
            <a:pPr lvl="2"/>
            <a:r>
              <a:rPr lang="en-US" dirty="0" smtClean="0"/>
              <a:t>Steering position</a:t>
            </a:r>
          </a:p>
          <a:p>
            <a:pPr lvl="2"/>
            <a:r>
              <a:rPr lang="en-US" dirty="0" smtClean="0"/>
              <a:t>Speed sensor</a:t>
            </a:r>
          </a:p>
          <a:p>
            <a:pPr lvl="2"/>
            <a:r>
              <a:rPr lang="en-US" dirty="0" smtClean="0"/>
              <a:t>Lidar</a:t>
            </a:r>
          </a:p>
          <a:p>
            <a:pPr lvl="2"/>
            <a:r>
              <a:rPr lang="en-US" dirty="0" smtClean="0"/>
              <a:t>GPS???</a:t>
            </a:r>
          </a:p>
          <a:p>
            <a:r>
              <a:rPr lang="en-US" dirty="0" smtClean="0"/>
              <a:t>Throttling (safety)</a:t>
            </a:r>
          </a:p>
          <a:p>
            <a:pPr lvl="1"/>
            <a:r>
              <a:rPr lang="en-US" dirty="0" smtClean="0"/>
              <a:t>Connection (receive from Op, time delay, throttle)</a:t>
            </a:r>
          </a:p>
          <a:p>
            <a:pPr lvl="1"/>
            <a:r>
              <a:rPr lang="en-US" dirty="0" smtClean="0"/>
              <a:t>Lidar</a:t>
            </a:r>
          </a:p>
        </p:txBody>
      </p:sp>
    </p:spTree>
    <p:extLst>
      <p:ext uri="{BB962C8B-B14F-4D97-AF65-F5344CB8AC3E}">
        <p14:creationId xmlns:p14="http://schemas.microsoft.com/office/powerpoint/2010/main" val="1950907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For the program to work, the following requirements are needed beforehand:</a:t>
            </a:r>
          </a:p>
          <a:p>
            <a:pPr lvl="1"/>
            <a:r>
              <a:rPr lang="en-US" dirty="0" smtClean="0"/>
              <a:t>Node JS</a:t>
            </a:r>
          </a:p>
          <a:p>
            <a:pPr lvl="2"/>
            <a:r>
              <a:rPr lang="en-US" dirty="0" smtClean="0"/>
              <a:t>Express</a:t>
            </a:r>
          </a:p>
          <a:p>
            <a:pPr lvl="2"/>
            <a:r>
              <a:rPr lang="en-US" dirty="0" smtClean="0"/>
              <a:t>http</a:t>
            </a:r>
          </a:p>
          <a:p>
            <a:pPr lvl="2"/>
            <a:r>
              <a:rPr lang="en-US" dirty="0" smtClean="0"/>
              <a:t>socket.io</a:t>
            </a:r>
          </a:p>
          <a:p>
            <a:pPr lvl="2"/>
            <a:r>
              <a:rPr lang="en-US" dirty="0" smtClean="0"/>
              <a:t>node-</a:t>
            </a:r>
            <a:r>
              <a:rPr lang="en-US" dirty="0" err="1" smtClean="0"/>
              <a:t>pid</a:t>
            </a:r>
            <a:r>
              <a:rPr lang="en-US" dirty="0" smtClean="0"/>
              <a:t>-controller</a:t>
            </a:r>
          </a:p>
          <a:p>
            <a:pPr lvl="2"/>
            <a:r>
              <a:rPr lang="en-US" dirty="0" smtClean="0"/>
              <a:t>fs (for logging data to file, not a requirement, but can be activated)</a:t>
            </a:r>
          </a:p>
          <a:p>
            <a:pPr lvl="2"/>
            <a:r>
              <a:rPr lang="en-US" dirty="0" smtClean="0"/>
              <a:t>Johnny-five (this implicitly requires serial-port2)</a:t>
            </a:r>
          </a:p>
          <a:p>
            <a:r>
              <a:rPr lang="en-US" dirty="0" smtClean="0"/>
              <a:t>One must know what the Arduino ports are. Specifically, what port is assigned to the control Arduino and to the sensor Arduino. This information must be manually entered into the “DECLARE AND INITIALIZE ARDUINO BOARDS” section.</a:t>
            </a:r>
          </a:p>
          <a:p>
            <a:r>
              <a:rPr lang="en-US" dirty="0" smtClean="0"/>
              <a:t>The html Index file must be saved in the same file as the Node JS executable. Its address is to be manually entered in the “DECLARE AND INITIALIZE INDEX FILE”.</a:t>
            </a:r>
          </a:p>
          <a:p>
            <a:r>
              <a:rPr lang="en-US" dirty="0" smtClean="0"/>
              <a:t>Global variables must be declared. These specify variables that are to be used by any function in the program. They are declared in the “DELCARE GLOBAL VARIABLES”. They specify:</a:t>
            </a:r>
          </a:p>
          <a:p>
            <a:pPr lvl="1"/>
            <a:r>
              <a:rPr lang="en-US" dirty="0" smtClean="0"/>
              <a:t>CONTROL ARDUINO – PINS</a:t>
            </a:r>
          </a:p>
          <a:p>
            <a:pPr lvl="1"/>
            <a:r>
              <a:rPr lang="en-US" dirty="0" smtClean="0"/>
              <a:t>CONTROL ARDUINO – CONTROL VARIABLES</a:t>
            </a:r>
          </a:p>
          <a:p>
            <a:pPr lvl="1"/>
            <a:r>
              <a:rPr lang="en-US" dirty="0" smtClean="0"/>
              <a:t>SENSOR ARDUINO – PINS</a:t>
            </a:r>
          </a:p>
          <a:p>
            <a:pPr lvl="1"/>
            <a:r>
              <a:rPr lang="en-US" dirty="0" smtClean="0"/>
              <a:t>CONNECTION TESTER </a:t>
            </a:r>
            <a:r>
              <a:rPr lang="en-US" dirty="0" smtClean="0"/>
              <a:t>– VARIABLES</a:t>
            </a:r>
            <a:endParaRPr lang="en-US" dirty="0" smtClean="0"/>
          </a:p>
          <a:p>
            <a:pPr lvl="1"/>
            <a:r>
              <a:rPr lang="en-US" dirty="0" smtClean="0"/>
              <a:t>LIDAR – VARIABLES</a:t>
            </a:r>
          </a:p>
          <a:p>
            <a:pPr lvl="1"/>
            <a:r>
              <a:rPr lang="en-US" dirty="0" smtClean="0"/>
              <a:t>THOTTLER – VARIABLES</a:t>
            </a:r>
          </a:p>
          <a:p>
            <a:r>
              <a:rPr lang="en-US" dirty="0" smtClean="0"/>
              <a:t>The control Arduino must be initialized and pins statuses declared, this is done in the “INITIALIZE CONTROL ARDUINO” section.</a:t>
            </a:r>
          </a:p>
          <a:p>
            <a:r>
              <a:rPr lang="en-US" dirty="0" smtClean="0"/>
              <a:t>The sensor Arduino must be initialized and pins statuses declared, this is done in the “INITIALIZE SENSOR ARDUINO” section.</a:t>
            </a:r>
          </a:p>
          <a:p>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2739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Data </a:t>
            </a:r>
            <a:endParaRPr lang="en-US" dirty="0" smtClean="0"/>
          </a:p>
        </p:txBody>
      </p:sp>
      <p:sp>
        <p:nvSpPr>
          <p:cNvPr id="3" name="Content Placeholder 2"/>
          <p:cNvSpPr>
            <a:spLocks noGrp="1"/>
          </p:cNvSpPr>
          <p:nvPr>
            <p:ph idx="1"/>
          </p:nvPr>
        </p:nvSpPr>
        <p:spPr>
          <a:xfrm>
            <a:off x="457200" y="1600201"/>
            <a:ext cx="8229600" cy="1676400"/>
          </a:xfrm>
        </p:spPr>
        <p:txBody>
          <a:bodyPr>
            <a:normAutofit fontScale="32500" lnSpcReduction="20000"/>
          </a:bodyPr>
          <a:lstStyle/>
          <a:p>
            <a:pPr marL="0" indent="0">
              <a:buNone/>
            </a:pPr>
            <a:r>
              <a:rPr lang="en-US" dirty="0" smtClean="0"/>
              <a:t>General description:</a:t>
            </a:r>
          </a:p>
          <a:p>
            <a:r>
              <a:rPr lang="en-US" dirty="0" smtClean="0"/>
              <a:t>The control information is received </a:t>
            </a:r>
            <a:r>
              <a:rPr lang="en-US" dirty="0" smtClean="0"/>
              <a:t>from the index html (via sockect.io), processed (within Node JS) and sent to the Arduinos (using Johnny five). </a:t>
            </a:r>
            <a:endParaRPr lang="en-US" dirty="0"/>
          </a:p>
          <a:p>
            <a:r>
              <a:rPr lang="en-US" dirty="0" smtClean="0"/>
              <a:t>The Node JS executable detects a transmission “event” with an associated value. The name of the event defines what information is being sent and the value amount. </a:t>
            </a:r>
          </a:p>
          <a:p>
            <a:r>
              <a:rPr lang="en-US" dirty="0" smtClean="0"/>
              <a:t>After detecting the event, the information (value) is processed. Here the value is scaled depending on what it will be used for and subsequently sent to the Arduinos. All of this is done in the same function block.</a:t>
            </a:r>
            <a:endParaRPr lang="en-US" dirty="0"/>
          </a:p>
          <a:p>
            <a:pPr marL="0" indent="0">
              <a:buNone/>
            </a:pPr>
            <a:r>
              <a:rPr lang="en-US" dirty="0" smtClean="0"/>
              <a:t>Recapping:</a:t>
            </a:r>
          </a:p>
          <a:p>
            <a:r>
              <a:rPr lang="en-US" dirty="0" smtClean="0"/>
              <a:t>The event is picked up in the “SEND CONTROL ARDUINO VALUES” section.</a:t>
            </a:r>
          </a:p>
          <a:p>
            <a:r>
              <a:rPr lang="en-US" dirty="0" smtClean="0"/>
              <a:t>The value is scaled and sent to the Arduino in the associated function block.</a:t>
            </a:r>
          </a:p>
        </p:txBody>
      </p:sp>
      <p:sp>
        <p:nvSpPr>
          <p:cNvPr id="6" name="Rectangle 5"/>
          <p:cNvSpPr/>
          <p:nvPr/>
        </p:nvSpPr>
        <p:spPr>
          <a:xfrm>
            <a:off x="1752600" y="34671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detected:</a:t>
            </a:r>
          </a:p>
          <a:p>
            <a:pPr algn="ctr"/>
            <a:r>
              <a:rPr lang="en-US" dirty="0" smtClean="0"/>
              <a:t>Name &amp; Value</a:t>
            </a:r>
            <a:endParaRPr lang="en-US" dirty="0"/>
          </a:p>
        </p:txBody>
      </p:sp>
      <p:sp>
        <p:nvSpPr>
          <p:cNvPr id="7" name="TextBox 6"/>
          <p:cNvSpPr txBox="1"/>
          <p:nvPr/>
        </p:nvSpPr>
        <p:spPr>
          <a:xfrm>
            <a:off x="3581400" y="3438436"/>
            <a:ext cx="4648200" cy="600164"/>
          </a:xfrm>
          <a:prstGeom prst="rect">
            <a:avLst/>
          </a:prstGeom>
          <a:noFill/>
        </p:spPr>
        <p:txBody>
          <a:bodyPr wrap="square" rtlCol="0">
            <a:spAutoFit/>
          </a:bodyPr>
          <a:lstStyle/>
          <a:p>
            <a:pPr marL="285750" indent="-285750">
              <a:buFont typeface="Arial" panose="020B0604020202020204" pitchFamily="34" charset="0"/>
              <a:buChar char="•"/>
            </a:pPr>
            <a:r>
              <a:rPr lang="en-US" sz="1100" dirty="0" smtClean="0"/>
              <a:t>The event is detected in the “SEND CONTROL ARDUINO VALUES”</a:t>
            </a:r>
          </a:p>
          <a:p>
            <a:pPr marL="285750" indent="-285750">
              <a:buFont typeface="Arial" panose="020B0604020202020204" pitchFamily="34" charset="0"/>
              <a:buChar char="•"/>
            </a:pPr>
            <a:r>
              <a:rPr lang="en-US" sz="1100" dirty="0" smtClean="0"/>
              <a:t>The function that detects the event is </a:t>
            </a:r>
            <a:r>
              <a:rPr lang="en-US" sz="1100" dirty="0" smtClean="0">
                <a:solidFill>
                  <a:srgbClr val="FF0000"/>
                </a:solidFill>
              </a:rPr>
              <a:t>socket.on</a:t>
            </a:r>
            <a:r>
              <a:rPr lang="en-US" sz="1100" dirty="0" smtClean="0"/>
              <a:t>(</a:t>
            </a:r>
            <a:r>
              <a:rPr lang="en-US" sz="1100" dirty="0" smtClean="0">
                <a:solidFill>
                  <a:schemeClr val="accent4"/>
                </a:solidFill>
              </a:rPr>
              <a:t>Name</a:t>
            </a:r>
            <a:r>
              <a:rPr lang="en-US" sz="1100" dirty="0" smtClean="0"/>
              <a:t>, function(</a:t>
            </a:r>
            <a:r>
              <a:rPr lang="en-US" sz="1100" dirty="0" smtClean="0">
                <a:solidFill>
                  <a:schemeClr val="accent4"/>
                </a:solidFill>
              </a:rPr>
              <a:t>value</a:t>
            </a:r>
            <a:r>
              <a:rPr lang="en-US" sz="1100" dirty="0" smtClean="0"/>
              <a:t>){})</a:t>
            </a:r>
          </a:p>
          <a:p>
            <a:pPr marL="285750" indent="-285750">
              <a:buFont typeface="Arial" panose="020B0604020202020204" pitchFamily="34" charset="0"/>
              <a:buChar char="•"/>
            </a:pPr>
            <a:r>
              <a:rPr lang="en-US" sz="1100" dirty="0" smtClean="0"/>
              <a:t>The function inside socket.on is executed.</a:t>
            </a:r>
            <a:endParaRPr lang="en-US" sz="1100" dirty="0"/>
          </a:p>
        </p:txBody>
      </p:sp>
      <p:sp>
        <p:nvSpPr>
          <p:cNvPr id="8" name="Right Arrow 7"/>
          <p:cNvSpPr/>
          <p:nvPr/>
        </p:nvSpPr>
        <p:spPr>
          <a:xfrm>
            <a:off x="381000" y="3581400"/>
            <a:ext cx="1371600" cy="347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Event from Index HTML</a:t>
            </a:r>
            <a:endParaRPr lang="en-US" sz="900" dirty="0"/>
          </a:p>
        </p:txBody>
      </p:sp>
      <p:cxnSp>
        <p:nvCxnSpPr>
          <p:cNvPr id="10" name="Straight Arrow Connector 9"/>
          <p:cNvCxnSpPr>
            <a:stCxn id="6" idx="2"/>
            <a:endCxn id="11" idx="0"/>
          </p:cNvCxnSpPr>
          <p:nvPr/>
        </p:nvCxnSpPr>
        <p:spPr>
          <a:xfrm>
            <a:off x="2628900" y="4000500"/>
            <a:ext cx="0" cy="676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752600" y="4676775"/>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 Info to Arduino</a:t>
            </a:r>
            <a:endParaRPr lang="en-US" dirty="0"/>
          </a:p>
        </p:txBody>
      </p:sp>
      <p:sp>
        <p:nvSpPr>
          <p:cNvPr id="14" name="Rectangle 13"/>
          <p:cNvSpPr/>
          <p:nvPr/>
        </p:nvSpPr>
        <p:spPr>
          <a:xfrm>
            <a:off x="1752600" y="5867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Arduino</a:t>
            </a:r>
            <a:endParaRPr lang="en-US" dirty="0"/>
          </a:p>
        </p:txBody>
      </p:sp>
      <p:cxnSp>
        <p:nvCxnSpPr>
          <p:cNvPr id="16" name="Straight Arrow Connector 15"/>
          <p:cNvCxnSpPr>
            <a:stCxn id="11" idx="2"/>
            <a:endCxn id="14" idx="0"/>
          </p:cNvCxnSpPr>
          <p:nvPr/>
        </p:nvCxnSpPr>
        <p:spPr>
          <a:xfrm>
            <a:off x="2628900" y="5210175"/>
            <a:ext cx="0" cy="657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81400" y="4648200"/>
            <a:ext cx="5029200" cy="1615827"/>
          </a:xfrm>
          <a:prstGeom prst="rect">
            <a:avLst/>
          </a:prstGeom>
          <a:noFill/>
        </p:spPr>
        <p:txBody>
          <a:bodyPr wrap="square" rtlCol="0">
            <a:spAutoFit/>
          </a:bodyPr>
          <a:lstStyle/>
          <a:p>
            <a:pPr marL="285750" indent="-285750">
              <a:buFont typeface="Arial" panose="020B0604020202020204" pitchFamily="34" charset="0"/>
              <a:buChar char="•"/>
            </a:pPr>
            <a:r>
              <a:rPr lang="en-US" sz="1100" dirty="0" smtClean="0"/>
              <a:t>The associated function is called (found in “CONTROL ARDUINO FUNCTIONS” section).</a:t>
            </a:r>
          </a:p>
          <a:p>
            <a:pPr marL="285750" indent="-285750">
              <a:buFont typeface="Arial" panose="020B0604020202020204" pitchFamily="34" charset="0"/>
              <a:buChar char="•"/>
            </a:pPr>
            <a:r>
              <a:rPr lang="en-US" sz="1100" dirty="0" smtClean="0"/>
              <a:t>The information is scaled (if needed)</a:t>
            </a:r>
          </a:p>
          <a:p>
            <a:pPr marL="285750" indent="-285750">
              <a:buFont typeface="Arial" panose="020B0604020202020204" pitchFamily="34" charset="0"/>
              <a:buChar char="•"/>
            </a:pPr>
            <a:r>
              <a:rPr lang="en-US" sz="1100" dirty="0" smtClean="0"/>
              <a:t>The information is sent to the </a:t>
            </a:r>
            <a:r>
              <a:rPr lang="en-US" sz="1100" dirty="0" err="1" smtClean="0"/>
              <a:t>appropriat</a:t>
            </a:r>
            <a:r>
              <a:rPr lang="en-US" sz="1100" dirty="0" smtClean="0"/>
              <a:t> </a:t>
            </a:r>
            <a:r>
              <a:rPr lang="en-US" sz="1100" dirty="0" err="1" smtClean="0"/>
              <a:t>arduino</a:t>
            </a:r>
            <a:r>
              <a:rPr lang="en-US" sz="1100" dirty="0" smtClean="0"/>
              <a:t> (previously defined in the initialization – </a:t>
            </a:r>
            <a:r>
              <a:rPr lang="en-US" sz="1100" dirty="0" err="1" smtClean="0"/>
              <a:t>ControlArd</a:t>
            </a:r>
            <a:r>
              <a:rPr lang="en-US" sz="1100" dirty="0" smtClean="0"/>
              <a:t> or </a:t>
            </a:r>
            <a:r>
              <a:rPr lang="en-US" sz="1100" dirty="0" err="1" smtClean="0"/>
              <a:t>SensorArd</a:t>
            </a:r>
            <a:r>
              <a:rPr lang="en-US" sz="1100" dirty="0" smtClean="0"/>
              <a:t>) using the following function:</a:t>
            </a:r>
          </a:p>
          <a:p>
            <a:pPr marL="742950" lvl="1" indent="-285750">
              <a:buFont typeface="Arial" panose="020B0604020202020204" pitchFamily="34" charset="0"/>
              <a:buChar char="•"/>
            </a:pPr>
            <a:r>
              <a:rPr lang="en-US" sz="1100" dirty="0" err="1" smtClean="0">
                <a:solidFill>
                  <a:srgbClr val="FF0000"/>
                </a:solidFill>
              </a:rPr>
              <a:t>ControlArd</a:t>
            </a:r>
            <a:r>
              <a:rPr lang="en-US" sz="1100" dirty="0" err="1" smtClean="0"/>
              <a:t>.</a:t>
            </a:r>
            <a:r>
              <a:rPr lang="en-US" sz="1100" dirty="0" err="1" smtClean="0">
                <a:solidFill>
                  <a:srgbClr val="00B050"/>
                </a:solidFill>
              </a:rPr>
              <a:t>analogWrite</a:t>
            </a:r>
            <a:r>
              <a:rPr lang="en-US" sz="1100" dirty="0" smtClean="0"/>
              <a:t>(</a:t>
            </a:r>
            <a:r>
              <a:rPr lang="en-US" sz="1100" dirty="0" err="1" smtClean="0">
                <a:solidFill>
                  <a:srgbClr val="0070C0"/>
                </a:solidFill>
              </a:rPr>
              <a:t>brkpinPWM</a:t>
            </a:r>
            <a:r>
              <a:rPr lang="en-US" sz="1100" dirty="0" smtClean="0"/>
              <a:t>, </a:t>
            </a:r>
            <a:r>
              <a:rPr lang="en-US" sz="1100" dirty="0" err="1" smtClean="0">
                <a:solidFill>
                  <a:srgbClr val="7030A0"/>
                </a:solidFill>
              </a:rPr>
              <a:t>brkGlobal</a:t>
            </a:r>
            <a:r>
              <a:rPr lang="en-US" sz="1100" dirty="0" smtClean="0"/>
              <a:t>);</a:t>
            </a:r>
          </a:p>
          <a:p>
            <a:pPr marL="742950" lvl="1" indent="-285750">
              <a:buFont typeface="Arial" panose="020B0604020202020204" pitchFamily="34" charset="0"/>
              <a:buChar char="•"/>
            </a:pPr>
            <a:r>
              <a:rPr lang="en-US" sz="1100" dirty="0" err="1" smtClean="0">
                <a:solidFill>
                  <a:srgbClr val="FF0000"/>
                </a:solidFill>
              </a:rPr>
              <a:t>ControlArd</a:t>
            </a:r>
            <a:r>
              <a:rPr lang="en-US" sz="1100" dirty="0" err="1" smtClean="0"/>
              <a:t>.</a:t>
            </a:r>
            <a:r>
              <a:rPr lang="en-US" sz="1100" dirty="0" err="1" smtClean="0">
                <a:solidFill>
                  <a:srgbClr val="00B050"/>
                </a:solidFill>
              </a:rPr>
              <a:t>digitalWrite</a:t>
            </a:r>
            <a:r>
              <a:rPr lang="en-US" sz="1100" dirty="0" smtClean="0"/>
              <a:t>(</a:t>
            </a:r>
            <a:r>
              <a:rPr lang="en-US" sz="1100" dirty="0" err="1" smtClean="0"/>
              <a:t>f</a:t>
            </a:r>
            <a:r>
              <a:rPr lang="en-US" sz="1100" dirty="0" err="1" smtClean="0">
                <a:solidFill>
                  <a:srgbClr val="0070C0"/>
                </a:solidFill>
              </a:rPr>
              <a:t>wdpinDG</a:t>
            </a:r>
            <a:r>
              <a:rPr lang="en-US" sz="1100" dirty="0" smtClean="0"/>
              <a:t>, </a:t>
            </a:r>
            <a:r>
              <a:rPr lang="en-US" sz="1100" dirty="0" smtClean="0">
                <a:solidFill>
                  <a:srgbClr val="7030A0"/>
                </a:solidFill>
              </a:rPr>
              <a:t>forward</a:t>
            </a:r>
            <a:r>
              <a:rPr lang="en-US" sz="1100" dirty="0" smtClean="0"/>
              <a:t>); </a:t>
            </a:r>
          </a:p>
          <a:p>
            <a:pPr marL="742950" lvl="1" indent="-285750">
              <a:buFont typeface="Arial" panose="020B0604020202020204" pitchFamily="34" charset="0"/>
              <a:buChar char="•"/>
            </a:pPr>
            <a:r>
              <a:rPr lang="en-US" sz="1100" dirty="0" smtClean="0"/>
              <a:t>With </a:t>
            </a:r>
            <a:r>
              <a:rPr lang="en-US" sz="1100" dirty="0" err="1" smtClean="0"/>
              <a:t>brkpinPWM</a:t>
            </a:r>
            <a:r>
              <a:rPr lang="en-US" sz="1100" dirty="0" smtClean="0"/>
              <a:t> denoting the pin to write to and </a:t>
            </a:r>
            <a:r>
              <a:rPr lang="en-US" sz="1100" dirty="0" err="1" smtClean="0"/>
              <a:t>brkGlobal</a:t>
            </a:r>
            <a:r>
              <a:rPr lang="en-US" sz="1100" dirty="0" smtClean="0"/>
              <a:t> the value</a:t>
            </a:r>
          </a:p>
          <a:p>
            <a:pPr marL="285750" indent="-285750">
              <a:buFont typeface="Arial" panose="020B0604020202020204" pitchFamily="34" charset="0"/>
              <a:buChar char="•"/>
            </a:pPr>
            <a:endParaRPr lang="en-US" sz="1100" dirty="0" smtClean="0"/>
          </a:p>
        </p:txBody>
      </p:sp>
    </p:spTree>
    <p:extLst>
      <p:ext uri="{BB962C8B-B14F-4D97-AF65-F5344CB8AC3E}">
        <p14:creationId xmlns:p14="http://schemas.microsoft.com/office/powerpoint/2010/main" val="2687911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1576</TotalTime>
  <Words>701</Words>
  <Application>Microsoft Office PowerPoint</Application>
  <PresentationFormat>On-screen Show (4:3)</PresentationFormat>
  <Paragraphs>92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Block / Flow Diagram Golf Cart Control</vt:lpstr>
      <vt:lpstr>Control Arduino</vt:lpstr>
      <vt:lpstr>Sensor Arduino</vt:lpstr>
      <vt:lpstr>General </vt:lpstr>
      <vt:lpstr>Index</vt:lpstr>
      <vt:lpstr>Node JS</vt:lpstr>
      <vt:lpstr>Initialization</vt:lpstr>
      <vt:lpstr>Control Data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 Flow Diagram Golf Cart Control</dc:title>
  <dc:creator>Sepulveda, Reinaldo R</dc:creator>
  <cp:lastModifiedBy>Sepulveda, Reinaldo R</cp:lastModifiedBy>
  <cp:revision>16</cp:revision>
  <dcterms:created xsi:type="dcterms:W3CDTF">2015-04-30T14:05:36Z</dcterms:created>
  <dcterms:modified xsi:type="dcterms:W3CDTF">2015-05-01T16:22:03Z</dcterms:modified>
</cp:coreProperties>
</file>