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84" r:id="rId5"/>
    <p:sldId id="261" r:id="rId6"/>
    <p:sldId id="281" r:id="rId7"/>
    <p:sldId id="282" r:id="rId8"/>
    <p:sldId id="274" r:id="rId9"/>
    <p:sldId id="271" r:id="rId10"/>
    <p:sldId id="273" r:id="rId11"/>
    <p:sldId id="272" r:id="rId12"/>
    <p:sldId id="270" r:id="rId13"/>
    <p:sldId id="276" r:id="rId14"/>
    <p:sldId id="275" r:id="rId15"/>
    <p:sldId id="278" r:id="rId16"/>
    <p:sldId id="280" r:id="rId17"/>
    <p:sldId id="283" r:id="rId18"/>
    <p:sldId id="256"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Hummel" initials="AH" lastIdx="1" clrIdx="0">
    <p:extLst>
      <p:ext uri="{19B8F6BF-5375-455C-9EA6-DF929625EA0E}">
        <p15:presenceInfo xmlns:p15="http://schemas.microsoft.com/office/powerpoint/2012/main" userId="S-1-5-21-19228943-11944063-19539831-34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62" d="100"/>
          <a:sy n="62" d="100"/>
        </p:scale>
        <p:origin x="78"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7:53:19.462"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8C197-9706-4ECE-AEF4-B03F4297B35D}" type="datetimeFigureOut">
              <a:rPr lang="en-CA" smtClean="0"/>
              <a:t>2018-11-21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5B88-E9EB-4E1C-A4F2-465BAA762E51}" type="slidenum">
              <a:rPr lang="en-CA" smtClean="0"/>
              <a:t>‹#›</a:t>
            </a:fld>
            <a:endParaRPr lang="en-CA"/>
          </a:p>
        </p:txBody>
      </p:sp>
    </p:spTree>
    <p:extLst>
      <p:ext uri="{BB962C8B-B14F-4D97-AF65-F5344CB8AC3E}">
        <p14:creationId xmlns:p14="http://schemas.microsoft.com/office/powerpoint/2010/main" val="267887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commit is a new “snapshot”.</a:t>
            </a:r>
          </a:p>
          <a:p>
            <a:pPr marL="171450" indent="-171450">
              <a:buFontTx/>
              <a:buChar char="-"/>
            </a:pPr>
            <a:r>
              <a:rPr lang="en-CA" dirty="0"/>
              <a:t>Each of these “features” are “branches” in a version control/GIT.</a:t>
            </a:r>
          </a:p>
          <a:p>
            <a:pPr marL="171450" indent="-171450">
              <a:buFontTx/>
              <a:buChar char="-"/>
            </a:pPr>
            <a:r>
              <a:rPr lang="en-CA" dirty="0"/>
              <a:t>The “newest” commit in a branch is the HEAD of that branch.</a:t>
            </a:r>
          </a:p>
          <a:p>
            <a:pPr marL="171450" indent="-171450">
              <a:buFontTx/>
              <a:buChar char="-"/>
            </a:pPr>
            <a:r>
              <a:rPr lang="en-CA" dirty="0"/>
              <a:t>Each of this versions are “Tags”. (Immutable)</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13</a:t>
            </a:fld>
            <a:endParaRPr lang="en-CA"/>
          </a:p>
        </p:txBody>
      </p:sp>
    </p:spTree>
    <p:extLst>
      <p:ext uri="{BB962C8B-B14F-4D97-AF65-F5344CB8AC3E}">
        <p14:creationId xmlns:p14="http://schemas.microsoft.com/office/powerpoint/2010/main" val="3165871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Remote Repository Operations</a:t>
            </a:r>
          </a:p>
        </p:txBody>
      </p:sp>
      <p:sp>
        <p:nvSpPr>
          <p:cNvPr id="4" name="Slide Number Placeholder 3"/>
          <p:cNvSpPr>
            <a:spLocks noGrp="1"/>
          </p:cNvSpPr>
          <p:nvPr>
            <p:ph type="sldNum" sz="quarter" idx="5"/>
          </p:nvPr>
        </p:nvSpPr>
        <p:spPr/>
        <p:txBody>
          <a:bodyPr/>
          <a:lstStyle/>
          <a:p>
            <a:fld id="{856DE13A-4A03-4D65-A1E3-92498798F1FA}" type="slidenum">
              <a:rPr lang="en-CA" smtClean="0"/>
              <a:t>14</a:t>
            </a:fld>
            <a:endParaRPr lang="en-CA"/>
          </a:p>
        </p:txBody>
      </p:sp>
    </p:spTree>
    <p:extLst>
      <p:ext uri="{BB962C8B-B14F-4D97-AF65-F5344CB8AC3E}">
        <p14:creationId xmlns:p14="http://schemas.microsoft.com/office/powerpoint/2010/main" val="194857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You clone the Git repository as a working copy.  Remote add (share on </a:t>
            </a:r>
            <a:r>
              <a:rPr lang="en-CA" dirty="0" err="1"/>
              <a:t>Katalon</a:t>
            </a:r>
            <a:r>
              <a:rPr lang="en-CA" dirty="0"/>
              <a:t>) is done only the first time when you’re creating the project at the repository at the first time. The first time you’re cloning the repository (assuming you’re not the person who added it). After you clone it, you’ll have a Working Copy at your machine.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You Update (pull), taking other developers changes.</a:t>
            </a:r>
          </a:p>
          <a:p>
            <a:pPr marL="228600" indent="-228600">
              <a:buAutoNum type="arabicPeriod"/>
            </a:pPr>
            <a:r>
              <a:rPr lang="en-CA" dirty="0"/>
              <a:t>You modify the working copy by ADDING/EDITING or DELETING files.</a:t>
            </a:r>
          </a:p>
          <a:p>
            <a:pPr marL="228600" indent="-228600">
              <a:buAutoNum type="arabicPeriod"/>
            </a:pPr>
            <a:r>
              <a:rPr lang="en-CA" dirty="0"/>
              <a:t>Review the changes before committing</a:t>
            </a:r>
          </a:p>
          <a:p>
            <a:pPr marL="228600" indent="-228600">
              <a:buAutoNum type="arabicPeriod"/>
            </a:pPr>
            <a:r>
              <a:rPr lang="en-CA" dirty="0"/>
              <a:t>Commit the changes if everything is fine, changes go into repository.</a:t>
            </a:r>
          </a:p>
          <a:p>
            <a:pPr marL="228600" indent="-228600">
              <a:buAutoNum type="arabicPeriod"/>
            </a:pPr>
            <a:r>
              <a:rPr lang="en-CA" dirty="0"/>
              <a:t>After committing something is wrong, you can either correct the errors by merging commits on the same file, or push to the remote repository or return to modifying the working copy until it is okay.</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15</a:t>
            </a:fld>
            <a:endParaRPr lang="en-CA"/>
          </a:p>
        </p:txBody>
      </p:sp>
    </p:spTree>
    <p:extLst>
      <p:ext uri="{BB962C8B-B14F-4D97-AF65-F5344CB8AC3E}">
        <p14:creationId xmlns:p14="http://schemas.microsoft.com/office/powerpoint/2010/main" val="1346656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17</a:t>
            </a:fld>
            <a:endParaRPr lang="en-CA"/>
          </a:p>
        </p:txBody>
      </p:sp>
    </p:spTree>
    <p:extLst>
      <p:ext uri="{BB962C8B-B14F-4D97-AF65-F5344CB8AC3E}">
        <p14:creationId xmlns:p14="http://schemas.microsoft.com/office/powerpoint/2010/main" val="3379270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19</a:t>
            </a:fld>
            <a:endParaRPr lang="en-CA"/>
          </a:p>
        </p:txBody>
      </p:sp>
    </p:spTree>
    <p:extLst>
      <p:ext uri="{BB962C8B-B14F-4D97-AF65-F5344CB8AC3E}">
        <p14:creationId xmlns:p14="http://schemas.microsoft.com/office/powerpoint/2010/main" val="284332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2</a:t>
            </a:fld>
            <a:endParaRPr lang="en-CA"/>
          </a:p>
        </p:txBody>
      </p:sp>
    </p:spTree>
    <p:extLst>
      <p:ext uri="{BB962C8B-B14F-4D97-AF65-F5344CB8AC3E}">
        <p14:creationId xmlns:p14="http://schemas.microsoft.com/office/powerpoint/2010/main" val="361595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3</a:t>
            </a:fld>
            <a:endParaRPr lang="en-CA"/>
          </a:p>
        </p:txBody>
      </p:sp>
    </p:spTree>
    <p:extLst>
      <p:ext uri="{BB962C8B-B14F-4D97-AF65-F5344CB8AC3E}">
        <p14:creationId xmlns:p14="http://schemas.microsoft.com/office/powerpoint/2010/main" val="75353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4</a:t>
            </a:fld>
            <a:endParaRPr lang="en-CA"/>
          </a:p>
        </p:txBody>
      </p:sp>
    </p:spTree>
    <p:extLst>
      <p:ext uri="{BB962C8B-B14F-4D97-AF65-F5344CB8AC3E}">
        <p14:creationId xmlns:p14="http://schemas.microsoft.com/office/powerpoint/2010/main" val="376061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5</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6</a:t>
            </a:fld>
            <a:endParaRPr lang="en-CA"/>
          </a:p>
        </p:txBody>
      </p:sp>
    </p:spTree>
    <p:extLst>
      <p:ext uri="{BB962C8B-B14F-4D97-AF65-F5344CB8AC3E}">
        <p14:creationId xmlns:p14="http://schemas.microsoft.com/office/powerpoint/2010/main" val="397612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7</a:t>
            </a:fld>
            <a:endParaRPr lang="en-CA"/>
          </a:p>
        </p:txBody>
      </p:sp>
    </p:spTree>
    <p:extLst>
      <p:ext uri="{BB962C8B-B14F-4D97-AF65-F5344CB8AC3E}">
        <p14:creationId xmlns:p14="http://schemas.microsoft.com/office/powerpoint/2010/main" val="3819074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Each repository represents a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You should only commit changes after you attain a “stable” result. </a:t>
            </a:r>
          </a:p>
          <a:p>
            <a:pPr marL="0" indent="0">
              <a:buFontTx/>
              <a:buNone/>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8</a:t>
            </a:fld>
            <a:endParaRPr lang="en-CA"/>
          </a:p>
        </p:txBody>
      </p:sp>
    </p:spTree>
    <p:extLst>
      <p:ext uri="{BB962C8B-B14F-4D97-AF65-F5344CB8AC3E}">
        <p14:creationId xmlns:p14="http://schemas.microsoft.com/office/powerpoint/2010/main" val="4107904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collaborator has his/her own repository.</a:t>
            </a:r>
          </a:p>
          <a:p>
            <a:pPr marL="171450" indent="-171450">
              <a:buFontTx/>
              <a:buChar char="-"/>
            </a:pPr>
            <a:r>
              <a:rPr lang="en-CA" dirty="0"/>
              <a:t>Developers can work off-line on their own sandboxes and commit whenever they want it to.</a:t>
            </a:r>
          </a:p>
          <a:p>
            <a:pPr marL="171450" indent="-171450">
              <a:buFontTx/>
              <a:buChar char="-"/>
            </a:pPr>
            <a:r>
              <a:rPr lang="en-CA" dirty="0"/>
              <a:t>And push only after they attain a desirable result.</a:t>
            </a:r>
          </a:p>
          <a:p>
            <a:pPr marL="0" indent="0">
              <a:buFontTx/>
              <a:buNone/>
            </a:pPr>
            <a:endParaRPr lang="en-CA" dirty="0"/>
          </a:p>
          <a:p>
            <a:pPr marL="0" indent="0">
              <a:buFontTx/>
              <a:buNone/>
            </a:pPr>
            <a:endParaRPr lang="en-CA" dirty="0"/>
          </a:p>
          <a:p>
            <a:pPr marL="0" indent="0">
              <a:buFontTx/>
              <a:buNone/>
            </a:pPr>
            <a:r>
              <a:rPr lang="en-CA" dirty="0"/>
              <a:t>Advantages vs the “non-distributed” are:</a:t>
            </a:r>
          </a:p>
          <a:p>
            <a:pPr marL="171450" indent="-171450">
              <a:buFontTx/>
              <a:buChar char="-"/>
            </a:pPr>
            <a:r>
              <a:rPr lang="en-CA" dirty="0"/>
              <a:t>That you can take as many “snapshots” and commits you want, being that stable or not.</a:t>
            </a:r>
          </a:p>
          <a:p>
            <a:pPr marL="171450" indent="-171450">
              <a:buFontTx/>
              <a:buChar char="-"/>
            </a:pPr>
            <a:r>
              <a:rPr lang="en-CA" dirty="0"/>
              <a:t>Reduces the iterations of mistakes committed into the main server repository.</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9</a:t>
            </a:fld>
            <a:endParaRPr lang="en-CA"/>
          </a:p>
        </p:txBody>
      </p:sp>
    </p:spTree>
    <p:extLst>
      <p:ext uri="{BB962C8B-B14F-4D97-AF65-F5344CB8AC3E}">
        <p14:creationId xmlns:p14="http://schemas.microsoft.com/office/powerpoint/2010/main" val="275245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6A9F-787A-4D9E-A9CA-2A28D74DE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0DF2D6-AC6B-4015-AED3-1A427B713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1D39531-907B-41B8-AAF6-98B6234A3E45}"/>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27565E31-6553-461E-927C-0DE9856136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1C45F2-AC1B-45EF-AB03-6EFA985F0FC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6866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9662-5134-4CD9-8460-465319470F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541216-FAA8-4F35-8231-40632C34CD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CE5D4-2936-441E-A5D0-A3A6FB4BAE7D}"/>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6D784232-772A-47E7-BCEF-DDE3A51A5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3B2200-05F3-4DBC-8A71-606C47A2E76E}"/>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810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E86B-3425-42A4-ACD6-BFA868773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7A99B3-FEDE-404D-8C29-58071F3D1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FA207A-7794-47C6-86F5-6C0A939E560B}"/>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81C18439-0EDE-408A-8D2E-A0A4A3C6E5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183E30-12BB-4AD4-B642-B4F5BA9F5721}"/>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0098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595-7643-4A23-9A6E-BCA5AFD4CE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4AFB98-3964-4828-8D97-681A948FC3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E62AF-A48B-4D93-B3D7-8742D8DCF479}"/>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09C14AE6-5348-47F8-8B58-50289CAD2B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7D555E-E5F1-44C3-B56C-BD9C5CCAF1A4}"/>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3674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EF2-0577-439A-939C-87CB67EC9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1315D43-9BA8-498C-8117-5B6CAA551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EEA303-D35F-4989-BB33-CB1D8E25B060}"/>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BE0C8B85-DBF3-416C-A6AB-77DD3C5C7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06AE0-67D0-42D3-B113-C7FCBA37180C}"/>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8216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F77A-B5DD-4CC1-A369-923F9A6667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9F334E-3160-4909-A0B8-1E2BF970B5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8CE477-891E-45E1-B29F-5CD4A49F13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A3D39FD-54AF-47DB-B831-2F81B814B24C}"/>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6" name="Footer Placeholder 5">
            <a:extLst>
              <a:ext uri="{FF2B5EF4-FFF2-40B4-BE49-F238E27FC236}">
                <a16:creationId xmlns:a16="http://schemas.microsoft.com/office/drawing/2014/main" id="{F7569CB9-AD95-42E4-BEAA-D55D8A2868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FCA6A8-D237-430B-8295-B0B3BDC0787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74593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CC0-A368-4534-AE72-DD001F9EAC3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5EC68A-F913-4DC5-90C9-DFC30A345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A5C8F-EEB3-4EA1-8725-2E603FAAE3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50530A-074E-42A1-9B8A-93FD058C7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A0EBCF-DDA8-4838-9BF9-AA534030B6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36E9E9-F6A7-4F2E-BDDF-F0BAB56A850E}"/>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8" name="Footer Placeholder 7">
            <a:extLst>
              <a:ext uri="{FF2B5EF4-FFF2-40B4-BE49-F238E27FC236}">
                <a16:creationId xmlns:a16="http://schemas.microsoft.com/office/drawing/2014/main" id="{04434E18-0723-4914-96AA-58BA746893D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EA349A-9482-45C0-B03D-F4D2F0BFE6AA}"/>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9496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5EAF-A5CE-4218-82EA-6EF2CF1352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0E82FD4-D96E-4082-BFC1-10AB85404DF7}"/>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4" name="Footer Placeholder 3">
            <a:extLst>
              <a:ext uri="{FF2B5EF4-FFF2-40B4-BE49-F238E27FC236}">
                <a16:creationId xmlns:a16="http://schemas.microsoft.com/office/drawing/2014/main" id="{7E5CE6A0-6F0B-48CA-91B9-AC30DC7A68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3B7985-0745-4FB6-ACAC-FFDC7062D49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81496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6A883-F7E8-420D-B78B-1A9B9A60C3C3}"/>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3" name="Footer Placeholder 2">
            <a:extLst>
              <a:ext uri="{FF2B5EF4-FFF2-40B4-BE49-F238E27FC236}">
                <a16:creationId xmlns:a16="http://schemas.microsoft.com/office/drawing/2014/main" id="{4F1004EF-B06A-4CBA-BF2F-140BFCD8BF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A14B1D-0E92-4F32-9BFD-DAA5B62115B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75683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D4D-D9F3-4159-95DF-964C1801F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A71B56-521E-41FF-92D6-59B906B01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BE0CF3-0871-4231-8117-FB0E69026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9BB28-FCC2-44AE-8317-F44399596A38}"/>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6" name="Footer Placeholder 5">
            <a:extLst>
              <a:ext uri="{FF2B5EF4-FFF2-40B4-BE49-F238E27FC236}">
                <a16:creationId xmlns:a16="http://schemas.microsoft.com/office/drawing/2014/main" id="{F617D4D6-F3AE-4751-A457-7C1AF2FB8E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2043C9-92D0-4069-BD9D-16052485C302}"/>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8146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34D7-C5A3-4F1E-958A-391C38FA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572099-2591-4CDB-B660-88A01B772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F411421-E9F7-47DF-B1D6-969F3B899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5F52DF-D5B6-4DB9-BFD9-77F2E81A98E1}"/>
              </a:ext>
            </a:extLst>
          </p:cNvPr>
          <p:cNvSpPr>
            <a:spLocks noGrp="1"/>
          </p:cNvSpPr>
          <p:nvPr>
            <p:ph type="dt" sz="half" idx="10"/>
          </p:nvPr>
        </p:nvSpPr>
        <p:spPr/>
        <p:txBody>
          <a:bodyPr/>
          <a:lstStyle/>
          <a:p>
            <a:fld id="{37103718-E62E-477D-833E-2DE6F13C3277}" type="datetimeFigureOut">
              <a:rPr lang="en-CA" smtClean="0"/>
              <a:t>2018-11-21</a:t>
            </a:fld>
            <a:endParaRPr lang="en-CA"/>
          </a:p>
        </p:txBody>
      </p:sp>
      <p:sp>
        <p:nvSpPr>
          <p:cNvPr id="6" name="Footer Placeholder 5">
            <a:extLst>
              <a:ext uri="{FF2B5EF4-FFF2-40B4-BE49-F238E27FC236}">
                <a16:creationId xmlns:a16="http://schemas.microsoft.com/office/drawing/2014/main" id="{08B19E94-AD1A-4342-8971-5F2B9B17DD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388B96-DA69-40C7-B551-563292E12928}"/>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3931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356FE-FD87-465F-AFC7-3CD12CF4D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C16B0A-4DCE-4570-B29D-244F27413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310488-3501-4171-B159-BD4CC174F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03718-E62E-477D-833E-2DE6F13C3277}" type="datetimeFigureOut">
              <a:rPr lang="en-CA" smtClean="0"/>
              <a:t>2018-11-21</a:t>
            </a:fld>
            <a:endParaRPr lang="en-CA"/>
          </a:p>
        </p:txBody>
      </p:sp>
      <p:sp>
        <p:nvSpPr>
          <p:cNvPr id="5" name="Footer Placeholder 4">
            <a:extLst>
              <a:ext uri="{FF2B5EF4-FFF2-40B4-BE49-F238E27FC236}">
                <a16:creationId xmlns:a16="http://schemas.microsoft.com/office/drawing/2014/main" id="{7AB9873B-CE5A-429A-837D-DC0FA0BA0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93694DE-C9CF-4E1A-995F-AB9B26CEC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2674-C8ED-451B-904A-73CBBDB43563}" type="slidenum">
              <a:rPr lang="en-CA" smtClean="0"/>
              <a:t>‹#›</a:t>
            </a:fld>
            <a:endParaRPr lang="en-CA"/>
          </a:p>
        </p:txBody>
      </p:sp>
    </p:spTree>
    <p:extLst>
      <p:ext uri="{BB962C8B-B14F-4D97-AF65-F5344CB8AC3E}">
        <p14:creationId xmlns:p14="http://schemas.microsoft.com/office/powerpoint/2010/main" val="213456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5.pn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600343" y="2820837"/>
            <a:ext cx="2996974" cy="3508653"/>
          </a:xfrm>
          <a:prstGeom prst="rect">
            <a:avLst/>
          </a:prstGeom>
          <a:noFill/>
        </p:spPr>
        <p:txBody>
          <a:bodyPr wrap="none" rtlCol="0">
            <a:spAutoFit/>
          </a:bodyPr>
          <a:lstStyle/>
          <a:p>
            <a:pPr algn="ctr"/>
            <a:r>
              <a:rPr lang="en-CA" sz="3200" b="1" dirty="0">
                <a:solidFill>
                  <a:schemeClr val="accent1">
                    <a:lumMod val="50000"/>
                  </a:schemeClr>
                </a:solidFill>
              </a:rPr>
              <a:t>IS Team Updates</a:t>
            </a:r>
            <a:endParaRPr lang="en-CA" b="1" dirty="0">
              <a:solidFill>
                <a:schemeClr val="accent1">
                  <a:lumMod val="50000"/>
                </a:schemeClr>
              </a:solidFill>
            </a:endParaRPr>
          </a:p>
          <a:p>
            <a:pPr algn="ctr"/>
            <a:r>
              <a:rPr lang="en-CA" sz="2400" dirty="0">
                <a:solidFill>
                  <a:schemeClr val="accent1">
                    <a:lumMod val="50000"/>
                  </a:schemeClr>
                </a:solidFill>
              </a:rPr>
              <a:t>November 22nd</a:t>
            </a:r>
          </a:p>
          <a:p>
            <a:pPr algn="ctr"/>
            <a:endParaRPr lang="en-CA" sz="2000" dirty="0">
              <a:solidFill>
                <a:srgbClr val="FFC000"/>
              </a:solidFill>
            </a:endParaRPr>
          </a:p>
          <a:p>
            <a:pPr algn="ctr"/>
            <a:endParaRPr lang="en-CA" sz="2000" dirty="0">
              <a:solidFill>
                <a:srgbClr val="FFC000"/>
              </a:solidFill>
            </a:endParaRPr>
          </a:p>
          <a:p>
            <a:pPr algn="ctr"/>
            <a:r>
              <a:rPr lang="en-CA" b="1" dirty="0">
                <a:solidFill>
                  <a:schemeClr val="accent1">
                    <a:lumMod val="50000"/>
                  </a:schemeClr>
                </a:solidFill>
              </a:rPr>
              <a:t>Hosted by the Java Team:</a:t>
            </a:r>
          </a:p>
          <a:p>
            <a:pPr algn="ctr"/>
            <a:r>
              <a:rPr lang="en-CA" dirty="0">
                <a:solidFill>
                  <a:schemeClr val="accent1">
                    <a:lumMod val="50000"/>
                  </a:schemeClr>
                </a:solidFill>
              </a:rPr>
              <a:t>Alan Hummel</a:t>
            </a:r>
          </a:p>
          <a:p>
            <a:pPr algn="ctr"/>
            <a:r>
              <a:rPr lang="en-CA" dirty="0">
                <a:solidFill>
                  <a:schemeClr val="accent1">
                    <a:lumMod val="50000"/>
                  </a:schemeClr>
                </a:solidFill>
              </a:rPr>
              <a:t>Alex Basaric</a:t>
            </a:r>
          </a:p>
          <a:p>
            <a:pPr algn="ctr"/>
            <a:r>
              <a:rPr lang="en-CA" strike="sngStrike" dirty="0">
                <a:solidFill>
                  <a:schemeClr val="accent1">
                    <a:lumMod val="50000"/>
                  </a:schemeClr>
                </a:solidFill>
              </a:rPr>
              <a:t>Douglas Marques</a:t>
            </a:r>
          </a:p>
          <a:p>
            <a:pPr algn="ctr"/>
            <a:r>
              <a:rPr lang="en-CA" dirty="0">
                <a:solidFill>
                  <a:schemeClr val="accent1">
                    <a:lumMod val="50000"/>
                  </a:schemeClr>
                </a:solidFill>
              </a:rPr>
              <a:t>Mihir Maniar</a:t>
            </a:r>
          </a:p>
          <a:p>
            <a:pPr algn="ctr"/>
            <a:r>
              <a:rPr lang="en-CA" dirty="0">
                <a:solidFill>
                  <a:schemeClr val="accent1">
                    <a:lumMod val="50000"/>
                  </a:schemeClr>
                </a:solidFill>
              </a:rPr>
              <a:t>Olga Agady</a:t>
            </a:r>
          </a:p>
          <a:p>
            <a:pPr algn="ctr"/>
            <a:r>
              <a:rPr lang="en-CA" dirty="0">
                <a:solidFill>
                  <a:schemeClr val="accent1">
                    <a:lumMod val="50000"/>
                  </a:schemeClr>
                </a:solidFill>
              </a:rPr>
              <a:t>Ryan Do</a:t>
            </a:r>
          </a:p>
        </p:txBody>
      </p:sp>
      <p:pic>
        <p:nvPicPr>
          <p:cNvPr id="3" name="Picture 2">
            <a:extLst>
              <a:ext uri="{FF2B5EF4-FFF2-40B4-BE49-F238E27FC236}">
                <a16:creationId xmlns:a16="http://schemas.microsoft.com/office/drawing/2014/main" id="{14DF9E0D-C905-4686-8FFB-D5EA1CBF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25808" y="5190662"/>
            <a:ext cx="250626" cy="225993"/>
          </a:xfrm>
          <a:prstGeom prst="rect">
            <a:avLst/>
          </a:prstGeom>
        </p:spPr>
      </p:pic>
      <p:pic>
        <p:nvPicPr>
          <p:cNvPr id="8" name="Picture 7">
            <a:extLst>
              <a:ext uri="{FF2B5EF4-FFF2-40B4-BE49-F238E27FC236}">
                <a16:creationId xmlns:a16="http://schemas.microsoft.com/office/drawing/2014/main" id="{C5ADABDE-7EDF-4C30-8486-0EF810007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4958" y="4518772"/>
            <a:ext cx="830264" cy="1569771"/>
          </a:xfrm>
          <a:prstGeom prst="rect">
            <a:avLst/>
          </a:prstGeom>
        </p:spPr>
      </p:pic>
    </p:spTree>
    <p:extLst>
      <p:ext uri="{BB962C8B-B14F-4D97-AF65-F5344CB8AC3E}">
        <p14:creationId xmlns:p14="http://schemas.microsoft.com/office/powerpoint/2010/main" val="19738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65993"/>
            <a:ext cx="7614905" cy="707886"/>
          </a:xfrm>
          <a:prstGeom prst="rect">
            <a:avLst/>
          </a:prstGeom>
          <a:noFill/>
        </p:spPr>
        <p:txBody>
          <a:bodyPr wrap="none" rtlCol="0">
            <a:spAutoFit/>
          </a:bodyPr>
          <a:lstStyle/>
          <a:p>
            <a:pPr algn="ctr"/>
            <a:r>
              <a:rPr lang="en-CA" sz="4000" b="1" dirty="0">
                <a:solidFill>
                  <a:schemeClr val="accent1">
                    <a:lumMod val="50000"/>
                  </a:schemeClr>
                </a:solidFill>
              </a:rPr>
              <a:t>Distributed 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736371" y="2155896"/>
            <a:ext cx="9200109" cy="523220"/>
          </a:xfrm>
          <a:prstGeom prst="rect">
            <a:avLst/>
          </a:prstGeom>
        </p:spPr>
        <p:txBody>
          <a:bodyPr wrap="square">
            <a:spAutoFit/>
          </a:bodyPr>
          <a:lstStyle/>
          <a:p>
            <a:r>
              <a:rPr lang="en-CA" sz="2800" b="1" dirty="0">
                <a:solidFill>
                  <a:schemeClr val="accent1">
                    <a:lumMod val="50000"/>
                  </a:schemeClr>
                </a:solidFill>
              </a:rPr>
              <a:t>Local fully mirrors a Remote repository.</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496161" y="234231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4DA529B9-FE02-4125-82CC-55AB2AA28897}"/>
              </a:ext>
            </a:extLst>
          </p:cNvPr>
          <p:cNvSpPr/>
          <p:nvPr/>
        </p:nvSpPr>
        <p:spPr>
          <a:xfrm>
            <a:off x="736371" y="2842165"/>
            <a:ext cx="4369029" cy="523220"/>
          </a:xfrm>
          <a:prstGeom prst="rect">
            <a:avLst/>
          </a:prstGeom>
        </p:spPr>
        <p:txBody>
          <a:bodyPr wrap="square">
            <a:spAutoFit/>
          </a:bodyPr>
          <a:lstStyle/>
          <a:p>
            <a:r>
              <a:rPr lang="en-CA" sz="2800" b="1" dirty="0">
                <a:solidFill>
                  <a:schemeClr val="accent1">
                    <a:lumMod val="50000"/>
                  </a:schemeClr>
                </a:solidFill>
              </a:rPr>
              <a:t>Can work off-line.</a:t>
            </a:r>
          </a:p>
        </p:txBody>
      </p:sp>
      <p:sp>
        <p:nvSpPr>
          <p:cNvPr id="10" name="Flowchart: Connector 9">
            <a:extLst>
              <a:ext uri="{FF2B5EF4-FFF2-40B4-BE49-F238E27FC236}">
                <a16:creationId xmlns:a16="http://schemas.microsoft.com/office/drawing/2014/main" id="{823D2660-DAEE-4933-A1F7-D02DC4983DE9}"/>
              </a:ext>
            </a:extLst>
          </p:cNvPr>
          <p:cNvSpPr/>
          <p:nvPr/>
        </p:nvSpPr>
        <p:spPr>
          <a:xfrm>
            <a:off x="496161" y="302858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DDFEA45-52B7-4A45-92EE-07CB5638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24882"/>
            <a:ext cx="1265922" cy="1265922"/>
          </a:xfrm>
          <a:prstGeom prst="rect">
            <a:avLst/>
          </a:prstGeom>
        </p:spPr>
      </p:pic>
      <p:sp>
        <p:nvSpPr>
          <p:cNvPr id="12" name="Rectangle 11">
            <a:extLst>
              <a:ext uri="{FF2B5EF4-FFF2-40B4-BE49-F238E27FC236}">
                <a16:creationId xmlns:a16="http://schemas.microsoft.com/office/drawing/2014/main" id="{18591DC3-080F-4E3A-B03A-817AA824DC47}"/>
              </a:ext>
            </a:extLst>
          </p:cNvPr>
          <p:cNvSpPr/>
          <p:nvPr/>
        </p:nvSpPr>
        <p:spPr>
          <a:xfrm>
            <a:off x="736371" y="3564204"/>
            <a:ext cx="8026629" cy="523220"/>
          </a:xfrm>
          <a:prstGeom prst="rect">
            <a:avLst/>
          </a:prstGeom>
        </p:spPr>
        <p:txBody>
          <a:bodyPr wrap="square">
            <a:spAutoFit/>
          </a:bodyPr>
          <a:lstStyle/>
          <a:p>
            <a:r>
              <a:rPr lang="en-CA" sz="2800" b="1" dirty="0">
                <a:solidFill>
                  <a:schemeClr val="accent1">
                    <a:lumMod val="50000"/>
                  </a:schemeClr>
                </a:solidFill>
              </a:rPr>
              <a:t>Allow the creation of branches (On-line or Off-line). </a:t>
            </a:r>
          </a:p>
        </p:txBody>
      </p:sp>
      <p:sp>
        <p:nvSpPr>
          <p:cNvPr id="13" name="Flowchart: Connector 12">
            <a:extLst>
              <a:ext uri="{FF2B5EF4-FFF2-40B4-BE49-F238E27FC236}">
                <a16:creationId xmlns:a16="http://schemas.microsoft.com/office/drawing/2014/main" id="{B663E216-DBE2-4F0E-9590-C45F82D3D7F2}"/>
              </a:ext>
            </a:extLst>
          </p:cNvPr>
          <p:cNvSpPr/>
          <p:nvPr/>
        </p:nvSpPr>
        <p:spPr>
          <a:xfrm>
            <a:off x="496161" y="375062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42CF9A82-BF3C-4430-9317-F7D624149545}"/>
              </a:ext>
            </a:extLst>
          </p:cNvPr>
          <p:cNvSpPr/>
          <p:nvPr/>
        </p:nvSpPr>
        <p:spPr>
          <a:xfrm>
            <a:off x="736371" y="4326214"/>
            <a:ext cx="6261329" cy="523220"/>
          </a:xfrm>
          <a:prstGeom prst="rect">
            <a:avLst/>
          </a:prstGeom>
        </p:spPr>
        <p:txBody>
          <a:bodyPr wrap="square">
            <a:spAutoFit/>
          </a:bodyPr>
          <a:lstStyle/>
          <a:p>
            <a:r>
              <a:rPr lang="en-CA" sz="2800" b="1" dirty="0">
                <a:solidFill>
                  <a:schemeClr val="accent1">
                    <a:lumMod val="50000"/>
                  </a:schemeClr>
                </a:solidFill>
              </a:rPr>
              <a:t>Allow checking logs (On-line or Off-line).</a:t>
            </a:r>
          </a:p>
        </p:txBody>
      </p:sp>
      <p:sp>
        <p:nvSpPr>
          <p:cNvPr id="15" name="Flowchart: Connector 14">
            <a:extLst>
              <a:ext uri="{FF2B5EF4-FFF2-40B4-BE49-F238E27FC236}">
                <a16:creationId xmlns:a16="http://schemas.microsoft.com/office/drawing/2014/main" id="{1F32BEBC-1D5B-472D-8D8A-1A647756CED4}"/>
              </a:ext>
            </a:extLst>
          </p:cNvPr>
          <p:cNvSpPr/>
          <p:nvPr/>
        </p:nvSpPr>
        <p:spPr>
          <a:xfrm>
            <a:off x="496161" y="451263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79171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79426"/>
            <a:ext cx="5200143" cy="707886"/>
          </a:xfrm>
          <a:prstGeom prst="rect">
            <a:avLst/>
          </a:prstGeom>
          <a:noFill/>
        </p:spPr>
        <p:txBody>
          <a:bodyPr wrap="none" rtlCol="0">
            <a:spAutoFit/>
          </a:bodyPr>
          <a:lstStyle/>
          <a:p>
            <a:pPr algn="ctr"/>
            <a:r>
              <a:rPr lang="en-CA" sz="4000" b="1" dirty="0">
                <a:solidFill>
                  <a:schemeClr val="accent1">
                    <a:lumMod val="50000"/>
                  </a:schemeClr>
                </a:solidFill>
              </a:rPr>
              <a:t>Advantages of using Git</a:t>
            </a:r>
          </a:p>
        </p:txBody>
      </p:sp>
      <p:pic>
        <p:nvPicPr>
          <p:cNvPr id="26" name="Picture 25"/>
          <p:cNvPicPr>
            <a:picLocks noChangeAspect="1"/>
          </p:cNvPicPr>
          <p:nvPr/>
        </p:nvPicPr>
        <p:blipFill>
          <a:blip r:embed="rId3"/>
          <a:stretch>
            <a:fillRect/>
          </a:stretch>
        </p:blipFill>
        <p:spPr>
          <a:xfrm>
            <a:off x="9445775" y="907901"/>
            <a:ext cx="2347163" cy="3101609"/>
          </a:xfrm>
          <a:prstGeom prst="rect">
            <a:avLst/>
          </a:prstGeom>
        </p:spPr>
      </p:pic>
      <p:sp>
        <p:nvSpPr>
          <p:cNvPr id="22" name="Rectangle 21">
            <a:extLst>
              <a:ext uri="{FF2B5EF4-FFF2-40B4-BE49-F238E27FC236}">
                <a16:creationId xmlns:a16="http://schemas.microsoft.com/office/drawing/2014/main" id="{40AD4F5D-555D-42E8-A4FA-0CF75DFA8D6F}"/>
              </a:ext>
            </a:extLst>
          </p:cNvPr>
          <p:cNvSpPr/>
          <p:nvPr/>
        </p:nvSpPr>
        <p:spPr>
          <a:xfrm>
            <a:off x="736371" y="2460700"/>
            <a:ext cx="4369029" cy="523220"/>
          </a:xfrm>
          <a:prstGeom prst="rect">
            <a:avLst/>
          </a:prstGeom>
        </p:spPr>
        <p:txBody>
          <a:bodyPr wrap="square">
            <a:spAutoFit/>
          </a:bodyPr>
          <a:lstStyle/>
          <a:p>
            <a:r>
              <a:rPr lang="en-CA" sz="2800" b="1" dirty="0">
                <a:solidFill>
                  <a:schemeClr val="accent1">
                    <a:lumMod val="50000"/>
                  </a:schemeClr>
                </a:solidFill>
              </a:rPr>
              <a:t>It’s faster for branching.</a:t>
            </a:r>
          </a:p>
        </p:txBody>
      </p:sp>
      <p:sp>
        <p:nvSpPr>
          <p:cNvPr id="23" name="Flowchart: Connector 22">
            <a:extLst>
              <a:ext uri="{FF2B5EF4-FFF2-40B4-BE49-F238E27FC236}">
                <a16:creationId xmlns:a16="http://schemas.microsoft.com/office/drawing/2014/main" id="{E47F2897-2779-423E-8B0C-288477B604E4}"/>
              </a:ext>
            </a:extLst>
          </p:cNvPr>
          <p:cNvSpPr/>
          <p:nvPr/>
        </p:nvSpPr>
        <p:spPr>
          <a:xfrm>
            <a:off x="496161" y="2647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4612D7BD-38AD-4098-ACCD-560A6D4C870F}"/>
              </a:ext>
            </a:extLst>
          </p:cNvPr>
          <p:cNvSpPr/>
          <p:nvPr/>
        </p:nvSpPr>
        <p:spPr>
          <a:xfrm>
            <a:off x="736371" y="3146969"/>
            <a:ext cx="5664429" cy="523220"/>
          </a:xfrm>
          <a:prstGeom prst="rect">
            <a:avLst/>
          </a:prstGeom>
        </p:spPr>
        <p:txBody>
          <a:bodyPr wrap="square">
            <a:spAutoFit/>
          </a:bodyPr>
          <a:lstStyle/>
          <a:p>
            <a:r>
              <a:rPr lang="en-CA" sz="2800" b="1" dirty="0">
                <a:solidFill>
                  <a:schemeClr val="accent1">
                    <a:lumMod val="50000"/>
                  </a:schemeClr>
                </a:solidFill>
              </a:rPr>
              <a:t>It is secure (SHA-1 cryptography).</a:t>
            </a:r>
          </a:p>
        </p:txBody>
      </p:sp>
      <p:sp>
        <p:nvSpPr>
          <p:cNvPr id="25" name="Flowchart: Connector 24">
            <a:extLst>
              <a:ext uri="{FF2B5EF4-FFF2-40B4-BE49-F238E27FC236}">
                <a16:creationId xmlns:a16="http://schemas.microsoft.com/office/drawing/2014/main" id="{80432FCC-0BDD-427B-A754-E82B5FF01E59}"/>
              </a:ext>
            </a:extLst>
          </p:cNvPr>
          <p:cNvSpPr/>
          <p:nvPr/>
        </p:nvSpPr>
        <p:spPr>
          <a:xfrm>
            <a:off x="496161" y="333338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7F625E9F-C9B4-4C2F-9CF0-3A47DCCC40E4}"/>
              </a:ext>
            </a:extLst>
          </p:cNvPr>
          <p:cNvSpPr/>
          <p:nvPr/>
        </p:nvSpPr>
        <p:spPr>
          <a:xfrm>
            <a:off x="736371" y="3869008"/>
            <a:ext cx="8407629" cy="523220"/>
          </a:xfrm>
          <a:prstGeom prst="rect">
            <a:avLst/>
          </a:prstGeom>
        </p:spPr>
        <p:txBody>
          <a:bodyPr wrap="square">
            <a:spAutoFit/>
          </a:bodyPr>
          <a:lstStyle/>
          <a:p>
            <a:r>
              <a:rPr lang="en-CA" sz="2800" b="1" dirty="0">
                <a:solidFill>
                  <a:schemeClr val="accent1">
                    <a:lumMod val="50000"/>
                  </a:schemeClr>
                </a:solidFill>
              </a:rPr>
              <a:t>Lightweight. (Doesn’t require a lot of processing power)</a:t>
            </a:r>
          </a:p>
        </p:txBody>
      </p:sp>
      <p:sp>
        <p:nvSpPr>
          <p:cNvPr id="32" name="Flowchart: Connector 31">
            <a:extLst>
              <a:ext uri="{FF2B5EF4-FFF2-40B4-BE49-F238E27FC236}">
                <a16:creationId xmlns:a16="http://schemas.microsoft.com/office/drawing/2014/main" id="{8824DF2B-C9ED-4BE7-B1F8-98D84B43D898}"/>
              </a:ext>
            </a:extLst>
          </p:cNvPr>
          <p:cNvSpPr/>
          <p:nvPr/>
        </p:nvSpPr>
        <p:spPr>
          <a:xfrm>
            <a:off x="496161" y="405542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909AA301-2854-4468-83A2-6D1B46D23440}"/>
              </a:ext>
            </a:extLst>
          </p:cNvPr>
          <p:cNvSpPr/>
          <p:nvPr/>
        </p:nvSpPr>
        <p:spPr>
          <a:xfrm>
            <a:off x="736371" y="4631018"/>
            <a:ext cx="6261329" cy="523220"/>
          </a:xfrm>
          <a:prstGeom prst="rect">
            <a:avLst/>
          </a:prstGeom>
        </p:spPr>
        <p:txBody>
          <a:bodyPr wrap="square">
            <a:spAutoFit/>
          </a:bodyPr>
          <a:lstStyle/>
          <a:p>
            <a:r>
              <a:rPr lang="en-CA" sz="2800" b="1" dirty="0">
                <a:solidFill>
                  <a:schemeClr val="accent1">
                    <a:lumMod val="50000"/>
                  </a:schemeClr>
                </a:solidFill>
              </a:rPr>
              <a:t>Free and Open Source.</a:t>
            </a:r>
          </a:p>
        </p:txBody>
      </p:sp>
      <p:sp>
        <p:nvSpPr>
          <p:cNvPr id="34" name="Flowchart: Connector 33">
            <a:extLst>
              <a:ext uri="{FF2B5EF4-FFF2-40B4-BE49-F238E27FC236}">
                <a16:creationId xmlns:a16="http://schemas.microsoft.com/office/drawing/2014/main" id="{DD10713F-087F-4398-AA43-600E7124BE48}"/>
              </a:ext>
            </a:extLst>
          </p:cNvPr>
          <p:cNvSpPr/>
          <p:nvPr/>
        </p:nvSpPr>
        <p:spPr>
          <a:xfrm>
            <a:off x="496161" y="48174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34">
            <a:extLst>
              <a:ext uri="{FF2B5EF4-FFF2-40B4-BE49-F238E27FC236}">
                <a16:creationId xmlns:a16="http://schemas.microsoft.com/office/drawing/2014/main" id="{B010624D-7F01-477A-885C-8B4B44CB1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016" y="5317138"/>
            <a:ext cx="1265922" cy="1265922"/>
          </a:xfrm>
          <a:prstGeom prst="rect">
            <a:avLst/>
          </a:prstGeom>
        </p:spPr>
      </p:pic>
    </p:spTree>
    <p:extLst>
      <p:ext uri="{BB962C8B-B14F-4D97-AF65-F5344CB8AC3E}">
        <p14:creationId xmlns:p14="http://schemas.microsoft.com/office/powerpoint/2010/main" val="4173852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57360"/>
            <a:ext cx="3912226" cy="707886"/>
          </a:xfrm>
          <a:prstGeom prst="rect">
            <a:avLst/>
          </a:prstGeom>
          <a:noFill/>
        </p:spPr>
        <p:txBody>
          <a:bodyPr wrap="none" rtlCol="0">
            <a:spAutoFit/>
          </a:bodyPr>
          <a:lstStyle/>
          <a:p>
            <a:pPr algn="ctr"/>
            <a:r>
              <a:rPr lang="en-CA" sz="4000" b="1" dirty="0">
                <a:solidFill>
                  <a:schemeClr val="accent1">
                    <a:lumMod val="50000"/>
                  </a:schemeClr>
                </a:solidFill>
              </a:rPr>
              <a:t>Git Terminologies</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803" y="5585936"/>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1724100"/>
            <a:ext cx="4369029" cy="523220"/>
          </a:xfrm>
          <a:prstGeom prst="rect">
            <a:avLst/>
          </a:prstGeom>
        </p:spPr>
        <p:txBody>
          <a:bodyPr wrap="square">
            <a:spAutoFit/>
          </a:bodyPr>
          <a:lstStyle/>
          <a:p>
            <a:r>
              <a:rPr lang="en-CA" sz="2800" b="1" dirty="0">
                <a:solidFill>
                  <a:schemeClr val="accent1">
                    <a:lumMod val="50000"/>
                  </a:schemeClr>
                </a:solidFill>
              </a:rPr>
              <a:t>Local Repository.</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19105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4D91222C-75DD-4EE9-9B91-66E20809E223}"/>
              </a:ext>
            </a:extLst>
          </p:cNvPr>
          <p:cNvSpPr/>
          <p:nvPr/>
        </p:nvSpPr>
        <p:spPr>
          <a:xfrm>
            <a:off x="749071" y="2479172"/>
            <a:ext cx="7798029" cy="523220"/>
          </a:xfrm>
          <a:prstGeom prst="rect">
            <a:avLst/>
          </a:prstGeom>
        </p:spPr>
        <p:txBody>
          <a:bodyPr wrap="square">
            <a:spAutoFit/>
          </a:bodyPr>
          <a:lstStyle/>
          <a:p>
            <a:r>
              <a:rPr lang="en-CA" sz="2800" b="1" dirty="0">
                <a:solidFill>
                  <a:schemeClr val="accent1">
                    <a:lumMod val="50000"/>
                  </a:schemeClr>
                </a:solidFill>
              </a:rPr>
              <a:t>Working Directory and Staging Area or Index.</a:t>
            </a:r>
          </a:p>
        </p:txBody>
      </p:sp>
      <p:sp>
        <p:nvSpPr>
          <p:cNvPr id="31" name="Flowchart: Connector 30">
            <a:extLst>
              <a:ext uri="{FF2B5EF4-FFF2-40B4-BE49-F238E27FC236}">
                <a16:creationId xmlns:a16="http://schemas.microsoft.com/office/drawing/2014/main" id="{10D38AF6-FA36-41B9-A485-242D207AC522}"/>
              </a:ext>
            </a:extLst>
          </p:cNvPr>
          <p:cNvSpPr/>
          <p:nvPr/>
        </p:nvSpPr>
        <p:spPr>
          <a:xfrm>
            <a:off x="508861" y="26655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6B355CD-6705-426F-BF20-B76EC41946D6}"/>
              </a:ext>
            </a:extLst>
          </p:cNvPr>
          <p:cNvSpPr/>
          <p:nvPr/>
        </p:nvSpPr>
        <p:spPr>
          <a:xfrm>
            <a:off x="3721100" y="3161246"/>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Directory</a:t>
            </a:r>
          </a:p>
        </p:txBody>
      </p:sp>
      <p:sp>
        <p:nvSpPr>
          <p:cNvPr id="32" name="Rectangle 31">
            <a:extLst>
              <a:ext uri="{FF2B5EF4-FFF2-40B4-BE49-F238E27FC236}">
                <a16:creationId xmlns:a16="http://schemas.microsoft.com/office/drawing/2014/main" id="{6F5CF91B-89C7-4237-BD37-A088AF4D322A}"/>
              </a:ext>
            </a:extLst>
          </p:cNvPr>
          <p:cNvSpPr/>
          <p:nvPr/>
        </p:nvSpPr>
        <p:spPr>
          <a:xfrm>
            <a:off x="3721100" y="4457374"/>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Staging Area</a:t>
            </a:r>
          </a:p>
        </p:txBody>
      </p:sp>
      <p:sp>
        <p:nvSpPr>
          <p:cNvPr id="33" name="Rectangle 32">
            <a:extLst>
              <a:ext uri="{FF2B5EF4-FFF2-40B4-BE49-F238E27FC236}">
                <a16:creationId xmlns:a16="http://schemas.microsoft.com/office/drawing/2014/main" id="{08092EF3-B96F-494F-85DB-3F44E43DC666}"/>
              </a:ext>
            </a:extLst>
          </p:cNvPr>
          <p:cNvSpPr/>
          <p:nvPr/>
        </p:nvSpPr>
        <p:spPr>
          <a:xfrm>
            <a:off x="3721100" y="5753502"/>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Git Repository</a:t>
            </a:r>
          </a:p>
        </p:txBody>
      </p:sp>
      <p:cxnSp>
        <p:nvCxnSpPr>
          <p:cNvPr id="12" name="Straight Arrow Connector 11">
            <a:extLst>
              <a:ext uri="{FF2B5EF4-FFF2-40B4-BE49-F238E27FC236}">
                <a16:creationId xmlns:a16="http://schemas.microsoft.com/office/drawing/2014/main" id="{5AF18125-2067-45D0-B7A7-4FC9324BC85F}"/>
              </a:ext>
            </a:extLst>
          </p:cNvPr>
          <p:cNvCxnSpPr>
            <a:stCxn id="10" idx="2"/>
            <a:endCxn id="32" idx="0"/>
          </p:cNvCxnSpPr>
          <p:nvPr/>
        </p:nvCxnSpPr>
        <p:spPr>
          <a:xfrm>
            <a:off x="5981700" y="3808946"/>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B261B6-D16A-406E-A553-A1F3C107FE14}"/>
              </a:ext>
            </a:extLst>
          </p:cNvPr>
          <p:cNvCxnSpPr>
            <a:stCxn id="32" idx="2"/>
            <a:endCxn id="33" idx="0"/>
          </p:cNvCxnSpPr>
          <p:nvPr/>
        </p:nvCxnSpPr>
        <p:spPr>
          <a:xfrm>
            <a:off x="5981700" y="5105074"/>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B307C9A-7FC7-451A-BBA6-1B80DF95CBD3}"/>
              </a:ext>
            </a:extLst>
          </p:cNvPr>
          <p:cNvSpPr/>
          <p:nvPr/>
        </p:nvSpPr>
        <p:spPr>
          <a:xfrm>
            <a:off x="6399109" y="3955534"/>
            <a:ext cx="1932092" cy="369332"/>
          </a:xfrm>
          <a:prstGeom prst="rect">
            <a:avLst/>
          </a:prstGeom>
        </p:spPr>
        <p:txBody>
          <a:bodyPr wrap="square">
            <a:spAutoFit/>
          </a:bodyPr>
          <a:lstStyle/>
          <a:p>
            <a:r>
              <a:rPr lang="en-CA" b="1" dirty="0">
                <a:solidFill>
                  <a:schemeClr val="accent1">
                    <a:lumMod val="50000"/>
                  </a:schemeClr>
                </a:solidFill>
              </a:rPr>
              <a:t>Git add operation</a:t>
            </a:r>
            <a:endParaRPr lang="en-CA" dirty="0"/>
          </a:p>
        </p:txBody>
      </p:sp>
      <p:sp>
        <p:nvSpPr>
          <p:cNvPr id="36" name="Rectangle 35">
            <a:extLst>
              <a:ext uri="{FF2B5EF4-FFF2-40B4-BE49-F238E27FC236}">
                <a16:creationId xmlns:a16="http://schemas.microsoft.com/office/drawing/2014/main" id="{29482AEE-34E4-476E-8BDC-15DD3801AB95}"/>
              </a:ext>
            </a:extLst>
          </p:cNvPr>
          <p:cNvSpPr/>
          <p:nvPr/>
        </p:nvSpPr>
        <p:spPr>
          <a:xfrm>
            <a:off x="6399109" y="5237582"/>
            <a:ext cx="2274992" cy="369332"/>
          </a:xfrm>
          <a:prstGeom prst="rect">
            <a:avLst/>
          </a:prstGeom>
        </p:spPr>
        <p:txBody>
          <a:bodyPr wrap="square">
            <a:spAutoFit/>
          </a:bodyPr>
          <a:lstStyle/>
          <a:p>
            <a:r>
              <a:rPr lang="en-CA" b="1" dirty="0">
                <a:solidFill>
                  <a:schemeClr val="accent1">
                    <a:lumMod val="50000"/>
                  </a:schemeClr>
                </a:solidFill>
              </a:rPr>
              <a:t>Git commit operation</a:t>
            </a:r>
            <a:endParaRPr lang="en-CA" dirty="0"/>
          </a:p>
        </p:txBody>
      </p:sp>
    </p:spTree>
    <p:extLst>
      <p:ext uri="{BB962C8B-B14F-4D97-AF65-F5344CB8AC3E}">
        <p14:creationId xmlns:p14="http://schemas.microsoft.com/office/powerpoint/2010/main" val="317177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01464"/>
            <a:ext cx="6298519" cy="584775"/>
          </a:xfrm>
          <a:prstGeom prst="rect">
            <a:avLst/>
          </a:prstGeom>
          <a:noFill/>
        </p:spPr>
        <p:txBody>
          <a:bodyPr wrap="none" rtlCol="0">
            <a:spAutoFit/>
          </a:bodyPr>
          <a:lstStyle/>
          <a:p>
            <a:pPr algn="ctr"/>
            <a:r>
              <a:rPr lang="en-CA" sz="3200" b="1" dirty="0">
                <a:solidFill>
                  <a:schemeClr val="accent1">
                    <a:lumMod val="50000"/>
                  </a:schemeClr>
                </a:solidFill>
              </a:rPr>
              <a:t>Git Terminologies / Representations</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2181300"/>
            <a:ext cx="2040697" cy="523220"/>
          </a:xfrm>
          <a:prstGeom prst="rect">
            <a:avLst/>
          </a:prstGeom>
        </p:spPr>
        <p:txBody>
          <a:bodyPr wrap="square">
            <a:spAutoFit/>
          </a:bodyPr>
          <a:lstStyle/>
          <a:p>
            <a:r>
              <a:rPr lang="en-CA" sz="2800" b="1" dirty="0">
                <a:solidFill>
                  <a:schemeClr val="accent1">
                    <a:lumMod val="50000"/>
                  </a:schemeClr>
                </a:solidFill>
              </a:rPr>
              <a:t>Tags</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23677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163CFDA-4A97-49B7-941C-7882D90168B3}"/>
              </a:ext>
            </a:extLst>
          </p:cNvPr>
          <p:cNvSpPr/>
          <p:nvPr/>
        </p:nvSpPr>
        <p:spPr>
          <a:xfrm>
            <a:off x="736371" y="4434474"/>
            <a:ext cx="2527529" cy="523220"/>
          </a:xfrm>
          <a:prstGeom prst="rect">
            <a:avLst/>
          </a:prstGeom>
        </p:spPr>
        <p:txBody>
          <a:bodyPr wrap="square">
            <a:spAutoFit/>
          </a:bodyPr>
          <a:lstStyle/>
          <a:p>
            <a:r>
              <a:rPr lang="en-CA" sz="2800" b="1" dirty="0">
                <a:solidFill>
                  <a:schemeClr val="accent1">
                    <a:lumMod val="50000"/>
                  </a:schemeClr>
                </a:solidFill>
              </a:rPr>
              <a:t>HEAD</a:t>
            </a:r>
          </a:p>
        </p:txBody>
      </p:sp>
      <p:sp>
        <p:nvSpPr>
          <p:cNvPr id="15" name="Flowchart: Connector 14">
            <a:extLst>
              <a:ext uri="{FF2B5EF4-FFF2-40B4-BE49-F238E27FC236}">
                <a16:creationId xmlns:a16="http://schemas.microsoft.com/office/drawing/2014/main" id="{54926CED-96DC-4BB2-89B7-66FAA6C4C894}"/>
              </a:ext>
            </a:extLst>
          </p:cNvPr>
          <p:cNvSpPr/>
          <p:nvPr/>
        </p:nvSpPr>
        <p:spPr>
          <a:xfrm>
            <a:off x="496161" y="462089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5C2F752E-DC57-45ED-A6E1-FF19CE19B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068" y="1311382"/>
            <a:ext cx="7387771" cy="5546618"/>
          </a:xfrm>
          <a:prstGeom prst="rect">
            <a:avLst/>
          </a:prstGeom>
        </p:spPr>
      </p:pic>
      <p:sp>
        <p:nvSpPr>
          <p:cNvPr id="21" name="Rectangle 20">
            <a:extLst>
              <a:ext uri="{FF2B5EF4-FFF2-40B4-BE49-F238E27FC236}">
                <a16:creationId xmlns:a16="http://schemas.microsoft.com/office/drawing/2014/main" id="{70970EAF-23A1-4E3E-BB4A-05910373311D}"/>
              </a:ext>
            </a:extLst>
          </p:cNvPr>
          <p:cNvSpPr/>
          <p:nvPr/>
        </p:nvSpPr>
        <p:spPr>
          <a:xfrm>
            <a:off x="761771" y="2930351"/>
            <a:ext cx="3111729" cy="523220"/>
          </a:xfrm>
          <a:prstGeom prst="rect">
            <a:avLst/>
          </a:prstGeom>
        </p:spPr>
        <p:txBody>
          <a:bodyPr wrap="square">
            <a:spAutoFit/>
          </a:bodyPr>
          <a:lstStyle/>
          <a:p>
            <a:r>
              <a:rPr lang="en-CA" sz="2800" b="1" dirty="0">
                <a:solidFill>
                  <a:schemeClr val="accent1">
                    <a:lumMod val="50000"/>
                  </a:schemeClr>
                </a:solidFill>
              </a:rPr>
              <a:t>Commits</a:t>
            </a:r>
          </a:p>
        </p:txBody>
      </p:sp>
      <p:sp>
        <p:nvSpPr>
          <p:cNvPr id="22" name="Flowchart: Connector 21">
            <a:extLst>
              <a:ext uri="{FF2B5EF4-FFF2-40B4-BE49-F238E27FC236}">
                <a16:creationId xmlns:a16="http://schemas.microsoft.com/office/drawing/2014/main" id="{D22C18F5-4F15-4070-827B-FAF0E79491E9}"/>
              </a:ext>
            </a:extLst>
          </p:cNvPr>
          <p:cNvSpPr/>
          <p:nvPr/>
        </p:nvSpPr>
        <p:spPr>
          <a:xfrm>
            <a:off x="521561" y="3116767"/>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FA247C39-CD90-491F-A298-5606A6EBA2C5}"/>
              </a:ext>
            </a:extLst>
          </p:cNvPr>
          <p:cNvSpPr/>
          <p:nvPr/>
        </p:nvSpPr>
        <p:spPr>
          <a:xfrm>
            <a:off x="749071" y="3685423"/>
            <a:ext cx="2527529" cy="523220"/>
          </a:xfrm>
          <a:prstGeom prst="rect">
            <a:avLst/>
          </a:prstGeom>
        </p:spPr>
        <p:txBody>
          <a:bodyPr wrap="square">
            <a:spAutoFit/>
          </a:bodyPr>
          <a:lstStyle/>
          <a:p>
            <a:r>
              <a:rPr lang="en-CA" sz="2800" b="1" dirty="0">
                <a:solidFill>
                  <a:schemeClr val="accent1">
                    <a:lumMod val="50000"/>
                  </a:schemeClr>
                </a:solidFill>
              </a:rPr>
              <a:t>Branches</a:t>
            </a:r>
          </a:p>
        </p:txBody>
      </p:sp>
      <p:sp>
        <p:nvSpPr>
          <p:cNvPr id="27" name="Flowchart: Connector 26">
            <a:extLst>
              <a:ext uri="{FF2B5EF4-FFF2-40B4-BE49-F238E27FC236}">
                <a16:creationId xmlns:a16="http://schemas.microsoft.com/office/drawing/2014/main" id="{E002EDF9-1EA5-4F98-B2BD-DD56DC5E6BF7}"/>
              </a:ext>
            </a:extLst>
          </p:cNvPr>
          <p:cNvSpPr/>
          <p:nvPr/>
        </p:nvSpPr>
        <p:spPr>
          <a:xfrm>
            <a:off x="508861" y="3871839"/>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F71101DD-5D2A-4E5D-B1D6-D5CAA470FE7D}"/>
              </a:ext>
            </a:extLst>
          </p:cNvPr>
          <p:cNvSpPr/>
          <p:nvPr/>
        </p:nvSpPr>
        <p:spPr>
          <a:xfrm>
            <a:off x="761771" y="5183525"/>
            <a:ext cx="2527529" cy="523220"/>
          </a:xfrm>
          <a:prstGeom prst="rect">
            <a:avLst/>
          </a:prstGeom>
        </p:spPr>
        <p:txBody>
          <a:bodyPr wrap="square">
            <a:spAutoFit/>
          </a:bodyPr>
          <a:lstStyle/>
          <a:p>
            <a:r>
              <a:rPr lang="en-CA" sz="2800" b="1" dirty="0">
                <a:solidFill>
                  <a:schemeClr val="accent1">
                    <a:lumMod val="50000"/>
                  </a:schemeClr>
                </a:solidFill>
              </a:rPr>
              <a:t>Master / Trunk</a:t>
            </a:r>
          </a:p>
        </p:txBody>
      </p:sp>
      <p:sp>
        <p:nvSpPr>
          <p:cNvPr id="29" name="Flowchart: Connector 28">
            <a:extLst>
              <a:ext uri="{FF2B5EF4-FFF2-40B4-BE49-F238E27FC236}">
                <a16:creationId xmlns:a16="http://schemas.microsoft.com/office/drawing/2014/main" id="{33729FC6-5791-49C1-B7A6-599BA3AD14DB}"/>
              </a:ext>
            </a:extLst>
          </p:cNvPr>
          <p:cNvSpPr/>
          <p:nvPr/>
        </p:nvSpPr>
        <p:spPr>
          <a:xfrm>
            <a:off x="521561" y="536994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2E701AED-7318-483E-AA4A-84886EA14E31}"/>
              </a:ext>
            </a:extLst>
          </p:cNvPr>
          <p:cNvSpPr/>
          <p:nvPr/>
        </p:nvSpPr>
        <p:spPr>
          <a:xfrm>
            <a:off x="763396" y="5932576"/>
            <a:ext cx="2527529" cy="523220"/>
          </a:xfrm>
          <a:prstGeom prst="rect">
            <a:avLst/>
          </a:prstGeom>
        </p:spPr>
        <p:txBody>
          <a:bodyPr wrap="square">
            <a:spAutoFit/>
          </a:bodyPr>
          <a:lstStyle/>
          <a:p>
            <a:r>
              <a:rPr lang="en-CA" sz="2800" b="1" dirty="0">
                <a:solidFill>
                  <a:schemeClr val="accent1">
                    <a:lumMod val="50000"/>
                  </a:schemeClr>
                </a:solidFill>
              </a:rPr>
              <a:t>Merge</a:t>
            </a:r>
          </a:p>
        </p:txBody>
      </p:sp>
      <p:sp>
        <p:nvSpPr>
          <p:cNvPr id="32" name="Flowchart: Connector 31">
            <a:extLst>
              <a:ext uri="{FF2B5EF4-FFF2-40B4-BE49-F238E27FC236}">
                <a16:creationId xmlns:a16="http://schemas.microsoft.com/office/drawing/2014/main" id="{3348BED3-706F-4832-B978-6FBE125EAB3F}"/>
              </a:ext>
            </a:extLst>
          </p:cNvPr>
          <p:cNvSpPr/>
          <p:nvPr/>
        </p:nvSpPr>
        <p:spPr>
          <a:xfrm>
            <a:off x="523186" y="611899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5167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51088" y="777438"/>
            <a:ext cx="6025624" cy="707886"/>
          </a:xfrm>
          <a:prstGeom prst="rect">
            <a:avLst/>
          </a:prstGeom>
          <a:noFill/>
        </p:spPr>
        <p:txBody>
          <a:bodyPr wrap="none" rtlCol="0">
            <a:spAutoFit/>
          </a:bodyPr>
          <a:lstStyle/>
          <a:p>
            <a:pPr algn="ctr"/>
            <a:r>
              <a:rPr lang="en-CA" sz="4000" b="1" dirty="0">
                <a:solidFill>
                  <a:schemeClr val="accent1">
                    <a:lumMod val="50000"/>
                  </a:schemeClr>
                </a:solidFill>
              </a:rPr>
              <a:t>Git Terminologies / Remote</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5411" y="824882"/>
            <a:ext cx="1098550" cy="1098550"/>
          </a:xfrm>
          <a:prstGeom prst="rect">
            <a:avLst/>
          </a:prstGeom>
        </p:spPr>
      </p:pic>
      <p:sp>
        <p:nvSpPr>
          <p:cNvPr id="21" name="Rectangle 20">
            <a:extLst>
              <a:ext uri="{FF2B5EF4-FFF2-40B4-BE49-F238E27FC236}">
                <a16:creationId xmlns:a16="http://schemas.microsoft.com/office/drawing/2014/main" id="{0495A8BA-3199-4EF2-B4B2-7B2663CCFFFA}"/>
              </a:ext>
            </a:extLst>
          </p:cNvPr>
          <p:cNvSpPr/>
          <p:nvPr/>
        </p:nvSpPr>
        <p:spPr>
          <a:xfrm>
            <a:off x="749071" y="4139797"/>
            <a:ext cx="1879829" cy="523220"/>
          </a:xfrm>
          <a:prstGeom prst="rect">
            <a:avLst/>
          </a:prstGeom>
        </p:spPr>
        <p:txBody>
          <a:bodyPr wrap="square">
            <a:spAutoFit/>
          </a:bodyPr>
          <a:lstStyle/>
          <a:p>
            <a:r>
              <a:rPr lang="en-CA" sz="2800" b="1" dirty="0">
                <a:solidFill>
                  <a:schemeClr val="accent1">
                    <a:lumMod val="50000"/>
                  </a:schemeClr>
                </a:solidFill>
              </a:rPr>
              <a:t>Clone</a:t>
            </a:r>
          </a:p>
        </p:txBody>
      </p:sp>
      <p:sp>
        <p:nvSpPr>
          <p:cNvPr id="22" name="Flowchart: Connector 21">
            <a:extLst>
              <a:ext uri="{FF2B5EF4-FFF2-40B4-BE49-F238E27FC236}">
                <a16:creationId xmlns:a16="http://schemas.microsoft.com/office/drawing/2014/main" id="{13347C43-8B26-46DB-BE79-D9F243D7D4F7}"/>
              </a:ext>
            </a:extLst>
          </p:cNvPr>
          <p:cNvSpPr/>
          <p:nvPr/>
        </p:nvSpPr>
        <p:spPr>
          <a:xfrm>
            <a:off x="508861" y="4326213"/>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E817FEE5-2B41-4D04-9D8C-AEE724A86E3C}"/>
              </a:ext>
            </a:extLst>
          </p:cNvPr>
          <p:cNvSpPr/>
          <p:nvPr/>
        </p:nvSpPr>
        <p:spPr>
          <a:xfrm>
            <a:off x="749071" y="2652548"/>
            <a:ext cx="3111729" cy="523220"/>
          </a:xfrm>
          <a:prstGeom prst="rect">
            <a:avLst/>
          </a:prstGeom>
        </p:spPr>
        <p:txBody>
          <a:bodyPr wrap="square">
            <a:spAutoFit/>
          </a:bodyPr>
          <a:lstStyle/>
          <a:p>
            <a:r>
              <a:rPr lang="en-CA" sz="2800" b="1" dirty="0">
                <a:solidFill>
                  <a:schemeClr val="accent1">
                    <a:lumMod val="50000"/>
                  </a:schemeClr>
                </a:solidFill>
              </a:rPr>
              <a:t>Pull</a:t>
            </a:r>
          </a:p>
        </p:txBody>
      </p:sp>
      <p:sp>
        <p:nvSpPr>
          <p:cNvPr id="40" name="Flowchart: Connector 39">
            <a:extLst>
              <a:ext uri="{FF2B5EF4-FFF2-40B4-BE49-F238E27FC236}">
                <a16:creationId xmlns:a16="http://schemas.microsoft.com/office/drawing/2014/main" id="{86EBFED9-86F5-44A6-AAA1-196A7ED99DE0}"/>
              </a:ext>
            </a:extLst>
          </p:cNvPr>
          <p:cNvSpPr/>
          <p:nvPr/>
        </p:nvSpPr>
        <p:spPr>
          <a:xfrm>
            <a:off x="508861" y="283896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918D817C-6B2C-4BD5-A0E8-D96D5859C24B}"/>
              </a:ext>
            </a:extLst>
          </p:cNvPr>
          <p:cNvSpPr/>
          <p:nvPr/>
        </p:nvSpPr>
        <p:spPr>
          <a:xfrm>
            <a:off x="736371" y="3407620"/>
            <a:ext cx="2527529" cy="523220"/>
          </a:xfrm>
          <a:prstGeom prst="rect">
            <a:avLst/>
          </a:prstGeom>
        </p:spPr>
        <p:txBody>
          <a:bodyPr wrap="square">
            <a:spAutoFit/>
          </a:bodyPr>
          <a:lstStyle/>
          <a:p>
            <a:r>
              <a:rPr lang="en-CA" sz="2800" b="1" dirty="0">
                <a:solidFill>
                  <a:schemeClr val="accent1">
                    <a:lumMod val="50000"/>
                  </a:schemeClr>
                </a:solidFill>
              </a:rPr>
              <a:t>Push</a:t>
            </a:r>
          </a:p>
        </p:txBody>
      </p:sp>
      <p:sp>
        <p:nvSpPr>
          <p:cNvPr id="42" name="Flowchart: Connector 41">
            <a:extLst>
              <a:ext uri="{FF2B5EF4-FFF2-40B4-BE49-F238E27FC236}">
                <a16:creationId xmlns:a16="http://schemas.microsoft.com/office/drawing/2014/main" id="{9695BDA1-B460-4DE4-B6E8-36A1DCDB432B}"/>
              </a:ext>
            </a:extLst>
          </p:cNvPr>
          <p:cNvSpPr/>
          <p:nvPr/>
        </p:nvSpPr>
        <p:spPr>
          <a:xfrm>
            <a:off x="496161" y="359403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968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47910" y="827226"/>
            <a:ext cx="2117054" cy="584775"/>
          </a:xfrm>
          <a:prstGeom prst="rect">
            <a:avLst/>
          </a:prstGeom>
          <a:noFill/>
        </p:spPr>
        <p:txBody>
          <a:bodyPr wrap="none" rtlCol="0">
            <a:spAutoFit/>
          </a:bodyPr>
          <a:lstStyle/>
          <a:p>
            <a:pPr algn="ctr"/>
            <a:r>
              <a:rPr lang="en-CA" sz="3200" b="1" dirty="0">
                <a:solidFill>
                  <a:schemeClr val="accent1">
                    <a:lumMod val="50000"/>
                  </a:schemeClr>
                </a:solidFill>
              </a:rPr>
              <a:t>Git Routine</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pic>
        <p:nvPicPr>
          <p:cNvPr id="7" name="Picture 6">
            <a:extLst>
              <a:ext uri="{FF2B5EF4-FFF2-40B4-BE49-F238E27FC236}">
                <a16:creationId xmlns:a16="http://schemas.microsoft.com/office/drawing/2014/main" id="{35CAC8EE-1329-4511-BFC8-BA5CA964B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494" y="1447011"/>
            <a:ext cx="985884" cy="985884"/>
          </a:xfrm>
          <a:prstGeom prst="rect">
            <a:avLst/>
          </a:prstGeom>
        </p:spPr>
      </p:pic>
      <p:sp>
        <p:nvSpPr>
          <p:cNvPr id="8" name="Cloud 7">
            <a:extLst>
              <a:ext uri="{FF2B5EF4-FFF2-40B4-BE49-F238E27FC236}">
                <a16:creationId xmlns:a16="http://schemas.microsoft.com/office/drawing/2014/main" id="{64FE69B9-757E-4775-845E-23455CF1F54C}"/>
              </a:ext>
            </a:extLst>
          </p:cNvPr>
          <p:cNvSpPr/>
          <p:nvPr/>
        </p:nvSpPr>
        <p:spPr>
          <a:xfrm>
            <a:off x="5892797" y="1447011"/>
            <a:ext cx="26416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Copy</a:t>
            </a:r>
          </a:p>
        </p:txBody>
      </p:sp>
      <p:sp>
        <p:nvSpPr>
          <p:cNvPr id="18" name="Rectangle 17">
            <a:extLst>
              <a:ext uri="{FF2B5EF4-FFF2-40B4-BE49-F238E27FC236}">
                <a16:creationId xmlns:a16="http://schemas.microsoft.com/office/drawing/2014/main" id="{E89076A5-162D-4B90-95CA-86C540537550}"/>
              </a:ext>
            </a:extLst>
          </p:cNvPr>
          <p:cNvSpPr/>
          <p:nvPr/>
        </p:nvSpPr>
        <p:spPr>
          <a:xfrm>
            <a:off x="5292268" y="2864470"/>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19" name="Rectangle 18">
            <a:extLst>
              <a:ext uri="{FF2B5EF4-FFF2-40B4-BE49-F238E27FC236}">
                <a16:creationId xmlns:a16="http://schemas.microsoft.com/office/drawing/2014/main" id="{43BA4E97-D924-4888-BB6B-BBEB9423754E}"/>
              </a:ext>
            </a:extLst>
          </p:cNvPr>
          <p:cNvSpPr/>
          <p:nvPr/>
        </p:nvSpPr>
        <p:spPr>
          <a:xfrm>
            <a:off x="5292267" y="3960299"/>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Review changes</a:t>
            </a:r>
          </a:p>
        </p:txBody>
      </p:sp>
      <p:sp>
        <p:nvSpPr>
          <p:cNvPr id="20" name="Rectangle 19">
            <a:extLst>
              <a:ext uri="{FF2B5EF4-FFF2-40B4-BE49-F238E27FC236}">
                <a16:creationId xmlns:a16="http://schemas.microsoft.com/office/drawing/2014/main" id="{C692086B-1D18-4B91-8863-22A7302DBBB6}"/>
              </a:ext>
            </a:extLst>
          </p:cNvPr>
          <p:cNvSpPr/>
          <p:nvPr/>
        </p:nvSpPr>
        <p:spPr>
          <a:xfrm>
            <a:off x="5292266" y="5056128"/>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25" name="Rectangle 24">
            <a:extLst>
              <a:ext uri="{FF2B5EF4-FFF2-40B4-BE49-F238E27FC236}">
                <a16:creationId xmlns:a16="http://schemas.microsoft.com/office/drawing/2014/main" id="{ACA12A4D-91A7-4CD4-8E75-F592C5D79571}"/>
              </a:ext>
            </a:extLst>
          </p:cNvPr>
          <p:cNvSpPr/>
          <p:nvPr/>
        </p:nvSpPr>
        <p:spPr>
          <a:xfrm>
            <a:off x="5292265" y="6151957"/>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Fix mistakes</a:t>
            </a:r>
          </a:p>
        </p:txBody>
      </p:sp>
      <p:cxnSp>
        <p:nvCxnSpPr>
          <p:cNvPr id="28" name="Straight Arrow Connector 27">
            <a:extLst>
              <a:ext uri="{FF2B5EF4-FFF2-40B4-BE49-F238E27FC236}">
                <a16:creationId xmlns:a16="http://schemas.microsoft.com/office/drawing/2014/main" id="{21FB0813-4394-47D4-BA1B-FBDD106D5FE0}"/>
              </a:ext>
            </a:extLst>
          </p:cNvPr>
          <p:cNvCxnSpPr>
            <a:cxnSpLocks/>
            <a:stCxn id="7" idx="3"/>
            <a:endCxn id="8" idx="2"/>
          </p:cNvCxnSpPr>
          <p:nvPr/>
        </p:nvCxnSpPr>
        <p:spPr>
          <a:xfrm flipV="1">
            <a:off x="1699378" y="1904211"/>
            <a:ext cx="4201613" cy="357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6A28ED-1292-4514-BE79-89D8B62DC6C7}"/>
              </a:ext>
            </a:extLst>
          </p:cNvPr>
          <p:cNvCxnSpPr>
            <a:cxnSpLocks/>
            <a:stCxn id="8" idx="1"/>
            <a:endCxn id="18" idx="0"/>
          </p:cNvCxnSpPr>
          <p:nvPr/>
        </p:nvCxnSpPr>
        <p:spPr>
          <a:xfrm>
            <a:off x="7213597" y="2360437"/>
            <a:ext cx="0" cy="5040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C19B36-421E-4DDE-8828-C2AC35D3B3DF}"/>
              </a:ext>
            </a:extLst>
          </p:cNvPr>
          <p:cNvCxnSpPr>
            <a:cxnSpLocks/>
            <a:endCxn id="19" idx="0"/>
          </p:cNvCxnSpPr>
          <p:nvPr/>
        </p:nvCxnSpPr>
        <p:spPr>
          <a:xfrm flipH="1">
            <a:off x="7213596" y="3512170"/>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849570-1C00-44F1-B5CB-B1B87ADC13A1}"/>
              </a:ext>
            </a:extLst>
          </p:cNvPr>
          <p:cNvCxnSpPr>
            <a:cxnSpLocks/>
            <a:endCxn id="20" idx="0"/>
          </p:cNvCxnSpPr>
          <p:nvPr/>
        </p:nvCxnSpPr>
        <p:spPr>
          <a:xfrm flipH="1">
            <a:off x="7213595" y="4607999"/>
            <a:ext cx="16330"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6E38F8-2794-4479-85F4-E4959D196016}"/>
              </a:ext>
            </a:extLst>
          </p:cNvPr>
          <p:cNvCxnSpPr>
            <a:cxnSpLocks/>
            <a:endCxn id="25" idx="0"/>
          </p:cNvCxnSpPr>
          <p:nvPr/>
        </p:nvCxnSpPr>
        <p:spPr>
          <a:xfrm flipH="1">
            <a:off x="7213594" y="5703828"/>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BEE9292-9817-4481-91F2-187523509033}"/>
              </a:ext>
            </a:extLst>
          </p:cNvPr>
          <p:cNvCxnSpPr>
            <a:cxnSpLocks/>
            <a:endCxn id="18" idx="1"/>
          </p:cNvCxnSpPr>
          <p:nvPr/>
        </p:nvCxnSpPr>
        <p:spPr>
          <a:xfrm>
            <a:off x="1699378" y="2061029"/>
            <a:ext cx="3592890" cy="1127291"/>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93D7DD4-B640-417B-996B-0A7F36CE3389}"/>
              </a:ext>
            </a:extLst>
          </p:cNvPr>
          <p:cNvCxnSpPr>
            <a:cxnSpLocks/>
          </p:cNvCxnSpPr>
          <p:nvPr/>
        </p:nvCxnSpPr>
        <p:spPr>
          <a:xfrm rot="10800000">
            <a:off x="1638734" y="2231344"/>
            <a:ext cx="3653531" cy="3148634"/>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8BA622C-7987-4222-BF47-DD4D031A0EDC}"/>
              </a:ext>
            </a:extLst>
          </p:cNvPr>
          <p:cNvCxnSpPr>
            <a:cxnSpLocks/>
            <a:stCxn id="25" idx="3"/>
          </p:cNvCxnSpPr>
          <p:nvPr/>
        </p:nvCxnSpPr>
        <p:spPr>
          <a:xfrm flipH="1" flipV="1">
            <a:off x="9099908" y="3188321"/>
            <a:ext cx="35014" cy="3287486"/>
          </a:xfrm>
          <a:prstGeom prst="bentConnector4">
            <a:avLst>
              <a:gd name="adj1" fmla="val -3612612"/>
              <a:gd name="adj2" fmla="val 99428"/>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3BCF225-3DD0-42E9-A9CA-B81200D64D5A}"/>
              </a:ext>
            </a:extLst>
          </p:cNvPr>
          <p:cNvCxnSpPr>
            <a:cxnSpLocks/>
            <a:stCxn id="25" idx="1"/>
          </p:cNvCxnSpPr>
          <p:nvPr/>
        </p:nvCxnSpPr>
        <p:spPr>
          <a:xfrm rot="10800000">
            <a:off x="1239327" y="2379965"/>
            <a:ext cx="4052938" cy="4095843"/>
          </a:xfrm>
          <a:prstGeom prst="bentConnector2">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19FF62C-7239-4F74-9D2D-A11B22E88C28}"/>
              </a:ext>
            </a:extLst>
          </p:cNvPr>
          <p:cNvSpPr/>
          <p:nvPr/>
        </p:nvSpPr>
        <p:spPr>
          <a:xfrm>
            <a:off x="1822847" y="1536192"/>
            <a:ext cx="2809615" cy="369332"/>
          </a:xfrm>
          <a:prstGeom prst="rect">
            <a:avLst/>
          </a:prstGeom>
        </p:spPr>
        <p:txBody>
          <a:bodyPr wrap="none">
            <a:spAutoFit/>
          </a:bodyPr>
          <a:lstStyle/>
          <a:p>
            <a:r>
              <a:rPr lang="en-CA" b="1" dirty="0">
                <a:solidFill>
                  <a:schemeClr val="accent1">
                    <a:lumMod val="50000"/>
                  </a:schemeClr>
                </a:solidFill>
              </a:rPr>
              <a:t>Remote add (share) / Clone</a:t>
            </a:r>
            <a:endParaRPr lang="en-CA" dirty="0"/>
          </a:p>
        </p:txBody>
      </p:sp>
      <p:sp>
        <p:nvSpPr>
          <p:cNvPr id="56" name="Rectangle 55">
            <a:extLst>
              <a:ext uri="{FF2B5EF4-FFF2-40B4-BE49-F238E27FC236}">
                <a16:creationId xmlns:a16="http://schemas.microsoft.com/office/drawing/2014/main" id="{796832AC-EDE0-46B9-A2A9-5C7C43126E89}"/>
              </a:ext>
            </a:extLst>
          </p:cNvPr>
          <p:cNvSpPr/>
          <p:nvPr/>
        </p:nvSpPr>
        <p:spPr>
          <a:xfrm>
            <a:off x="3888277" y="2778622"/>
            <a:ext cx="886653" cy="369332"/>
          </a:xfrm>
          <a:prstGeom prst="rect">
            <a:avLst/>
          </a:prstGeom>
        </p:spPr>
        <p:txBody>
          <a:bodyPr wrap="none">
            <a:spAutoFit/>
          </a:bodyPr>
          <a:lstStyle/>
          <a:p>
            <a:r>
              <a:rPr lang="en-CA" b="1" dirty="0">
                <a:solidFill>
                  <a:schemeClr val="accent1">
                    <a:lumMod val="50000"/>
                  </a:schemeClr>
                </a:solidFill>
              </a:rPr>
              <a:t>Update</a:t>
            </a:r>
            <a:endParaRPr lang="en-CA" dirty="0"/>
          </a:p>
        </p:txBody>
      </p:sp>
      <p:sp>
        <p:nvSpPr>
          <p:cNvPr id="57" name="Rectangle 56">
            <a:extLst>
              <a:ext uri="{FF2B5EF4-FFF2-40B4-BE49-F238E27FC236}">
                <a16:creationId xmlns:a16="http://schemas.microsoft.com/office/drawing/2014/main" id="{70A89260-BD49-4FFF-BBFB-EC06C424F53F}"/>
              </a:ext>
            </a:extLst>
          </p:cNvPr>
          <p:cNvSpPr/>
          <p:nvPr/>
        </p:nvSpPr>
        <p:spPr>
          <a:xfrm>
            <a:off x="3892536" y="5030829"/>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
        <p:nvSpPr>
          <p:cNvPr id="58" name="Rectangle 57">
            <a:extLst>
              <a:ext uri="{FF2B5EF4-FFF2-40B4-BE49-F238E27FC236}">
                <a16:creationId xmlns:a16="http://schemas.microsoft.com/office/drawing/2014/main" id="{32FCECD5-26DF-4517-AA6D-E2F030187663}"/>
              </a:ext>
            </a:extLst>
          </p:cNvPr>
          <p:cNvSpPr/>
          <p:nvPr/>
        </p:nvSpPr>
        <p:spPr>
          <a:xfrm>
            <a:off x="2819168" y="6083735"/>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Tree>
    <p:extLst>
      <p:ext uri="{BB962C8B-B14F-4D97-AF65-F5344CB8AC3E}">
        <p14:creationId xmlns:p14="http://schemas.microsoft.com/office/powerpoint/2010/main" val="130086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E6D0F61-77E0-40CC-A48B-4B4E50728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7" y="708966"/>
            <a:ext cx="5962650" cy="4219575"/>
          </a:xfrm>
          <a:prstGeom prst="rect">
            <a:avLst/>
          </a:prstGeom>
        </p:spPr>
      </p:pic>
      <p:pic>
        <p:nvPicPr>
          <p:cNvPr id="7" name="Picture 6">
            <a:extLst>
              <a:ext uri="{FF2B5EF4-FFF2-40B4-BE49-F238E27FC236}">
                <a16:creationId xmlns:a16="http://schemas.microsoft.com/office/drawing/2014/main" id="{5D6394EE-30CF-4C0E-B139-41BE75FCB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114" y="3400697"/>
            <a:ext cx="7429109" cy="3417390"/>
          </a:xfrm>
          <a:prstGeom prst="rect">
            <a:avLst/>
          </a:prstGeom>
        </p:spPr>
      </p:pic>
    </p:spTree>
    <p:extLst>
      <p:ext uri="{BB962C8B-B14F-4D97-AF65-F5344CB8AC3E}">
        <p14:creationId xmlns:p14="http://schemas.microsoft.com/office/powerpoint/2010/main" val="631797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680167" y="677480"/>
            <a:ext cx="4488985" cy="1446550"/>
          </a:xfrm>
          <a:prstGeom prst="rect">
            <a:avLst/>
          </a:prstGeom>
          <a:noFill/>
        </p:spPr>
        <p:txBody>
          <a:bodyPr wrap="none" rtlCol="0">
            <a:spAutoFit/>
          </a:bodyPr>
          <a:lstStyle/>
          <a:p>
            <a:pPr algn="ctr"/>
            <a:r>
              <a:rPr lang="en-CA" sz="3200" b="1" dirty="0">
                <a:solidFill>
                  <a:schemeClr val="accent1">
                    <a:lumMod val="50000"/>
                  </a:schemeClr>
                </a:solidFill>
              </a:rPr>
              <a:t>Integration with Box.com</a:t>
            </a:r>
            <a:endParaRPr lang="en-CA" b="1" dirty="0">
              <a:solidFill>
                <a:schemeClr val="accent1">
                  <a:lumMod val="50000"/>
                </a:schemeClr>
              </a:solidFill>
            </a:endParaRPr>
          </a:p>
          <a:p>
            <a:pPr algn="ctr"/>
            <a:endParaRPr lang="en-CA" sz="2000" dirty="0">
              <a:solidFill>
                <a:srgbClr val="FFC000"/>
              </a:solidFill>
            </a:endParaRPr>
          </a:p>
          <a:p>
            <a:pPr algn="ctr"/>
            <a:r>
              <a:rPr lang="en-CA" dirty="0">
                <a:solidFill>
                  <a:schemeClr val="accent1">
                    <a:lumMod val="50000"/>
                  </a:schemeClr>
                </a:solidFill>
              </a:rPr>
              <a:t>Olga Agady</a:t>
            </a:r>
          </a:p>
          <a:p>
            <a:pPr algn="ctr"/>
            <a:r>
              <a:rPr lang="en-CA" dirty="0">
                <a:solidFill>
                  <a:schemeClr val="accent1">
                    <a:lumMod val="50000"/>
                  </a:schemeClr>
                </a:solidFill>
              </a:rPr>
              <a:t>olga.agady@tarion.com</a:t>
            </a:r>
          </a:p>
        </p:txBody>
      </p:sp>
      <p:sp>
        <p:nvSpPr>
          <p:cNvPr id="2" name="TextBox 1">
            <a:extLst>
              <a:ext uri="{FF2B5EF4-FFF2-40B4-BE49-F238E27FC236}">
                <a16:creationId xmlns:a16="http://schemas.microsoft.com/office/drawing/2014/main" id="{EE3554F7-E557-42C3-9162-362EF1FC9AC8}"/>
              </a:ext>
            </a:extLst>
          </p:cNvPr>
          <p:cNvSpPr txBox="1"/>
          <p:nvPr/>
        </p:nvSpPr>
        <p:spPr>
          <a:xfrm>
            <a:off x="1018903" y="3463609"/>
            <a:ext cx="7063163" cy="1754326"/>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chemeClr val="accent1">
                    <a:lumMod val="50000"/>
                  </a:schemeClr>
                </a:solidFill>
              </a:rPr>
              <a:t>My Home doesn’t allow to upload documents over 25MB</a:t>
            </a:r>
          </a:p>
          <a:p>
            <a:pPr marL="285750" indent="-285750">
              <a:buFont typeface="Arial" panose="020B0604020202020204" pitchFamily="34" charset="0"/>
              <a:buChar char="•"/>
            </a:pPr>
            <a:endParaRPr lang="en-CA" dirty="0">
              <a:solidFill>
                <a:schemeClr val="accent1">
                  <a:lumMod val="50000"/>
                </a:schemeClr>
              </a:solidFill>
            </a:endParaRPr>
          </a:p>
          <a:p>
            <a:pPr marL="285750" indent="-285750">
              <a:buFont typeface="Arial" panose="020B0604020202020204" pitchFamily="34" charset="0"/>
              <a:buChar char="•"/>
            </a:pPr>
            <a:r>
              <a:rPr lang="en-CA" dirty="0">
                <a:solidFill>
                  <a:schemeClr val="accent1">
                    <a:lumMod val="50000"/>
                  </a:schemeClr>
                </a:solidFill>
              </a:rPr>
              <a:t>Large documents need to be approved before being uploaded to CN</a:t>
            </a:r>
          </a:p>
          <a:p>
            <a:pPr marL="285750" indent="-285750">
              <a:buFont typeface="Arial" panose="020B0604020202020204" pitchFamily="34" charset="0"/>
              <a:buChar char="•"/>
            </a:pPr>
            <a:endParaRPr lang="en-CA" dirty="0">
              <a:solidFill>
                <a:schemeClr val="accent1">
                  <a:lumMod val="50000"/>
                </a:schemeClr>
              </a:solidFill>
            </a:endParaRPr>
          </a:p>
          <a:p>
            <a:pPr marL="285750" indent="-285750">
              <a:buFont typeface="Arial" panose="020B0604020202020204" pitchFamily="34" charset="0"/>
              <a:buChar char="•"/>
            </a:pPr>
            <a:r>
              <a:rPr lang="en-CA" dirty="0">
                <a:solidFill>
                  <a:schemeClr val="accent1">
                    <a:lumMod val="50000"/>
                  </a:schemeClr>
                </a:solidFill>
              </a:rPr>
              <a:t>Approvals and uploading to CN need to be automated</a:t>
            </a:r>
          </a:p>
          <a:p>
            <a:endParaRPr lang="en-CA" dirty="0"/>
          </a:p>
        </p:txBody>
      </p:sp>
    </p:spTree>
    <p:extLst>
      <p:ext uri="{BB962C8B-B14F-4D97-AF65-F5344CB8AC3E}">
        <p14:creationId xmlns:p14="http://schemas.microsoft.com/office/powerpoint/2010/main" val="74584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E60CE0D6-1D8D-4DF7-A191-2E2C2A410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3341" y="4112776"/>
            <a:ext cx="914400" cy="914400"/>
          </a:xfrm>
          <a:prstGeom prst="rect">
            <a:avLst/>
          </a:prstGeom>
        </p:spPr>
      </p:pic>
      <p:pic>
        <p:nvPicPr>
          <p:cNvPr id="6" name="Graphic 5" descr="Man">
            <a:extLst>
              <a:ext uri="{FF2B5EF4-FFF2-40B4-BE49-F238E27FC236}">
                <a16:creationId xmlns:a16="http://schemas.microsoft.com/office/drawing/2014/main" id="{813164F5-3500-4A19-96DD-D576249F7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1270" y="2833379"/>
            <a:ext cx="914400" cy="914400"/>
          </a:xfrm>
          <a:prstGeom prst="rect">
            <a:avLst/>
          </a:prstGeom>
        </p:spPr>
      </p:pic>
      <p:sp>
        <p:nvSpPr>
          <p:cNvPr id="7" name="Rectangle 6">
            <a:extLst>
              <a:ext uri="{FF2B5EF4-FFF2-40B4-BE49-F238E27FC236}">
                <a16:creationId xmlns:a16="http://schemas.microsoft.com/office/drawing/2014/main" id="{D253062A-9F55-49BA-82E4-48AB505A8DB6}"/>
              </a:ext>
            </a:extLst>
          </p:cNvPr>
          <p:cNvSpPr/>
          <p:nvPr/>
        </p:nvSpPr>
        <p:spPr>
          <a:xfrm>
            <a:off x="1182713" y="2404200"/>
            <a:ext cx="2007197" cy="7621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5F15FBB8-871F-4112-8FE7-1A6F86E268CA}"/>
              </a:ext>
            </a:extLst>
          </p:cNvPr>
          <p:cNvCxnSpPr>
            <a:cxnSpLocks/>
          </p:cNvCxnSpPr>
          <p:nvPr/>
        </p:nvCxnSpPr>
        <p:spPr>
          <a:xfrm flipV="1">
            <a:off x="2190541" y="3227885"/>
            <a:ext cx="0" cy="829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F42D30-250A-4A81-94D4-869ADD0B4A85}"/>
              </a:ext>
            </a:extLst>
          </p:cNvPr>
          <p:cNvCxnSpPr>
            <a:cxnSpLocks/>
          </p:cNvCxnSpPr>
          <p:nvPr/>
        </p:nvCxnSpPr>
        <p:spPr>
          <a:xfrm flipV="1">
            <a:off x="2879408" y="1720442"/>
            <a:ext cx="1819808" cy="614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3A1C9D-4DA0-490E-82FC-2CF3962A5314}"/>
              </a:ext>
            </a:extLst>
          </p:cNvPr>
          <p:cNvSpPr/>
          <p:nvPr/>
        </p:nvSpPr>
        <p:spPr>
          <a:xfrm>
            <a:off x="4719744" y="1401819"/>
            <a:ext cx="2095053" cy="738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05288B0-BABE-4E7F-8FB3-D763F4181CDF}"/>
              </a:ext>
            </a:extLst>
          </p:cNvPr>
          <p:cNvSpPr/>
          <p:nvPr/>
        </p:nvSpPr>
        <p:spPr>
          <a:xfrm>
            <a:off x="4069307" y="4057739"/>
            <a:ext cx="1902429" cy="6586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Graphic 14" descr="Single gear">
            <a:extLst>
              <a:ext uri="{FF2B5EF4-FFF2-40B4-BE49-F238E27FC236}">
                <a16:creationId xmlns:a16="http://schemas.microsoft.com/office/drawing/2014/main" id="{25E08813-43A0-4730-9C01-B9A7112DF0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7538" y="4139135"/>
            <a:ext cx="548062" cy="548062"/>
          </a:xfrm>
          <a:prstGeom prst="rect">
            <a:avLst/>
          </a:prstGeom>
        </p:spPr>
      </p:pic>
      <p:cxnSp>
        <p:nvCxnSpPr>
          <p:cNvPr id="16" name="Straight Arrow Connector 15">
            <a:extLst>
              <a:ext uri="{FF2B5EF4-FFF2-40B4-BE49-F238E27FC236}">
                <a16:creationId xmlns:a16="http://schemas.microsoft.com/office/drawing/2014/main" id="{07052BDA-00F2-4977-91AC-4F3897F10BDD}"/>
              </a:ext>
            </a:extLst>
          </p:cNvPr>
          <p:cNvCxnSpPr>
            <a:cxnSpLocks/>
          </p:cNvCxnSpPr>
          <p:nvPr/>
        </p:nvCxnSpPr>
        <p:spPr>
          <a:xfrm>
            <a:off x="7069362" y="1771151"/>
            <a:ext cx="2165279" cy="104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51EAF5-CA06-4434-AFCB-62526B8998D6}"/>
              </a:ext>
            </a:extLst>
          </p:cNvPr>
          <p:cNvCxnSpPr>
            <a:cxnSpLocks/>
          </p:cNvCxnSpPr>
          <p:nvPr/>
        </p:nvCxnSpPr>
        <p:spPr>
          <a:xfrm flipH="1" flipV="1">
            <a:off x="7001094" y="2055857"/>
            <a:ext cx="2047250" cy="9884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5BCA10-A787-4BCD-8739-AEAE076552C5}"/>
              </a:ext>
            </a:extLst>
          </p:cNvPr>
          <p:cNvSpPr txBox="1"/>
          <p:nvPr/>
        </p:nvSpPr>
        <p:spPr>
          <a:xfrm>
            <a:off x="1598283" y="2600631"/>
            <a:ext cx="1312433" cy="369332"/>
          </a:xfrm>
          <a:prstGeom prst="rect">
            <a:avLst/>
          </a:prstGeom>
          <a:noFill/>
        </p:spPr>
        <p:txBody>
          <a:bodyPr wrap="square" rtlCol="0">
            <a:spAutoFit/>
          </a:bodyPr>
          <a:lstStyle/>
          <a:p>
            <a:r>
              <a:rPr lang="en-CA" b="1" dirty="0"/>
              <a:t>My Home</a:t>
            </a:r>
          </a:p>
        </p:txBody>
      </p:sp>
      <p:sp>
        <p:nvSpPr>
          <p:cNvPr id="25" name="TextBox 24">
            <a:extLst>
              <a:ext uri="{FF2B5EF4-FFF2-40B4-BE49-F238E27FC236}">
                <a16:creationId xmlns:a16="http://schemas.microsoft.com/office/drawing/2014/main" id="{86E7002A-36DC-4B88-8027-0DE24B7B6E12}"/>
              </a:ext>
            </a:extLst>
          </p:cNvPr>
          <p:cNvSpPr txBox="1"/>
          <p:nvPr/>
        </p:nvSpPr>
        <p:spPr>
          <a:xfrm>
            <a:off x="5226733" y="1596795"/>
            <a:ext cx="1312433" cy="369332"/>
          </a:xfrm>
          <a:prstGeom prst="rect">
            <a:avLst/>
          </a:prstGeom>
          <a:noFill/>
        </p:spPr>
        <p:txBody>
          <a:bodyPr wrap="square" rtlCol="0">
            <a:spAutoFit/>
          </a:bodyPr>
          <a:lstStyle/>
          <a:p>
            <a:r>
              <a:rPr lang="en-CA" b="1" dirty="0"/>
              <a:t>Box.com</a:t>
            </a:r>
          </a:p>
        </p:txBody>
      </p:sp>
      <p:sp>
        <p:nvSpPr>
          <p:cNvPr id="26" name="TextBox 25">
            <a:extLst>
              <a:ext uri="{FF2B5EF4-FFF2-40B4-BE49-F238E27FC236}">
                <a16:creationId xmlns:a16="http://schemas.microsoft.com/office/drawing/2014/main" id="{0C187B27-8FE1-458C-A6F7-18D86625F7E2}"/>
              </a:ext>
            </a:extLst>
          </p:cNvPr>
          <p:cNvSpPr txBox="1"/>
          <p:nvPr/>
        </p:nvSpPr>
        <p:spPr>
          <a:xfrm>
            <a:off x="4566404" y="4171825"/>
            <a:ext cx="875394" cy="461665"/>
          </a:xfrm>
          <a:prstGeom prst="rect">
            <a:avLst/>
          </a:prstGeom>
          <a:noFill/>
        </p:spPr>
        <p:txBody>
          <a:bodyPr wrap="square" rtlCol="0">
            <a:spAutoFit/>
          </a:bodyPr>
          <a:lstStyle/>
          <a:p>
            <a:r>
              <a:rPr lang="en-CA" sz="2400" b="1" dirty="0"/>
              <a:t>TIP</a:t>
            </a:r>
          </a:p>
        </p:txBody>
      </p:sp>
      <p:cxnSp>
        <p:nvCxnSpPr>
          <p:cNvPr id="28" name="Connector: Elbow 27">
            <a:extLst>
              <a:ext uri="{FF2B5EF4-FFF2-40B4-BE49-F238E27FC236}">
                <a16:creationId xmlns:a16="http://schemas.microsoft.com/office/drawing/2014/main" id="{5A80E13A-FC25-4302-B813-C90C271FE754}"/>
              </a:ext>
            </a:extLst>
          </p:cNvPr>
          <p:cNvCxnSpPr>
            <a:cxnSpLocks/>
          </p:cNvCxnSpPr>
          <p:nvPr/>
        </p:nvCxnSpPr>
        <p:spPr>
          <a:xfrm rot="5400000" flipH="1" flipV="1">
            <a:off x="4482015" y="2685460"/>
            <a:ext cx="1746855" cy="823654"/>
          </a:xfrm>
          <a:prstGeom prst="bentConnector3">
            <a:avLst>
              <a:gd name="adj1" fmla="val 50000"/>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00CED2B-D02E-4C1F-87EB-08723C53D23C}"/>
              </a:ext>
            </a:extLst>
          </p:cNvPr>
          <p:cNvSpPr txBox="1"/>
          <p:nvPr/>
        </p:nvSpPr>
        <p:spPr>
          <a:xfrm>
            <a:off x="9091270" y="3743444"/>
            <a:ext cx="1230081" cy="369332"/>
          </a:xfrm>
          <a:prstGeom prst="rect">
            <a:avLst/>
          </a:prstGeom>
          <a:noFill/>
        </p:spPr>
        <p:txBody>
          <a:bodyPr wrap="square" rtlCol="0">
            <a:spAutoFit/>
          </a:bodyPr>
          <a:lstStyle/>
          <a:p>
            <a:r>
              <a:rPr lang="en-CA" dirty="0"/>
              <a:t>Tarion user</a:t>
            </a:r>
          </a:p>
        </p:txBody>
      </p:sp>
      <p:sp>
        <p:nvSpPr>
          <p:cNvPr id="39" name="TextBox 38">
            <a:extLst>
              <a:ext uri="{FF2B5EF4-FFF2-40B4-BE49-F238E27FC236}">
                <a16:creationId xmlns:a16="http://schemas.microsoft.com/office/drawing/2014/main" id="{EED11590-68BE-4C7E-B36E-71F05CC1C742}"/>
              </a:ext>
            </a:extLst>
          </p:cNvPr>
          <p:cNvSpPr txBox="1"/>
          <p:nvPr/>
        </p:nvSpPr>
        <p:spPr>
          <a:xfrm>
            <a:off x="1461909" y="4897547"/>
            <a:ext cx="1448807" cy="369332"/>
          </a:xfrm>
          <a:prstGeom prst="rect">
            <a:avLst/>
          </a:prstGeom>
          <a:noFill/>
        </p:spPr>
        <p:txBody>
          <a:bodyPr wrap="square" rtlCol="0">
            <a:spAutoFit/>
          </a:bodyPr>
          <a:lstStyle/>
          <a:p>
            <a:r>
              <a:rPr lang="en-CA" dirty="0"/>
              <a:t>Home owner</a:t>
            </a:r>
          </a:p>
        </p:txBody>
      </p:sp>
      <p:sp>
        <p:nvSpPr>
          <p:cNvPr id="41" name="TextBox 40">
            <a:extLst>
              <a:ext uri="{FF2B5EF4-FFF2-40B4-BE49-F238E27FC236}">
                <a16:creationId xmlns:a16="http://schemas.microsoft.com/office/drawing/2014/main" id="{359823A6-6F61-4B07-8E11-2EA93B8B8792}"/>
              </a:ext>
            </a:extLst>
          </p:cNvPr>
          <p:cNvSpPr txBox="1"/>
          <p:nvPr/>
        </p:nvSpPr>
        <p:spPr>
          <a:xfrm>
            <a:off x="2543970" y="1614008"/>
            <a:ext cx="2428198" cy="523220"/>
          </a:xfrm>
          <a:prstGeom prst="rect">
            <a:avLst/>
          </a:prstGeom>
          <a:noFill/>
        </p:spPr>
        <p:txBody>
          <a:bodyPr wrap="square" rtlCol="0">
            <a:spAutoFit/>
          </a:bodyPr>
          <a:lstStyle/>
          <a:p>
            <a:r>
              <a:rPr lang="en-CA" sz="1400" dirty="0"/>
              <a:t>2. My Home uploads </a:t>
            </a:r>
          </a:p>
          <a:p>
            <a:r>
              <a:rPr lang="en-CA" sz="1400" dirty="0"/>
              <a:t>the file to Box</a:t>
            </a:r>
          </a:p>
        </p:txBody>
      </p:sp>
      <p:sp>
        <p:nvSpPr>
          <p:cNvPr id="42" name="TextBox 41">
            <a:extLst>
              <a:ext uri="{FF2B5EF4-FFF2-40B4-BE49-F238E27FC236}">
                <a16:creationId xmlns:a16="http://schemas.microsoft.com/office/drawing/2014/main" id="{9C77BB43-5E86-4ADA-B042-554AD5A7FA1B}"/>
              </a:ext>
            </a:extLst>
          </p:cNvPr>
          <p:cNvSpPr txBox="1"/>
          <p:nvPr/>
        </p:nvSpPr>
        <p:spPr>
          <a:xfrm>
            <a:off x="7356783" y="1227463"/>
            <a:ext cx="2428198" cy="738664"/>
          </a:xfrm>
          <a:prstGeom prst="rect">
            <a:avLst/>
          </a:prstGeom>
          <a:noFill/>
        </p:spPr>
        <p:txBody>
          <a:bodyPr wrap="square" rtlCol="0">
            <a:spAutoFit/>
          </a:bodyPr>
          <a:lstStyle/>
          <a:p>
            <a:r>
              <a:rPr lang="en-CA" sz="1400" dirty="0"/>
              <a:t>3. Box sends notification to </a:t>
            </a:r>
          </a:p>
          <a:p>
            <a:r>
              <a:rPr lang="en-CA" sz="1400" dirty="0"/>
              <a:t>a Tarion user that the file is waiting for approval</a:t>
            </a:r>
          </a:p>
        </p:txBody>
      </p:sp>
      <p:sp>
        <p:nvSpPr>
          <p:cNvPr id="43" name="TextBox 42">
            <a:extLst>
              <a:ext uri="{FF2B5EF4-FFF2-40B4-BE49-F238E27FC236}">
                <a16:creationId xmlns:a16="http://schemas.microsoft.com/office/drawing/2014/main" id="{E7EC7240-978C-45D3-827E-63535DBF5D18}"/>
              </a:ext>
            </a:extLst>
          </p:cNvPr>
          <p:cNvSpPr txBox="1"/>
          <p:nvPr/>
        </p:nvSpPr>
        <p:spPr>
          <a:xfrm>
            <a:off x="7731639" y="2966275"/>
            <a:ext cx="2428198" cy="523220"/>
          </a:xfrm>
          <a:prstGeom prst="rect">
            <a:avLst/>
          </a:prstGeom>
          <a:noFill/>
        </p:spPr>
        <p:txBody>
          <a:bodyPr wrap="square" rtlCol="0">
            <a:spAutoFit/>
          </a:bodyPr>
          <a:lstStyle/>
          <a:p>
            <a:r>
              <a:rPr lang="en-CA" sz="1400" dirty="0"/>
              <a:t>4. Tarion user </a:t>
            </a:r>
          </a:p>
          <a:p>
            <a:r>
              <a:rPr lang="en-CA" sz="1400" dirty="0"/>
              <a:t>approves the file</a:t>
            </a:r>
          </a:p>
        </p:txBody>
      </p:sp>
      <p:sp>
        <p:nvSpPr>
          <p:cNvPr id="44" name="Rectangle 43">
            <a:extLst>
              <a:ext uri="{FF2B5EF4-FFF2-40B4-BE49-F238E27FC236}">
                <a16:creationId xmlns:a16="http://schemas.microsoft.com/office/drawing/2014/main" id="{F1AB7CE0-2F58-417E-89A1-786A574E29A3}"/>
              </a:ext>
            </a:extLst>
          </p:cNvPr>
          <p:cNvSpPr/>
          <p:nvPr/>
        </p:nvSpPr>
        <p:spPr>
          <a:xfrm>
            <a:off x="4069309" y="5554049"/>
            <a:ext cx="1902428" cy="632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BD892AE3-491D-483A-A2FF-556EFBE9595A}"/>
              </a:ext>
            </a:extLst>
          </p:cNvPr>
          <p:cNvSpPr txBox="1"/>
          <p:nvPr/>
        </p:nvSpPr>
        <p:spPr>
          <a:xfrm>
            <a:off x="4137669" y="5652959"/>
            <a:ext cx="1958331" cy="369332"/>
          </a:xfrm>
          <a:prstGeom prst="rect">
            <a:avLst/>
          </a:prstGeom>
          <a:noFill/>
        </p:spPr>
        <p:txBody>
          <a:bodyPr wrap="square" rtlCol="0">
            <a:spAutoFit/>
          </a:bodyPr>
          <a:lstStyle/>
          <a:p>
            <a:r>
              <a:rPr lang="en-CA" b="1" dirty="0"/>
              <a:t>Content Manager</a:t>
            </a:r>
          </a:p>
        </p:txBody>
      </p:sp>
      <p:cxnSp>
        <p:nvCxnSpPr>
          <p:cNvPr id="47" name="Straight Arrow Connector 46">
            <a:extLst>
              <a:ext uri="{FF2B5EF4-FFF2-40B4-BE49-F238E27FC236}">
                <a16:creationId xmlns:a16="http://schemas.microsoft.com/office/drawing/2014/main" id="{17ED486D-9894-4F50-A698-371B881E74AE}"/>
              </a:ext>
            </a:extLst>
          </p:cNvPr>
          <p:cNvCxnSpPr>
            <a:cxnSpLocks/>
          </p:cNvCxnSpPr>
          <p:nvPr/>
        </p:nvCxnSpPr>
        <p:spPr>
          <a:xfrm>
            <a:off x="4969357" y="4769229"/>
            <a:ext cx="0" cy="7626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2CD974B-CD4F-44E3-B5D5-6D869307E6D3}"/>
              </a:ext>
            </a:extLst>
          </p:cNvPr>
          <p:cNvSpPr txBox="1"/>
          <p:nvPr/>
        </p:nvSpPr>
        <p:spPr>
          <a:xfrm>
            <a:off x="5310076" y="3201559"/>
            <a:ext cx="2428198" cy="523220"/>
          </a:xfrm>
          <a:prstGeom prst="rect">
            <a:avLst/>
          </a:prstGeom>
          <a:noFill/>
        </p:spPr>
        <p:txBody>
          <a:bodyPr wrap="square" rtlCol="0">
            <a:spAutoFit/>
          </a:bodyPr>
          <a:lstStyle/>
          <a:p>
            <a:r>
              <a:rPr lang="en-CA" sz="1400" dirty="0"/>
              <a:t>5. Tip is running a job which checks for approved files. </a:t>
            </a:r>
          </a:p>
        </p:txBody>
      </p:sp>
      <p:sp>
        <p:nvSpPr>
          <p:cNvPr id="56" name="TextBox 55">
            <a:extLst>
              <a:ext uri="{FF2B5EF4-FFF2-40B4-BE49-F238E27FC236}">
                <a16:creationId xmlns:a16="http://schemas.microsoft.com/office/drawing/2014/main" id="{7CE8C72B-E14D-4B97-93BF-9B2C0B8E77E9}"/>
              </a:ext>
            </a:extLst>
          </p:cNvPr>
          <p:cNvSpPr txBox="1"/>
          <p:nvPr/>
        </p:nvSpPr>
        <p:spPr>
          <a:xfrm>
            <a:off x="5199078" y="4903274"/>
            <a:ext cx="2428198" cy="523220"/>
          </a:xfrm>
          <a:prstGeom prst="rect">
            <a:avLst/>
          </a:prstGeom>
          <a:noFill/>
        </p:spPr>
        <p:txBody>
          <a:bodyPr wrap="square" rtlCol="0">
            <a:spAutoFit/>
          </a:bodyPr>
          <a:lstStyle/>
          <a:p>
            <a:r>
              <a:rPr lang="en-CA" sz="1400" dirty="0"/>
              <a:t>6. Approved files are </a:t>
            </a:r>
          </a:p>
          <a:p>
            <a:r>
              <a:rPr lang="en-CA" sz="1400" dirty="0"/>
              <a:t>uploaded to CM</a:t>
            </a:r>
          </a:p>
        </p:txBody>
      </p:sp>
      <p:sp>
        <p:nvSpPr>
          <p:cNvPr id="82" name="TextBox 81">
            <a:extLst>
              <a:ext uri="{FF2B5EF4-FFF2-40B4-BE49-F238E27FC236}">
                <a16:creationId xmlns:a16="http://schemas.microsoft.com/office/drawing/2014/main" id="{646B828C-26A0-4A74-A3F9-5616F15EE6D4}"/>
              </a:ext>
            </a:extLst>
          </p:cNvPr>
          <p:cNvSpPr txBox="1"/>
          <p:nvPr/>
        </p:nvSpPr>
        <p:spPr>
          <a:xfrm>
            <a:off x="3535874" y="392613"/>
            <a:ext cx="4338126" cy="523220"/>
          </a:xfrm>
          <a:prstGeom prst="rect">
            <a:avLst/>
          </a:prstGeom>
          <a:noFill/>
          <a:ln w="28575">
            <a:solidFill>
              <a:schemeClr val="accent1">
                <a:lumMod val="75000"/>
              </a:schemeClr>
            </a:solidFill>
          </a:ln>
        </p:spPr>
        <p:txBody>
          <a:bodyPr wrap="square" rtlCol="0">
            <a:spAutoFit/>
          </a:bodyPr>
          <a:lstStyle/>
          <a:p>
            <a:r>
              <a:rPr lang="en-CA" sz="2400" b="1" dirty="0">
                <a:solidFill>
                  <a:schemeClr val="accent1">
                    <a:lumMod val="75000"/>
                  </a:schemeClr>
                </a:solidFill>
              </a:rPr>
              <a:t>     </a:t>
            </a:r>
            <a:r>
              <a:rPr lang="en-CA" sz="2800" b="1" dirty="0">
                <a:solidFill>
                  <a:schemeClr val="accent1">
                    <a:lumMod val="75000"/>
                  </a:schemeClr>
                </a:solidFill>
              </a:rPr>
              <a:t>Integration with Box.com      </a:t>
            </a:r>
          </a:p>
        </p:txBody>
      </p:sp>
      <p:sp>
        <p:nvSpPr>
          <p:cNvPr id="29" name="TextBox 28">
            <a:extLst>
              <a:ext uri="{FF2B5EF4-FFF2-40B4-BE49-F238E27FC236}">
                <a16:creationId xmlns:a16="http://schemas.microsoft.com/office/drawing/2014/main" id="{5A7E6F8C-CBFB-4A63-8C8E-C1392A158761}"/>
              </a:ext>
            </a:extLst>
          </p:cNvPr>
          <p:cNvSpPr txBox="1"/>
          <p:nvPr/>
        </p:nvSpPr>
        <p:spPr>
          <a:xfrm>
            <a:off x="519242" y="3247420"/>
            <a:ext cx="1605624" cy="738664"/>
          </a:xfrm>
          <a:prstGeom prst="rect">
            <a:avLst/>
          </a:prstGeom>
          <a:noFill/>
        </p:spPr>
        <p:txBody>
          <a:bodyPr wrap="square" rtlCol="0">
            <a:spAutoFit/>
          </a:bodyPr>
          <a:lstStyle/>
          <a:p>
            <a:r>
              <a:rPr lang="en-CA" sz="1400" dirty="0"/>
              <a:t>1. Home owner uploads a large file to My Home</a:t>
            </a:r>
          </a:p>
        </p:txBody>
      </p:sp>
    </p:spTree>
    <p:extLst>
      <p:ext uri="{BB962C8B-B14F-4D97-AF65-F5344CB8AC3E}">
        <p14:creationId xmlns:p14="http://schemas.microsoft.com/office/powerpoint/2010/main" val="211123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8129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5">
            <a:extLst>
              <a:ext uri="{FF2B5EF4-FFF2-40B4-BE49-F238E27FC236}">
                <a16:creationId xmlns:a16="http://schemas.microsoft.com/office/drawing/2014/main" id="{CA954C46-F0F3-4C81-86FA-9F475E68F650}"/>
              </a:ext>
            </a:extLst>
          </p:cNvPr>
          <p:cNvSpPr txBox="1"/>
          <p:nvPr/>
        </p:nvSpPr>
        <p:spPr>
          <a:xfrm>
            <a:off x="172435" y="695895"/>
            <a:ext cx="3474927"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4000" b="1" dirty="0">
                <a:solidFill>
                  <a:schemeClr val="accent1">
                    <a:lumMod val="50000"/>
                  </a:schemeClr>
                </a:solidFill>
              </a:rPr>
              <a:t>Today Schedule</a:t>
            </a:r>
          </a:p>
        </p:txBody>
      </p:sp>
      <p:graphicFrame>
        <p:nvGraphicFramePr>
          <p:cNvPr id="3" name="Table 2">
            <a:extLst>
              <a:ext uri="{FF2B5EF4-FFF2-40B4-BE49-F238E27FC236}">
                <a16:creationId xmlns:a16="http://schemas.microsoft.com/office/drawing/2014/main" id="{DC388E3D-33AE-47AB-A433-DD21F5605880}"/>
              </a:ext>
            </a:extLst>
          </p:cNvPr>
          <p:cNvGraphicFramePr>
            <a:graphicFrameLocks noGrp="1"/>
          </p:cNvGraphicFramePr>
          <p:nvPr>
            <p:extLst>
              <p:ext uri="{D42A27DB-BD31-4B8C-83A1-F6EECF244321}">
                <p14:modId xmlns:p14="http://schemas.microsoft.com/office/powerpoint/2010/main" val="783581433"/>
              </p:ext>
            </p:extLst>
          </p:nvPr>
        </p:nvGraphicFramePr>
        <p:xfrm>
          <a:off x="172435" y="1403780"/>
          <a:ext cx="11847129" cy="5293685"/>
        </p:xfrm>
        <a:graphic>
          <a:graphicData uri="http://schemas.openxmlformats.org/drawingml/2006/table">
            <a:tbl>
              <a:tblPr>
                <a:tableStyleId>{5C22544A-7EE6-4342-B048-85BDC9FD1C3A}</a:tableStyleId>
              </a:tblPr>
              <a:tblGrid>
                <a:gridCol w="2587025">
                  <a:extLst>
                    <a:ext uri="{9D8B030D-6E8A-4147-A177-3AD203B41FA5}">
                      <a16:colId xmlns:a16="http://schemas.microsoft.com/office/drawing/2014/main" val="3988172087"/>
                    </a:ext>
                  </a:extLst>
                </a:gridCol>
                <a:gridCol w="7156633">
                  <a:extLst>
                    <a:ext uri="{9D8B030D-6E8A-4147-A177-3AD203B41FA5}">
                      <a16:colId xmlns:a16="http://schemas.microsoft.com/office/drawing/2014/main" val="124294340"/>
                    </a:ext>
                  </a:extLst>
                </a:gridCol>
                <a:gridCol w="2103471">
                  <a:extLst>
                    <a:ext uri="{9D8B030D-6E8A-4147-A177-3AD203B41FA5}">
                      <a16:colId xmlns:a16="http://schemas.microsoft.com/office/drawing/2014/main" val="1335370676"/>
                    </a:ext>
                  </a:extLst>
                </a:gridCol>
              </a:tblGrid>
              <a:tr h="423263">
                <a:tc>
                  <a:txBody>
                    <a:bodyPr/>
                    <a:lstStyle/>
                    <a:p>
                      <a:pPr algn="l" fontAlgn="b"/>
                      <a:r>
                        <a:rPr lang="en-CA" sz="2800" b="1" u="none" strike="noStrike">
                          <a:effectLst/>
                        </a:rPr>
                        <a:t>Speaker</a:t>
                      </a:r>
                      <a:endParaRPr lang="en-CA" sz="2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b="1" u="none" strike="noStrike">
                          <a:effectLst/>
                        </a:rPr>
                        <a:t>Subject</a:t>
                      </a:r>
                      <a:endParaRPr lang="en-CA" sz="28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800" b="1" u="none" strike="noStrike" dirty="0">
                          <a:effectLst/>
                        </a:rPr>
                        <a:t>Time</a:t>
                      </a:r>
                      <a:endParaRPr lang="en-CA" sz="2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3618280"/>
                  </a:ext>
                </a:extLst>
              </a:tr>
              <a:tr h="403107">
                <a:tc>
                  <a:txBody>
                    <a:bodyPr/>
                    <a:lstStyle/>
                    <a:p>
                      <a:pPr algn="l" fontAlgn="b"/>
                      <a:r>
                        <a:rPr lang="en-CA" sz="2400" u="none" strike="noStrike">
                          <a:effectLst/>
                        </a:rPr>
                        <a:t>Java member</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Welcome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2524329"/>
                  </a:ext>
                </a:extLst>
              </a:tr>
              <a:tr h="403107">
                <a:tc>
                  <a:txBody>
                    <a:bodyPr/>
                    <a:lstStyle/>
                    <a:p>
                      <a:pPr algn="l" fontAlgn="b"/>
                      <a:r>
                        <a:rPr lang="en-CA" sz="2400" u="none" strike="noStrike">
                          <a:effectLst/>
                        </a:rPr>
                        <a:t>John Hynes</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Welcome, team</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10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76550890"/>
                  </a:ext>
                </a:extLst>
              </a:tr>
              <a:tr h="403107">
                <a:tc>
                  <a:txBody>
                    <a:bodyPr/>
                    <a:lstStyle/>
                    <a:p>
                      <a:pPr algn="l" fontAlgn="b"/>
                      <a:r>
                        <a:rPr lang="en-CA" sz="2400" u="none" strike="noStrike">
                          <a:effectLst/>
                        </a:rPr>
                        <a:t>Connie Liu</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Presenting new team member</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 minute</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075625"/>
                  </a:ext>
                </a:extLst>
              </a:tr>
              <a:tr h="403107">
                <a:tc>
                  <a:txBody>
                    <a:bodyPr/>
                    <a:lstStyle/>
                    <a:p>
                      <a:pPr algn="l" fontAlgn="b"/>
                      <a:r>
                        <a:rPr lang="en-CA" sz="2400" u="none" strike="noStrike">
                          <a:effectLst/>
                        </a:rPr>
                        <a:t>Alan Hummel</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Using Git</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10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1667258"/>
                  </a:ext>
                </a:extLst>
              </a:tr>
              <a:tr h="403107">
                <a:tc>
                  <a:txBody>
                    <a:bodyPr/>
                    <a:lstStyle/>
                    <a:p>
                      <a:pPr algn="l" fontAlgn="b"/>
                      <a:r>
                        <a:rPr lang="en-CA" sz="2400" u="none" strike="noStrike">
                          <a:effectLst/>
                        </a:rPr>
                        <a:t>Olga Agady</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Integration with Box.com</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9447091"/>
                  </a:ext>
                </a:extLst>
              </a:tr>
              <a:tr h="403107">
                <a:tc>
                  <a:txBody>
                    <a:bodyPr/>
                    <a:lstStyle/>
                    <a:p>
                      <a:pPr algn="l" fontAlgn="b"/>
                      <a:r>
                        <a:rPr lang="en-CA" sz="2400" u="none" strike="noStrike">
                          <a:effectLst/>
                        </a:rPr>
                        <a:t>Anita Wong</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FMS Upgrade Update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0202064"/>
                  </a:ext>
                </a:extLst>
              </a:tr>
              <a:tr h="403107">
                <a:tc>
                  <a:txBody>
                    <a:bodyPr/>
                    <a:lstStyle/>
                    <a:p>
                      <a:pPr algn="l" fontAlgn="b"/>
                      <a:r>
                        <a:rPr lang="en-CA" sz="2400" u="none" strike="noStrike">
                          <a:effectLst/>
                        </a:rPr>
                        <a:t>Sammy Douglas</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Destruction Update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4078770"/>
                  </a:ext>
                </a:extLst>
              </a:tr>
              <a:tr h="403107">
                <a:tc>
                  <a:txBody>
                    <a:bodyPr/>
                    <a:lstStyle/>
                    <a:p>
                      <a:pPr algn="l" fontAlgn="b"/>
                      <a:r>
                        <a:rPr lang="en-CA" sz="2400" u="none" strike="noStrike">
                          <a:effectLst/>
                        </a:rPr>
                        <a:t>Senthil/Melissa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Digitalization Team Update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10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2755892"/>
                  </a:ext>
                </a:extLst>
              </a:tr>
              <a:tr h="403107">
                <a:tc>
                  <a:txBody>
                    <a:bodyPr/>
                    <a:lstStyle/>
                    <a:p>
                      <a:pPr algn="l" fontAlgn="b"/>
                      <a:r>
                        <a:rPr lang="en-CA" sz="2400" u="none" strike="noStrike">
                          <a:effectLst/>
                        </a:rPr>
                        <a:t>Patrick</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UCS</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231893"/>
                  </a:ext>
                </a:extLst>
              </a:tr>
              <a:tr h="403107">
                <a:tc>
                  <a:txBody>
                    <a:bodyPr/>
                    <a:lstStyle/>
                    <a:p>
                      <a:pPr algn="l" fontAlgn="b"/>
                      <a:r>
                        <a:rPr lang="en-CA" sz="2400" u="none" strike="noStrike">
                          <a:effectLst/>
                        </a:rPr>
                        <a:t>Donovan</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MFA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7833003"/>
                  </a:ext>
                </a:extLst>
              </a:tr>
              <a:tr h="403107">
                <a:tc>
                  <a:txBody>
                    <a:bodyPr/>
                    <a:lstStyle/>
                    <a:p>
                      <a:pPr algn="l" fontAlgn="b"/>
                      <a:r>
                        <a:rPr lang="en-CA" sz="2400" u="none" strike="noStrike">
                          <a:effectLst/>
                        </a:rPr>
                        <a:t>Sanjay</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TBD</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10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4908366"/>
                  </a:ext>
                </a:extLst>
              </a:tr>
              <a:tr h="423263">
                <a:tc>
                  <a:txBody>
                    <a:bodyPr/>
                    <a:lstStyle/>
                    <a:p>
                      <a:pPr algn="l" fontAlgn="b"/>
                      <a:r>
                        <a:rPr lang="en-CA" sz="2400" u="none" strike="noStrike">
                          <a:effectLst/>
                        </a:rPr>
                        <a:t>Andrew</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RA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8014738"/>
                  </a:ext>
                </a:extLst>
              </a:tr>
            </a:tbl>
          </a:graphicData>
        </a:graphic>
      </p:graphicFrame>
    </p:spTree>
    <p:extLst>
      <p:ext uri="{BB962C8B-B14F-4D97-AF65-F5344CB8AC3E}">
        <p14:creationId xmlns:p14="http://schemas.microsoft.com/office/powerpoint/2010/main" val="38227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C1EE7496-9102-4190-A337-4F1514F4C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43" y="890965"/>
            <a:ext cx="4200040" cy="5576817"/>
          </a:xfrm>
          <a:prstGeom prst="rect">
            <a:avLst/>
          </a:prstGeom>
        </p:spPr>
      </p:pic>
    </p:spTree>
    <p:extLst>
      <p:ext uri="{BB962C8B-B14F-4D97-AF65-F5344CB8AC3E}">
        <p14:creationId xmlns:p14="http://schemas.microsoft.com/office/powerpoint/2010/main" val="423479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6D2F7E1E-2E8C-4F09-8877-9B82606AF573}"/>
              </a:ext>
            </a:extLst>
          </p:cNvPr>
          <p:cNvPicPr>
            <a:picLocks noChangeAspect="1"/>
          </p:cNvPicPr>
          <p:nvPr/>
        </p:nvPicPr>
        <p:blipFill>
          <a:blip r:embed="rId4"/>
          <a:stretch>
            <a:fillRect/>
          </a:stretch>
        </p:blipFill>
        <p:spPr>
          <a:xfrm>
            <a:off x="0" y="1241751"/>
            <a:ext cx="3638095" cy="1876190"/>
          </a:xfrm>
          <a:prstGeom prst="rect">
            <a:avLst/>
          </a:prstGeom>
        </p:spPr>
      </p:pic>
      <p:pic>
        <p:nvPicPr>
          <p:cNvPr id="3" name="Picture 2">
            <a:extLst>
              <a:ext uri="{FF2B5EF4-FFF2-40B4-BE49-F238E27FC236}">
                <a16:creationId xmlns:a16="http://schemas.microsoft.com/office/drawing/2014/main" id="{376369B8-40E0-4A0B-A782-A91FA2742E0B}"/>
              </a:ext>
            </a:extLst>
          </p:cNvPr>
          <p:cNvPicPr>
            <a:picLocks noChangeAspect="1"/>
          </p:cNvPicPr>
          <p:nvPr/>
        </p:nvPicPr>
        <p:blipFill>
          <a:blip r:embed="rId5"/>
          <a:stretch>
            <a:fillRect/>
          </a:stretch>
        </p:blipFill>
        <p:spPr>
          <a:xfrm>
            <a:off x="4091264" y="1204274"/>
            <a:ext cx="3638095" cy="2019048"/>
          </a:xfrm>
          <a:prstGeom prst="rect">
            <a:avLst/>
          </a:prstGeom>
        </p:spPr>
      </p:pic>
      <p:pic>
        <p:nvPicPr>
          <p:cNvPr id="6" name="Picture 5">
            <a:extLst>
              <a:ext uri="{FF2B5EF4-FFF2-40B4-BE49-F238E27FC236}">
                <a16:creationId xmlns:a16="http://schemas.microsoft.com/office/drawing/2014/main" id="{063E9E8B-7D21-4F7F-AA4D-0EF9B0B2367A}"/>
              </a:ext>
            </a:extLst>
          </p:cNvPr>
          <p:cNvPicPr>
            <a:picLocks noChangeAspect="1"/>
          </p:cNvPicPr>
          <p:nvPr/>
        </p:nvPicPr>
        <p:blipFill>
          <a:blip r:embed="rId6"/>
          <a:stretch>
            <a:fillRect/>
          </a:stretch>
        </p:blipFill>
        <p:spPr>
          <a:xfrm>
            <a:off x="371379" y="3172286"/>
            <a:ext cx="3638095" cy="3685714"/>
          </a:xfrm>
          <a:prstGeom prst="rect">
            <a:avLst/>
          </a:prstGeom>
        </p:spPr>
      </p:pic>
      <p:pic>
        <p:nvPicPr>
          <p:cNvPr id="7" name="Picture 6">
            <a:extLst>
              <a:ext uri="{FF2B5EF4-FFF2-40B4-BE49-F238E27FC236}">
                <a16:creationId xmlns:a16="http://schemas.microsoft.com/office/drawing/2014/main" id="{0431DF66-1777-4D3C-86B7-BDB812FBBBAF}"/>
              </a:ext>
            </a:extLst>
          </p:cNvPr>
          <p:cNvPicPr>
            <a:picLocks noChangeAspect="1"/>
          </p:cNvPicPr>
          <p:nvPr/>
        </p:nvPicPr>
        <p:blipFill>
          <a:blip r:embed="rId7"/>
          <a:stretch>
            <a:fillRect/>
          </a:stretch>
        </p:blipFill>
        <p:spPr>
          <a:xfrm>
            <a:off x="8182528" y="1322703"/>
            <a:ext cx="3638095" cy="3590476"/>
          </a:xfrm>
          <a:prstGeom prst="rect">
            <a:avLst/>
          </a:prstGeom>
        </p:spPr>
      </p:pic>
      <p:pic>
        <p:nvPicPr>
          <p:cNvPr id="8" name="Picture 7">
            <a:extLst>
              <a:ext uri="{FF2B5EF4-FFF2-40B4-BE49-F238E27FC236}">
                <a16:creationId xmlns:a16="http://schemas.microsoft.com/office/drawing/2014/main" id="{0C86A741-43A9-4449-A03F-79774B240785}"/>
              </a:ext>
            </a:extLst>
          </p:cNvPr>
          <p:cNvPicPr>
            <a:picLocks noChangeAspect="1"/>
          </p:cNvPicPr>
          <p:nvPr/>
        </p:nvPicPr>
        <p:blipFill>
          <a:blip r:embed="rId8"/>
          <a:stretch>
            <a:fillRect/>
          </a:stretch>
        </p:blipFill>
        <p:spPr>
          <a:xfrm>
            <a:off x="4229650" y="4508738"/>
            <a:ext cx="3619048" cy="1809524"/>
          </a:xfrm>
          <a:prstGeom prst="rect">
            <a:avLst/>
          </a:prstGeom>
        </p:spPr>
      </p:pic>
      <p:pic>
        <p:nvPicPr>
          <p:cNvPr id="10" name="Picture 9">
            <a:extLst>
              <a:ext uri="{FF2B5EF4-FFF2-40B4-BE49-F238E27FC236}">
                <a16:creationId xmlns:a16="http://schemas.microsoft.com/office/drawing/2014/main" id="{9693D101-56C5-40A4-9000-CFF00638F6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92877" y="5378420"/>
            <a:ext cx="2324424" cy="933580"/>
          </a:xfrm>
          <a:prstGeom prst="rect">
            <a:avLst/>
          </a:prstGeom>
        </p:spPr>
      </p:pic>
    </p:spTree>
    <p:extLst>
      <p:ext uri="{BB962C8B-B14F-4D97-AF65-F5344CB8AC3E}">
        <p14:creationId xmlns:p14="http://schemas.microsoft.com/office/powerpoint/2010/main" val="187133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545664" y="2820837"/>
            <a:ext cx="5106334" cy="2123658"/>
          </a:xfrm>
          <a:prstGeom prst="rect">
            <a:avLst/>
          </a:prstGeom>
          <a:noFill/>
        </p:spPr>
        <p:txBody>
          <a:bodyPr wrap="none" rtlCol="0">
            <a:spAutoFit/>
          </a:bodyPr>
          <a:lstStyle/>
          <a:p>
            <a:pPr algn="ctr"/>
            <a:r>
              <a:rPr lang="en-CA" sz="3200" b="1" dirty="0">
                <a:solidFill>
                  <a:schemeClr val="accent1">
                    <a:lumMod val="50000"/>
                  </a:schemeClr>
                </a:solidFill>
              </a:rPr>
              <a:t>Basic Version Control and Git</a:t>
            </a:r>
            <a:endParaRPr lang="en-CA" b="1" dirty="0">
              <a:solidFill>
                <a:schemeClr val="accent1">
                  <a:lumMod val="50000"/>
                </a:schemeClr>
              </a:solidFill>
            </a:endParaRPr>
          </a:p>
          <a:p>
            <a:pPr algn="ctr"/>
            <a:r>
              <a:rPr lang="en-CA" sz="2400" dirty="0">
                <a:solidFill>
                  <a:schemeClr val="accent1">
                    <a:lumMod val="50000"/>
                  </a:schemeClr>
                </a:solidFill>
              </a:rPr>
              <a:t>General Idea</a:t>
            </a: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Alan Hummel</a:t>
            </a:r>
          </a:p>
          <a:p>
            <a:pPr algn="ctr"/>
            <a:r>
              <a:rPr lang="en-CA" dirty="0">
                <a:solidFill>
                  <a:schemeClr val="accent1">
                    <a:lumMod val="50000"/>
                  </a:schemeClr>
                </a:solidFill>
              </a:rPr>
              <a:t>alan.hummel@tarion.com</a:t>
            </a:r>
          </a:p>
        </p:txBody>
      </p:sp>
    </p:spTree>
    <p:extLst>
      <p:ext uri="{BB962C8B-B14F-4D97-AF65-F5344CB8AC3E}">
        <p14:creationId xmlns:p14="http://schemas.microsoft.com/office/powerpoint/2010/main" val="76115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5992" y="824861"/>
            <a:ext cx="7066551" cy="707886"/>
          </a:xfrm>
          <a:prstGeom prst="rect">
            <a:avLst/>
          </a:prstGeom>
          <a:noFill/>
        </p:spPr>
        <p:txBody>
          <a:bodyPr wrap="none" rtlCol="0">
            <a:spAutoFit/>
          </a:bodyPr>
          <a:lstStyle/>
          <a:p>
            <a:pPr algn="ctr"/>
            <a:r>
              <a:rPr lang="en-CA" sz="4000" b="1" dirty="0">
                <a:solidFill>
                  <a:schemeClr val="accent1">
                    <a:lumMod val="50000"/>
                  </a:schemeClr>
                </a:solidFill>
              </a:rPr>
              <a:t>Sharing Documents and Projects</a:t>
            </a:r>
          </a:p>
        </p:txBody>
      </p:sp>
      <p:pic>
        <p:nvPicPr>
          <p:cNvPr id="7" name="Picture 6">
            <a:extLst>
              <a:ext uri="{FF2B5EF4-FFF2-40B4-BE49-F238E27FC236}">
                <a16:creationId xmlns:a16="http://schemas.microsoft.com/office/drawing/2014/main" id="{9D29AAF5-0724-4E31-9F9D-679012A90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70" y="2714397"/>
            <a:ext cx="2857500" cy="2009775"/>
          </a:xfrm>
          <a:prstGeom prst="rect">
            <a:avLst/>
          </a:prstGeom>
        </p:spPr>
      </p:pic>
      <p:pic>
        <p:nvPicPr>
          <p:cNvPr id="9" name="Picture 8">
            <a:extLst>
              <a:ext uri="{FF2B5EF4-FFF2-40B4-BE49-F238E27FC236}">
                <a16:creationId xmlns:a16="http://schemas.microsoft.com/office/drawing/2014/main" id="{86A14C09-9618-42F3-81B6-BAE648BBC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482" y="4053338"/>
            <a:ext cx="4737100" cy="2597150"/>
          </a:xfrm>
          <a:prstGeom prst="rect">
            <a:avLst/>
          </a:prstGeom>
        </p:spPr>
      </p:pic>
      <p:pic>
        <p:nvPicPr>
          <p:cNvPr id="11" name="Picture 10">
            <a:extLst>
              <a:ext uri="{FF2B5EF4-FFF2-40B4-BE49-F238E27FC236}">
                <a16:creationId xmlns:a16="http://schemas.microsoft.com/office/drawing/2014/main" id="{0ED3C609-99B8-4F48-9365-6F27C3E55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469" y="1576160"/>
            <a:ext cx="2143125" cy="2143125"/>
          </a:xfrm>
          <a:prstGeom prst="rect">
            <a:avLst/>
          </a:prstGeom>
        </p:spPr>
      </p:pic>
    </p:spTree>
    <p:extLst>
      <p:ext uri="{BB962C8B-B14F-4D97-AF65-F5344CB8AC3E}">
        <p14:creationId xmlns:p14="http://schemas.microsoft.com/office/powerpoint/2010/main" val="646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24861"/>
            <a:ext cx="7305719" cy="707886"/>
          </a:xfrm>
          <a:prstGeom prst="rect">
            <a:avLst/>
          </a:prstGeom>
          <a:noFill/>
        </p:spPr>
        <p:txBody>
          <a:bodyPr wrap="none" rtlCol="0">
            <a:spAutoFit/>
          </a:bodyPr>
          <a:lstStyle/>
          <a:p>
            <a:pPr algn="ctr"/>
            <a:r>
              <a:rPr lang="en-CA" sz="4000" b="1" dirty="0">
                <a:solidFill>
                  <a:schemeClr val="accent1">
                    <a:lumMod val="50000"/>
                  </a:schemeClr>
                </a:solidFill>
              </a:rPr>
              <a:t>What is a version control system?</a:t>
            </a:r>
          </a:p>
        </p:txBody>
      </p:sp>
      <p:sp>
        <p:nvSpPr>
          <p:cNvPr id="2" name="Rectangle 1"/>
          <p:cNvSpPr/>
          <p:nvPr/>
        </p:nvSpPr>
        <p:spPr>
          <a:xfrm>
            <a:off x="736371" y="1571700"/>
            <a:ext cx="11288852" cy="954107"/>
          </a:xfrm>
          <a:prstGeom prst="rect">
            <a:avLst/>
          </a:prstGeom>
        </p:spPr>
        <p:txBody>
          <a:bodyPr wrap="square">
            <a:spAutoFit/>
          </a:bodyPr>
          <a:lstStyle/>
          <a:p>
            <a:r>
              <a:rPr lang="en-CA" sz="2800" b="1" dirty="0">
                <a:solidFill>
                  <a:schemeClr val="accent1">
                    <a:lumMod val="50000"/>
                  </a:schemeClr>
                </a:solidFill>
              </a:rPr>
              <a:t>Is a software that helps software developers to work together and maintain a complete history of their work.</a:t>
            </a:r>
          </a:p>
        </p:txBody>
      </p:sp>
      <p:sp>
        <p:nvSpPr>
          <p:cNvPr id="22" name="Rectangle 21">
            <a:extLst>
              <a:ext uri="{FF2B5EF4-FFF2-40B4-BE49-F238E27FC236}">
                <a16:creationId xmlns:a16="http://schemas.microsoft.com/office/drawing/2014/main" id="{B8F6639E-850D-46B2-9712-D749ABF48E92}"/>
              </a:ext>
            </a:extLst>
          </p:cNvPr>
          <p:cNvSpPr/>
          <p:nvPr/>
        </p:nvSpPr>
        <p:spPr>
          <a:xfrm>
            <a:off x="749071" y="3311600"/>
            <a:ext cx="11288852" cy="523220"/>
          </a:xfrm>
          <a:prstGeom prst="rect">
            <a:avLst/>
          </a:prstGeom>
        </p:spPr>
        <p:txBody>
          <a:bodyPr wrap="square">
            <a:spAutoFit/>
          </a:bodyPr>
          <a:lstStyle/>
          <a:p>
            <a:r>
              <a:rPr lang="en-CA" sz="2800" b="1" dirty="0">
                <a:solidFill>
                  <a:schemeClr val="accent1">
                    <a:lumMod val="50000"/>
                  </a:schemeClr>
                </a:solidFill>
              </a:rPr>
              <a:t>It is useful for:</a:t>
            </a:r>
          </a:p>
        </p:txBody>
      </p:sp>
      <p:sp>
        <p:nvSpPr>
          <p:cNvPr id="23" name="Rectangle 22">
            <a:extLst>
              <a:ext uri="{FF2B5EF4-FFF2-40B4-BE49-F238E27FC236}">
                <a16:creationId xmlns:a16="http://schemas.microsoft.com/office/drawing/2014/main" id="{B315550A-AD90-4CE8-A041-B89D1A8F6933}"/>
              </a:ext>
            </a:extLst>
          </p:cNvPr>
          <p:cNvSpPr/>
          <p:nvPr/>
        </p:nvSpPr>
        <p:spPr>
          <a:xfrm>
            <a:off x="736371" y="3845001"/>
            <a:ext cx="5288820" cy="523220"/>
          </a:xfrm>
          <a:prstGeom prst="rect">
            <a:avLst/>
          </a:prstGeom>
        </p:spPr>
        <p:txBody>
          <a:bodyPr wrap="none">
            <a:spAutoFit/>
          </a:bodyPr>
          <a:lstStyle/>
          <a:p>
            <a:r>
              <a:rPr lang="en-CA" b="1" dirty="0">
                <a:solidFill>
                  <a:schemeClr val="accent1">
                    <a:lumMod val="50000"/>
                  </a:schemeClr>
                </a:solidFill>
              </a:rPr>
              <a:t>Allowing developers to work </a:t>
            </a:r>
            <a:r>
              <a:rPr lang="en-CA" sz="2800" b="1" dirty="0">
                <a:solidFill>
                  <a:schemeClr val="accent1">
                    <a:lumMod val="50000"/>
                  </a:schemeClr>
                </a:solidFill>
              </a:rPr>
              <a:t>simultaneously</a:t>
            </a:r>
            <a:r>
              <a:rPr lang="en-CA" b="1" dirty="0">
                <a:solidFill>
                  <a:schemeClr val="accent1">
                    <a:lumMod val="50000"/>
                  </a:schemeClr>
                </a:solidFill>
              </a:rPr>
              <a:t>.</a:t>
            </a:r>
          </a:p>
        </p:txBody>
      </p:sp>
      <p:sp>
        <p:nvSpPr>
          <p:cNvPr id="24" name="Rectangle 23">
            <a:extLst>
              <a:ext uri="{FF2B5EF4-FFF2-40B4-BE49-F238E27FC236}">
                <a16:creationId xmlns:a16="http://schemas.microsoft.com/office/drawing/2014/main" id="{71F58AB0-6D47-459E-8032-89D8BC446F54}"/>
              </a:ext>
            </a:extLst>
          </p:cNvPr>
          <p:cNvSpPr/>
          <p:nvPr/>
        </p:nvSpPr>
        <p:spPr>
          <a:xfrm>
            <a:off x="736371" y="4355473"/>
            <a:ext cx="5945795" cy="523220"/>
          </a:xfrm>
          <a:prstGeom prst="rect">
            <a:avLst/>
          </a:prstGeom>
        </p:spPr>
        <p:txBody>
          <a:bodyPr wrap="none">
            <a:spAutoFit/>
          </a:bodyPr>
          <a:lstStyle/>
          <a:p>
            <a:r>
              <a:rPr lang="en-CA" sz="2800" b="1" dirty="0">
                <a:solidFill>
                  <a:schemeClr val="accent1">
                    <a:lumMod val="50000"/>
                  </a:schemeClr>
                </a:solidFill>
              </a:rPr>
              <a:t>Not</a:t>
            </a:r>
            <a:r>
              <a:rPr lang="en-CA" b="1" dirty="0">
                <a:solidFill>
                  <a:schemeClr val="accent1">
                    <a:lumMod val="50000"/>
                  </a:schemeClr>
                </a:solidFill>
              </a:rPr>
              <a:t> allowing </a:t>
            </a:r>
            <a:r>
              <a:rPr lang="en-CA" sz="2800" b="1" dirty="0">
                <a:solidFill>
                  <a:schemeClr val="accent1">
                    <a:lumMod val="50000"/>
                  </a:schemeClr>
                </a:solidFill>
              </a:rPr>
              <a:t>overwriting</a:t>
            </a:r>
            <a:r>
              <a:rPr lang="en-CA" b="1" dirty="0">
                <a:solidFill>
                  <a:schemeClr val="accent1">
                    <a:lumMod val="50000"/>
                  </a:schemeClr>
                </a:solidFill>
              </a:rPr>
              <a:t> other developers changes.</a:t>
            </a:r>
          </a:p>
        </p:txBody>
      </p:sp>
      <p:sp>
        <p:nvSpPr>
          <p:cNvPr id="25" name="Flowchart: Connector 24">
            <a:extLst>
              <a:ext uri="{FF2B5EF4-FFF2-40B4-BE49-F238E27FC236}">
                <a16:creationId xmlns:a16="http://schemas.microsoft.com/office/drawing/2014/main" id="{9E6F3D3F-C03A-44B7-83BA-454C7BF64B21}"/>
              </a:ext>
            </a:extLst>
          </p:cNvPr>
          <p:cNvSpPr/>
          <p:nvPr/>
        </p:nvSpPr>
        <p:spPr>
          <a:xfrm>
            <a:off x="534261" y="40568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lowchart: Connector 30">
            <a:extLst>
              <a:ext uri="{FF2B5EF4-FFF2-40B4-BE49-F238E27FC236}">
                <a16:creationId xmlns:a16="http://schemas.microsoft.com/office/drawing/2014/main" id="{0DD881D2-4B30-4553-86D9-CE0AABD0960F}"/>
              </a:ext>
            </a:extLst>
          </p:cNvPr>
          <p:cNvSpPr/>
          <p:nvPr/>
        </p:nvSpPr>
        <p:spPr>
          <a:xfrm>
            <a:off x="534261" y="45926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lowchart: Connector 31">
            <a:extLst>
              <a:ext uri="{FF2B5EF4-FFF2-40B4-BE49-F238E27FC236}">
                <a16:creationId xmlns:a16="http://schemas.microsoft.com/office/drawing/2014/main" id="{F07D3ED6-FBC3-46D0-AC2A-400975B69C0C}"/>
              </a:ext>
            </a:extLst>
          </p:cNvPr>
          <p:cNvSpPr/>
          <p:nvPr/>
        </p:nvSpPr>
        <p:spPr>
          <a:xfrm>
            <a:off x="534261" y="516315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21FC7723-F9DA-45BF-B22A-C08CF3EBB65B}"/>
              </a:ext>
            </a:extLst>
          </p:cNvPr>
          <p:cNvSpPr/>
          <p:nvPr/>
        </p:nvSpPr>
        <p:spPr>
          <a:xfrm>
            <a:off x="736371" y="4925940"/>
            <a:ext cx="4230774" cy="523220"/>
          </a:xfrm>
          <a:prstGeom prst="rect">
            <a:avLst/>
          </a:prstGeom>
        </p:spPr>
        <p:txBody>
          <a:bodyPr wrap="none">
            <a:spAutoFit/>
          </a:bodyPr>
          <a:lstStyle/>
          <a:p>
            <a:r>
              <a:rPr lang="en-CA" b="1" dirty="0">
                <a:solidFill>
                  <a:schemeClr val="accent1">
                    <a:lumMod val="50000"/>
                  </a:schemeClr>
                </a:solidFill>
              </a:rPr>
              <a:t>Maintaining a </a:t>
            </a:r>
            <a:r>
              <a:rPr lang="en-CA" sz="2800" b="1" dirty="0">
                <a:solidFill>
                  <a:schemeClr val="accent1">
                    <a:lumMod val="50000"/>
                  </a:schemeClr>
                </a:solidFill>
              </a:rPr>
              <a:t>history</a:t>
            </a:r>
            <a:r>
              <a:rPr lang="en-CA" b="1" dirty="0">
                <a:solidFill>
                  <a:schemeClr val="accent1">
                    <a:lumMod val="50000"/>
                  </a:schemeClr>
                </a:solidFill>
              </a:rPr>
              <a:t> of every version.</a:t>
            </a:r>
          </a:p>
        </p:txBody>
      </p:sp>
    </p:spTree>
    <p:extLst>
      <p:ext uri="{BB962C8B-B14F-4D97-AF65-F5344CB8AC3E}">
        <p14:creationId xmlns:p14="http://schemas.microsoft.com/office/powerpoint/2010/main" val="185293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97920"/>
            <a:ext cx="5105437" cy="707886"/>
          </a:xfrm>
          <a:prstGeom prst="rect">
            <a:avLst/>
          </a:prstGeom>
          <a:noFill/>
        </p:spPr>
        <p:txBody>
          <a:bodyPr wrap="none" rtlCol="0">
            <a:spAutoFit/>
          </a:bodyPr>
          <a:lstStyle/>
          <a:p>
            <a:pPr algn="ctr"/>
            <a:r>
              <a:rPr lang="en-CA" sz="4000" b="1" dirty="0">
                <a:solidFill>
                  <a:schemeClr val="accent1">
                    <a:lumMod val="50000"/>
                  </a:schemeClr>
                </a:solidFill>
              </a:rPr>
              <a:t>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926871" y="2587700"/>
            <a:ext cx="3873729" cy="523220"/>
          </a:xfrm>
          <a:prstGeom prst="rect">
            <a:avLst/>
          </a:prstGeom>
        </p:spPr>
        <p:txBody>
          <a:bodyPr wrap="square">
            <a:spAutoFit/>
          </a:bodyPr>
          <a:lstStyle/>
          <a:p>
            <a:r>
              <a:rPr lang="en-CA" sz="2800" b="1" dirty="0">
                <a:solidFill>
                  <a:schemeClr val="accent1">
                    <a:lumMod val="50000"/>
                  </a:schemeClr>
                </a:solidFill>
              </a:rPr>
              <a:t>Based on repositories</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686661" y="2774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C53C7AA-85C6-4777-9089-96ECBD7D8059}"/>
              </a:ext>
            </a:extLst>
          </p:cNvPr>
          <p:cNvSpPr/>
          <p:nvPr/>
        </p:nvSpPr>
        <p:spPr>
          <a:xfrm>
            <a:off x="7137171" y="2602418"/>
            <a:ext cx="4089629" cy="523220"/>
          </a:xfrm>
          <a:prstGeom prst="rect">
            <a:avLst/>
          </a:prstGeom>
        </p:spPr>
        <p:txBody>
          <a:bodyPr wrap="square">
            <a:spAutoFit/>
          </a:bodyPr>
          <a:lstStyle/>
          <a:p>
            <a:r>
              <a:rPr lang="en-CA" sz="2800" b="1" dirty="0">
                <a:solidFill>
                  <a:schemeClr val="accent1">
                    <a:lumMod val="50000"/>
                  </a:schemeClr>
                </a:solidFill>
              </a:rPr>
              <a:t>It is a multi-user system</a:t>
            </a:r>
          </a:p>
        </p:txBody>
      </p:sp>
      <p:sp>
        <p:nvSpPr>
          <p:cNvPr id="9" name="Flowchart: Connector 8">
            <a:extLst>
              <a:ext uri="{FF2B5EF4-FFF2-40B4-BE49-F238E27FC236}">
                <a16:creationId xmlns:a16="http://schemas.microsoft.com/office/drawing/2014/main" id="{B08D2BB1-1CF5-49AF-A485-ADE22CD20CEF}"/>
              </a:ext>
            </a:extLst>
          </p:cNvPr>
          <p:cNvSpPr/>
          <p:nvPr/>
        </p:nvSpPr>
        <p:spPr>
          <a:xfrm>
            <a:off x="6896961" y="27888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775EF171-864A-4BCD-AE40-F4669C91B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733" y="3125638"/>
            <a:ext cx="2800868" cy="2199419"/>
          </a:xfrm>
          <a:prstGeom prst="rect">
            <a:avLst/>
          </a:prstGeom>
        </p:spPr>
      </p:pic>
      <p:pic>
        <p:nvPicPr>
          <p:cNvPr id="11" name="Picture 10">
            <a:extLst>
              <a:ext uri="{FF2B5EF4-FFF2-40B4-BE49-F238E27FC236}">
                <a16:creationId xmlns:a16="http://schemas.microsoft.com/office/drawing/2014/main" id="{C855032E-0895-43E6-8F93-D6A9612656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516" y="3125638"/>
            <a:ext cx="2143125" cy="2143125"/>
          </a:xfrm>
          <a:prstGeom prst="rect">
            <a:avLst/>
          </a:prstGeom>
        </p:spPr>
      </p:pic>
    </p:spTree>
    <p:extLst>
      <p:ext uri="{BB962C8B-B14F-4D97-AF65-F5344CB8AC3E}">
        <p14:creationId xmlns:p14="http://schemas.microsoft.com/office/powerpoint/2010/main" val="58068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4FFF7D92-C6E9-4663-8E45-933A676AF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995" y="901312"/>
            <a:ext cx="6154009" cy="5563376"/>
          </a:xfrm>
          <a:prstGeom prst="rect">
            <a:avLst/>
          </a:prstGeom>
        </p:spPr>
      </p:pic>
      <p:pic>
        <p:nvPicPr>
          <p:cNvPr id="11" name="Picture 10">
            <a:extLst>
              <a:ext uri="{FF2B5EF4-FFF2-40B4-BE49-F238E27FC236}">
                <a16:creationId xmlns:a16="http://schemas.microsoft.com/office/drawing/2014/main" id="{BAA7C73D-B178-46C8-9E17-67D6940A44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35" y="901312"/>
            <a:ext cx="1187450" cy="1187450"/>
          </a:xfrm>
          <a:prstGeom prst="rect">
            <a:avLst/>
          </a:prstGeom>
        </p:spPr>
      </p:pic>
    </p:spTree>
    <p:extLst>
      <p:ext uri="{BB962C8B-B14F-4D97-AF65-F5344CB8AC3E}">
        <p14:creationId xmlns:p14="http://schemas.microsoft.com/office/powerpoint/2010/main" val="200945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767</Words>
  <Application>Microsoft Office PowerPoint</Application>
  <PresentationFormat>Widescreen</PresentationFormat>
  <Paragraphs>169</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Hummel</dc:creator>
  <cp:lastModifiedBy>Alan Hummel</cp:lastModifiedBy>
  <cp:revision>25</cp:revision>
  <dcterms:created xsi:type="dcterms:W3CDTF">2018-11-19T17:30:07Z</dcterms:created>
  <dcterms:modified xsi:type="dcterms:W3CDTF">2018-11-21T20:36:12Z</dcterms:modified>
</cp:coreProperties>
</file>