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84" r:id="rId5"/>
    <p:sldId id="261" r:id="rId6"/>
    <p:sldId id="281" r:id="rId7"/>
    <p:sldId id="282" r:id="rId8"/>
    <p:sldId id="274" r:id="rId9"/>
    <p:sldId id="271" r:id="rId10"/>
    <p:sldId id="273" r:id="rId11"/>
    <p:sldId id="272" r:id="rId12"/>
    <p:sldId id="270" r:id="rId13"/>
    <p:sldId id="276" r:id="rId14"/>
    <p:sldId id="275" r:id="rId15"/>
    <p:sldId id="278" r:id="rId16"/>
    <p:sldId id="280" r:id="rId17"/>
    <p:sldId id="283" r:id="rId18"/>
    <p:sldId id="256"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Hummel" initials="AH" lastIdx="1" clrIdx="0">
    <p:extLst>
      <p:ext uri="{19B8F6BF-5375-455C-9EA6-DF929625EA0E}">
        <p15:presenceInfo xmlns:p15="http://schemas.microsoft.com/office/powerpoint/2012/main" userId="S-1-5-21-19228943-11944063-19539831-34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62" d="100"/>
          <a:sy n="62" d="100"/>
        </p:scale>
        <p:origin x="78"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7:53:19.462"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8C197-9706-4ECE-AEF4-B03F4297B35D}" type="datetimeFigureOut">
              <a:rPr lang="en-CA" smtClean="0"/>
              <a:t>2018-11-20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5B88-E9EB-4E1C-A4F2-465BAA762E51}" type="slidenum">
              <a:rPr lang="en-CA" smtClean="0"/>
              <a:t>‹#›</a:t>
            </a:fld>
            <a:endParaRPr lang="en-CA"/>
          </a:p>
        </p:txBody>
      </p:sp>
    </p:spTree>
    <p:extLst>
      <p:ext uri="{BB962C8B-B14F-4D97-AF65-F5344CB8AC3E}">
        <p14:creationId xmlns:p14="http://schemas.microsoft.com/office/powerpoint/2010/main" val="267887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commit is a new “snapshot”.</a:t>
            </a:r>
          </a:p>
          <a:p>
            <a:pPr marL="171450" indent="-171450">
              <a:buFontTx/>
              <a:buChar char="-"/>
            </a:pPr>
            <a:r>
              <a:rPr lang="en-CA" dirty="0"/>
              <a:t>Each of these “features” are “branches” in a version control/GIT.</a:t>
            </a:r>
          </a:p>
          <a:p>
            <a:pPr marL="171450" indent="-171450">
              <a:buFontTx/>
              <a:buChar char="-"/>
            </a:pPr>
            <a:r>
              <a:rPr lang="en-CA" dirty="0"/>
              <a:t>The “newest” commit in a branch is the HEAD of that branch.</a:t>
            </a:r>
          </a:p>
          <a:p>
            <a:pPr marL="171450" indent="-171450">
              <a:buFontTx/>
              <a:buChar char="-"/>
            </a:pPr>
            <a:r>
              <a:rPr lang="en-CA" dirty="0"/>
              <a:t>Each of this versions are “Tags”. (Immutable)</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13</a:t>
            </a:fld>
            <a:endParaRPr lang="en-CA"/>
          </a:p>
        </p:txBody>
      </p:sp>
    </p:spTree>
    <p:extLst>
      <p:ext uri="{BB962C8B-B14F-4D97-AF65-F5344CB8AC3E}">
        <p14:creationId xmlns:p14="http://schemas.microsoft.com/office/powerpoint/2010/main" val="316587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Remote Repository Operations</a:t>
            </a:r>
          </a:p>
        </p:txBody>
      </p:sp>
      <p:sp>
        <p:nvSpPr>
          <p:cNvPr id="4" name="Slide Number Placeholder 3"/>
          <p:cNvSpPr>
            <a:spLocks noGrp="1"/>
          </p:cNvSpPr>
          <p:nvPr>
            <p:ph type="sldNum" sz="quarter" idx="5"/>
          </p:nvPr>
        </p:nvSpPr>
        <p:spPr/>
        <p:txBody>
          <a:bodyPr/>
          <a:lstStyle/>
          <a:p>
            <a:fld id="{856DE13A-4A03-4D65-A1E3-92498798F1FA}" type="slidenum">
              <a:rPr lang="en-CA" smtClean="0"/>
              <a:t>14</a:t>
            </a:fld>
            <a:endParaRPr lang="en-CA"/>
          </a:p>
        </p:txBody>
      </p:sp>
    </p:spTree>
    <p:extLst>
      <p:ext uri="{BB962C8B-B14F-4D97-AF65-F5344CB8AC3E}">
        <p14:creationId xmlns:p14="http://schemas.microsoft.com/office/powerpoint/2010/main" val="194857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You clone the Git repository as a working copy.  Remote add (share on </a:t>
            </a:r>
            <a:r>
              <a:rPr lang="en-CA" dirty="0" err="1"/>
              <a:t>Katalon</a:t>
            </a:r>
            <a:r>
              <a:rPr lang="en-CA" dirty="0"/>
              <a:t>) is done only the first time when you’re creating the project at the repository at the first time. The first time you’re cloning the repository (assuming you’re not the person who added it). After you clone it, you’ll have a Working Copy at your machine.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You Update (pull), taking other developers changes.</a:t>
            </a:r>
          </a:p>
          <a:p>
            <a:pPr marL="228600" indent="-228600">
              <a:buAutoNum type="arabicPeriod"/>
            </a:pPr>
            <a:r>
              <a:rPr lang="en-CA" dirty="0"/>
              <a:t>You modify the working copy by ADDING/EDITING or DELETING files.</a:t>
            </a:r>
          </a:p>
          <a:p>
            <a:pPr marL="228600" indent="-228600">
              <a:buAutoNum type="arabicPeriod"/>
            </a:pPr>
            <a:r>
              <a:rPr lang="en-CA" dirty="0"/>
              <a:t>Review the changes before committing</a:t>
            </a:r>
          </a:p>
          <a:p>
            <a:pPr marL="228600" indent="-228600">
              <a:buAutoNum type="arabicPeriod"/>
            </a:pPr>
            <a:r>
              <a:rPr lang="en-CA" dirty="0"/>
              <a:t>Commit the changes if everything is fine, changes go into repository.</a:t>
            </a:r>
          </a:p>
          <a:p>
            <a:pPr marL="228600" indent="-228600">
              <a:buAutoNum type="arabicPeriod"/>
            </a:pPr>
            <a:r>
              <a:rPr lang="en-CA" dirty="0"/>
              <a:t>After committing something is wrong, you can either correct the errors by merging commits on the same file, or push to the remote repository or return to modifying the working copy until it is okay.</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15</a:t>
            </a:fld>
            <a:endParaRPr lang="en-CA"/>
          </a:p>
        </p:txBody>
      </p:sp>
    </p:spTree>
    <p:extLst>
      <p:ext uri="{BB962C8B-B14F-4D97-AF65-F5344CB8AC3E}">
        <p14:creationId xmlns:p14="http://schemas.microsoft.com/office/powerpoint/2010/main" val="1346656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17</a:t>
            </a:fld>
            <a:endParaRPr lang="en-CA"/>
          </a:p>
        </p:txBody>
      </p:sp>
    </p:spTree>
    <p:extLst>
      <p:ext uri="{BB962C8B-B14F-4D97-AF65-F5344CB8AC3E}">
        <p14:creationId xmlns:p14="http://schemas.microsoft.com/office/powerpoint/2010/main" val="3379270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19</a:t>
            </a:fld>
            <a:endParaRPr lang="en-CA"/>
          </a:p>
        </p:txBody>
      </p:sp>
    </p:spTree>
    <p:extLst>
      <p:ext uri="{BB962C8B-B14F-4D97-AF65-F5344CB8AC3E}">
        <p14:creationId xmlns:p14="http://schemas.microsoft.com/office/powerpoint/2010/main" val="284332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2</a:t>
            </a:fld>
            <a:endParaRPr lang="en-CA"/>
          </a:p>
        </p:txBody>
      </p:sp>
    </p:spTree>
    <p:extLst>
      <p:ext uri="{BB962C8B-B14F-4D97-AF65-F5344CB8AC3E}">
        <p14:creationId xmlns:p14="http://schemas.microsoft.com/office/powerpoint/2010/main" val="361595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3</a:t>
            </a:fld>
            <a:endParaRPr lang="en-CA"/>
          </a:p>
        </p:txBody>
      </p:sp>
    </p:spTree>
    <p:extLst>
      <p:ext uri="{BB962C8B-B14F-4D97-AF65-F5344CB8AC3E}">
        <p14:creationId xmlns:p14="http://schemas.microsoft.com/office/powerpoint/2010/main" val="75353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4</a:t>
            </a:fld>
            <a:endParaRPr lang="en-CA"/>
          </a:p>
        </p:txBody>
      </p:sp>
    </p:spTree>
    <p:extLst>
      <p:ext uri="{BB962C8B-B14F-4D97-AF65-F5344CB8AC3E}">
        <p14:creationId xmlns:p14="http://schemas.microsoft.com/office/powerpoint/2010/main" val="376061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5</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6</a:t>
            </a:fld>
            <a:endParaRPr lang="en-CA"/>
          </a:p>
        </p:txBody>
      </p:sp>
    </p:spTree>
    <p:extLst>
      <p:ext uri="{BB962C8B-B14F-4D97-AF65-F5344CB8AC3E}">
        <p14:creationId xmlns:p14="http://schemas.microsoft.com/office/powerpoint/2010/main" val="397612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7</a:t>
            </a:fld>
            <a:endParaRPr lang="en-CA"/>
          </a:p>
        </p:txBody>
      </p:sp>
    </p:spTree>
    <p:extLst>
      <p:ext uri="{BB962C8B-B14F-4D97-AF65-F5344CB8AC3E}">
        <p14:creationId xmlns:p14="http://schemas.microsoft.com/office/powerpoint/2010/main" val="381907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Each repository represents a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You should only commit changes after you attain a “stable” result. </a:t>
            </a:r>
          </a:p>
          <a:p>
            <a:pPr marL="0" indent="0">
              <a:buFontTx/>
              <a:buNone/>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8</a:t>
            </a:fld>
            <a:endParaRPr lang="en-CA"/>
          </a:p>
        </p:txBody>
      </p:sp>
    </p:spTree>
    <p:extLst>
      <p:ext uri="{BB962C8B-B14F-4D97-AF65-F5344CB8AC3E}">
        <p14:creationId xmlns:p14="http://schemas.microsoft.com/office/powerpoint/2010/main" val="410790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collaborator has his/her own repository.</a:t>
            </a:r>
          </a:p>
          <a:p>
            <a:pPr marL="171450" indent="-171450">
              <a:buFontTx/>
              <a:buChar char="-"/>
            </a:pPr>
            <a:r>
              <a:rPr lang="en-CA" dirty="0"/>
              <a:t>Developers can work off-line on their own sandboxes and commit whenever they want it to.</a:t>
            </a:r>
          </a:p>
          <a:p>
            <a:pPr marL="171450" indent="-171450">
              <a:buFontTx/>
              <a:buChar char="-"/>
            </a:pPr>
            <a:r>
              <a:rPr lang="en-CA" dirty="0"/>
              <a:t>And push only after they attain a desirable result.</a:t>
            </a:r>
          </a:p>
          <a:p>
            <a:pPr marL="0" indent="0">
              <a:buFontTx/>
              <a:buNone/>
            </a:pPr>
            <a:endParaRPr lang="en-CA" dirty="0"/>
          </a:p>
          <a:p>
            <a:pPr marL="0" indent="0">
              <a:buFontTx/>
              <a:buNone/>
            </a:pPr>
            <a:endParaRPr lang="en-CA" dirty="0"/>
          </a:p>
          <a:p>
            <a:pPr marL="0" indent="0">
              <a:buFontTx/>
              <a:buNone/>
            </a:pPr>
            <a:r>
              <a:rPr lang="en-CA" dirty="0"/>
              <a:t>Advantages vs the “non-distributed” are:</a:t>
            </a:r>
          </a:p>
          <a:p>
            <a:pPr marL="171450" indent="-171450">
              <a:buFontTx/>
              <a:buChar char="-"/>
            </a:pPr>
            <a:r>
              <a:rPr lang="en-CA" dirty="0"/>
              <a:t>That you can take as many “snapshots” and commits you want, being that stable or not.</a:t>
            </a:r>
          </a:p>
          <a:p>
            <a:pPr marL="171450" indent="-171450">
              <a:buFontTx/>
              <a:buChar char="-"/>
            </a:pPr>
            <a:r>
              <a:rPr lang="en-CA" dirty="0"/>
              <a:t>Reduces the iterations of mistakes committed into the main server repository.</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9</a:t>
            </a:fld>
            <a:endParaRPr lang="en-CA"/>
          </a:p>
        </p:txBody>
      </p:sp>
    </p:spTree>
    <p:extLst>
      <p:ext uri="{BB962C8B-B14F-4D97-AF65-F5344CB8AC3E}">
        <p14:creationId xmlns:p14="http://schemas.microsoft.com/office/powerpoint/2010/main" val="275245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6A9F-787A-4D9E-A9CA-2A28D74DE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0DF2D6-AC6B-4015-AED3-1A427B713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1D39531-907B-41B8-AAF6-98B6234A3E45}"/>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27565E31-6553-461E-927C-0DE9856136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1C45F2-AC1B-45EF-AB03-6EFA985F0FC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6866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9662-5134-4CD9-8460-465319470F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541216-FAA8-4F35-8231-40632C34CD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CE5D4-2936-441E-A5D0-A3A6FB4BAE7D}"/>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6D784232-772A-47E7-BCEF-DDE3A51A5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3B2200-05F3-4DBC-8A71-606C47A2E76E}"/>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810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E86B-3425-42A4-ACD6-BFA868773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7A99B3-FEDE-404D-8C29-58071F3D1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FA207A-7794-47C6-86F5-6C0A939E560B}"/>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81C18439-0EDE-408A-8D2E-A0A4A3C6E5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183E30-12BB-4AD4-B642-B4F5BA9F5721}"/>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0098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595-7643-4A23-9A6E-BCA5AFD4CE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4AFB98-3964-4828-8D97-681A948FC3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E62AF-A48B-4D93-B3D7-8742D8DCF479}"/>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09C14AE6-5348-47F8-8B58-50289CAD2B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7D555E-E5F1-44C3-B56C-BD9C5CCAF1A4}"/>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3674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EF2-0577-439A-939C-87CB67EC9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1315D43-9BA8-498C-8117-5B6CAA551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EEA303-D35F-4989-BB33-CB1D8E25B060}"/>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BE0C8B85-DBF3-416C-A6AB-77DD3C5C7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06AE0-67D0-42D3-B113-C7FCBA37180C}"/>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8216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F77A-B5DD-4CC1-A369-923F9A6667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9F334E-3160-4909-A0B8-1E2BF970B5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8CE477-891E-45E1-B29F-5CD4A49F13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A3D39FD-54AF-47DB-B831-2F81B814B24C}"/>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6" name="Footer Placeholder 5">
            <a:extLst>
              <a:ext uri="{FF2B5EF4-FFF2-40B4-BE49-F238E27FC236}">
                <a16:creationId xmlns:a16="http://schemas.microsoft.com/office/drawing/2014/main" id="{F7569CB9-AD95-42E4-BEAA-D55D8A2868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FCA6A8-D237-430B-8295-B0B3BDC0787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74593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CC0-A368-4534-AE72-DD001F9EAC3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5EC68A-F913-4DC5-90C9-DFC30A345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A5C8F-EEB3-4EA1-8725-2E603FAAE3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50530A-074E-42A1-9B8A-93FD058C7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A0EBCF-DDA8-4838-9BF9-AA534030B6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36E9E9-F6A7-4F2E-BDDF-F0BAB56A850E}"/>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8" name="Footer Placeholder 7">
            <a:extLst>
              <a:ext uri="{FF2B5EF4-FFF2-40B4-BE49-F238E27FC236}">
                <a16:creationId xmlns:a16="http://schemas.microsoft.com/office/drawing/2014/main" id="{04434E18-0723-4914-96AA-58BA746893D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EA349A-9482-45C0-B03D-F4D2F0BFE6AA}"/>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9496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5EAF-A5CE-4218-82EA-6EF2CF1352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0E82FD4-D96E-4082-BFC1-10AB85404DF7}"/>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4" name="Footer Placeholder 3">
            <a:extLst>
              <a:ext uri="{FF2B5EF4-FFF2-40B4-BE49-F238E27FC236}">
                <a16:creationId xmlns:a16="http://schemas.microsoft.com/office/drawing/2014/main" id="{7E5CE6A0-6F0B-48CA-91B9-AC30DC7A68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3B7985-0745-4FB6-ACAC-FFDC7062D49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81496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6A883-F7E8-420D-B78B-1A9B9A60C3C3}"/>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3" name="Footer Placeholder 2">
            <a:extLst>
              <a:ext uri="{FF2B5EF4-FFF2-40B4-BE49-F238E27FC236}">
                <a16:creationId xmlns:a16="http://schemas.microsoft.com/office/drawing/2014/main" id="{4F1004EF-B06A-4CBA-BF2F-140BFCD8BF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A14B1D-0E92-4F32-9BFD-DAA5B62115B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75683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D4D-D9F3-4159-95DF-964C1801F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A71B56-521E-41FF-92D6-59B906B01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BE0CF3-0871-4231-8117-FB0E69026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9BB28-FCC2-44AE-8317-F44399596A38}"/>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6" name="Footer Placeholder 5">
            <a:extLst>
              <a:ext uri="{FF2B5EF4-FFF2-40B4-BE49-F238E27FC236}">
                <a16:creationId xmlns:a16="http://schemas.microsoft.com/office/drawing/2014/main" id="{F617D4D6-F3AE-4751-A457-7C1AF2FB8E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2043C9-92D0-4069-BD9D-16052485C302}"/>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8146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34D7-C5A3-4F1E-958A-391C38FA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572099-2591-4CDB-B660-88A01B772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F411421-E9F7-47DF-B1D6-969F3B899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5F52DF-D5B6-4DB9-BFD9-77F2E81A98E1}"/>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6" name="Footer Placeholder 5">
            <a:extLst>
              <a:ext uri="{FF2B5EF4-FFF2-40B4-BE49-F238E27FC236}">
                <a16:creationId xmlns:a16="http://schemas.microsoft.com/office/drawing/2014/main" id="{08B19E94-AD1A-4342-8971-5F2B9B17DD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388B96-DA69-40C7-B551-563292E12928}"/>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3931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356FE-FD87-465F-AFC7-3CD12CF4D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C16B0A-4DCE-4570-B29D-244F27413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310488-3501-4171-B159-BD4CC174F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7AB9873B-CE5A-429A-837D-DC0FA0BA0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93694DE-C9CF-4E1A-995F-AB9B26CEC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2674-C8ED-451B-904A-73CBBDB43563}" type="slidenum">
              <a:rPr lang="en-CA" smtClean="0"/>
              <a:t>‹#›</a:t>
            </a:fld>
            <a:endParaRPr lang="en-CA"/>
          </a:p>
        </p:txBody>
      </p:sp>
    </p:spTree>
    <p:extLst>
      <p:ext uri="{BB962C8B-B14F-4D97-AF65-F5344CB8AC3E}">
        <p14:creationId xmlns:p14="http://schemas.microsoft.com/office/powerpoint/2010/main" val="213456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5.pn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600343" y="2820837"/>
            <a:ext cx="2996974" cy="3508653"/>
          </a:xfrm>
          <a:prstGeom prst="rect">
            <a:avLst/>
          </a:prstGeom>
          <a:noFill/>
        </p:spPr>
        <p:txBody>
          <a:bodyPr wrap="none" rtlCol="0">
            <a:spAutoFit/>
          </a:bodyPr>
          <a:lstStyle/>
          <a:p>
            <a:pPr algn="ctr"/>
            <a:r>
              <a:rPr lang="en-CA" sz="3200" b="1" dirty="0">
                <a:solidFill>
                  <a:schemeClr val="accent1">
                    <a:lumMod val="50000"/>
                  </a:schemeClr>
                </a:solidFill>
              </a:rPr>
              <a:t>IS Team Updates</a:t>
            </a:r>
            <a:endParaRPr lang="en-CA" b="1" dirty="0">
              <a:solidFill>
                <a:schemeClr val="accent1">
                  <a:lumMod val="50000"/>
                </a:schemeClr>
              </a:solidFill>
            </a:endParaRPr>
          </a:p>
          <a:p>
            <a:pPr algn="ctr"/>
            <a:r>
              <a:rPr lang="en-CA" sz="2400" dirty="0">
                <a:solidFill>
                  <a:schemeClr val="accent1">
                    <a:lumMod val="50000"/>
                  </a:schemeClr>
                </a:solidFill>
              </a:rPr>
              <a:t>November 22nd</a:t>
            </a:r>
          </a:p>
          <a:p>
            <a:pPr algn="ctr"/>
            <a:endParaRPr lang="en-CA" sz="2000" dirty="0">
              <a:solidFill>
                <a:srgbClr val="FFC000"/>
              </a:solidFill>
            </a:endParaRPr>
          </a:p>
          <a:p>
            <a:pPr algn="ctr"/>
            <a:endParaRPr lang="en-CA" sz="2000" dirty="0">
              <a:solidFill>
                <a:srgbClr val="FFC000"/>
              </a:solidFill>
            </a:endParaRPr>
          </a:p>
          <a:p>
            <a:pPr algn="ctr"/>
            <a:r>
              <a:rPr lang="en-CA" b="1" dirty="0">
                <a:solidFill>
                  <a:schemeClr val="accent1">
                    <a:lumMod val="50000"/>
                  </a:schemeClr>
                </a:solidFill>
              </a:rPr>
              <a:t>Hosted by the Java Team:</a:t>
            </a:r>
          </a:p>
          <a:p>
            <a:pPr algn="ctr"/>
            <a:r>
              <a:rPr lang="en-CA" dirty="0">
                <a:solidFill>
                  <a:schemeClr val="accent1">
                    <a:lumMod val="50000"/>
                  </a:schemeClr>
                </a:solidFill>
              </a:rPr>
              <a:t>Alan Hummel</a:t>
            </a:r>
          </a:p>
          <a:p>
            <a:pPr algn="ctr"/>
            <a:r>
              <a:rPr lang="en-CA" dirty="0">
                <a:solidFill>
                  <a:schemeClr val="accent1">
                    <a:lumMod val="50000"/>
                  </a:schemeClr>
                </a:solidFill>
              </a:rPr>
              <a:t>Alex Basaric</a:t>
            </a:r>
          </a:p>
          <a:p>
            <a:pPr algn="ctr"/>
            <a:r>
              <a:rPr lang="en-CA" strike="sngStrike" dirty="0">
                <a:solidFill>
                  <a:schemeClr val="accent1">
                    <a:lumMod val="50000"/>
                  </a:schemeClr>
                </a:solidFill>
              </a:rPr>
              <a:t>Douglas Marques</a:t>
            </a:r>
          </a:p>
          <a:p>
            <a:pPr algn="ctr"/>
            <a:r>
              <a:rPr lang="en-CA" dirty="0">
                <a:solidFill>
                  <a:schemeClr val="accent1">
                    <a:lumMod val="50000"/>
                  </a:schemeClr>
                </a:solidFill>
              </a:rPr>
              <a:t>Mihir Maniar</a:t>
            </a:r>
          </a:p>
          <a:p>
            <a:pPr algn="ctr"/>
            <a:r>
              <a:rPr lang="en-CA" dirty="0">
                <a:solidFill>
                  <a:schemeClr val="accent1">
                    <a:lumMod val="50000"/>
                  </a:schemeClr>
                </a:solidFill>
              </a:rPr>
              <a:t>Olga Agady</a:t>
            </a:r>
          </a:p>
          <a:p>
            <a:pPr algn="ctr"/>
            <a:r>
              <a:rPr lang="en-CA" dirty="0">
                <a:solidFill>
                  <a:schemeClr val="accent1">
                    <a:lumMod val="50000"/>
                  </a:schemeClr>
                </a:solidFill>
              </a:rPr>
              <a:t>Ryan Do</a:t>
            </a:r>
          </a:p>
        </p:txBody>
      </p:sp>
      <p:pic>
        <p:nvPicPr>
          <p:cNvPr id="3" name="Picture 2">
            <a:extLst>
              <a:ext uri="{FF2B5EF4-FFF2-40B4-BE49-F238E27FC236}">
                <a16:creationId xmlns:a16="http://schemas.microsoft.com/office/drawing/2014/main" id="{14DF9E0D-C905-4686-8FFB-D5EA1CBF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25808" y="5190662"/>
            <a:ext cx="250626" cy="225993"/>
          </a:xfrm>
          <a:prstGeom prst="rect">
            <a:avLst/>
          </a:prstGeom>
        </p:spPr>
      </p:pic>
      <p:pic>
        <p:nvPicPr>
          <p:cNvPr id="8" name="Picture 7">
            <a:extLst>
              <a:ext uri="{FF2B5EF4-FFF2-40B4-BE49-F238E27FC236}">
                <a16:creationId xmlns:a16="http://schemas.microsoft.com/office/drawing/2014/main" id="{C5ADABDE-7EDF-4C30-8486-0EF810007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4958" y="4518772"/>
            <a:ext cx="830264" cy="1569771"/>
          </a:xfrm>
          <a:prstGeom prst="rect">
            <a:avLst/>
          </a:prstGeom>
        </p:spPr>
      </p:pic>
    </p:spTree>
    <p:extLst>
      <p:ext uri="{BB962C8B-B14F-4D97-AF65-F5344CB8AC3E}">
        <p14:creationId xmlns:p14="http://schemas.microsoft.com/office/powerpoint/2010/main" val="19738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65993"/>
            <a:ext cx="7614905" cy="707886"/>
          </a:xfrm>
          <a:prstGeom prst="rect">
            <a:avLst/>
          </a:prstGeom>
          <a:noFill/>
        </p:spPr>
        <p:txBody>
          <a:bodyPr wrap="none" rtlCol="0">
            <a:spAutoFit/>
          </a:bodyPr>
          <a:lstStyle/>
          <a:p>
            <a:pPr algn="ctr"/>
            <a:r>
              <a:rPr lang="en-CA" sz="4000" b="1" dirty="0">
                <a:solidFill>
                  <a:schemeClr val="accent1">
                    <a:lumMod val="50000"/>
                  </a:schemeClr>
                </a:solidFill>
              </a:rPr>
              <a:t>Distributed 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736371" y="2155896"/>
            <a:ext cx="9200109" cy="523220"/>
          </a:xfrm>
          <a:prstGeom prst="rect">
            <a:avLst/>
          </a:prstGeom>
        </p:spPr>
        <p:txBody>
          <a:bodyPr wrap="square">
            <a:spAutoFit/>
          </a:bodyPr>
          <a:lstStyle/>
          <a:p>
            <a:r>
              <a:rPr lang="en-CA" sz="2800" b="1" dirty="0">
                <a:solidFill>
                  <a:schemeClr val="accent1">
                    <a:lumMod val="50000"/>
                  </a:schemeClr>
                </a:solidFill>
              </a:rPr>
              <a:t>Local fully mirrors a Remote repository.</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496161" y="234231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4DA529B9-FE02-4125-82CC-55AB2AA28897}"/>
              </a:ext>
            </a:extLst>
          </p:cNvPr>
          <p:cNvSpPr/>
          <p:nvPr/>
        </p:nvSpPr>
        <p:spPr>
          <a:xfrm>
            <a:off x="736371" y="2842165"/>
            <a:ext cx="4369029" cy="523220"/>
          </a:xfrm>
          <a:prstGeom prst="rect">
            <a:avLst/>
          </a:prstGeom>
        </p:spPr>
        <p:txBody>
          <a:bodyPr wrap="square">
            <a:spAutoFit/>
          </a:bodyPr>
          <a:lstStyle/>
          <a:p>
            <a:r>
              <a:rPr lang="en-CA" sz="2800" b="1" dirty="0">
                <a:solidFill>
                  <a:schemeClr val="accent1">
                    <a:lumMod val="50000"/>
                  </a:schemeClr>
                </a:solidFill>
              </a:rPr>
              <a:t>Can work off-line.</a:t>
            </a:r>
          </a:p>
        </p:txBody>
      </p:sp>
      <p:sp>
        <p:nvSpPr>
          <p:cNvPr id="10" name="Flowchart: Connector 9">
            <a:extLst>
              <a:ext uri="{FF2B5EF4-FFF2-40B4-BE49-F238E27FC236}">
                <a16:creationId xmlns:a16="http://schemas.microsoft.com/office/drawing/2014/main" id="{823D2660-DAEE-4933-A1F7-D02DC4983DE9}"/>
              </a:ext>
            </a:extLst>
          </p:cNvPr>
          <p:cNvSpPr/>
          <p:nvPr/>
        </p:nvSpPr>
        <p:spPr>
          <a:xfrm>
            <a:off x="496161" y="302858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DDFEA45-52B7-4A45-92EE-07CB5638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24882"/>
            <a:ext cx="1265922" cy="1265922"/>
          </a:xfrm>
          <a:prstGeom prst="rect">
            <a:avLst/>
          </a:prstGeom>
        </p:spPr>
      </p:pic>
      <p:sp>
        <p:nvSpPr>
          <p:cNvPr id="12" name="Rectangle 11">
            <a:extLst>
              <a:ext uri="{FF2B5EF4-FFF2-40B4-BE49-F238E27FC236}">
                <a16:creationId xmlns:a16="http://schemas.microsoft.com/office/drawing/2014/main" id="{18591DC3-080F-4E3A-B03A-817AA824DC47}"/>
              </a:ext>
            </a:extLst>
          </p:cNvPr>
          <p:cNvSpPr/>
          <p:nvPr/>
        </p:nvSpPr>
        <p:spPr>
          <a:xfrm>
            <a:off x="736371" y="3564204"/>
            <a:ext cx="8026629" cy="523220"/>
          </a:xfrm>
          <a:prstGeom prst="rect">
            <a:avLst/>
          </a:prstGeom>
        </p:spPr>
        <p:txBody>
          <a:bodyPr wrap="square">
            <a:spAutoFit/>
          </a:bodyPr>
          <a:lstStyle/>
          <a:p>
            <a:r>
              <a:rPr lang="en-CA" sz="2800" b="1" dirty="0">
                <a:solidFill>
                  <a:schemeClr val="accent1">
                    <a:lumMod val="50000"/>
                  </a:schemeClr>
                </a:solidFill>
              </a:rPr>
              <a:t>Allow the creation of branches (On-line or Off-line). </a:t>
            </a:r>
          </a:p>
        </p:txBody>
      </p:sp>
      <p:sp>
        <p:nvSpPr>
          <p:cNvPr id="13" name="Flowchart: Connector 12">
            <a:extLst>
              <a:ext uri="{FF2B5EF4-FFF2-40B4-BE49-F238E27FC236}">
                <a16:creationId xmlns:a16="http://schemas.microsoft.com/office/drawing/2014/main" id="{B663E216-DBE2-4F0E-9590-C45F82D3D7F2}"/>
              </a:ext>
            </a:extLst>
          </p:cNvPr>
          <p:cNvSpPr/>
          <p:nvPr/>
        </p:nvSpPr>
        <p:spPr>
          <a:xfrm>
            <a:off x="496161" y="375062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42CF9A82-BF3C-4430-9317-F7D624149545}"/>
              </a:ext>
            </a:extLst>
          </p:cNvPr>
          <p:cNvSpPr/>
          <p:nvPr/>
        </p:nvSpPr>
        <p:spPr>
          <a:xfrm>
            <a:off x="736371" y="4326214"/>
            <a:ext cx="6261329" cy="523220"/>
          </a:xfrm>
          <a:prstGeom prst="rect">
            <a:avLst/>
          </a:prstGeom>
        </p:spPr>
        <p:txBody>
          <a:bodyPr wrap="square">
            <a:spAutoFit/>
          </a:bodyPr>
          <a:lstStyle/>
          <a:p>
            <a:r>
              <a:rPr lang="en-CA" sz="2800" b="1" dirty="0">
                <a:solidFill>
                  <a:schemeClr val="accent1">
                    <a:lumMod val="50000"/>
                  </a:schemeClr>
                </a:solidFill>
              </a:rPr>
              <a:t>Allow checking logs (On-line or Off-line).</a:t>
            </a:r>
          </a:p>
        </p:txBody>
      </p:sp>
      <p:sp>
        <p:nvSpPr>
          <p:cNvPr id="15" name="Flowchart: Connector 14">
            <a:extLst>
              <a:ext uri="{FF2B5EF4-FFF2-40B4-BE49-F238E27FC236}">
                <a16:creationId xmlns:a16="http://schemas.microsoft.com/office/drawing/2014/main" id="{1F32BEBC-1D5B-472D-8D8A-1A647756CED4}"/>
              </a:ext>
            </a:extLst>
          </p:cNvPr>
          <p:cNvSpPr/>
          <p:nvPr/>
        </p:nvSpPr>
        <p:spPr>
          <a:xfrm>
            <a:off x="496161" y="451263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7917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79426"/>
            <a:ext cx="5200143" cy="707886"/>
          </a:xfrm>
          <a:prstGeom prst="rect">
            <a:avLst/>
          </a:prstGeom>
          <a:noFill/>
        </p:spPr>
        <p:txBody>
          <a:bodyPr wrap="none" rtlCol="0">
            <a:spAutoFit/>
          </a:bodyPr>
          <a:lstStyle/>
          <a:p>
            <a:pPr algn="ctr"/>
            <a:r>
              <a:rPr lang="en-CA" sz="4000" b="1" dirty="0">
                <a:solidFill>
                  <a:schemeClr val="accent1">
                    <a:lumMod val="50000"/>
                  </a:schemeClr>
                </a:solidFill>
              </a:rPr>
              <a:t>Advantages of using Git</a:t>
            </a:r>
          </a:p>
        </p:txBody>
      </p:sp>
      <p:pic>
        <p:nvPicPr>
          <p:cNvPr id="26" name="Picture 25"/>
          <p:cNvPicPr>
            <a:picLocks noChangeAspect="1"/>
          </p:cNvPicPr>
          <p:nvPr/>
        </p:nvPicPr>
        <p:blipFill>
          <a:blip r:embed="rId3"/>
          <a:stretch>
            <a:fillRect/>
          </a:stretch>
        </p:blipFill>
        <p:spPr>
          <a:xfrm>
            <a:off x="9445775" y="907901"/>
            <a:ext cx="2347163" cy="3101609"/>
          </a:xfrm>
          <a:prstGeom prst="rect">
            <a:avLst/>
          </a:prstGeom>
        </p:spPr>
      </p:pic>
      <p:sp>
        <p:nvSpPr>
          <p:cNvPr id="22" name="Rectangle 21">
            <a:extLst>
              <a:ext uri="{FF2B5EF4-FFF2-40B4-BE49-F238E27FC236}">
                <a16:creationId xmlns:a16="http://schemas.microsoft.com/office/drawing/2014/main" id="{40AD4F5D-555D-42E8-A4FA-0CF75DFA8D6F}"/>
              </a:ext>
            </a:extLst>
          </p:cNvPr>
          <p:cNvSpPr/>
          <p:nvPr/>
        </p:nvSpPr>
        <p:spPr>
          <a:xfrm>
            <a:off x="736371" y="2460700"/>
            <a:ext cx="4369029" cy="523220"/>
          </a:xfrm>
          <a:prstGeom prst="rect">
            <a:avLst/>
          </a:prstGeom>
        </p:spPr>
        <p:txBody>
          <a:bodyPr wrap="square">
            <a:spAutoFit/>
          </a:bodyPr>
          <a:lstStyle/>
          <a:p>
            <a:r>
              <a:rPr lang="en-CA" sz="2800" b="1" dirty="0">
                <a:solidFill>
                  <a:schemeClr val="accent1">
                    <a:lumMod val="50000"/>
                  </a:schemeClr>
                </a:solidFill>
              </a:rPr>
              <a:t>It’s faster for branching.</a:t>
            </a:r>
          </a:p>
        </p:txBody>
      </p:sp>
      <p:sp>
        <p:nvSpPr>
          <p:cNvPr id="23" name="Flowchart: Connector 22">
            <a:extLst>
              <a:ext uri="{FF2B5EF4-FFF2-40B4-BE49-F238E27FC236}">
                <a16:creationId xmlns:a16="http://schemas.microsoft.com/office/drawing/2014/main" id="{E47F2897-2779-423E-8B0C-288477B604E4}"/>
              </a:ext>
            </a:extLst>
          </p:cNvPr>
          <p:cNvSpPr/>
          <p:nvPr/>
        </p:nvSpPr>
        <p:spPr>
          <a:xfrm>
            <a:off x="496161" y="2647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4612D7BD-38AD-4098-ACCD-560A6D4C870F}"/>
              </a:ext>
            </a:extLst>
          </p:cNvPr>
          <p:cNvSpPr/>
          <p:nvPr/>
        </p:nvSpPr>
        <p:spPr>
          <a:xfrm>
            <a:off x="736371" y="3146969"/>
            <a:ext cx="5664429" cy="523220"/>
          </a:xfrm>
          <a:prstGeom prst="rect">
            <a:avLst/>
          </a:prstGeom>
        </p:spPr>
        <p:txBody>
          <a:bodyPr wrap="square">
            <a:spAutoFit/>
          </a:bodyPr>
          <a:lstStyle/>
          <a:p>
            <a:r>
              <a:rPr lang="en-CA" sz="2800" b="1" dirty="0">
                <a:solidFill>
                  <a:schemeClr val="accent1">
                    <a:lumMod val="50000"/>
                  </a:schemeClr>
                </a:solidFill>
              </a:rPr>
              <a:t>It is secure (SHA-1 cryptography).</a:t>
            </a:r>
          </a:p>
        </p:txBody>
      </p:sp>
      <p:sp>
        <p:nvSpPr>
          <p:cNvPr id="25" name="Flowchart: Connector 24">
            <a:extLst>
              <a:ext uri="{FF2B5EF4-FFF2-40B4-BE49-F238E27FC236}">
                <a16:creationId xmlns:a16="http://schemas.microsoft.com/office/drawing/2014/main" id="{80432FCC-0BDD-427B-A754-E82B5FF01E59}"/>
              </a:ext>
            </a:extLst>
          </p:cNvPr>
          <p:cNvSpPr/>
          <p:nvPr/>
        </p:nvSpPr>
        <p:spPr>
          <a:xfrm>
            <a:off x="496161" y="333338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7F625E9F-C9B4-4C2F-9CF0-3A47DCCC40E4}"/>
              </a:ext>
            </a:extLst>
          </p:cNvPr>
          <p:cNvSpPr/>
          <p:nvPr/>
        </p:nvSpPr>
        <p:spPr>
          <a:xfrm>
            <a:off x="736371" y="3869008"/>
            <a:ext cx="8407629" cy="523220"/>
          </a:xfrm>
          <a:prstGeom prst="rect">
            <a:avLst/>
          </a:prstGeom>
        </p:spPr>
        <p:txBody>
          <a:bodyPr wrap="square">
            <a:spAutoFit/>
          </a:bodyPr>
          <a:lstStyle/>
          <a:p>
            <a:r>
              <a:rPr lang="en-CA" sz="2800" b="1" dirty="0">
                <a:solidFill>
                  <a:schemeClr val="accent1">
                    <a:lumMod val="50000"/>
                  </a:schemeClr>
                </a:solidFill>
              </a:rPr>
              <a:t>Lightweight. (Doesn’t require a lot of processing power)</a:t>
            </a:r>
          </a:p>
        </p:txBody>
      </p:sp>
      <p:sp>
        <p:nvSpPr>
          <p:cNvPr id="32" name="Flowchart: Connector 31">
            <a:extLst>
              <a:ext uri="{FF2B5EF4-FFF2-40B4-BE49-F238E27FC236}">
                <a16:creationId xmlns:a16="http://schemas.microsoft.com/office/drawing/2014/main" id="{8824DF2B-C9ED-4BE7-B1F8-98D84B43D898}"/>
              </a:ext>
            </a:extLst>
          </p:cNvPr>
          <p:cNvSpPr/>
          <p:nvPr/>
        </p:nvSpPr>
        <p:spPr>
          <a:xfrm>
            <a:off x="496161" y="405542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909AA301-2854-4468-83A2-6D1B46D23440}"/>
              </a:ext>
            </a:extLst>
          </p:cNvPr>
          <p:cNvSpPr/>
          <p:nvPr/>
        </p:nvSpPr>
        <p:spPr>
          <a:xfrm>
            <a:off x="736371" y="4631018"/>
            <a:ext cx="6261329" cy="523220"/>
          </a:xfrm>
          <a:prstGeom prst="rect">
            <a:avLst/>
          </a:prstGeom>
        </p:spPr>
        <p:txBody>
          <a:bodyPr wrap="square">
            <a:spAutoFit/>
          </a:bodyPr>
          <a:lstStyle/>
          <a:p>
            <a:r>
              <a:rPr lang="en-CA" sz="2800" b="1" dirty="0">
                <a:solidFill>
                  <a:schemeClr val="accent1">
                    <a:lumMod val="50000"/>
                  </a:schemeClr>
                </a:solidFill>
              </a:rPr>
              <a:t>Free and Open Source.</a:t>
            </a:r>
          </a:p>
        </p:txBody>
      </p:sp>
      <p:sp>
        <p:nvSpPr>
          <p:cNvPr id="34" name="Flowchart: Connector 33">
            <a:extLst>
              <a:ext uri="{FF2B5EF4-FFF2-40B4-BE49-F238E27FC236}">
                <a16:creationId xmlns:a16="http://schemas.microsoft.com/office/drawing/2014/main" id="{DD10713F-087F-4398-AA43-600E7124BE48}"/>
              </a:ext>
            </a:extLst>
          </p:cNvPr>
          <p:cNvSpPr/>
          <p:nvPr/>
        </p:nvSpPr>
        <p:spPr>
          <a:xfrm>
            <a:off x="496161" y="48174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34">
            <a:extLst>
              <a:ext uri="{FF2B5EF4-FFF2-40B4-BE49-F238E27FC236}">
                <a16:creationId xmlns:a16="http://schemas.microsoft.com/office/drawing/2014/main" id="{B010624D-7F01-477A-885C-8B4B44CB1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016" y="5317138"/>
            <a:ext cx="1265922" cy="1265922"/>
          </a:xfrm>
          <a:prstGeom prst="rect">
            <a:avLst/>
          </a:prstGeom>
        </p:spPr>
      </p:pic>
    </p:spTree>
    <p:extLst>
      <p:ext uri="{BB962C8B-B14F-4D97-AF65-F5344CB8AC3E}">
        <p14:creationId xmlns:p14="http://schemas.microsoft.com/office/powerpoint/2010/main" val="417385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57360"/>
            <a:ext cx="3912226" cy="707886"/>
          </a:xfrm>
          <a:prstGeom prst="rect">
            <a:avLst/>
          </a:prstGeom>
          <a:noFill/>
        </p:spPr>
        <p:txBody>
          <a:bodyPr wrap="none" rtlCol="0">
            <a:spAutoFit/>
          </a:bodyPr>
          <a:lstStyle/>
          <a:p>
            <a:pPr algn="ctr"/>
            <a:r>
              <a:rPr lang="en-CA" sz="4000" b="1" dirty="0">
                <a:solidFill>
                  <a:schemeClr val="accent1">
                    <a:lumMod val="50000"/>
                  </a:schemeClr>
                </a:solidFill>
              </a:rPr>
              <a:t>Git Terminologies</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803" y="5585936"/>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1724100"/>
            <a:ext cx="4369029" cy="523220"/>
          </a:xfrm>
          <a:prstGeom prst="rect">
            <a:avLst/>
          </a:prstGeom>
        </p:spPr>
        <p:txBody>
          <a:bodyPr wrap="square">
            <a:spAutoFit/>
          </a:bodyPr>
          <a:lstStyle/>
          <a:p>
            <a:r>
              <a:rPr lang="en-CA" sz="2800" b="1" dirty="0">
                <a:solidFill>
                  <a:schemeClr val="accent1">
                    <a:lumMod val="50000"/>
                  </a:schemeClr>
                </a:solidFill>
              </a:rPr>
              <a:t>Local Repository.</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19105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4D91222C-75DD-4EE9-9B91-66E20809E223}"/>
              </a:ext>
            </a:extLst>
          </p:cNvPr>
          <p:cNvSpPr/>
          <p:nvPr/>
        </p:nvSpPr>
        <p:spPr>
          <a:xfrm>
            <a:off x="749071" y="2479172"/>
            <a:ext cx="7798029" cy="523220"/>
          </a:xfrm>
          <a:prstGeom prst="rect">
            <a:avLst/>
          </a:prstGeom>
        </p:spPr>
        <p:txBody>
          <a:bodyPr wrap="square">
            <a:spAutoFit/>
          </a:bodyPr>
          <a:lstStyle/>
          <a:p>
            <a:r>
              <a:rPr lang="en-CA" sz="2800" b="1" dirty="0">
                <a:solidFill>
                  <a:schemeClr val="accent1">
                    <a:lumMod val="50000"/>
                  </a:schemeClr>
                </a:solidFill>
              </a:rPr>
              <a:t>Working Directory and Staging Area or Index.</a:t>
            </a:r>
          </a:p>
        </p:txBody>
      </p:sp>
      <p:sp>
        <p:nvSpPr>
          <p:cNvPr id="31" name="Flowchart: Connector 30">
            <a:extLst>
              <a:ext uri="{FF2B5EF4-FFF2-40B4-BE49-F238E27FC236}">
                <a16:creationId xmlns:a16="http://schemas.microsoft.com/office/drawing/2014/main" id="{10D38AF6-FA36-41B9-A485-242D207AC522}"/>
              </a:ext>
            </a:extLst>
          </p:cNvPr>
          <p:cNvSpPr/>
          <p:nvPr/>
        </p:nvSpPr>
        <p:spPr>
          <a:xfrm>
            <a:off x="508861" y="26655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6B355CD-6705-426F-BF20-B76EC41946D6}"/>
              </a:ext>
            </a:extLst>
          </p:cNvPr>
          <p:cNvSpPr/>
          <p:nvPr/>
        </p:nvSpPr>
        <p:spPr>
          <a:xfrm>
            <a:off x="3721100" y="3161246"/>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Directory</a:t>
            </a:r>
          </a:p>
        </p:txBody>
      </p:sp>
      <p:sp>
        <p:nvSpPr>
          <p:cNvPr id="32" name="Rectangle 31">
            <a:extLst>
              <a:ext uri="{FF2B5EF4-FFF2-40B4-BE49-F238E27FC236}">
                <a16:creationId xmlns:a16="http://schemas.microsoft.com/office/drawing/2014/main" id="{6F5CF91B-89C7-4237-BD37-A088AF4D322A}"/>
              </a:ext>
            </a:extLst>
          </p:cNvPr>
          <p:cNvSpPr/>
          <p:nvPr/>
        </p:nvSpPr>
        <p:spPr>
          <a:xfrm>
            <a:off x="3721100" y="4457374"/>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Staging Area</a:t>
            </a:r>
          </a:p>
        </p:txBody>
      </p:sp>
      <p:sp>
        <p:nvSpPr>
          <p:cNvPr id="33" name="Rectangle 32">
            <a:extLst>
              <a:ext uri="{FF2B5EF4-FFF2-40B4-BE49-F238E27FC236}">
                <a16:creationId xmlns:a16="http://schemas.microsoft.com/office/drawing/2014/main" id="{08092EF3-B96F-494F-85DB-3F44E43DC666}"/>
              </a:ext>
            </a:extLst>
          </p:cNvPr>
          <p:cNvSpPr/>
          <p:nvPr/>
        </p:nvSpPr>
        <p:spPr>
          <a:xfrm>
            <a:off x="3721100" y="5753502"/>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Git Repository</a:t>
            </a:r>
          </a:p>
        </p:txBody>
      </p:sp>
      <p:cxnSp>
        <p:nvCxnSpPr>
          <p:cNvPr id="12" name="Straight Arrow Connector 11">
            <a:extLst>
              <a:ext uri="{FF2B5EF4-FFF2-40B4-BE49-F238E27FC236}">
                <a16:creationId xmlns:a16="http://schemas.microsoft.com/office/drawing/2014/main" id="{5AF18125-2067-45D0-B7A7-4FC9324BC85F}"/>
              </a:ext>
            </a:extLst>
          </p:cNvPr>
          <p:cNvCxnSpPr>
            <a:stCxn id="10" idx="2"/>
            <a:endCxn id="32" idx="0"/>
          </p:cNvCxnSpPr>
          <p:nvPr/>
        </p:nvCxnSpPr>
        <p:spPr>
          <a:xfrm>
            <a:off x="5981700" y="3808946"/>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B261B6-D16A-406E-A553-A1F3C107FE14}"/>
              </a:ext>
            </a:extLst>
          </p:cNvPr>
          <p:cNvCxnSpPr>
            <a:stCxn id="32" idx="2"/>
            <a:endCxn id="33" idx="0"/>
          </p:cNvCxnSpPr>
          <p:nvPr/>
        </p:nvCxnSpPr>
        <p:spPr>
          <a:xfrm>
            <a:off x="5981700" y="5105074"/>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B307C9A-7FC7-451A-BBA6-1B80DF95CBD3}"/>
              </a:ext>
            </a:extLst>
          </p:cNvPr>
          <p:cNvSpPr/>
          <p:nvPr/>
        </p:nvSpPr>
        <p:spPr>
          <a:xfrm>
            <a:off x="6399109" y="3955534"/>
            <a:ext cx="1932092" cy="369332"/>
          </a:xfrm>
          <a:prstGeom prst="rect">
            <a:avLst/>
          </a:prstGeom>
        </p:spPr>
        <p:txBody>
          <a:bodyPr wrap="square">
            <a:spAutoFit/>
          </a:bodyPr>
          <a:lstStyle/>
          <a:p>
            <a:r>
              <a:rPr lang="en-CA" b="1" dirty="0">
                <a:solidFill>
                  <a:schemeClr val="accent1">
                    <a:lumMod val="50000"/>
                  </a:schemeClr>
                </a:solidFill>
              </a:rPr>
              <a:t>Git add operation</a:t>
            </a:r>
            <a:endParaRPr lang="en-CA" dirty="0"/>
          </a:p>
        </p:txBody>
      </p:sp>
      <p:sp>
        <p:nvSpPr>
          <p:cNvPr id="36" name="Rectangle 35">
            <a:extLst>
              <a:ext uri="{FF2B5EF4-FFF2-40B4-BE49-F238E27FC236}">
                <a16:creationId xmlns:a16="http://schemas.microsoft.com/office/drawing/2014/main" id="{29482AEE-34E4-476E-8BDC-15DD3801AB95}"/>
              </a:ext>
            </a:extLst>
          </p:cNvPr>
          <p:cNvSpPr/>
          <p:nvPr/>
        </p:nvSpPr>
        <p:spPr>
          <a:xfrm>
            <a:off x="6399109" y="5237582"/>
            <a:ext cx="2274992" cy="369332"/>
          </a:xfrm>
          <a:prstGeom prst="rect">
            <a:avLst/>
          </a:prstGeom>
        </p:spPr>
        <p:txBody>
          <a:bodyPr wrap="square">
            <a:spAutoFit/>
          </a:bodyPr>
          <a:lstStyle/>
          <a:p>
            <a:r>
              <a:rPr lang="en-CA" b="1" dirty="0">
                <a:solidFill>
                  <a:schemeClr val="accent1">
                    <a:lumMod val="50000"/>
                  </a:schemeClr>
                </a:solidFill>
              </a:rPr>
              <a:t>Git commit operation</a:t>
            </a:r>
            <a:endParaRPr lang="en-CA" dirty="0"/>
          </a:p>
        </p:txBody>
      </p:sp>
    </p:spTree>
    <p:extLst>
      <p:ext uri="{BB962C8B-B14F-4D97-AF65-F5344CB8AC3E}">
        <p14:creationId xmlns:p14="http://schemas.microsoft.com/office/powerpoint/2010/main" val="317177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01464"/>
            <a:ext cx="6298519" cy="584775"/>
          </a:xfrm>
          <a:prstGeom prst="rect">
            <a:avLst/>
          </a:prstGeom>
          <a:noFill/>
        </p:spPr>
        <p:txBody>
          <a:bodyPr wrap="none" rtlCol="0">
            <a:spAutoFit/>
          </a:bodyPr>
          <a:lstStyle/>
          <a:p>
            <a:pPr algn="ctr"/>
            <a:r>
              <a:rPr lang="en-CA" sz="3200" b="1" dirty="0">
                <a:solidFill>
                  <a:schemeClr val="accent1">
                    <a:lumMod val="50000"/>
                  </a:schemeClr>
                </a:solidFill>
              </a:rPr>
              <a:t>Git Terminologies / Representations</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2181300"/>
            <a:ext cx="2040697" cy="523220"/>
          </a:xfrm>
          <a:prstGeom prst="rect">
            <a:avLst/>
          </a:prstGeom>
        </p:spPr>
        <p:txBody>
          <a:bodyPr wrap="square">
            <a:spAutoFit/>
          </a:bodyPr>
          <a:lstStyle/>
          <a:p>
            <a:r>
              <a:rPr lang="en-CA" sz="2800" b="1" dirty="0">
                <a:solidFill>
                  <a:schemeClr val="accent1">
                    <a:lumMod val="50000"/>
                  </a:schemeClr>
                </a:solidFill>
              </a:rPr>
              <a:t>Tags</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23677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163CFDA-4A97-49B7-941C-7882D90168B3}"/>
              </a:ext>
            </a:extLst>
          </p:cNvPr>
          <p:cNvSpPr/>
          <p:nvPr/>
        </p:nvSpPr>
        <p:spPr>
          <a:xfrm>
            <a:off x="736371" y="4434474"/>
            <a:ext cx="2527529" cy="523220"/>
          </a:xfrm>
          <a:prstGeom prst="rect">
            <a:avLst/>
          </a:prstGeom>
        </p:spPr>
        <p:txBody>
          <a:bodyPr wrap="square">
            <a:spAutoFit/>
          </a:bodyPr>
          <a:lstStyle/>
          <a:p>
            <a:r>
              <a:rPr lang="en-CA" sz="2800" b="1" dirty="0">
                <a:solidFill>
                  <a:schemeClr val="accent1">
                    <a:lumMod val="50000"/>
                  </a:schemeClr>
                </a:solidFill>
              </a:rPr>
              <a:t>HEAD</a:t>
            </a:r>
          </a:p>
        </p:txBody>
      </p:sp>
      <p:sp>
        <p:nvSpPr>
          <p:cNvPr id="15" name="Flowchart: Connector 14">
            <a:extLst>
              <a:ext uri="{FF2B5EF4-FFF2-40B4-BE49-F238E27FC236}">
                <a16:creationId xmlns:a16="http://schemas.microsoft.com/office/drawing/2014/main" id="{54926CED-96DC-4BB2-89B7-66FAA6C4C894}"/>
              </a:ext>
            </a:extLst>
          </p:cNvPr>
          <p:cNvSpPr/>
          <p:nvPr/>
        </p:nvSpPr>
        <p:spPr>
          <a:xfrm>
            <a:off x="496161" y="462089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5C2F752E-DC57-45ED-A6E1-FF19CE19B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068" y="1311382"/>
            <a:ext cx="7387771" cy="5546618"/>
          </a:xfrm>
          <a:prstGeom prst="rect">
            <a:avLst/>
          </a:prstGeom>
        </p:spPr>
      </p:pic>
      <p:sp>
        <p:nvSpPr>
          <p:cNvPr id="21" name="Rectangle 20">
            <a:extLst>
              <a:ext uri="{FF2B5EF4-FFF2-40B4-BE49-F238E27FC236}">
                <a16:creationId xmlns:a16="http://schemas.microsoft.com/office/drawing/2014/main" id="{70970EAF-23A1-4E3E-BB4A-05910373311D}"/>
              </a:ext>
            </a:extLst>
          </p:cNvPr>
          <p:cNvSpPr/>
          <p:nvPr/>
        </p:nvSpPr>
        <p:spPr>
          <a:xfrm>
            <a:off x="761771" y="2930351"/>
            <a:ext cx="3111729" cy="523220"/>
          </a:xfrm>
          <a:prstGeom prst="rect">
            <a:avLst/>
          </a:prstGeom>
        </p:spPr>
        <p:txBody>
          <a:bodyPr wrap="square">
            <a:spAutoFit/>
          </a:bodyPr>
          <a:lstStyle/>
          <a:p>
            <a:r>
              <a:rPr lang="en-CA" sz="2800" b="1" dirty="0">
                <a:solidFill>
                  <a:schemeClr val="accent1">
                    <a:lumMod val="50000"/>
                  </a:schemeClr>
                </a:solidFill>
              </a:rPr>
              <a:t>Commits</a:t>
            </a:r>
          </a:p>
        </p:txBody>
      </p:sp>
      <p:sp>
        <p:nvSpPr>
          <p:cNvPr id="22" name="Flowchart: Connector 21">
            <a:extLst>
              <a:ext uri="{FF2B5EF4-FFF2-40B4-BE49-F238E27FC236}">
                <a16:creationId xmlns:a16="http://schemas.microsoft.com/office/drawing/2014/main" id="{D22C18F5-4F15-4070-827B-FAF0E79491E9}"/>
              </a:ext>
            </a:extLst>
          </p:cNvPr>
          <p:cNvSpPr/>
          <p:nvPr/>
        </p:nvSpPr>
        <p:spPr>
          <a:xfrm>
            <a:off x="521561" y="3116767"/>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FA247C39-CD90-491F-A298-5606A6EBA2C5}"/>
              </a:ext>
            </a:extLst>
          </p:cNvPr>
          <p:cNvSpPr/>
          <p:nvPr/>
        </p:nvSpPr>
        <p:spPr>
          <a:xfrm>
            <a:off x="749071" y="3685423"/>
            <a:ext cx="2527529" cy="523220"/>
          </a:xfrm>
          <a:prstGeom prst="rect">
            <a:avLst/>
          </a:prstGeom>
        </p:spPr>
        <p:txBody>
          <a:bodyPr wrap="square">
            <a:spAutoFit/>
          </a:bodyPr>
          <a:lstStyle/>
          <a:p>
            <a:r>
              <a:rPr lang="en-CA" sz="2800" b="1" dirty="0">
                <a:solidFill>
                  <a:schemeClr val="accent1">
                    <a:lumMod val="50000"/>
                  </a:schemeClr>
                </a:solidFill>
              </a:rPr>
              <a:t>Branches</a:t>
            </a:r>
          </a:p>
        </p:txBody>
      </p:sp>
      <p:sp>
        <p:nvSpPr>
          <p:cNvPr id="27" name="Flowchart: Connector 26">
            <a:extLst>
              <a:ext uri="{FF2B5EF4-FFF2-40B4-BE49-F238E27FC236}">
                <a16:creationId xmlns:a16="http://schemas.microsoft.com/office/drawing/2014/main" id="{E002EDF9-1EA5-4F98-B2BD-DD56DC5E6BF7}"/>
              </a:ext>
            </a:extLst>
          </p:cNvPr>
          <p:cNvSpPr/>
          <p:nvPr/>
        </p:nvSpPr>
        <p:spPr>
          <a:xfrm>
            <a:off x="508861" y="3871839"/>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F71101DD-5D2A-4E5D-B1D6-D5CAA470FE7D}"/>
              </a:ext>
            </a:extLst>
          </p:cNvPr>
          <p:cNvSpPr/>
          <p:nvPr/>
        </p:nvSpPr>
        <p:spPr>
          <a:xfrm>
            <a:off x="761771" y="5183525"/>
            <a:ext cx="2527529" cy="523220"/>
          </a:xfrm>
          <a:prstGeom prst="rect">
            <a:avLst/>
          </a:prstGeom>
        </p:spPr>
        <p:txBody>
          <a:bodyPr wrap="square">
            <a:spAutoFit/>
          </a:bodyPr>
          <a:lstStyle/>
          <a:p>
            <a:r>
              <a:rPr lang="en-CA" sz="2800" b="1" dirty="0">
                <a:solidFill>
                  <a:schemeClr val="accent1">
                    <a:lumMod val="50000"/>
                  </a:schemeClr>
                </a:solidFill>
              </a:rPr>
              <a:t>Master / Trunk</a:t>
            </a:r>
          </a:p>
        </p:txBody>
      </p:sp>
      <p:sp>
        <p:nvSpPr>
          <p:cNvPr id="29" name="Flowchart: Connector 28">
            <a:extLst>
              <a:ext uri="{FF2B5EF4-FFF2-40B4-BE49-F238E27FC236}">
                <a16:creationId xmlns:a16="http://schemas.microsoft.com/office/drawing/2014/main" id="{33729FC6-5791-49C1-B7A6-599BA3AD14DB}"/>
              </a:ext>
            </a:extLst>
          </p:cNvPr>
          <p:cNvSpPr/>
          <p:nvPr/>
        </p:nvSpPr>
        <p:spPr>
          <a:xfrm>
            <a:off x="521561" y="536994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2E701AED-7318-483E-AA4A-84886EA14E31}"/>
              </a:ext>
            </a:extLst>
          </p:cNvPr>
          <p:cNvSpPr/>
          <p:nvPr/>
        </p:nvSpPr>
        <p:spPr>
          <a:xfrm>
            <a:off x="763396" y="5932576"/>
            <a:ext cx="2527529" cy="523220"/>
          </a:xfrm>
          <a:prstGeom prst="rect">
            <a:avLst/>
          </a:prstGeom>
        </p:spPr>
        <p:txBody>
          <a:bodyPr wrap="square">
            <a:spAutoFit/>
          </a:bodyPr>
          <a:lstStyle/>
          <a:p>
            <a:r>
              <a:rPr lang="en-CA" sz="2800" b="1" dirty="0">
                <a:solidFill>
                  <a:schemeClr val="accent1">
                    <a:lumMod val="50000"/>
                  </a:schemeClr>
                </a:solidFill>
              </a:rPr>
              <a:t>Merge</a:t>
            </a:r>
          </a:p>
        </p:txBody>
      </p:sp>
      <p:sp>
        <p:nvSpPr>
          <p:cNvPr id="32" name="Flowchart: Connector 31">
            <a:extLst>
              <a:ext uri="{FF2B5EF4-FFF2-40B4-BE49-F238E27FC236}">
                <a16:creationId xmlns:a16="http://schemas.microsoft.com/office/drawing/2014/main" id="{3348BED3-706F-4832-B978-6FBE125EAB3F}"/>
              </a:ext>
            </a:extLst>
          </p:cNvPr>
          <p:cNvSpPr/>
          <p:nvPr/>
        </p:nvSpPr>
        <p:spPr>
          <a:xfrm>
            <a:off x="523186" y="611899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5167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51088" y="777438"/>
            <a:ext cx="6025624" cy="707886"/>
          </a:xfrm>
          <a:prstGeom prst="rect">
            <a:avLst/>
          </a:prstGeom>
          <a:noFill/>
        </p:spPr>
        <p:txBody>
          <a:bodyPr wrap="none" rtlCol="0">
            <a:spAutoFit/>
          </a:bodyPr>
          <a:lstStyle/>
          <a:p>
            <a:pPr algn="ctr"/>
            <a:r>
              <a:rPr lang="en-CA" sz="4000" b="1" dirty="0">
                <a:solidFill>
                  <a:schemeClr val="accent1">
                    <a:lumMod val="50000"/>
                  </a:schemeClr>
                </a:solidFill>
              </a:rPr>
              <a:t>Git Terminologies / Remote</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5411" y="824882"/>
            <a:ext cx="1098550" cy="1098550"/>
          </a:xfrm>
          <a:prstGeom prst="rect">
            <a:avLst/>
          </a:prstGeom>
        </p:spPr>
      </p:pic>
      <p:sp>
        <p:nvSpPr>
          <p:cNvPr id="21" name="Rectangle 20">
            <a:extLst>
              <a:ext uri="{FF2B5EF4-FFF2-40B4-BE49-F238E27FC236}">
                <a16:creationId xmlns:a16="http://schemas.microsoft.com/office/drawing/2014/main" id="{0495A8BA-3199-4EF2-B4B2-7B2663CCFFFA}"/>
              </a:ext>
            </a:extLst>
          </p:cNvPr>
          <p:cNvSpPr/>
          <p:nvPr/>
        </p:nvSpPr>
        <p:spPr>
          <a:xfrm>
            <a:off x="749071" y="4139797"/>
            <a:ext cx="1879829" cy="523220"/>
          </a:xfrm>
          <a:prstGeom prst="rect">
            <a:avLst/>
          </a:prstGeom>
        </p:spPr>
        <p:txBody>
          <a:bodyPr wrap="square">
            <a:spAutoFit/>
          </a:bodyPr>
          <a:lstStyle/>
          <a:p>
            <a:r>
              <a:rPr lang="en-CA" sz="2800" b="1" dirty="0">
                <a:solidFill>
                  <a:schemeClr val="accent1">
                    <a:lumMod val="50000"/>
                  </a:schemeClr>
                </a:solidFill>
              </a:rPr>
              <a:t>Clone</a:t>
            </a:r>
          </a:p>
        </p:txBody>
      </p:sp>
      <p:sp>
        <p:nvSpPr>
          <p:cNvPr id="22" name="Flowchart: Connector 21">
            <a:extLst>
              <a:ext uri="{FF2B5EF4-FFF2-40B4-BE49-F238E27FC236}">
                <a16:creationId xmlns:a16="http://schemas.microsoft.com/office/drawing/2014/main" id="{13347C43-8B26-46DB-BE79-D9F243D7D4F7}"/>
              </a:ext>
            </a:extLst>
          </p:cNvPr>
          <p:cNvSpPr/>
          <p:nvPr/>
        </p:nvSpPr>
        <p:spPr>
          <a:xfrm>
            <a:off x="508861" y="4326213"/>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E817FEE5-2B41-4D04-9D8C-AEE724A86E3C}"/>
              </a:ext>
            </a:extLst>
          </p:cNvPr>
          <p:cNvSpPr/>
          <p:nvPr/>
        </p:nvSpPr>
        <p:spPr>
          <a:xfrm>
            <a:off x="749071" y="2652548"/>
            <a:ext cx="3111729" cy="523220"/>
          </a:xfrm>
          <a:prstGeom prst="rect">
            <a:avLst/>
          </a:prstGeom>
        </p:spPr>
        <p:txBody>
          <a:bodyPr wrap="square">
            <a:spAutoFit/>
          </a:bodyPr>
          <a:lstStyle/>
          <a:p>
            <a:r>
              <a:rPr lang="en-CA" sz="2800" b="1" dirty="0">
                <a:solidFill>
                  <a:schemeClr val="accent1">
                    <a:lumMod val="50000"/>
                  </a:schemeClr>
                </a:solidFill>
              </a:rPr>
              <a:t>Pull</a:t>
            </a:r>
          </a:p>
        </p:txBody>
      </p:sp>
      <p:sp>
        <p:nvSpPr>
          <p:cNvPr id="40" name="Flowchart: Connector 39">
            <a:extLst>
              <a:ext uri="{FF2B5EF4-FFF2-40B4-BE49-F238E27FC236}">
                <a16:creationId xmlns:a16="http://schemas.microsoft.com/office/drawing/2014/main" id="{86EBFED9-86F5-44A6-AAA1-196A7ED99DE0}"/>
              </a:ext>
            </a:extLst>
          </p:cNvPr>
          <p:cNvSpPr/>
          <p:nvPr/>
        </p:nvSpPr>
        <p:spPr>
          <a:xfrm>
            <a:off x="508861" y="283896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918D817C-6B2C-4BD5-A0E8-D96D5859C24B}"/>
              </a:ext>
            </a:extLst>
          </p:cNvPr>
          <p:cNvSpPr/>
          <p:nvPr/>
        </p:nvSpPr>
        <p:spPr>
          <a:xfrm>
            <a:off x="736371" y="3407620"/>
            <a:ext cx="2527529" cy="523220"/>
          </a:xfrm>
          <a:prstGeom prst="rect">
            <a:avLst/>
          </a:prstGeom>
        </p:spPr>
        <p:txBody>
          <a:bodyPr wrap="square">
            <a:spAutoFit/>
          </a:bodyPr>
          <a:lstStyle/>
          <a:p>
            <a:r>
              <a:rPr lang="en-CA" sz="2800" b="1" dirty="0">
                <a:solidFill>
                  <a:schemeClr val="accent1">
                    <a:lumMod val="50000"/>
                  </a:schemeClr>
                </a:solidFill>
              </a:rPr>
              <a:t>Push</a:t>
            </a:r>
          </a:p>
        </p:txBody>
      </p:sp>
      <p:sp>
        <p:nvSpPr>
          <p:cNvPr id="42" name="Flowchart: Connector 41">
            <a:extLst>
              <a:ext uri="{FF2B5EF4-FFF2-40B4-BE49-F238E27FC236}">
                <a16:creationId xmlns:a16="http://schemas.microsoft.com/office/drawing/2014/main" id="{9695BDA1-B460-4DE4-B6E8-36A1DCDB432B}"/>
              </a:ext>
            </a:extLst>
          </p:cNvPr>
          <p:cNvSpPr/>
          <p:nvPr/>
        </p:nvSpPr>
        <p:spPr>
          <a:xfrm>
            <a:off x="496161" y="359403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968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47910" y="827226"/>
            <a:ext cx="2117054" cy="584775"/>
          </a:xfrm>
          <a:prstGeom prst="rect">
            <a:avLst/>
          </a:prstGeom>
          <a:noFill/>
        </p:spPr>
        <p:txBody>
          <a:bodyPr wrap="none" rtlCol="0">
            <a:spAutoFit/>
          </a:bodyPr>
          <a:lstStyle/>
          <a:p>
            <a:pPr algn="ctr"/>
            <a:r>
              <a:rPr lang="en-CA" sz="3200" b="1" dirty="0">
                <a:solidFill>
                  <a:schemeClr val="accent1">
                    <a:lumMod val="50000"/>
                  </a:schemeClr>
                </a:solidFill>
              </a:rPr>
              <a:t>Git Routine</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pic>
        <p:nvPicPr>
          <p:cNvPr id="7" name="Picture 6">
            <a:extLst>
              <a:ext uri="{FF2B5EF4-FFF2-40B4-BE49-F238E27FC236}">
                <a16:creationId xmlns:a16="http://schemas.microsoft.com/office/drawing/2014/main" id="{35CAC8EE-1329-4511-BFC8-BA5CA964B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494" y="1447011"/>
            <a:ext cx="985884" cy="985884"/>
          </a:xfrm>
          <a:prstGeom prst="rect">
            <a:avLst/>
          </a:prstGeom>
        </p:spPr>
      </p:pic>
      <p:sp>
        <p:nvSpPr>
          <p:cNvPr id="8" name="Cloud 7">
            <a:extLst>
              <a:ext uri="{FF2B5EF4-FFF2-40B4-BE49-F238E27FC236}">
                <a16:creationId xmlns:a16="http://schemas.microsoft.com/office/drawing/2014/main" id="{64FE69B9-757E-4775-845E-23455CF1F54C}"/>
              </a:ext>
            </a:extLst>
          </p:cNvPr>
          <p:cNvSpPr/>
          <p:nvPr/>
        </p:nvSpPr>
        <p:spPr>
          <a:xfrm>
            <a:off x="5892797" y="1447011"/>
            <a:ext cx="26416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Copy</a:t>
            </a:r>
          </a:p>
        </p:txBody>
      </p:sp>
      <p:sp>
        <p:nvSpPr>
          <p:cNvPr id="18" name="Rectangle 17">
            <a:extLst>
              <a:ext uri="{FF2B5EF4-FFF2-40B4-BE49-F238E27FC236}">
                <a16:creationId xmlns:a16="http://schemas.microsoft.com/office/drawing/2014/main" id="{E89076A5-162D-4B90-95CA-86C540537550}"/>
              </a:ext>
            </a:extLst>
          </p:cNvPr>
          <p:cNvSpPr/>
          <p:nvPr/>
        </p:nvSpPr>
        <p:spPr>
          <a:xfrm>
            <a:off x="5292268" y="2864470"/>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19" name="Rectangle 18">
            <a:extLst>
              <a:ext uri="{FF2B5EF4-FFF2-40B4-BE49-F238E27FC236}">
                <a16:creationId xmlns:a16="http://schemas.microsoft.com/office/drawing/2014/main" id="{43BA4E97-D924-4888-BB6B-BBEB9423754E}"/>
              </a:ext>
            </a:extLst>
          </p:cNvPr>
          <p:cNvSpPr/>
          <p:nvPr/>
        </p:nvSpPr>
        <p:spPr>
          <a:xfrm>
            <a:off x="5292267" y="3960299"/>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Review changes</a:t>
            </a:r>
          </a:p>
        </p:txBody>
      </p:sp>
      <p:sp>
        <p:nvSpPr>
          <p:cNvPr id="20" name="Rectangle 19">
            <a:extLst>
              <a:ext uri="{FF2B5EF4-FFF2-40B4-BE49-F238E27FC236}">
                <a16:creationId xmlns:a16="http://schemas.microsoft.com/office/drawing/2014/main" id="{C692086B-1D18-4B91-8863-22A7302DBBB6}"/>
              </a:ext>
            </a:extLst>
          </p:cNvPr>
          <p:cNvSpPr/>
          <p:nvPr/>
        </p:nvSpPr>
        <p:spPr>
          <a:xfrm>
            <a:off x="5292266" y="5056128"/>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25" name="Rectangle 24">
            <a:extLst>
              <a:ext uri="{FF2B5EF4-FFF2-40B4-BE49-F238E27FC236}">
                <a16:creationId xmlns:a16="http://schemas.microsoft.com/office/drawing/2014/main" id="{ACA12A4D-91A7-4CD4-8E75-F592C5D79571}"/>
              </a:ext>
            </a:extLst>
          </p:cNvPr>
          <p:cNvSpPr/>
          <p:nvPr/>
        </p:nvSpPr>
        <p:spPr>
          <a:xfrm>
            <a:off x="5292265" y="6151957"/>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Fix mistakes</a:t>
            </a:r>
          </a:p>
        </p:txBody>
      </p:sp>
      <p:cxnSp>
        <p:nvCxnSpPr>
          <p:cNvPr id="28" name="Straight Arrow Connector 27">
            <a:extLst>
              <a:ext uri="{FF2B5EF4-FFF2-40B4-BE49-F238E27FC236}">
                <a16:creationId xmlns:a16="http://schemas.microsoft.com/office/drawing/2014/main" id="{21FB0813-4394-47D4-BA1B-FBDD106D5FE0}"/>
              </a:ext>
            </a:extLst>
          </p:cNvPr>
          <p:cNvCxnSpPr>
            <a:cxnSpLocks/>
            <a:stCxn id="7" idx="3"/>
            <a:endCxn id="8" idx="2"/>
          </p:cNvCxnSpPr>
          <p:nvPr/>
        </p:nvCxnSpPr>
        <p:spPr>
          <a:xfrm flipV="1">
            <a:off x="1699378" y="1904211"/>
            <a:ext cx="4201613" cy="357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6A28ED-1292-4514-BE79-89D8B62DC6C7}"/>
              </a:ext>
            </a:extLst>
          </p:cNvPr>
          <p:cNvCxnSpPr>
            <a:cxnSpLocks/>
            <a:stCxn id="8" idx="1"/>
            <a:endCxn id="18" idx="0"/>
          </p:cNvCxnSpPr>
          <p:nvPr/>
        </p:nvCxnSpPr>
        <p:spPr>
          <a:xfrm>
            <a:off x="7213597" y="2360437"/>
            <a:ext cx="0" cy="5040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C19B36-421E-4DDE-8828-C2AC35D3B3DF}"/>
              </a:ext>
            </a:extLst>
          </p:cNvPr>
          <p:cNvCxnSpPr>
            <a:cxnSpLocks/>
            <a:endCxn id="19" idx="0"/>
          </p:cNvCxnSpPr>
          <p:nvPr/>
        </p:nvCxnSpPr>
        <p:spPr>
          <a:xfrm flipH="1">
            <a:off x="7213596" y="3512170"/>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849570-1C00-44F1-B5CB-B1B87ADC13A1}"/>
              </a:ext>
            </a:extLst>
          </p:cNvPr>
          <p:cNvCxnSpPr>
            <a:cxnSpLocks/>
            <a:endCxn id="20" idx="0"/>
          </p:cNvCxnSpPr>
          <p:nvPr/>
        </p:nvCxnSpPr>
        <p:spPr>
          <a:xfrm flipH="1">
            <a:off x="7213595" y="4607999"/>
            <a:ext cx="16330"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6E38F8-2794-4479-85F4-E4959D196016}"/>
              </a:ext>
            </a:extLst>
          </p:cNvPr>
          <p:cNvCxnSpPr>
            <a:cxnSpLocks/>
            <a:endCxn id="25" idx="0"/>
          </p:cNvCxnSpPr>
          <p:nvPr/>
        </p:nvCxnSpPr>
        <p:spPr>
          <a:xfrm flipH="1">
            <a:off x="7213594" y="5703828"/>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BEE9292-9817-4481-91F2-187523509033}"/>
              </a:ext>
            </a:extLst>
          </p:cNvPr>
          <p:cNvCxnSpPr>
            <a:cxnSpLocks/>
            <a:endCxn id="18" idx="1"/>
          </p:cNvCxnSpPr>
          <p:nvPr/>
        </p:nvCxnSpPr>
        <p:spPr>
          <a:xfrm>
            <a:off x="1699378" y="2061029"/>
            <a:ext cx="3592890" cy="1127291"/>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93D7DD4-B640-417B-996B-0A7F36CE3389}"/>
              </a:ext>
            </a:extLst>
          </p:cNvPr>
          <p:cNvCxnSpPr>
            <a:cxnSpLocks/>
          </p:cNvCxnSpPr>
          <p:nvPr/>
        </p:nvCxnSpPr>
        <p:spPr>
          <a:xfrm rot="10800000">
            <a:off x="1638734" y="2231344"/>
            <a:ext cx="3653531" cy="3148634"/>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8BA622C-7987-4222-BF47-DD4D031A0EDC}"/>
              </a:ext>
            </a:extLst>
          </p:cNvPr>
          <p:cNvCxnSpPr>
            <a:cxnSpLocks/>
            <a:stCxn id="25" idx="3"/>
          </p:cNvCxnSpPr>
          <p:nvPr/>
        </p:nvCxnSpPr>
        <p:spPr>
          <a:xfrm flipH="1" flipV="1">
            <a:off x="9099908" y="3188321"/>
            <a:ext cx="35014" cy="3287486"/>
          </a:xfrm>
          <a:prstGeom prst="bentConnector4">
            <a:avLst>
              <a:gd name="adj1" fmla="val -3612612"/>
              <a:gd name="adj2" fmla="val 99428"/>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3BCF225-3DD0-42E9-A9CA-B81200D64D5A}"/>
              </a:ext>
            </a:extLst>
          </p:cNvPr>
          <p:cNvCxnSpPr>
            <a:cxnSpLocks/>
            <a:stCxn id="25" idx="1"/>
          </p:cNvCxnSpPr>
          <p:nvPr/>
        </p:nvCxnSpPr>
        <p:spPr>
          <a:xfrm rot="10800000">
            <a:off x="1239327" y="2379965"/>
            <a:ext cx="4052938" cy="4095843"/>
          </a:xfrm>
          <a:prstGeom prst="bentConnector2">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19FF62C-7239-4F74-9D2D-A11B22E88C28}"/>
              </a:ext>
            </a:extLst>
          </p:cNvPr>
          <p:cNvSpPr/>
          <p:nvPr/>
        </p:nvSpPr>
        <p:spPr>
          <a:xfrm>
            <a:off x="1822847" y="1536192"/>
            <a:ext cx="2809615" cy="369332"/>
          </a:xfrm>
          <a:prstGeom prst="rect">
            <a:avLst/>
          </a:prstGeom>
        </p:spPr>
        <p:txBody>
          <a:bodyPr wrap="none">
            <a:spAutoFit/>
          </a:bodyPr>
          <a:lstStyle/>
          <a:p>
            <a:r>
              <a:rPr lang="en-CA" b="1" dirty="0">
                <a:solidFill>
                  <a:schemeClr val="accent1">
                    <a:lumMod val="50000"/>
                  </a:schemeClr>
                </a:solidFill>
              </a:rPr>
              <a:t>Remote add (share) / Clone</a:t>
            </a:r>
            <a:endParaRPr lang="en-CA" dirty="0"/>
          </a:p>
        </p:txBody>
      </p:sp>
      <p:sp>
        <p:nvSpPr>
          <p:cNvPr id="56" name="Rectangle 55">
            <a:extLst>
              <a:ext uri="{FF2B5EF4-FFF2-40B4-BE49-F238E27FC236}">
                <a16:creationId xmlns:a16="http://schemas.microsoft.com/office/drawing/2014/main" id="{796832AC-EDE0-46B9-A2A9-5C7C43126E89}"/>
              </a:ext>
            </a:extLst>
          </p:cNvPr>
          <p:cNvSpPr/>
          <p:nvPr/>
        </p:nvSpPr>
        <p:spPr>
          <a:xfrm>
            <a:off x="3888277" y="2778622"/>
            <a:ext cx="886653" cy="369332"/>
          </a:xfrm>
          <a:prstGeom prst="rect">
            <a:avLst/>
          </a:prstGeom>
        </p:spPr>
        <p:txBody>
          <a:bodyPr wrap="none">
            <a:spAutoFit/>
          </a:bodyPr>
          <a:lstStyle/>
          <a:p>
            <a:r>
              <a:rPr lang="en-CA" b="1" dirty="0">
                <a:solidFill>
                  <a:schemeClr val="accent1">
                    <a:lumMod val="50000"/>
                  </a:schemeClr>
                </a:solidFill>
              </a:rPr>
              <a:t>Update</a:t>
            </a:r>
            <a:endParaRPr lang="en-CA" dirty="0"/>
          </a:p>
        </p:txBody>
      </p:sp>
      <p:sp>
        <p:nvSpPr>
          <p:cNvPr id="57" name="Rectangle 56">
            <a:extLst>
              <a:ext uri="{FF2B5EF4-FFF2-40B4-BE49-F238E27FC236}">
                <a16:creationId xmlns:a16="http://schemas.microsoft.com/office/drawing/2014/main" id="{70A89260-BD49-4FFF-BBFB-EC06C424F53F}"/>
              </a:ext>
            </a:extLst>
          </p:cNvPr>
          <p:cNvSpPr/>
          <p:nvPr/>
        </p:nvSpPr>
        <p:spPr>
          <a:xfrm>
            <a:off x="3892536" y="5030829"/>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
        <p:nvSpPr>
          <p:cNvPr id="58" name="Rectangle 57">
            <a:extLst>
              <a:ext uri="{FF2B5EF4-FFF2-40B4-BE49-F238E27FC236}">
                <a16:creationId xmlns:a16="http://schemas.microsoft.com/office/drawing/2014/main" id="{32FCECD5-26DF-4517-AA6D-E2F030187663}"/>
              </a:ext>
            </a:extLst>
          </p:cNvPr>
          <p:cNvSpPr/>
          <p:nvPr/>
        </p:nvSpPr>
        <p:spPr>
          <a:xfrm>
            <a:off x="2819168" y="6083735"/>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Tree>
    <p:extLst>
      <p:ext uri="{BB962C8B-B14F-4D97-AF65-F5344CB8AC3E}">
        <p14:creationId xmlns:p14="http://schemas.microsoft.com/office/powerpoint/2010/main" val="130086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E6D0F61-77E0-40CC-A48B-4B4E50728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7" y="708966"/>
            <a:ext cx="5962650" cy="4219575"/>
          </a:xfrm>
          <a:prstGeom prst="rect">
            <a:avLst/>
          </a:prstGeom>
        </p:spPr>
      </p:pic>
      <p:pic>
        <p:nvPicPr>
          <p:cNvPr id="7" name="Picture 6">
            <a:extLst>
              <a:ext uri="{FF2B5EF4-FFF2-40B4-BE49-F238E27FC236}">
                <a16:creationId xmlns:a16="http://schemas.microsoft.com/office/drawing/2014/main" id="{5D6394EE-30CF-4C0E-B139-41BE75FCB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114" y="3400697"/>
            <a:ext cx="7429109" cy="3417390"/>
          </a:xfrm>
          <a:prstGeom prst="rect">
            <a:avLst/>
          </a:prstGeom>
        </p:spPr>
      </p:pic>
    </p:spTree>
    <p:extLst>
      <p:ext uri="{BB962C8B-B14F-4D97-AF65-F5344CB8AC3E}">
        <p14:creationId xmlns:p14="http://schemas.microsoft.com/office/powerpoint/2010/main" val="631797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854339" y="2820837"/>
            <a:ext cx="4488985" cy="2062103"/>
          </a:xfrm>
          <a:prstGeom prst="rect">
            <a:avLst/>
          </a:prstGeom>
          <a:noFill/>
        </p:spPr>
        <p:txBody>
          <a:bodyPr wrap="none" rtlCol="0">
            <a:spAutoFit/>
          </a:bodyPr>
          <a:lstStyle/>
          <a:p>
            <a:pPr algn="ctr"/>
            <a:r>
              <a:rPr lang="en-CA" sz="3200" b="1" dirty="0">
                <a:solidFill>
                  <a:schemeClr val="accent1">
                    <a:lumMod val="50000"/>
                  </a:schemeClr>
                </a:solidFill>
              </a:rPr>
              <a:t>Integration with Box.com</a:t>
            </a:r>
            <a:endParaRPr lang="en-CA" b="1" dirty="0">
              <a:solidFill>
                <a:schemeClr val="accent1">
                  <a:lumMod val="50000"/>
                </a:schemeClr>
              </a:solidFill>
            </a:endParaRPr>
          </a:p>
          <a:p>
            <a:pPr algn="ctr"/>
            <a:endParaRPr lang="en-CA" sz="2000" dirty="0">
              <a:solidFill>
                <a:srgbClr val="FFC000"/>
              </a:solidFill>
            </a:endParaRP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Olga Agady</a:t>
            </a:r>
          </a:p>
          <a:p>
            <a:pPr algn="ctr"/>
            <a:r>
              <a:rPr lang="en-CA" dirty="0">
                <a:solidFill>
                  <a:schemeClr val="accent1">
                    <a:lumMod val="50000"/>
                  </a:schemeClr>
                </a:solidFill>
              </a:rPr>
              <a:t>olga.agady@tarion.com</a:t>
            </a:r>
          </a:p>
        </p:txBody>
      </p:sp>
    </p:spTree>
    <p:extLst>
      <p:ext uri="{BB962C8B-B14F-4D97-AF65-F5344CB8AC3E}">
        <p14:creationId xmlns:p14="http://schemas.microsoft.com/office/powerpoint/2010/main" val="74584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E60CE0D6-1D8D-4DF7-A191-2E2C2A410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3341" y="4112776"/>
            <a:ext cx="914400" cy="914400"/>
          </a:xfrm>
          <a:prstGeom prst="rect">
            <a:avLst/>
          </a:prstGeom>
        </p:spPr>
      </p:pic>
      <p:pic>
        <p:nvPicPr>
          <p:cNvPr id="6" name="Graphic 5" descr="Man">
            <a:extLst>
              <a:ext uri="{FF2B5EF4-FFF2-40B4-BE49-F238E27FC236}">
                <a16:creationId xmlns:a16="http://schemas.microsoft.com/office/drawing/2014/main" id="{813164F5-3500-4A19-96DD-D576249F7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1270" y="2833379"/>
            <a:ext cx="914400" cy="914400"/>
          </a:xfrm>
          <a:prstGeom prst="rect">
            <a:avLst/>
          </a:prstGeom>
        </p:spPr>
      </p:pic>
      <p:sp>
        <p:nvSpPr>
          <p:cNvPr id="7" name="Rectangle 6">
            <a:extLst>
              <a:ext uri="{FF2B5EF4-FFF2-40B4-BE49-F238E27FC236}">
                <a16:creationId xmlns:a16="http://schemas.microsoft.com/office/drawing/2014/main" id="{D253062A-9F55-49BA-82E4-48AB505A8DB6}"/>
              </a:ext>
            </a:extLst>
          </p:cNvPr>
          <p:cNvSpPr/>
          <p:nvPr/>
        </p:nvSpPr>
        <p:spPr>
          <a:xfrm>
            <a:off x="1182713" y="2404200"/>
            <a:ext cx="2007197" cy="7621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5F15FBB8-871F-4112-8FE7-1A6F86E268CA}"/>
              </a:ext>
            </a:extLst>
          </p:cNvPr>
          <p:cNvCxnSpPr>
            <a:cxnSpLocks/>
          </p:cNvCxnSpPr>
          <p:nvPr/>
        </p:nvCxnSpPr>
        <p:spPr>
          <a:xfrm flipV="1">
            <a:off x="2190541" y="3227885"/>
            <a:ext cx="0" cy="829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F42D30-250A-4A81-94D4-869ADD0B4A85}"/>
              </a:ext>
            </a:extLst>
          </p:cNvPr>
          <p:cNvCxnSpPr>
            <a:cxnSpLocks/>
          </p:cNvCxnSpPr>
          <p:nvPr/>
        </p:nvCxnSpPr>
        <p:spPr>
          <a:xfrm flipV="1">
            <a:off x="2879408" y="1720442"/>
            <a:ext cx="1819808" cy="614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3A1C9D-4DA0-490E-82FC-2CF3962A5314}"/>
              </a:ext>
            </a:extLst>
          </p:cNvPr>
          <p:cNvSpPr/>
          <p:nvPr/>
        </p:nvSpPr>
        <p:spPr>
          <a:xfrm>
            <a:off x="4719744" y="1401819"/>
            <a:ext cx="2095053" cy="738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05288B0-BABE-4E7F-8FB3-D763F4181CDF}"/>
              </a:ext>
            </a:extLst>
          </p:cNvPr>
          <p:cNvSpPr/>
          <p:nvPr/>
        </p:nvSpPr>
        <p:spPr>
          <a:xfrm>
            <a:off x="4069307" y="4057739"/>
            <a:ext cx="1902429" cy="6586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Graphic 14" descr="Single gear">
            <a:extLst>
              <a:ext uri="{FF2B5EF4-FFF2-40B4-BE49-F238E27FC236}">
                <a16:creationId xmlns:a16="http://schemas.microsoft.com/office/drawing/2014/main" id="{25E08813-43A0-4730-9C01-B9A7112DF0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7538" y="4139135"/>
            <a:ext cx="548062" cy="548062"/>
          </a:xfrm>
          <a:prstGeom prst="rect">
            <a:avLst/>
          </a:prstGeom>
        </p:spPr>
      </p:pic>
      <p:cxnSp>
        <p:nvCxnSpPr>
          <p:cNvPr id="16" name="Straight Arrow Connector 15">
            <a:extLst>
              <a:ext uri="{FF2B5EF4-FFF2-40B4-BE49-F238E27FC236}">
                <a16:creationId xmlns:a16="http://schemas.microsoft.com/office/drawing/2014/main" id="{07052BDA-00F2-4977-91AC-4F3897F10BDD}"/>
              </a:ext>
            </a:extLst>
          </p:cNvPr>
          <p:cNvCxnSpPr>
            <a:cxnSpLocks/>
          </p:cNvCxnSpPr>
          <p:nvPr/>
        </p:nvCxnSpPr>
        <p:spPr>
          <a:xfrm>
            <a:off x="7069362" y="1771151"/>
            <a:ext cx="2165279" cy="104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51EAF5-CA06-4434-AFCB-62526B8998D6}"/>
              </a:ext>
            </a:extLst>
          </p:cNvPr>
          <p:cNvCxnSpPr>
            <a:cxnSpLocks/>
          </p:cNvCxnSpPr>
          <p:nvPr/>
        </p:nvCxnSpPr>
        <p:spPr>
          <a:xfrm flipH="1" flipV="1">
            <a:off x="7001094" y="2055857"/>
            <a:ext cx="2047250" cy="9884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5BCA10-A787-4BCD-8739-AEAE076552C5}"/>
              </a:ext>
            </a:extLst>
          </p:cNvPr>
          <p:cNvSpPr txBox="1"/>
          <p:nvPr/>
        </p:nvSpPr>
        <p:spPr>
          <a:xfrm>
            <a:off x="1598283" y="2600631"/>
            <a:ext cx="1312433" cy="369332"/>
          </a:xfrm>
          <a:prstGeom prst="rect">
            <a:avLst/>
          </a:prstGeom>
          <a:noFill/>
        </p:spPr>
        <p:txBody>
          <a:bodyPr wrap="square" rtlCol="0">
            <a:spAutoFit/>
          </a:bodyPr>
          <a:lstStyle/>
          <a:p>
            <a:r>
              <a:rPr lang="en-CA" b="1" dirty="0"/>
              <a:t>My Home</a:t>
            </a:r>
          </a:p>
        </p:txBody>
      </p:sp>
      <p:sp>
        <p:nvSpPr>
          <p:cNvPr id="25" name="TextBox 24">
            <a:extLst>
              <a:ext uri="{FF2B5EF4-FFF2-40B4-BE49-F238E27FC236}">
                <a16:creationId xmlns:a16="http://schemas.microsoft.com/office/drawing/2014/main" id="{86E7002A-36DC-4B88-8027-0DE24B7B6E12}"/>
              </a:ext>
            </a:extLst>
          </p:cNvPr>
          <p:cNvSpPr txBox="1"/>
          <p:nvPr/>
        </p:nvSpPr>
        <p:spPr>
          <a:xfrm>
            <a:off x="5226733" y="1596795"/>
            <a:ext cx="1312433" cy="369332"/>
          </a:xfrm>
          <a:prstGeom prst="rect">
            <a:avLst/>
          </a:prstGeom>
          <a:noFill/>
        </p:spPr>
        <p:txBody>
          <a:bodyPr wrap="square" rtlCol="0">
            <a:spAutoFit/>
          </a:bodyPr>
          <a:lstStyle/>
          <a:p>
            <a:r>
              <a:rPr lang="en-CA" b="1" dirty="0"/>
              <a:t>Box.com</a:t>
            </a:r>
          </a:p>
        </p:txBody>
      </p:sp>
      <p:sp>
        <p:nvSpPr>
          <p:cNvPr id="26" name="TextBox 25">
            <a:extLst>
              <a:ext uri="{FF2B5EF4-FFF2-40B4-BE49-F238E27FC236}">
                <a16:creationId xmlns:a16="http://schemas.microsoft.com/office/drawing/2014/main" id="{0C187B27-8FE1-458C-A6F7-18D86625F7E2}"/>
              </a:ext>
            </a:extLst>
          </p:cNvPr>
          <p:cNvSpPr txBox="1"/>
          <p:nvPr/>
        </p:nvSpPr>
        <p:spPr>
          <a:xfrm>
            <a:off x="4566404" y="4171825"/>
            <a:ext cx="875394" cy="461665"/>
          </a:xfrm>
          <a:prstGeom prst="rect">
            <a:avLst/>
          </a:prstGeom>
          <a:noFill/>
        </p:spPr>
        <p:txBody>
          <a:bodyPr wrap="square" rtlCol="0">
            <a:spAutoFit/>
          </a:bodyPr>
          <a:lstStyle/>
          <a:p>
            <a:r>
              <a:rPr lang="en-CA" sz="2400" b="1" dirty="0"/>
              <a:t>TIP</a:t>
            </a:r>
          </a:p>
        </p:txBody>
      </p:sp>
      <p:cxnSp>
        <p:nvCxnSpPr>
          <p:cNvPr id="28" name="Connector: Elbow 27">
            <a:extLst>
              <a:ext uri="{FF2B5EF4-FFF2-40B4-BE49-F238E27FC236}">
                <a16:creationId xmlns:a16="http://schemas.microsoft.com/office/drawing/2014/main" id="{5A80E13A-FC25-4302-B813-C90C271FE754}"/>
              </a:ext>
            </a:extLst>
          </p:cNvPr>
          <p:cNvCxnSpPr>
            <a:cxnSpLocks/>
          </p:cNvCxnSpPr>
          <p:nvPr/>
        </p:nvCxnSpPr>
        <p:spPr>
          <a:xfrm rot="5400000" flipH="1" flipV="1">
            <a:off x="4482015" y="2685460"/>
            <a:ext cx="1746855" cy="823654"/>
          </a:xfrm>
          <a:prstGeom prst="bentConnector3">
            <a:avLst>
              <a:gd name="adj1" fmla="val 50000"/>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00CED2B-D02E-4C1F-87EB-08723C53D23C}"/>
              </a:ext>
            </a:extLst>
          </p:cNvPr>
          <p:cNvSpPr txBox="1"/>
          <p:nvPr/>
        </p:nvSpPr>
        <p:spPr>
          <a:xfrm>
            <a:off x="9091270" y="3743444"/>
            <a:ext cx="1230081" cy="369332"/>
          </a:xfrm>
          <a:prstGeom prst="rect">
            <a:avLst/>
          </a:prstGeom>
          <a:noFill/>
        </p:spPr>
        <p:txBody>
          <a:bodyPr wrap="square" rtlCol="0">
            <a:spAutoFit/>
          </a:bodyPr>
          <a:lstStyle/>
          <a:p>
            <a:r>
              <a:rPr lang="en-CA" dirty="0"/>
              <a:t>Tarion user</a:t>
            </a:r>
          </a:p>
        </p:txBody>
      </p:sp>
      <p:sp>
        <p:nvSpPr>
          <p:cNvPr id="39" name="TextBox 38">
            <a:extLst>
              <a:ext uri="{FF2B5EF4-FFF2-40B4-BE49-F238E27FC236}">
                <a16:creationId xmlns:a16="http://schemas.microsoft.com/office/drawing/2014/main" id="{EED11590-68BE-4C7E-B36E-71F05CC1C742}"/>
              </a:ext>
            </a:extLst>
          </p:cNvPr>
          <p:cNvSpPr txBox="1"/>
          <p:nvPr/>
        </p:nvSpPr>
        <p:spPr>
          <a:xfrm>
            <a:off x="1461909" y="4897547"/>
            <a:ext cx="1448807" cy="369332"/>
          </a:xfrm>
          <a:prstGeom prst="rect">
            <a:avLst/>
          </a:prstGeom>
          <a:noFill/>
        </p:spPr>
        <p:txBody>
          <a:bodyPr wrap="square" rtlCol="0">
            <a:spAutoFit/>
          </a:bodyPr>
          <a:lstStyle/>
          <a:p>
            <a:r>
              <a:rPr lang="en-CA" dirty="0"/>
              <a:t>Home owner</a:t>
            </a:r>
          </a:p>
        </p:txBody>
      </p:sp>
      <p:sp>
        <p:nvSpPr>
          <p:cNvPr id="40" name="TextBox 39">
            <a:extLst>
              <a:ext uri="{FF2B5EF4-FFF2-40B4-BE49-F238E27FC236}">
                <a16:creationId xmlns:a16="http://schemas.microsoft.com/office/drawing/2014/main" id="{686DED4A-B7A4-4C7D-B33C-6D716406D195}"/>
              </a:ext>
            </a:extLst>
          </p:cNvPr>
          <p:cNvSpPr txBox="1"/>
          <p:nvPr/>
        </p:nvSpPr>
        <p:spPr>
          <a:xfrm>
            <a:off x="551048" y="3570305"/>
            <a:ext cx="2428198" cy="307777"/>
          </a:xfrm>
          <a:prstGeom prst="rect">
            <a:avLst/>
          </a:prstGeom>
          <a:noFill/>
        </p:spPr>
        <p:txBody>
          <a:bodyPr wrap="square" rtlCol="0">
            <a:spAutoFit/>
          </a:bodyPr>
          <a:lstStyle/>
          <a:p>
            <a:r>
              <a:rPr lang="en-CA" sz="1400" dirty="0"/>
              <a:t>1. Upload large file</a:t>
            </a:r>
          </a:p>
        </p:txBody>
      </p:sp>
      <p:sp>
        <p:nvSpPr>
          <p:cNvPr id="41" name="TextBox 40">
            <a:extLst>
              <a:ext uri="{FF2B5EF4-FFF2-40B4-BE49-F238E27FC236}">
                <a16:creationId xmlns:a16="http://schemas.microsoft.com/office/drawing/2014/main" id="{359823A6-6F61-4B07-8E11-2EA93B8B8792}"/>
              </a:ext>
            </a:extLst>
          </p:cNvPr>
          <p:cNvSpPr txBox="1"/>
          <p:nvPr/>
        </p:nvSpPr>
        <p:spPr>
          <a:xfrm>
            <a:off x="2543970" y="1614008"/>
            <a:ext cx="2428198" cy="523220"/>
          </a:xfrm>
          <a:prstGeom prst="rect">
            <a:avLst/>
          </a:prstGeom>
          <a:noFill/>
        </p:spPr>
        <p:txBody>
          <a:bodyPr wrap="square" rtlCol="0">
            <a:spAutoFit/>
          </a:bodyPr>
          <a:lstStyle/>
          <a:p>
            <a:r>
              <a:rPr lang="en-CA" sz="1400" dirty="0"/>
              <a:t>2. My Home uploads </a:t>
            </a:r>
          </a:p>
          <a:p>
            <a:r>
              <a:rPr lang="en-CA" sz="1400" dirty="0"/>
              <a:t>file to Box</a:t>
            </a:r>
          </a:p>
        </p:txBody>
      </p:sp>
      <p:sp>
        <p:nvSpPr>
          <p:cNvPr id="42" name="TextBox 41">
            <a:extLst>
              <a:ext uri="{FF2B5EF4-FFF2-40B4-BE49-F238E27FC236}">
                <a16:creationId xmlns:a16="http://schemas.microsoft.com/office/drawing/2014/main" id="{9C77BB43-5E86-4ADA-B042-554AD5A7FA1B}"/>
              </a:ext>
            </a:extLst>
          </p:cNvPr>
          <p:cNvSpPr txBox="1"/>
          <p:nvPr/>
        </p:nvSpPr>
        <p:spPr>
          <a:xfrm>
            <a:off x="7356783" y="1227463"/>
            <a:ext cx="2428198" cy="738664"/>
          </a:xfrm>
          <a:prstGeom prst="rect">
            <a:avLst/>
          </a:prstGeom>
          <a:noFill/>
        </p:spPr>
        <p:txBody>
          <a:bodyPr wrap="square" rtlCol="0">
            <a:spAutoFit/>
          </a:bodyPr>
          <a:lstStyle/>
          <a:p>
            <a:r>
              <a:rPr lang="en-CA" sz="1400" dirty="0"/>
              <a:t>3. Box sends notification to </a:t>
            </a:r>
          </a:p>
          <a:p>
            <a:r>
              <a:rPr lang="en-CA" sz="1400" dirty="0"/>
              <a:t>Tarion user that file is waiting for approval</a:t>
            </a:r>
          </a:p>
        </p:txBody>
      </p:sp>
      <p:sp>
        <p:nvSpPr>
          <p:cNvPr id="43" name="TextBox 42">
            <a:extLst>
              <a:ext uri="{FF2B5EF4-FFF2-40B4-BE49-F238E27FC236}">
                <a16:creationId xmlns:a16="http://schemas.microsoft.com/office/drawing/2014/main" id="{E7EC7240-978C-45D3-827E-63535DBF5D18}"/>
              </a:ext>
            </a:extLst>
          </p:cNvPr>
          <p:cNvSpPr txBox="1"/>
          <p:nvPr/>
        </p:nvSpPr>
        <p:spPr>
          <a:xfrm>
            <a:off x="7731639" y="2966275"/>
            <a:ext cx="2428198" cy="523220"/>
          </a:xfrm>
          <a:prstGeom prst="rect">
            <a:avLst/>
          </a:prstGeom>
          <a:noFill/>
        </p:spPr>
        <p:txBody>
          <a:bodyPr wrap="square" rtlCol="0">
            <a:spAutoFit/>
          </a:bodyPr>
          <a:lstStyle/>
          <a:p>
            <a:r>
              <a:rPr lang="en-CA" sz="1400" dirty="0"/>
              <a:t>4. Tarion user </a:t>
            </a:r>
          </a:p>
          <a:p>
            <a:r>
              <a:rPr lang="en-CA" sz="1400" dirty="0"/>
              <a:t>approves file</a:t>
            </a:r>
          </a:p>
        </p:txBody>
      </p:sp>
      <p:sp>
        <p:nvSpPr>
          <p:cNvPr id="44" name="Rectangle 43">
            <a:extLst>
              <a:ext uri="{FF2B5EF4-FFF2-40B4-BE49-F238E27FC236}">
                <a16:creationId xmlns:a16="http://schemas.microsoft.com/office/drawing/2014/main" id="{F1AB7CE0-2F58-417E-89A1-786A574E29A3}"/>
              </a:ext>
            </a:extLst>
          </p:cNvPr>
          <p:cNvSpPr/>
          <p:nvPr/>
        </p:nvSpPr>
        <p:spPr>
          <a:xfrm>
            <a:off x="4069309" y="5554049"/>
            <a:ext cx="1902428" cy="632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BD892AE3-491D-483A-A2FF-556EFBE9595A}"/>
              </a:ext>
            </a:extLst>
          </p:cNvPr>
          <p:cNvSpPr txBox="1"/>
          <p:nvPr/>
        </p:nvSpPr>
        <p:spPr>
          <a:xfrm>
            <a:off x="4137669" y="5652959"/>
            <a:ext cx="1958331" cy="369332"/>
          </a:xfrm>
          <a:prstGeom prst="rect">
            <a:avLst/>
          </a:prstGeom>
          <a:noFill/>
        </p:spPr>
        <p:txBody>
          <a:bodyPr wrap="square" rtlCol="0">
            <a:spAutoFit/>
          </a:bodyPr>
          <a:lstStyle/>
          <a:p>
            <a:r>
              <a:rPr lang="en-CA" b="1" dirty="0"/>
              <a:t>Content Manager</a:t>
            </a:r>
          </a:p>
        </p:txBody>
      </p:sp>
      <p:cxnSp>
        <p:nvCxnSpPr>
          <p:cNvPr id="47" name="Straight Arrow Connector 46">
            <a:extLst>
              <a:ext uri="{FF2B5EF4-FFF2-40B4-BE49-F238E27FC236}">
                <a16:creationId xmlns:a16="http://schemas.microsoft.com/office/drawing/2014/main" id="{17ED486D-9894-4F50-A698-371B881E74AE}"/>
              </a:ext>
            </a:extLst>
          </p:cNvPr>
          <p:cNvCxnSpPr>
            <a:cxnSpLocks/>
          </p:cNvCxnSpPr>
          <p:nvPr/>
        </p:nvCxnSpPr>
        <p:spPr>
          <a:xfrm>
            <a:off x="4969357" y="4769229"/>
            <a:ext cx="0" cy="7626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2CD974B-CD4F-44E3-B5D5-6D869307E6D3}"/>
              </a:ext>
            </a:extLst>
          </p:cNvPr>
          <p:cNvSpPr txBox="1"/>
          <p:nvPr/>
        </p:nvSpPr>
        <p:spPr>
          <a:xfrm>
            <a:off x="5037893" y="3181706"/>
            <a:ext cx="2428198" cy="738664"/>
          </a:xfrm>
          <a:prstGeom prst="rect">
            <a:avLst/>
          </a:prstGeom>
          <a:noFill/>
        </p:spPr>
        <p:txBody>
          <a:bodyPr wrap="square" rtlCol="0">
            <a:spAutoFit/>
          </a:bodyPr>
          <a:lstStyle/>
          <a:p>
            <a:r>
              <a:rPr lang="en-CA" sz="1400" dirty="0"/>
              <a:t>5. Tip is running a job which every few minutes checks for approved files. </a:t>
            </a:r>
          </a:p>
        </p:txBody>
      </p:sp>
      <p:sp>
        <p:nvSpPr>
          <p:cNvPr id="56" name="TextBox 55">
            <a:extLst>
              <a:ext uri="{FF2B5EF4-FFF2-40B4-BE49-F238E27FC236}">
                <a16:creationId xmlns:a16="http://schemas.microsoft.com/office/drawing/2014/main" id="{7CE8C72B-E14D-4B97-93BF-9B2C0B8E77E9}"/>
              </a:ext>
            </a:extLst>
          </p:cNvPr>
          <p:cNvSpPr txBox="1"/>
          <p:nvPr/>
        </p:nvSpPr>
        <p:spPr>
          <a:xfrm>
            <a:off x="5199078" y="4903274"/>
            <a:ext cx="2428198" cy="523220"/>
          </a:xfrm>
          <a:prstGeom prst="rect">
            <a:avLst/>
          </a:prstGeom>
          <a:noFill/>
        </p:spPr>
        <p:txBody>
          <a:bodyPr wrap="square" rtlCol="0">
            <a:spAutoFit/>
          </a:bodyPr>
          <a:lstStyle/>
          <a:p>
            <a:r>
              <a:rPr lang="en-CA" sz="1400" dirty="0"/>
              <a:t>6. Approved files are </a:t>
            </a:r>
          </a:p>
          <a:p>
            <a:r>
              <a:rPr lang="en-CA" sz="1400" dirty="0"/>
              <a:t>uploaded to CM</a:t>
            </a:r>
          </a:p>
        </p:txBody>
      </p:sp>
      <p:sp>
        <p:nvSpPr>
          <p:cNvPr id="82" name="TextBox 81">
            <a:extLst>
              <a:ext uri="{FF2B5EF4-FFF2-40B4-BE49-F238E27FC236}">
                <a16:creationId xmlns:a16="http://schemas.microsoft.com/office/drawing/2014/main" id="{646B828C-26A0-4A74-A3F9-5616F15EE6D4}"/>
              </a:ext>
            </a:extLst>
          </p:cNvPr>
          <p:cNvSpPr txBox="1"/>
          <p:nvPr/>
        </p:nvSpPr>
        <p:spPr>
          <a:xfrm>
            <a:off x="3535874" y="392613"/>
            <a:ext cx="4338126" cy="523220"/>
          </a:xfrm>
          <a:prstGeom prst="rect">
            <a:avLst/>
          </a:prstGeom>
          <a:noFill/>
          <a:ln w="28575">
            <a:solidFill>
              <a:schemeClr val="accent1">
                <a:lumMod val="75000"/>
              </a:schemeClr>
            </a:solidFill>
          </a:ln>
        </p:spPr>
        <p:txBody>
          <a:bodyPr wrap="square" rtlCol="0">
            <a:spAutoFit/>
          </a:bodyPr>
          <a:lstStyle/>
          <a:p>
            <a:r>
              <a:rPr lang="en-CA" sz="2400" b="1" dirty="0">
                <a:solidFill>
                  <a:schemeClr val="accent1">
                    <a:lumMod val="75000"/>
                  </a:schemeClr>
                </a:solidFill>
              </a:rPr>
              <a:t>     </a:t>
            </a:r>
            <a:r>
              <a:rPr lang="en-CA" sz="2800" b="1" dirty="0">
                <a:solidFill>
                  <a:schemeClr val="accent1">
                    <a:lumMod val="75000"/>
                  </a:schemeClr>
                </a:solidFill>
              </a:rPr>
              <a:t>Integration with Box.com      </a:t>
            </a:r>
          </a:p>
        </p:txBody>
      </p:sp>
    </p:spTree>
    <p:extLst>
      <p:ext uri="{BB962C8B-B14F-4D97-AF65-F5344CB8AC3E}">
        <p14:creationId xmlns:p14="http://schemas.microsoft.com/office/powerpoint/2010/main" val="211123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8129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5">
            <a:extLst>
              <a:ext uri="{FF2B5EF4-FFF2-40B4-BE49-F238E27FC236}">
                <a16:creationId xmlns:a16="http://schemas.microsoft.com/office/drawing/2014/main" id="{CA954C46-F0F3-4C81-86FA-9F475E68F650}"/>
              </a:ext>
            </a:extLst>
          </p:cNvPr>
          <p:cNvSpPr txBox="1"/>
          <p:nvPr/>
        </p:nvSpPr>
        <p:spPr>
          <a:xfrm>
            <a:off x="172435" y="695895"/>
            <a:ext cx="3474927"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4000" b="1" dirty="0">
                <a:solidFill>
                  <a:schemeClr val="accent1">
                    <a:lumMod val="50000"/>
                  </a:schemeClr>
                </a:solidFill>
              </a:rPr>
              <a:t>Today Schedule</a:t>
            </a:r>
          </a:p>
        </p:txBody>
      </p:sp>
      <p:graphicFrame>
        <p:nvGraphicFramePr>
          <p:cNvPr id="2" name="Table 1">
            <a:extLst>
              <a:ext uri="{FF2B5EF4-FFF2-40B4-BE49-F238E27FC236}">
                <a16:creationId xmlns:a16="http://schemas.microsoft.com/office/drawing/2014/main" id="{42B27CC4-9D1B-4B11-A60F-5F4EC6C45516}"/>
              </a:ext>
            </a:extLst>
          </p:cNvPr>
          <p:cNvGraphicFramePr>
            <a:graphicFrameLocks noGrp="1"/>
          </p:cNvGraphicFramePr>
          <p:nvPr>
            <p:extLst>
              <p:ext uri="{D42A27DB-BD31-4B8C-83A1-F6EECF244321}">
                <p14:modId xmlns:p14="http://schemas.microsoft.com/office/powerpoint/2010/main" val="2076926999"/>
              </p:ext>
            </p:extLst>
          </p:nvPr>
        </p:nvGraphicFramePr>
        <p:xfrm>
          <a:off x="172434" y="1445054"/>
          <a:ext cx="11852787" cy="5241016"/>
        </p:xfrm>
        <a:graphic>
          <a:graphicData uri="http://schemas.openxmlformats.org/drawingml/2006/table">
            <a:tbl>
              <a:tblPr>
                <a:tableStyleId>{5C22544A-7EE6-4342-B048-85BDC9FD1C3A}</a:tableStyleId>
              </a:tblPr>
              <a:tblGrid>
                <a:gridCol w="2588261">
                  <a:extLst>
                    <a:ext uri="{9D8B030D-6E8A-4147-A177-3AD203B41FA5}">
                      <a16:colId xmlns:a16="http://schemas.microsoft.com/office/drawing/2014/main" val="1964498945"/>
                    </a:ext>
                  </a:extLst>
                </a:gridCol>
                <a:gridCol w="7160050">
                  <a:extLst>
                    <a:ext uri="{9D8B030D-6E8A-4147-A177-3AD203B41FA5}">
                      <a16:colId xmlns:a16="http://schemas.microsoft.com/office/drawing/2014/main" val="3661957111"/>
                    </a:ext>
                  </a:extLst>
                </a:gridCol>
                <a:gridCol w="2104476">
                  <a:extLst>
                    <a:ext uri="{9D8B030D-6E8A-4147-A177-3AD203B41FA5}">
                      <a16:colId xmlns:a16="http://schemas.microsoft.com/office/drawing/2014/main" val="2698733019"/>
                    </a:ext>
                  </a:extLst>
                </a:gridCol>
              </a:tblGrid>
              <a:tr h="495622">
                <a:tc>
                  <a:txBody>
                    <a:bodyPr/>
                    <a:lstStyle/>
                    <a:p>
                      <a:pPr algn="l" fontAlgn="b"/>
                      <a:r>
                        <a:rPr lang="en-CA" sz="3200" b="1" u="none" strike="noStrike" dirty="0">
                          <a:effectLst/>
                        </a:rPr>
                        <a:t>Speaker</a:t>
                      </a:r>
                      <a:endParaRPr lang="en-CA" sz="3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3200" b="1" u="none" strike="noStrike">
                          <a:effectLst/>
                        </a:rPr>
                        <a:t>Subject</a:t>
                      </a:r>
                      <a:endParaRPr lang="en-CA" sz="3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3200" b="1" u="none" strike="noStrike" dirty="0">
                          <a:effectLst/>
                        </a:rPr>
                        <a:t>Time</a:t>
                      </a:r>
                      <a:endParaRPr lang="en-CA" sz="3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7428655"/>
                  </a:ext>
                </a:extLst>
              </a:tr>
              <a:tr h="472021">
                <a:tc>
                  <a:txBody>
                    <a:bodyPr/>
                    <a:lstStyle/>
                    <a:p>
                      <a:pPr algn="l" fontAlgn="b"/>
                      <a:r>
                        <a:rPr lang="en-CA" sz="2800" u="none" strike="noStrike">
                          <a:effectLst/>
                        </a:rPr>
                        <a:t>Java member</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Welcome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583843"/>
                  </a:ext>
                </a:extLst>
              </a:tr>
              <a:tr h="472021">
                <a:tc>
                  <a:txBody>
                    <a:bodyPr/>
                    <a:lstStyle/>
                    <a:p>
                      <a:pPr algn="l" fontAlgn="b"/>
                      <a:r>
                        <a:rPr lang="en-CA" sz="2800" u="none" strike="noStrike">
                          <a:effectLst/>
                        </a:rPr>
                        <a:t>John Hynes</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Welcome, team</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2608159"/>
                  </a:ext>
                </a:extLst>
              </a:tr>
              <a:tr h="472021">
                <a:tc>
                  <a:txBody>
                    <a:bodyPr/>
                    <a:lstStyle/>
                    <a:p>
                      <a:pPr algn="l" fontAlgn="b"/>
                      <a:r>
                        <a:rPr lang="en-CA" sz="2800" u="none" strike="noStrike">
                          <a:effectLst/>
                        </a:rPr>
                        <a:t>Connie Liu</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Presenting new team member</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 minute</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4361015"/>
                  </a:ext>
                </a:extLst>
              </a:tr>
              <a:tr h="472021">
                <a:tc>
                  <a:txBody>
                    <a:bodyPr/>
                    <a:lstStyle/>
                    <a:p>
                      <a:pPr algn="l" fontAlgn="b"/>
                      <a:r>
                        <a:rPr lang="en-CA" sz="2800" u="none" strike="noStrike">
                          <a:effectLst/>
                        </a:rPr>
                        <a:t>Alan Hummel</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Using Git</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236893"/>
                  </a:ext>
                </a:extLst>
              </a:tr>
              <a:tr h="472021">
                <a:tc>
                  <a:txBody>
                    <a:bodyPr/>
                    <a:lstStyle/>
                    <a:p>
                      <a:pPr algn="l" fontAlgn="b"/>
                      <a:r>
                        <a:rPr lang="en-CA" sz="2800" u="none" strike="noStrike">
                          <a:effectLst/>
                        </a:rPr>
                        <a:t>Olga Agady</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Integration with Box.com</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394208"/>
                  </a:ext>
                </a:extLst>
              </a:tr>
              <a:tr h="472021">
                <a:tc>
                  <a:txBody>
                    <a:bodyPr/>
                    <a:lstStyle/>
                    <a:p>
                      <a:pPr algn="l" fontAlgn="b"/>
                      <a:r>
                        <a:rPr lang="en-CA" sz="2800" u="none" strike="noStrike">
                          <a:effectLst/>
                        </a:rPr>
                        <a:t>Anita Wong</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FMS Upgrade Update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2465129"/>
                  </a:ext>
                </a:extLst>
              </a:tr>
              <a:tr h="472021">
                <a:tc>
                  <a:txBody>
                    <a:bodyPr/>
                    <a:lstStyle/>
                    <a:p>
                      <a:pPr algn="l" fontAlgn="b"/>
                      <a:r>
                        <a:rPr lang="en-CA" sz="2800" u="none" strike="noStrike">
                          <a:effectLst/>
                        </a:rPr>
                        <a:t>Senthil/Melissa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Digitalization Team Update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5028718"/>
                  </a:ext>
                </a:extLst>
              </a:tr>
              <a:tr h="472021">
                <a:tc>
                  <a:txBody>
                    <a:bodyPr/>
                    <a:lstStyle/>
                    <a:p>
                      <a:pPr algn="l" fontAlgn="b"/>
                      <a:r>
                        <a:rPr lang="en-CA" sz="2800" u="none" strike="noStrike">
                          <a:effectLst/>
                        </a:rPr>
                        <a:t>Patrick</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UCS</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2306002"/>
                  </a:ext>
                </a:extLst>
              </a:tr>
              <a:tr h="472021">
                <a:tc>
                  <a:txBody>
                    <a:bodyPr/>
                    <a:lstStyle/>
                    <a:p>
                      <a:pPr algn="l" fontAlgn="b"/>
                      <a:r>
                        <a:rPr lang="en-CA" sz="2800" u="none" strike="noStrike">
                          <a:effectLst/>
                        </a:rPr>
                        <a:t>Donovan</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MFA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738726"/>
                  </a:ext>
                </a:extLst>
              </a:tr>
              <a:tr h="495622">
                <a:tc>
                  <a:txBody>
                    <a:bodyPr/>
                    <a:lstStyle/>
                    <a:p>
                      <a:pPr algn="l" fontAlgn="b"/>
                      <a:r>
                        <a:rPr lang="en-CA" sz="2800" u="none" strike="noStrike">
                          <a:effectLst/>
                        </a:rPr>
                        <a:t>Andrew</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RA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657952"/>
                  </a:ext>
                </a:extLst>
              </a:tr>
            </a:tbl>
          </a:graphicData>
        </a:graphic>
      </p:graphicFrame>
    </p:spTree>
    <p:extLst>
      <p:ext uri="{BB962C8B-B14F-4D97-AF65-F5344CB8AC3E}">
        <p14:creationId xmlns:p14="http://schemas.microsoft.com/office/powerpoint/2010/main" val="38227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C1EE7496-9102-4190-A337-4F1514F4C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43" y="890965"/>
            <a:ext cx="4200040" cy="5576817"/>
          </a:xfrm>
          <a:prstGeom prst="rect">
            <a:avLst/>
          </a:prstGeom>
        </p:spPr>
      </p:pic>
    </p:spTree>
    <p:extLst>
      <p:ext uri="{BB962C8B-B14F-4D97-AF65-F5344CB8AC3E}">
        <p14:creationId xmlns:p14="http://schemas.microsoft.com/office/powerpoint/2010/main" val="423479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6D2F7E1E-2E8C-4F09-8877-9B82606AF573}"/>
              </a:ext>
            </a:extLst>
          </p:cNvPr>
          <p:cNvPicPr>
            <a:picLocks noChangeAspect="1"/>
          </p:cNvPicPr>
          <p:nvPr/>
        </p:nvPicPr>
        <p:blipFill>
          <a:blip r:embed="rId4"/>
          <a:stretch>
            <a:fillRect/>
          </a:stretch>
        </p:blipFill>
        <p:spPr>
          <a:xfrm>
            <a:off x="0" y="1241751"/>
            <a:ext cx="3638095" cy="1876190"/>
          </a:xfrm>
          <a:prstGeom prst="rect">
            <a:avLst/>
          </a:prstGeom>
        </p:spPr>
      </p:pic>
      <p:pic>
        <p:nvPicPr>
          <p:cNvPr id="3" name="Picture 2">
            <a:extLst>
              <a:ext uri="{FF2B5EF4-FFF2-40B4-BE49-F238E27FC236}">
                <a16:creationId xmlns:a16="http://schemas.microsoft.com/office/drawing/2014/main" id="{376369B8-40E0-4A0B-A782-A91FA2742E0B}"/>
              </a:ext>
            </a:extLst>
          </p:cNvPr>
          <p:cNvPicPr>
            <a:picLocks noChangeAspect="1"/>
          </p:cNvPicPr>
          <p:nvPr/>
        </p:nvPicPr>
        <p:blipFill>
          <a:blip r:embed="rId5"/>
          <a:stretch>
            <a:fillRect/>
          </a:stretch>
        </p:blipFill>
        <p:spPr>
          <a:xfrm>
            <a:off x="4091264" y="1204274"/>
            <a:ext cx="3638095" cy="2019048"/>
          </a:xfrm>
          <a:prstGeom prst="rect">
            <a:avLst/>
          </a:prstGeom>
        </p:spPr>
      </p:pic>
      <p:pic>
        <p:nvPicPr>
          <p:cNvPr id="6" name="Picture 5">
            <a:extLst>
              <a:ext uri="{FF2B5EF4-FFF2-40B4-BE49-F238E27FC236}">
                <a16:creationId xmlns:a16="http://schemas.microsoft.com/office/drawing/2014/main" id="{063E9E8B-7D21-4F7F-AA4D-0EF9B0B2367A}"/>
              </a:ext>
            </a:extLst>
          </p:cNvPr>
          <p:cNvPicPr>
            <a:picLocks noChangeAspect="1"/>
          </p:cNvPicPr>
          <p:nvPr/>
        </p:nvPicPr>
        <p:blipFill>
          <a:blip r:embed="rId6"/>
          <a:stretch>
            <a:fillRect/>
          </a:stretch>
        </p:blipFill>
        <p:spPr>
          <a:xfrm>
            <a:off x="371379" y="3172286"/>
            <a:ext cx="3638095" cy="3685714"/>
          </a:xfrm>
          <a:prstGeom prst="rect">
            <a:avLst/>
          </a:prstGeom>
        </p:spPr>
      </p:pic>
      <p:pic>
        <p:nvPicPr>
          <p:cNvPr id="7" name="Picture 6">
            <a:extLst>
              <a:ext uri="{FF2B5EF4-FFF2-40B4-BE49-F238E27FC236}">
                <a16:creationId xmlns:a16="http://schemas.microsoft.com/office/drawing/2014/main" id="{0431DF66-1777-4D3C-86B7-BDB812FBBBAF}"/>
              </a:ext>
            </a:extLst>
          </p:cNvPr>
          <p:cNvPicPr>
            <a:picLocks noChangeAspect="1"/>
          </p:cNvPicPr>
          <p:nvPr/>
        </p:nvPicPr>
        <p:blipFill>
          <a:blip r:embed="rId7"/>
          <a:stretch>
            <a:fillRect/>
          </a:stretch>
        </p:blipFill>
        <p:spPr>
          <a:xfrm>
            <a:off x="8182528" y="1322703"/>
            <a:ext cx="3638095" cy="3590476"/>
          </a:xfrm>
          <a:prstGeom prst="rect">
            <a:avLst/>
          </a:prstGeom>
        </p:spPr>
      </p:pic>
      <p:pic>
        <p:nvPicPr>
          <p:cNvPr id="8" name="Picture 7">
            <a:extLst>
              <a:ext uri="{FF2B5EF4-FFF2-40B4-BE49-F238E27FC236}">
                <a16:creationId xmlns:a16="http://schemas.microsoft.com/office/drawing/2014/main" id="{0C86A741-43A9-4449-A03F-79774B240785}"/>
              </a:ext>
            </a:extLst>
          </p:cNvPr>
          <p:cNvPicPr>
            <a:picLocks noChangeAspect="1"/>
          </p:cNvPicPr>
          <p:nvPr/>
        </p:nvPicPr>
        <p:blipFill>
          <a:blip r:embed="rId8"/>
          <a:stretch>
            <a:fillRect/>
          </a:stretch>
        </p:blipFill>
        <p:spPr>
          <a:xfrm>
            <a:off x="4229650" y="4508738"/>
            <a:ext cx="3619048" cy="1809524"/>
          </a:xfrm>
          <a:prstGeom prst="rect">
            <a:avLst/>
          </a:prstGeom>
        </p:spPr>
      </p:pic>
      <p:pic>
        <p:nvPicPr>
          <p:cNvPr id="10" name="Picture 9">
            <a:extLst>
              <a:ext uri="{FF2B5EF4-FFF2-40B4-BE49-F238E27FC236}">
                <a16:creationId xmlns:a16="http://schemas.microsoft.com/office/drawing/2014/main" id="{9693D101-56C5-40A4-9000-CFF00638F6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92877" y="5378420"/>
            <a:ext cx="2324424" cy="933580"/>
          </a:xfrm>
          <a:prstGeom prst="rect">
            <a:avLst/>
          </a:prstGeom>
        </p:spPr>
      </p:pic>
    </p:spTree>
    <p:extLst>
      <p:ext uri="{BB962C8B-B14F-4D97-AF65-F5344CB8AC3E}">
        <p14:creationId xmlns:p14="http://schemas.microsoft.com/office/powerpoint/2010/main" val="187133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545664" y="2820837"/>
            <a:ext cx="5106334" cy="2123658"/>
          </a:xfrm>
          <a:prstGeom prst="rect">
            <a:avLst/>
          </a:prstGeom>
          <a:noFill/>
        </p:spPr>
        <p:txBody>
          <a:bodyPr wrap="none" rtlCol="0">
            <a:spAutoFit/>
          </a:bodyPr>
          <a:lstStyle/>
          <a:p>
            <a:pPr algn="ctr"/>
            <a:r>
              <a:rPr lang="en-CA" sz="3200" b="1" dirty="0">
                <a:solidFill>
                  <a:schemeClr val="accent1">
                    <a:lumMod val="50000"/>
                  </a:schemeClr>
                </a:solidFill>
              </a:rPr>
              <a:t>Basic Version Control and Git</a:t>
            </a:r>
            <a:endParaRPr lang="en-CA" b="1" dirty="0">
              <a:solidFill>
                <a:schemeClr val="accent1">
                  <a:lumMod val="50000"/>
                </a:schemeClr>
              </a:solidFill>
            </a:endParaRPr>
          </a:p>
          <a:p>
            <a:pPr algn="ctr"/>
            <a:r>
              <a:rPr lang="en-CA" sz="2400" dirty="0">
                <a:solidFill>
                  <a:schemeClr val="accent1">
                    <a:lumMod val="50000"/>
                  </a:schemeClr>
                </a:solidFill>
              </a:rPr>
              <a:t>General Idea</a:t>
            </a: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Alan Hummel</a:t>
            </a:r>
          </a:p>
          <a:p>
            <a:pPr algn="ctr"/>
            <a:r>
              <a:rPr lang="en-CA" dirty="0">
                <a:solidFill>
                  <a:schemeClr val="accent1">
                    <a:lumMod val="50000"/>
                  </a:schemeClr>
                </a:solidFill>
              </a:rPr>
              <a:t>alan.hummel@tarion.com</a:t>
            </a:r>
          </a:p>
        </p:txBody>
      </p:sp>
    </p:spTree>
    <p:extLst>
      <p:ext uri="{BB962C8B-B14F-4D97-AF65-F5344CB8AC3E}">
        <p14:creationId xmlns:p14="http://schemas.microsoft.com/office/powerpoint/2010/main" val="76115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5992" y="824861"/>
            <a:ext cx="7066551" cy="707886"/>
          </a:xfrm>
          <a:prstGeom prst="rect">
            <a:avLst/>
          </a:prstGeom>
          <a:noFill/>
        </p:spPr>
        <p:txBody>
          <a:bodyPr wrap="none" rtlCol="0">
            <a:spAutoFit/>
          </a:bodyPr>
          <a:lstStyle/>
          <a:p>
            <a:pPr algn="ctr"/>
            <a:r>
              <a:rPr lang="en-CA" sz="4000" b="1" dirty="0">
                <a:solidFill>
                  <a:schemeClr val="accent1">
                    <a:lumMod val="50000"/>
                  </a:schemeClr>
                </a:solidFill>
              </a:rPr>
              <a:t>Sharing Documents and Projects</a:t>
            </a:r>
          </a:p>
        </p:txBody>
      </p:sp>
      <p:pic>
        <p:nvPicPr>
          <p:cNvPr id="7" name="Picture 6">
            <a:extLst>
              <a:ext uri="{FF2B5EF4-FFF2-40B4-BE49-F238E27FC236}">
                <a16:creationId xmlns:a16="http://schemas.microsoft.com/office/drawing/2014/main" id="{9D29AAF5-0724-4E31-9F9D-679012A90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70" y="2714397"/>
            <a:ext cx="2857500" cy="2009775"/>
          </a:xfrm>
          <a:prstGeom prst="rect">
            <a:avLst/>
          </a:prstGeom>
        </p:spPr>
      </p:pic>
      <p:pic>
        <p:nvPicPr>
          <p:cNvPr id="9" name="Picture 8">
            <a:extLst>
              <a:ext uri="{FF2B5EF4-FFF2-40B4-BE49-F238E27FC236}">
                <a16:creationId xmlns:a16="http://schemas.microsoft.com/office/drawing/2014/main" id="{86A14C09-9618-42F3-81B6-BAE648BBC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482" y="4053338"/>
            <a:ext cx="4737100" cy="2597150"/>
          </a:xfrm>
          <a:prstGeom prst="rect">
            <a:avLst/>
          </a:prstGeom>
        </p:spPr>
      </p:pic>
      <p:pic>
        <p:nvPicPr>
          <p:cNvPr id="11" name="Picture 10">
            <a:extLst>
              <a:ext uri="{FF2B5EF4-FFF2-40B4-BE49-F238E27FC236}">
                <a16:creationId xmlns:a16="http://schemas.microsoft.com/office/drawing/2014/main" id="{0ED3C609-99B8-4F48-9365-6F27C3E55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469" y="1576160"/>
            <a:ext cx="2143125" cy="2143125"/>
          </a:xfrm>
          <a:prstGeom prst="rect">
            <a:avLst/>
          </a:prstGeom>
        </p:spPr>
      </p:pic>
    </p:spTree>
    <p:extLst>
      <p:ext uri="{BB962C8B-B14F-4D97-AF65-F5344CB8AC3E}">
        <p14:creationId xmlns:p14="http://schemas.microsoft.com/office/powerpoint/2010/main" val="646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24861"/>
            <a:ext cx="7305719" cy="707886"/>
          </a:xfrm>
          <a:prstGeom prst="rect">
            <a:avLst/>
          </a:prstGeom>
          <a:noFill/>
        </p:spPr>
        <p:txBody>
          <a:bodyPr wrap="none" rtlCol="0">
            <a:spAutoFit/>
          </a:bodyPr>
          <a:lstStyle/>
          <a:p>
            <a:pPr algn="ctr"/>
            <a:r>
              <a:rPr lang="en-CA" sz="4000" b="1" dirty="0">
                <a:solidFill>
                  <a:schemeClr val="accent1">
                    <a:lumMod val="50000"/>
                  </a:schemeClr>
                </a:solidFill>
              </a:rPr>
              <a:t>What is a version control system?</a:t>
            </a:r>
          </a:p>
        </p:txBody>
      </p:sp>
      <p:sp>
        <p:nvSpPr>
          <p:cNvPr id="2" name="Rectangle 1"/>
          <p:cNvSpPr/>
          <p:nvPr/>
        </p:nvSpPr>
        <p:spPr>
          <a:xfrm>
            <a:off x="736371" y="1571700"/>
            <a:ext cx="11288852" cy="954107"/>
          </a:xfrm>
          <a:prstGeom prst="rect">
            <a:avLst/>
          </a:prstGeom>
        </p:spPr>
        <p:txBody>
          <a:bodyPr wrap="square">
            <a:spAutoFit/>
          </a:bodyPr>
          <a:lstStyle/>
          <a:p>
            <a:r>
              <a:rPr lang="en-CA" sz="2800" b="1" dirty="0">
                <a:solidFill>
                  <a:schemeClr val="accent1">
                    <a:lumMod val="50000"/>
                  </a:schemeClr>
                </a:solidFill>
              </a:rPr>
              <a:t>Is a software that helps software developers to work together and maintain a complete history of their work.</a:t>
            </a:r>
          </a:p>
        </p:txBody>
      </p:sp>
      <p:sp>
        <p:nvSpPr>
          <p:cNvPr id="22" name="Rectangle 21">
            <a:extLst>
              <a:ext uri="{FF2B5EF4-FFF2-40B4-BE49-F238E27FC236}">
                <a16:creationId xmlns:a16="http://schemas.microsoft.com/office/drawing/2014/main" id="{B8F6639E-850D-46B2-9712-D749ABF48E92}"/>
              </a:ext>
            </a:extLst>
          </p:cNvPr>
          <p:cNvSpPr/>
          <p:nvPr/>
        </p:nvSpPr>
        <p:spPr>
          <a:xfrm>
            <a:off x="749071" y="3311600"/>
            <a:ext cx="11288852" cy="523220"/>
          </a:xfrm>
          <a:prstGeom prst="rect">
            <a:avLst/>
          </a:prstGeom>
        </p:spPr>
        <p:txBody>
          <a:bodyPr wrap="square">
            <a:spAutoFit/>
          </a:bodyPr>
          <a:lstStyle/>
          <a:p>
            <a:r>
              <a:rPr lang="en-CA" sz="2800" b="1" dirty="0">
                <a:solidFill>
                  <a:schemeClr val="accent1">
                    <a:lumMod val="50000"/>
                  </a:schemeClr>
                </a:solidFill>
              </a:rPr>
              <a:t>It is useful for:</a:t>
            </a:r>
          </a:p>
        </p:txBody>
      </p:sp>
      <p:sp>
        <p:nvSpPr>
          <p:cNvPr id="23" name="Rectangle 22">
            <a:extLst>
              <a:ext uri="{FF2B5EF4-FFF2-40B4-BE49-F238E27FC236}">
                <a16:creationId xmlns:a16="http://schemas.microsoft.com/office/drawing/2014/main" id="{B315550A-AD90-4CE8-A041-B89D1A8F6933}"/>
              </a:ext>
            </a:extLst>
          </p:cNvPr>
          <p:cNvSpPr/>
          <p:nvPr/>
        </p:nvSpPr>
        <p:spPr>
          <a:xfrm>
            <a:off x="736371" y="3845001"/>
            <a:ext cx="5288820" cy="523220"/>
          </a:xfrm>
          <a:prstGeom prst="rect">
            <a:avLst/>
          </a:prstGeom>
        </p:spPr>
        <p:txBody>
          <a:bodyPr wrap="none">
            <a:spAutoFit/>
          </a:bodyPr>
          <a:lstStyle/>
          <a:p>
            <a:r>
              <a:rPr lang="en-CA" b="1" dirty="0">
                <a:solidFill>
                  <a:schemeClr val="accent1">
                    <a:lumMod val="50000"/>
                  </a:schemeClr>
                </a:solidFill>
              </a:rPr>
              <a:t>Allowing developers to work </a:t>
            </a:r>
            <a:r>
              <a:rPr lang="en-CA" sz="2800" b="1" dirty="0">
                <a:solidFill>
                  <a:schemeClr val="accent1">
                    <a:lumMod val="50000"/>
                  </a:schemeClr>
                </a:solidFill>
              </a:rPr>
              <a:t>simultaneously</a:t>
            </a:r>
            <a:r>
              <a:rPr lang="en-CA" b="1" dirty="0">
                <a:solidFill>
                  <a:schemeClr val="accent1">
                    <a:lumMod val="50000"/>
                  </a:schemeClr>
                </a:solidFill>
              </a:rPr>
              <a:t>.</a:t>
            </a:r>
          </a:p>
        </p:txBody>
      </p:sp>
      <p:sp>
        <p:nvSpPr>
          <p:cNvPr id="24" name="Rectangle 23">
            <a:extLst>
              <a:ext uri="{FF2B5EF4-FFF2-40B4-BE49-F238E27FC236}">
                <a16:creationId xmlns:a16="http://schemas.microsoft.com/office/drawing/2014/main" id="{71F58AB0-6D47-459E-8032-89D8BC446F54}"/>
              </a:ext>
            </a:extLst>
          </p:cNvPr>
          <p:cNvSpPr/>
          <p:nvPr/>
        </p:nvSpPr>
        <p:spPr>
          <a:xfrm>
            <a:off x="736371" y="4355473"/>
            <a:ext cx="5945795" cy="523220"/>
          </a:xfrm>
          <a:prstGeom prst="rect">
            <a:avLst/>
          </a:prstGeom>
        </p:spPr>
        <p:txBody>
          <a:bodyPr wrap="none">
            <a:spAutoFit/>
          </a:bodyPr>
          <a:lstStyle/>
          <a:p>
            <a:r>
              <a:rPr lang="en-CA" sz="2800" b="1" dirty="0">
                <a:solidFill>
                  <a:schemeClr val="accent1">
                    <a:lumMod val="50000"/>
                  </a:schemeClr>
                </a:solidFill>
              </a:rPr>
              <a:t>Not</a:t>
            </a:r>
            <a:r>
              <a:rPr lang="en-CA" b="1" dirty="0">
                <a:solidFill>
                  <a:schemeClr val="accent1">
                    <a:lumMod val="50000"/>
                  </a:schemeClr>
                </a:solidFill>
              </a:rPr>
              <a:t> allowing </a:t>
            </a:r>
            <a:r>
              <a:rPr lang="en-CA" sz="2800" b="1" dirty="0">
                <a:solidFill>
                  <a:schemeClr val="accent1">
                    <a:lumMod val="50000"/>
                  </a:schemeClr>
                </a:solidFill>
              </a:rPr>
              <a:t>overwriting</a:t>
            </a:r>
            <a:r>
              <a:rPr lang="en-CA" b="1" dirty="0">
                <a:solidFill>
                  <a:schemeClr val="accent1">
                    <a:lumMod val="50000"/>
                  </a:schemeClr>
                </a:solidFill>
              </a:rPr>
              <a:t> other developers changes.</a:t>
            </a:r>
          </a:p>
        </p:txBody>
      </p:sp>
      <p:sp>
        <p:nvSpPr>
          <p:cNvPr id="25" name="Flowchart: Connector 24">
            <a:extLst>
              <a:ext uri="{FF2B5EF4-FFF2-40B4-BE49-F238E27FC236}">
                <a16:creationId xmlns:a16="http://schemas.microsoft.com/office/drawing/2014/main" id="{9E6F3D3F-C03A-44B7-83BA-454C7BF64B21}"/>
              </a:ext>
            </a:extLst>
          </p:cNvPr>
          <p:cNvSpPr/>
          <p:nvPr/>
        </p:nvSpPr>
        <p:spPr>
          <a:xfrm>
            <a:off x="534261" y="40568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lowchart: Connector 30">
            <a:extLst>
              <a:ext uri="{FF2B5EF4-FFF2-40B4-BE49-F238E27FC236}">
                <a16:creationId xmlns:a16="http://schemas.microsoft.com/office/drawing/2014/main" id="{0DD881D2-4B30-4553-86D9-CE0AABD0960F}"/>
              </a:ext>
            </a:extLst>
          </p:cNvPr>
          <p:cNvSpPr/>
          <p:nvPr/>
        </p:nvSpPr>
        <p:spPr>
          <a:xfrm>
            <a:off x="534261" y="45926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lowchart: Connector 31">
            <a:extLst>
              <a:ext uri="{FF2B5EF4-FFF2-40B4-BE49-F238E27FC236}">
                <a16:creationId xmlns:a16="http://schemas.microsoft.com/office/drawing/2014/main" id="{F07D3ED6-FBC3-46D0-AC2A-400975B69C0C}"/>
              </a:ext>
            </a:extLst>
          </p:cNvPr>
          <p:cNvSpPr/>
          <p:nvPr/>
        </p:nvSpPr>
        <p:spPr>
          <a:xfrm>
            <a:off x="534261" y="516315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21FC7723-F9DA-45BF-B22A-C08CF3EBB65B}"/>
              </a:ext>
            </a:extLst>
          </p:cNvPr>
          <p:cNvSpPr/>
          <p:nvPr/>
        </p:nvSpPr>
        <p:spPr>
          <a:xfrm>
            <a:off x="736371" y="4925940"/>
            <a:ext cx="4230774" cy="523220"/>
          </a:xfrm>
          <a:prstGeom prst="rect">
            <a:avLst/>
          </a:prstGeom>
        </p:spPr>
        <p:txBody>
          <a:bodyPr wrap="none">
            <a:spAutoFit/>
          </a:bodyPr>
          <a:lstStyle/>
          <a:p>
            <a:r>
              <a:rPr lang="en-CA" b="1" dirty="0">
                <a:solidFill>
                  <a:schemeClr val="accent1">
                    <a:lumMod val="50000"/>
                  </a:schemeClr>
                </a:solidFill>
              </a:rPr>
              <a:t>Maintaining a </a:t>
            </a:r>
            <a:r>
              <a:rPr lang="en-CA" sz="2800" b="1" dirty="0">
                <a:solidFill>
                  <a:schemeClr val="accent1">
                    <a:lumMod val="50000"/>
                  </a:schemeClr>
                </a:solidFill>
              </a:rPr>
              <a:t>history</a:t>
            </a:r>
            <a:r>
              <a:rPr lang="en-CA" b="1" dirty="0">
                <a:solidFill>
                  <a:schemeClr val="accent1">
                    <a:lumMod val="50000"/>
                  </a:schemeClr>
                </a:solidFill>
              </a:rPr>
              <a:t> of every version.</a:t>
            </a:r>
          </a:p>
        </p:txBody>
      </p:sp>
    </p:spTree>
    <p:extLst>
      <p:ext uri="{BB962C8B-B14F-4D97-AF65-F5344CB8AC3E}">
        <p14:creationId xmlns:p14="http://schemas.microsoft.com/office/powerpoint/2010/main" val="185293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97920"/>
            <a:ext cx="5105437" cy="707886"/>
          </a:xfrm>
          <a:prstGeom prst="rect">
            <a:avLst/>
          </a:prstGeom>
          <a:noFill/>
        </p:spPr>
        <p:txBody>
          <a:bodyPr wrap="none" rtlCol="0">
            <a:spAutoFit/>
          </a:bodyPr>
          <a:lstStyle/>
          <a:p>
            <a:pPr algn="ctr"/>
            <a:r>
              <a:rPr lang="en-CA" sz="4000" b="1" dirty="0">
                <a:solidFill>
                  <a:schemeClr val="accent1">
                    <a:lumMod val="50000"/>
                  </a:schemeClr>
                </a:solidFill>
              </a:rPr>
              <a:t>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926871" y="2587700"/>
            <a:ext cx="3873729" cy="523220"/>
          </a:xfrm>
          <a:prstGeom prst="rect">
            <a:avLst/>
          </a:prstGeom>
        </p:spPr>
        <p:txBody>
          <a:bodyPr wrap="square">
            <a:spAutoFit/>
          </a:bodyPr>
          <a:lstStyle/>
          <a:p>
            <a:r>
              <a:rPr lang="en-CA" sz="2800" b="1" dirty="0">
                <a:solidFill>
                  <a:schemeClr val="accent1">
                    <a:lumMod val="50000"/>
                  </a:schemeClr>
                </a:solidFill>
              </a:rPr>
              <a:t>Based on repositories</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686661" y="2774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C53C7AA-85C6-4777-9089-96ECBD7D8059}"/>
              </a:ext>
            </a:extLst>
          </p:cNvPr>
          <p:cNvSpPr/>
          <p:nvPr/>
        </p:nvSpPr>
        <p:spPr>
          <a:xfrm>
            <a:off x="7137171" y="2602418"/>
            <a:ext cx="4089629" cy="523220"/>
          </a:xfrm>
          <a:prstGeom prst="rect">
            <a:avLst/>
          </a:prstGeom>
        </p:spPr>
        <p:txBody>
          <a:bodyPr wrap="square">
            <a:spAutoFit/>
          </a:bodyPr>
          <a:lstStyle/>
          <a:p>
            <a:r>
              <a:rPr lang="en-CA" sz="2800" b="1" dirty="0">
                <a:solidFill>
                  <a:schemeClr val="accent1">
                    <a:lumMod val="50000"/>
                  </a:schemeClr>
                </a:solidFill>
              </a:rPr>
              <a:t>It is a multi-user system</a:t>
            </a:r>
          </a:p>
        </p:txBody>
      </p:sp>
      <p:sp>
        <p:nvSpPr>
          <p:cNvPr id="9" name="Flowchart: Connector 8">
            <a:extLst>
              <a:ext uri="{FF2B5EF4-FFF2-40B4-BE49-F238E27FC236}">
                <a16:creationId xmlns:a16="http://schemas.microsoft.com/office/drawing/2014/main" id="{B08D2BB1-1CF5-49AF-A485-ADE22CD20CEF}"/>
              </a:ext>
            </a:extLst>
          </p:cNvPr>
          <p:cNvSpPr/>
          <p:nvPr/>
        </p:nvSpPr>
        <p:spPr>
          <a:xfrm>
            <a:off x="6896961" y="27888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775EF171-864A-4BCD-AE40-F4669C91B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733" y="3125638"/>
            <a:ext cx="2800868" cy="2199419"/>
          </a:xfrm>
          <a:prstGeom prst="rect">
            <a:avLst/>
          </a:prstGeom>
        </p:spPr>
      </p:pic>
      <p:pic>
        <p:nvPicPr>
          <p:cNvPr id="11" name="Picture 10">
            <a:extLst>
              <a:ext uri="{FF2B5EF4-FFF2-40B4-BE49-F238E27FC236}">
                <a16:creationId xmlns:a16="http://schemas.microsoft.com/office/drawing/2014/main" id="{C855032E-0895-43E6-8F93-D6A9612656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516" y="3125638"/>
            <a:ext cx="2143125" cy="2143125"/>
          </a:xfrm>
          <a:prstGeom prst="rect">
            <a:avLst/>
          </a:prstGeom>
        </p:spPr>
      </p:pic>
    </p:spTree>
    <p:extLst>
      <p:ext uri="{BB962C8B-B14F-4D97-AF65-F5344CB8AC3E}">
        <p14:creationId xmlns:p14="http://schemas.microsoft.com/office/powerpoint/2010/main" val="5806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4FFF7D92-C6E9-4663-8E45-933A676AF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995" y="901312"/>
            <a:ext cx="6154009" cy="5563376"/>
          </a:xfrm>
          <a:prstGeom prst="rect">
            <a:avLst/>
          </a:prstGeom>
        </p:spPr>
      </p:pic>
      <p:pic>
        <p:nvPicPr>
          <p:cNvPr id="11" name="Picture 10">
            <a:extLst>
              <a:ext uri="{FF2B5EF4-FFF2-40B4-BE49-F238E27FC236}">
                <a16:creationId xmlns:a16="http://schemas.microsoft.com/office/drawing/2014/main" id="{BAA7C73D-B178-46C8-9E17-67D6940A44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35" y="901312"/>
            <a:ext cx="1187450" cy="1187450"/>
          </a:xfrm>
          <a:prstGeom prst="rect">
            <a:avLst/>
          </a:prstGeom>
        </p:spPr>
      </p:pic>
    </p:spTree>
    <p:extLst>
      <p:ext uri="{BB962C8B-B14F-4D97-AF65-F5344CB8AC3E}">
        <p14:creationId xmlns:p14="http://schemas.microsoft.com/office/powerpoint/2010/main" val="200945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721</Words>
  <Application>Microsoft Office PowerPoint</Application>
  <PresentationFormat>Widescreen</PresentationFormat>
  <Paragraphs>160</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Hummel</dc:creator>
  <cp:lastModifiedBy>Alan Hummel</cp:lastModifiedBy>
  <cp:revision>20</cp:revision>
  <dcterms:created xsi:type="dcterms:W3CDTF">2018-11-19T17:30:07Z</dcterms:created>
  <dcterms:modified xsi:type="dcterms:W3CDTF">2018-11-20T20:54:20Z</dcterms:modified>
</cp:coreProperties>
</file>