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36"/>
  </p:sldMasterIdLst>
  <p:notesMasterIdLst>
    <p:notesMasterId r:id="rId100"/>
  </p:notesMasterIdLst>
  <p:handoutMasterIdLst>
    <p:handoutMasterId r:id="rId101"/>
  </p:handoutMasterIdLst>
  <p:sldIdLst>
    <p:sldId id="383" r:id="rId37"/>
    <p:sldId id="384" r:id="rId38"/>
    <p:sldId id="385" r:id="rId39"/>
    <p:sldId id="408" r:id="rId40"/>
    <p:sldId id="409" r:id="rId41"/>
    <p:sldId id="410" r:id="rId42"/>
    <p:sldId id="386" r:id="rId43"/>
    <p:sldId id="387" r:id="rId44"/>
    <p:sldId id="402" r:id="rId45"/>
    <p:sldId id="388" r:id="rId46"/>
    <p:sldId id="389" r:id="rId47"/>
    <p:sldId id="416" r:id="rId48"/>
    <p:sldId id="424" r:id="rId49"/>
    <p:sldId id="426" r:id="rId50"/>
    <p:sldId id="425" r:id="rId51"/>
    <p:sldId id="417" r:id="rId52"/>
    <p:sldId id="418" r:id="rId53"/>
    <p:sldId id="419" r:id="rId54"/>
    <p:sldId id="420" r:id="rId55"/>
    <p:sldId id="421" r:id="rId56"/>
    <p:sldId id="403" r:id="rId57"/>
    <p:sldId id="423" r:id="rId58"/>
    <p:sldId id="422" r:id="rId59"/>
    <p:sldId id="427" r:id="rId60"/>
    <p:sldId id="428" r:id="rId61"/>
    <p:sldId id="429" r:id="rId62"/>
    <p:sldId id="430" r:id="rId63"/>
    <p:sldId id="431" r:id="rId64"/>
    <p:sldId id="432" r:id="rId65"/>
    <p:sldId id="433" r:id="rId66"/>
    <p:sldId id="390" r:id="rId67"/>
    <p:sldId id="434" r:id="rId68"/>
    <p:sldId id="435" r:id="rId69"/>
    <p:sldId id="436" r:id="rId70"/>
    <p:sldId id="437" r:id="rId71"/>
    <p:sldId id="391" r:id="rId72"/>
    <p:sldId id="439" r:id="rId73"/>
    <p:sldId id="440" r:id="rId74"/>
    <p:sldId id="441" r:id="rId75"/>
    <p:sldId id="442" r:id="rId76"/>
    <p:sldId id="443" r:id="rId77"/>
    <p:sldId id="444" r:id="rId78"/>
    <p:sldId id="446" r:id="rId79"/>
    <p:sldId id="438" r:id="rId80"/>
    <p:sldId id="447" r:id="rId81"/>
    <p:sldId id="448" r:id="rId82"/>
    <p:sldId id="449" r:id="rId83"/>
    <p:sldId id="392" r:id="rId84"/>
    <p:sldId id="405" r:id="rId85"/>
    <p:sldId id="413" r:id="rId86"/>
    <p:sldId id="414" r:id="rId87"/>
    <p:sldId id="396" r:id="rId88"/>
    <p:sldId id="397" r:id="rId89"/>
    <p:sldId id="415" r:id="rId90"/>
    <p:sldId id="411" r:id="rId91"/>
    <p:sldId id="412" r:id="rId92"/>
    <p:sldId id="445" r:id="rId93"/>
    <p:sldId id="398" r:id="rId94"/>
    <p:sldId id="400" r:id="rId95"/>
    <p:sldId id="401" r:id="rId96"/>
    <p:sldId id="407" r:id="rId97"/>
    <p:sldId id="355" r:id="rId98"/>
    <p:sldId id="334" r:id="rId99"/>
  </p:sldIdLst>
  <p:sldSz cx="12188825" cy="6858000"/>
  <p:notesSz cx="9101138" cy="6858000"/>
  <p:defaultTextStyle>
    <a:defPPr rtl="0">
      <a:defRPr lang="en-gb"/>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BBE6CB-4989-42C9-AAE0-6FC6CB15F578}">
          <p14:sldIdLst>
            <p14:sldId id="383"/>
            <p14:sldId id="384"/>
            <p14:sldId id="385"/>
            <p14:sldId id="408"/>
            <p14:sldId id="409"/>
            <p14:sldId id="410"/>
          </p14:sldIdLst>
        </p14:section>
        <p14:section name="FoxToDos" id="{B6CC72F0-8A07-4111-80B3-8A0A4B51CBCC}">
          <p14:sldIdLst>
            <p14:sldId id="386"/>
            <p14:sldId id="387"/>
            <p14:sldId id="402"/>
          </p14:sldIdLst>
        </p14:section>
        <p14:section name="Visual Studio" id="{34E34419-7587-40D1-9FF6-F7D111616252}">
          <p14:sldIdLst>
            <p14:sldId id="388"/>
            <p14:sldId id="389"/>
            <p14:sldId id="416"/>
            <p14:sldId id="424"/>
            <p14:sldId id="426"/>
            <p14:sldId id="425"/>
            <p14:sldId id="417"/>
            <p14:sldId id="418"/>
            <p14:sldId id="419"/>
            <p14:sldId id="420"/>
            <p14:sldId id="421"/>
            <p14:sldId id="403"/>
            <p14:sldId id="423"/>
            <p14:sldId id="422"/>
            <p14:sldId id="427"/>
            <p14:sldId id="428"/>
            <p14:sldId id="429"/>
            <p14:sldId id="430"/>
            <p14:sldId id="431"/>
            <p14:sldId id="432"/>
            <p14:sldId id="433"/>
          </p14:sldIdLst>
        </p14:section>
        <p14:section name="Forms" id="{940281F3-A0C7-47C5-A1A0-149C6BB39AFB}">
          <p14:sldIdLst>
            <p14:sldId id="390"/>
            <p14:sldId id="434"/>
            <p14:sldId id="435"/>
            <p14:sldId id="436"/>
            <p14:sldId id="437"/>
            <p14:sldId id="391"/>
            <p14:sldId id="439"/>
            <p14:sldId id="440"/>
            <p14:sldId id="441"/>
            <p14:sldId id="442"/>
            <p14:sldId id="443"/>
            <p14:sldId id="444"/>
            <p14:sldId id="446"/>
            <p14:sldId id="438"/>
            <p14:sldId id="447"/>
            <p14:sldId id="448"/>
            <p14:sldId id="449"/>
          </p14:sldIdLst>
        </p14:section>
        <p14:section name="More Info" id="{9D97F36B-1E0A-47A7-9A6C-D0E15C04EC2C}">
          <p14:sldIdLst>
            <p14:sldId id="392"/>
            <p14:sldId id="405"/>
            <p14:sldId id="413"/>
            <p14:sldId id="414"/>
          </p14:sldIdLst>
        </p14:section>
        <p14:section name="Agenda Item #5" id="{07EA3D7F-A661-4FC1-98A4-93F3E6E3A2F4}">
          <p14:sldIdLst/>
        </p14:section>
        <p14:section name="Summary" id="{8E0BE18E-BFF4-4D7D-AA64-F0A34D1CA452}">
          <p14:sldIdLst>
            <p14:sldId id="396"/>
            <p14:sldId id="397"/>
            <p14:sldId id="415"/>
            <p14:sldId id="411"/>
            <p14:sldId id="412"/>
            <p14:sldId id="445"/>
            <p14:sldId id="398"/>
          </p14:sldIdLst>
        </p14:section>
        <p14:section name="Bonus Slides" id="{6A18978F-6F5F-422C-82AE-14FD77344017}">
          <p14:sldIdLst>
            <p14:sldId id="400"/>
            <p14:sldId id="401"/>
            <p14:sldId id="407"/>
          </p14:sldIdLst>
        </p14:section>
        <p14:section name="The End" id="{5B32C182-C37C-4F8B-A200-2D5CCD11C7D4}">
          <p14:sldIdLst>
            <p14:sldId id="355"/>
          </p14:sldIdLst>
        </p14:section>
        <p14:section name="Hidden Stuff" id="{AF8B2BE3-148D-45E5-8A49-A50B622118EA}">
          <p14:sldIdLst>
            <p14:sldId id="334"/>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6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2FF"/>
    <a:srgbClr val="007AFF"/>
    <a:srgbClr val="414E77"/>
    <a:srgbClr val="007BFF"/>
    <a:srgbClr val="EA772A"/>
    <a:srgbClr val="D98049"/>
    <a:srgbClr val="858FB9"/>
    <a:srgbClr val="929BC0"/>
    <a:srgbClr val="9BA3C5"/>
    <a:srgbClr val="A5AC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63636" autoAdjust="0"/>
  </p:normalViewPr>
  <p:slideViewPr>
    <p:cSldViewPr showGuides="1">
      <p:cViewPr varScale="1">
        <p:scale>
          <a:sx n="72" d="100"/>
          <a:sy n="72" d="100"/>
        </p:scale>
        <p:origin x="990" y="72"/>
      </p:cViewPr>
      <p:guideLst>
        <p:guide pos="3839"/>
        <p:guide orient="horz" pos="2160"/>
      </p:guideLst>
    </p:cSldViewPr>
  </p:slideViewPr>
  <p:outlineViewPr>
    <p:cViewPr>
      <p:scale>
        <a:sx n="33" d="100"/>
        <a:sy n="33" d="100"/>
      </p:scale>
      <p:origin x="0" y="0"/>
    </p:cViewPr>
  </p:outlineViewPr>
  <p:notesTextViewPr>
    <p:cViewPr>
      <p:scale>
        <a:sx n="3" d="2"/>
        <a:sy n="3" d="2"/>
      </p:scale>
      <p:origin x="0" y="-42"/>
    </p:cViewPr>
  </p:notesTextViewPr>
  <p:sorterViewPr>
    <p:cViewPr>
      <p:scale>
        <a:sx n="100" d="100"/>
        <a:sy n="100" d="100"/>
      </p:scale>
      <p:origin x="0" y="0"/>
    </p:cViewPr>
  </p:sorterViewPr>
  <p:notesViewPr>
    <p:cSldViewPr>
      <p:cViewPr varScale="1">
        <p:scale>
          <a:sx n="95" d="100"/>
          <a:sy n="95" d="100"/>
        </p:scale>
        <p:origin x="1860" y="84"/>
      </p:cViewPr>
      <p:guideLst>
        <p:guide orient="horz" pos="2160"/>
        <p:guide pos="286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6.xml"/><Relationship Id="rId47" Type="http://schemas.openxmlformats.org/officeDocument/2006/relationships/slide" Target="slides/slide11.xml"/><Relationship Id="rId63" Type="http://schemas.openxmlformats.org/officeDocument/2006/relationships/slide" Target="slides/slide27.xml"/><Relationship Id="rId68" Type="http://schemas.openxmlformats.org/officeDocument/2006/relationships/slide" Target="slides/slide32.xml"/><Relationship Id="rId84" Type="http://schemas.openxmlformats.org/officeDocument/2006/relationships/slide" Target="slides/slide48.xml"/><Relationship Id="rId89" Type="http://schemas.openxmlformats.org/officeDocument/2006/relationships/slide" Target="slides/slide53.xml"/><Relationship Id="rId7" Type="http://schemas.openxmlformats.org/officeDocument/2006/relationships/customXml" Target="../customXml/item7.xml"/><Relationship Id="rId71" Type="http://schemas.openxmlformats.org/officeDocument/2006/relationships/slide" Target="slides/slide35.xml"/><Relationship Id="rId92" Type="http://schemas.openxmlformats.org/officeDocument/2006/relationships/slide" Target="slides/slide56.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slide" Target="slides/slide9.xml"/><Relationship Id="rId53" Type="http://schemas.openxmlformats.org/officeDocument/2006/relationships/slide" Target="slides/slide17.xml"/><Relationship Id="rId58" Type="http://schemas.openxmlformats.org/officeDocument/2006/relationships/slide" Target="slides/slide22.xml"/><Relationship Id="rId66" Type="http://schemas.openxmlformats.org/officeDocument/2006/relationships/slide" Target="slides/slide30.xml"/><Relationship Id="rId74" Type="http://schemas.openxmlformats.org/officeDocument/2006/relationships/slide" Target="slides/slide38.xml"/><Relationship Id="rId79" Type="http://schemas.openxmlformats.org/officeDocument/2006/relationships/slide" Target="slides/slide43.xml"/><Relationship Id="rId87" Type="http://schemas.openxmlformats.org/officeDocument/2006/relationships/slide" Target="slides/slide51.xml"/><Relationship Id="rId102"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25.xml"/><Relationship Id="rId82" Type="http://schemas.openxmlformats.org/officeDocument/2006/relationships/slide" Target="slides/slide46.xml"/><Relationship Id="rId90" Type="http://schemas.openxmlformats.org/officeDocument/2006/relationships/slide" Target="slides/slide54.xml"/><Relationship Id="rId95" Type="http://schemas.openxmlformats.org/officeDocument/2006/relationships/slide" Target="slides/slide59.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slide" Target="slides/slide12.xml"/><Relationship Id="rId56" Type="http://schemas.openxmlformats.org/officeDocument/2006/relationships/slide" Target="slides/slide20.xml"/><Relationship Id="rId64" Type="http://schemas.openxmlformats.org/officeDocument/2006/relationships/slide" Target="slides/slide28.xml"/><Relationship Id="rId69" Type="http://schemas.openxmlformats.org/officeDocument/2006/relationships/slide" Target="slides/slide33.xml"/><Relationship Id="rId77" Type="http://schemas.openxmlformats.org/officeDocument/2006/relationships/slide" Target="slides/slide41.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5.xml"/><Relationship Id="rId72" Type="http://schemas.openxmlformats.org/officeDocument/2006/relationships/slide" Target="slides/slide36.xml"/><Relationship Id="rId80" Type="http://schemas.openxmlformats.org/officeDocument/2006/relationships/slide" Target="slides/slide44.xml"/><Relationship Id="rId85" Type="http://schemas.openxmlformats.org/officeDocument/2006/relationships/slide" Target="slides/slide49.xml"/><Relationship Id="rId93" Type="http://schemas.openxmlformats.org/officeDocument/2006/relationships/slide" Target="slides/slide57.xml"/><Relationship Id="rId98" Type="http://schemas.openxmlformats.org/officeDocument/2006/relationships/slide" Target="slides/slide6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slide" Target="slides/slide10.xml"/><Relationship Id="rId59" Type="http://schemas.openxmlformats.org/officeDocument/2006/relationships/slide" Target="slides/slide23.xml"/><Relationship Id="rId67" Type="http://schemas.openxmlformats.org/officeDocument/2006/relationships/slide" Target="slides/slide31.xml"/><Relationship Id="rId103"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5.xml"/><Relationship Id="rId54" Type="http://schemas.openxmlformats.org/officeDocument/2006/relationships/slide" Target="slides/slide18.xml"/><Relationship Id="rId62" Type="http://schemas.openxmlformats.org/officeDocument/2006/relationships/slide" Target="slides/slide26.xml"/><Relationship Id="rId70" Type="http://schemas.openxmlformats.org/officeDocument/2006/relationships/slide" Target="slides/slide34.xml"/><Relationship Id="rId75" Type="http://schemas.openxmlformats.org/officeDocument/2006/relationships/slide" Target="slides/slide39.xml"/><Relationship Id="rId83" Type="http://schemas.openxmlformats.org/officeDocument/2006/relationships/slide" Target="slides/slide47.xml"/><Relationship Id="rId88" Type="http://schemas.openxmlformats.org/officeDocument/2006/relationships/slide" Target="slides/slide52.xml"/><Relationship Id="rId91" Type="http://schemas.openxmlformats.org/officeDocument/2006/relationships/slide" Target="slides/slide55.xml"/><Relationship Id="rId96" Type="http://schemas.openxmlformats.org/officeDocument/2006/relationships/slide" Target="slides/slide60.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slide" Target="slides/slide13.xml"/><Relationship Id="rId57" Type="http://schemas.openxmlformats.org/officeDocument/2006/relationships/slide" Target="slides/slide2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8.xml"/><Relationship Id="rId52" Type="http://schemas.openxmlformats.org/officeDocument/2006/relationships/slide" Target="slides/slide16.xml"/><Relationship Id="rId60" Type="http://schemas.openxmlformats.org/officeDocument/2006/relationships/slide" Target="slides/slide24.xml"/><Relationship Id="rId65" Type="http://schemas.openxmlformats.org/officeDocument/2006/relationships/slide" Target="slides/slide29.xml"/><Relationship Id="rId73" Type="http://schemas.openxmlformats.org/officeDocument/2006/relationships/slide" Target="slides/slide37.xml"/><Relationship Id="rId78" Type="http://schemas.openxmlformats.org/officeDocument/2006/relationships/slide" Target="slides/slide42.xml"/><Relationship Id="rId81" Type="http://schemas.openxmlformats.org/officeDocument/2006/relationships/slide" Target="slides/slide45.xml"/><Relationship Id="rId86" Type="http://schemas.openxmlformats.org/officeDocument/2006/relationships/slide" Target="slides/slide50.xml"/><Relationship Id="rId94" Type="http://schemas.openxmlformats.org/officeDocument/2006/relationships/slide" Target="slides/slide58.xml"/><Relationship Id="rId99" Type="http://schemas.openxmlformats.org/officeDocument/2006/relationships/slide" Target="slides/slide63.xml"/><Relationship Id="rId10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3.xml"/><Relationship Id="rId34" Type="http://schemas.openxmlformats.org/officeDocument/2006/relationships/customXml" Target="../customXml/item34.xml"/><Relationship Id="rId50" Type="http://schemas.openxmlformats.org/officeDocument/2006/relationships/slide" Target="slides/slide14.xml"/><Relationship Id="rId55" Type="http://schemas.openxmlformats.org/officeDocument/2006/relationships/slide" Target="slides/slide19.xml"/><Relationship Id="rId76" Type="http://schemas.openxmlformats.org/officeDocument/2006/relationships/slide" Target="slides/slide40.xml"/><Relationship Id="rId97" Type="http://schemas.openxmlformats.org/officeDocument/2006/relationships/slide" Target="slides/slide61.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5155206" y="0"/>
            <a:ext cx="3943826" cy="342900"/>
          </a:xfrm>
          <a:prstGeom prst="rect">
            <a:avLst/>
          </a:prstGeom>
        </p:spPr>
        <p:txBody>
          <a:bodyPr vert="horz" lIns="91440" tIns="45720" rIns="91440" bIns="45720" rtlCol="0"/>
          <a:lstStyle>
            <a:lvl1pPr algn="r">
              <a:defRPr sz="1200"/>
            </a:lvl1pPr>
          </a:lstStyle>
          <a:p>
            <a:pPr rtl="0"/>
            <a:fld id="{31AF1FCD-5B2D-45CF-A6D4-0F3F74FBD606}" type="datetime1">
              <a:rPr lang="en-GB" smtClean="0">
                <a:solidFill>
                  <a:schemeClr val="tx2"/>
                </a:solidFill>
              </a:rPr>
              <a:t>21/10/2020</a:t>
            </a:fld>
            <a:endParaRPr lang="en-GB" dirty="0">
              <a:solidFill>
                <a:schemeClr val="tx2"/>
              </a:solidFill>
            </a:endParaRPr>
          </a:p>
        </p:txBody>
      </p:sp>
      <p:sp>
        <p:nvSpPr>
          <p:cNvPr id="4" name="Footer Placeholder 3"/>
          <p:cNvSpPr>
            <a:spLocks noGrp="1"/>
          </p:cNvSpPr>
          <p:nvPr>
            <p:ph type="ftr" sz="quarter" idx="2"/>
          </p:nvPr>
        </p:nvSpPr>
        <p:spPr>
          <a:xfrm>
            <a:off x="0" y="6513910"/>
            <a:ext cx="3943826" cy="3429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5155206" y="6513910"/>
            <a:ext cx="3943826" cy="3429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5155206" y="0"/>
            <a:ext cx="3943826" cy="342900"/>
          </a:xfrm>
          <a:prstGeom prst="rect">
            <a:avLst/>
          </a:prstGeom>
        </p:spPr>
        <p:txBody>
          <a:bodyPr vert="horz" lIns="91440" tIns="45720" rIns="91440" bIns="45720" rtlCol="0"/>
          <a:lstStyle>
            <a:lvl1pPr algn="r">
              <a:defRPr sz="1200">
                <a:solidFill>
                  <a:schemeClr val="tx2"/>
                </a:solidFill>
              </a:defRPr>
            </a:lvl1pPr>
          </a:lstStyle>
          <a:p>
            <a:fld id="{43F82CE1-C859-40EE-9EB2-765AABAEDB14}" type="datetime1">
              <a:rPr lang="en-GB" noProof="0" smtClean="0"/>
              <a:t>21/10/2020</a:t>
            </a:fld>
            <a:endParaRPr lang="en-GB" noProof="0" dirty="0"/>
          </a:p>
        </p:txBody>
      </p:sp>
      <p:sp>
        <p:nvSpPr>
          <p:cNvPr id="4" name="Slide Image Placeholder 3"/>
          <p:cNvSpPr>
            <a:spLocks noGrp="1" noRot="1" noChangeAspect="1"/>
          </p:cNvSpPr>
          <p:nvPr>
            <p:ph type="sldImg" idx="2"/>
          </p:nvPr>
        </p:nvSpPr>
        <p:spPr>
          <a:xfrm>
            <a:off x="2265363" y="514350"/>
            <a:ext cx="4570412" cy="257175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910114" y="3257550"/>
            <a:ext cx="7280910" cy="30861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6513910"/>
            <a:ext cx="3943826" cy="3429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5155206" y="6513910"/>
            <a:ext cx="3943826" cy="3429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pPr/>
              <a:t>‹#›</a:t>
            </a:fld>
            <a:endParaRPr lang="en-GB"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marketplace.visualstudio.com/"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Reminders for Eric:</a:t>
            </a:r>
          </a:p>
          <a:p>
            <a:r>
              <a:rPr lang="en-US" dirty="0"/>
              <a:t>Use Chrome</a:t>
            </a:r>
          </a:p>
          <a:p>
            <a:r>
              <a:rPr lang="en-US" dirty="0"/>
              <a:t>Get off VPN</a:t>
            </a:r>
          </a:p>
          <a:p>
            <a:r>
              <a:rPr lang="en-US" dirty="0"/>
              <a:t>Make sure your Bluetooth headset is working ok</a:t>
            </a:r>
          </a:p>
          <a:p>
            <a:r>
              <a:rPr lang="en-US" dirty="0"/>
              <a:t>Respect the 20s delay</a:t>
            </a:r>
          </a:p>
          <a:p>
            <a:r>
              <a:rPr lang="en-US" dirty="0"/>
              <a:t>Turn off Camera when showing screen</a:t>
            </a:r>
          </a:p>
          <a:p>
            <a:r>
              <a:rPr lang="en-US" dirty="0"/>
              <a:t>1280x800</a:t>
            </a:r>
          </a:p>
          <a:p>
            <a:endParaRPr lang="en-US" dirty="0"/>
          </a:p>
          <a:p>
            <a:r>
              <a:rPr lang="en-US" dirty="0"/>
              <a:t>Don’t use Julia Child voice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a:t>
            </a:fld>
            <a:endParaRPr lang="en-GB" noProof="0" dirty="0"/>
          </a:p>
        </p:txBody>
      </p:sp>
    </p:spTree>
    <p:extLst>
      <p:ext uri="{BB962C8B-B14F-4D97-AF65-F5344CB8AC3E}">
        <p14:creationId xmlns:p14="http://schemas.microsoft.com/office/powerpoint/2010/main" val="3419831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were a session on Test Driven Development or even good application design, I’d start with writing unit tests. We’ll get to unit tests in a bit and since our code is already written we’ve already got our design.</a:t>
            </a:r>
          </a:p>
          <a:p>
            <a:endParaRPr lang="en-US" dirty="0"/>
          </a:p>
          <a:p>
            <a:r>
              <a:rPr lang="en-US" dirty="0"/>
              <a:t>As far as the IDE, I could have chosen Code or Atom or COPY CON or XIDE or VI or VS Community Edition</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XIDE, the X# integrated development environment that may be downloaded along with the rest of X#. XIDE is a perfectly serviceable environment and has a lot in common with Visual FoxPro’s IDE. It’s written in X# itself, so it provides a dramatic example of what the language can do in the right hands. </a:t>
            </a:r>
          </a:p>
          <a:p>
            <a:endParaRPr lang="en-US" dirty="0"/>
          </a:p>
          <a:p>
            <a:r>
              <a:rPr lang="en-US" sz="1600" kern="1200" dirty="0">
                <a:solidFill>
                  <a:schemeClr val="tx2"/>
                </a:solidFill>
                <a:effectLst/>
                <a:latin typeface="+mn-lt"/>
                <a:ea typeface="+mn-ea"/>
                <a:cs typeface="+mn-cs"/>
              </a:rPr>
              <a:t>Visual Studio, either the Professional (</a:t>
            </a:r>
            <a:r>
              <a:rPr lang="en-US" sz="1600" kern="1200" dirty="0" err="1">
                <a:solidFill>
                  <a:schemeClr val="tx2"/>
                </a:solidFill>
                <a:effectLst/>
                <a:latin typeface="+mn-lt"/>
                <a:ea typeface="+mn-ea"/>
                <a:cs typeface="+mn-cs"/>
              </a:rPr>
              <a:t>ie</a:t>
            </a:r>
            <a:r>
              <a:rPr lang="en-US" sz="1600" kern="1200" dirty="0">
                <a:solidFill>
                  <a:schemeClr val="tx2"/>
                </a:solidFill>
                <a:effectLst/>
                <a:latin typeface="+mn-lt"/>
                <a:ea typeface="+mn-ea"/>
                <a:cs typeface="+mn-cs"/>
              </a:rPr>
              <a:t> paid) or Community (</a:t>
            </a:r>
            <a:r>
              <a:rPr lang="en-US" sz="1600" kern="1200" dirty="0" err="1">
                <a:solidFill>
                  <a:schemeClr val="tx2"/>
                </a:solidFill>
                <a:effectLst/>
                <a:latin typeface="+mn-lt"/>
                <a:ea typeface="+mn-ea"/>
                <a:cs typeface="+mn-cs"/>
              </a:rPr>
              <a:t>ie</a:t>
            </a:r>
            <a:r>
              <a:rPr lang="en-US" sz="1600" kern="1200" dirty="0">
                <a:solidFill>
                  <a:schemeClr val="tx2"/>
                </a:solidFill>
                <a:effectLst/>
                <a:latin typeface="+mn-lt"/>
                <a:ea typeface="+mn-ea"/>
                <a:cs typeface="+mn-cs"/>
              </a:rPr>
              <a:t> free) Edition. The big advantage of Visual Studio is that it’s used by a lot of developers all over the world, so it’s well-supported by its developer and the community. </a:t>
            </a:r>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10</a:t>
            </a:fld>
            <a:endParaRPr lang="en-GB" noProof="0" dirty="0"/>
          </a:p>
        </p:txBody>
      </p:sp>
    </p:spTree>
    <p:extLst>
      <p:ext uri="{BB962C8B-B14F-4D97-AF65-F5344CB8AC3E}">
        <p14:creationId xmlns:p14="http://schemas.microsoft.com/office/powerpoint/2010/main" val="1457141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In Visual Studio’s parlance, a “Solution” is the main structure for an application. It’s a collection of “Projects”, which are the main work units.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Our first project is going to be the nonvisual business objects from our FoxPro class, </a:t>
            </a:r>
            <a:r>
              <a:rPr lang="en-US" sz="1600" kern="1200" dirty="0" err="1">
                <a:solidFill>
                  <a:schemeClr val="tx2"/>
                </a:solidFill>
                <a:effectLst/>
                <a:latin typeface="+mn-lt"/>
                <a:ea typeface="+mn-ea"/>
                <a:cs typeface="+mn-cs"/>
              </a:rPr>
              <a:t>ToDoClasses</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11</a:t>
            </a:fld>
            <a:endParaRPr lang="en-GB" noProof="0" dirty="0"/>
          </a:p>
        </p:txBody>
      </p:sp>
    </p:spTree>
    <p:extLst>
      <p:ext uri="{BB962C8B-B14F-4D97-AF65-F5344CB8AC3E}">
        <p14:creationId xmlns:p14="http://schemas.microsoft.com/office/powerpoint/2010/main" val="2128355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Because we’ve already installed X#, we have Project Templates available to us.</a:t>
            </a:r>
          </a:p>
          <a:p>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(Take a moment to highlight the options for creating a directory and git and naming the Solution)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may be wondering about Solution Frameworks or Wizards. We’ll talk about that in a bit…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12</a:t>
            </a:fld>
            <a:endParaRPr lang="en-GB" noProof="0" dirty="0"/>
          </a:p>
        </p:txBody>
      </p:sp>
    </p:spTree>
    <p:extLst>
      <p:ext uri="{BB962C8B-B14F-4D97-AF65-F5344CB8AC3E}">
        <p14:creationId xmlns:p14="http://schemas.microsoft.com/office/powerpoint/2010/main" val="271958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85750" indent="-285750">
              <a:buFont typeface="Arial" panose="020B0604020202020204" pitchFamily="34" charset="0"/>
              <a:buChar char="•"/>
            </a:pPr>
            <a:r>
              <a:rPr lang="en-US" dirty="0"/>
              <a:t>FoxPro “Dialect”</a:t>
            </a:r>
          </a:p>
          <a:p>
            <a:pPr marL="285750" indent="-285750">
              <a:buFont typeface="Arial" panose="020B0604020202020204" pitchFamily="34" charset="0"/>
              <a:buChar char="•"/>
            </a:pPr>
            <a:r>
              <a:rPr lang="en-US" dirty="0"/>
              <a:t>Output type (console application, DLL, Windows EXE)</a:t>
            </a:r>
          </a:p>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Pay extra special attention to the </a:t>
            </a:r>
            <a:r>
              <a:rPr lang="en-US" sz="1600" b="1" kern="1200" dirty="0">
                <a:solidFill>
                  <a:schemeClr val="tx2"/>
                </a:solidFill>
                <a:effectLst/>
                <a:latin typeface="+mn-lt"/>
                <a:ea typeface="+mn-ea"/>
                <a:cs typeface="+mn-cs"/>
              </a:rPr>
              <a:t>Visual FoxPro Compatibility / Inherit from Custom Class</a:t>
            </a:r>
            <a:r>
              <a:rPr lang="en-US" sz="1600" kern="1200" dirty="0">
                <a:solidFill>
                  <a:schemeClr val="tx2"/>
                </a:solidFill>
                <a:effectLst/>
                <a:latin typeface="+mn-lt"/>
                <a:ea typeface="+mn-ea"/>
                <a:cs typeface="+mn-cs"/>
              </a:rPr>
              <a:t> setting. If you want your code to behave the way it does in VFP, you want that set to True. Among other things, that causes X# to fire an Init() method (which wasn’t a thing in X# before, as they use Constructor()) and create virtual _access and _assign methods for our “properties” – more on that later.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[Show code – take a moment to highlight the options for creating a directory and git]</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13</a:t>
            </a:fld>
            <a:endParaRPr lang="en-GB" noProof="0" dirty="0"/>
          </a:p>
        </p:txBody>
      </p:sp>
    </p:spTree>
    <p:extLst>
      <p:ext uri="{BB962C8B-B14F-4D97-AF65-F5344CB8AC3E}">
        <p14:creationId xmlns:p14="http://schemas.microsoft.com/office/powerpoint/2010/main" val="32869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These default to the values you’re used to in FoxPro so you should have to change</a:t>
            </a:r>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14</a:t>
            </a:fld>
            <a:endParaRPr lang="en-GB" noProof="0" dirty="0"/>
          </a:p>
        </p:txBody>
      </p:sp>
    </p:spTree>
    <p:extLst>
      <p:ext uri="{BB962C8B-B14F-4D97-AF65-F5344CB8AC3E}">
        <p14:creationId xmlns:p14="http://schemas.microsoft.com/office/powerpoint/2010/main" val="32267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Pay extra special attention to the </a:t>
            </a:r>
            <a:r>
              <a:rPr lang="en-US" sz="1600" b="1" kern="1200" dirty="0">
                <a:solidFill>
                  <a:schemeClr val="tx2"/>
                </a:solidFill>
                <a:effectLst/>
                <a:latin typeface="+mn-lt"/>
                <a:ea typeface="+mn-ea"/>
                <a:cs typeface="+mn-cs"/>
              </a:rPr>
              <a:t>Visual FoxPro Compatibility / Inherit from Custom Class</a:t>
            </a:r>
            <a:r>
              <a:rPr lang="en-US" sz="1600" kern="1200" dirty="0">
                <a:solidFill>
                  <a:schemeClr val="tx2"/>
                </a:solidFill>
                <a:effectLst/>
                <a:latin typeface="+mn-lt"/>
                <a:ea typeface="+mn-ea"/>
                <a:cs typeface="+mn-cs"/>
              </a:rPr>
              <a:t> setting. If you want your code to behave the way it does in VFP, you want that set to True.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2"/>
                </a:solidFill>
                <a:effectLst/>
                <a:latin typeface="+mn-lt"/>
                <a:ea typeface="+mn-ea"/>
                <a:cs typeface="+mn-cs"/>
              </a:rPr>
              <a:t>Causes X# to fire an Init() method (which wasn’t a thing in X# before, as they use Constructor())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2"/>
                </a:solidFill>
                <a:effectLst/>
                <a:latin typeface="+mn-lt"/>
                <a:ea typeface="+mn-ea"/>
                <a:cs typeface="+mn-cs"/>
              </a:rPr>
              <a:t>Create virtual _access and _assign methods for our “properties” – more on in the next slide</a:t>
            </a:r>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15</a:t>
            </a:fld>
            <a:endParaRPr lang="en-GB" noProof="0" dirty="0"/>
          </a:p>
        </p:txBody>
      </p:sp>
    </p:spTree>
    <p:extLst>
      <p:ext uri="{BB962C8B-B14F-4D97-AF65-F5344CB8AC3E}">
        <p14:creationId xmlns:p14="http://schemas.microsoft.com/office/powerpoint/2010/main" val="4090992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Overall you should be struck by how similar and familiar the X# code is. </a:t>
            </a:r>
          </a:p>
          <a:p>
            <a:pPr marL="0" indent="0">
              <a:buFont typeface="Arial" panose="020B0604020202020204" pitchFamily="34" charset="0"/>
              <a:buNone/>
            </a:pPr>
            <a:r>
              <a:rPr lang="en-US" dirty="0"/>
              <a:t>The next few slides are going to highlight some differences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USING </a:t>
            </a:r>
          </a:p>
          <a:p>
            <a:pPr marL="285750" indent="-285750">
              <a:buFont typeface="Arial" panose="020B0604020202020204" pitchFamily="34" charset="0"/>
              <a:buChar char="•"/>
            </a:pPr>
            <a:r>
              <a:rPr lang="en-US" dirty="0"/>
              <a:t>NAMESPACES</a:t>
            </a:r>
          </a:p>
          <a:p>
            <a:pPr marL="285750" indent="-285750">
              <a:buFont typeface="Arial" panose="020B0604020202020204" pitchFamily="34" charset="0"/>
              <a:buChar char="•"/>
            </a:pPr>
            <a:r>
              <a:rPr lang="en-US" dirty="0"/>
              <a:t>In FoxPro I stored our data in an object, which I called </a:t>
            </a:r>
            <a:r>
              <a:rPr lang="en-US" dirty="0" err="1"/>
              <a:t>oData</a:t>
            </a:r>
            <a:r>
              <a:rPr lang="en-US" dirty="0"/>
              <a:t>. SCATTER/GATHER now works in X# so I </a:t>
            </a:r>
            <a:r>
              <a:rPr lang="en-US" i="1" dirty="0"/>
              <a:t>could</a:t>
            </a:r>
            <a:r>
              <a:rPr lang="en-US" i="0" dirty="0"/>
              <a:t> have done that but it wasn’t when I first started this conversion, so I didn’t use them.  This is the fast moving progress I’m talking about.</a:t>
            </a:r>
          </a:p>
          <a:p>
            <a:pPr hangingPunct="0"/>
            <a:r>
              <a:rPr lang="en-US" sz="1600" b="1" kern="1200" dirty="0">
                <a:solidFill>
                  <a:schemeClr val="tx2"/>
                </a:solidFill>
                <a:effectLst/>
                <a:latin typeface="+mn-lt"/>
                <a:ea typeface="+mn-ea"/>
                <a:cs typeface="+mn-cs"/>
              </a:rPr>
              <a:t>Properties v. Fields</a:t>
            </a:r>
          </a:p>
          <a:p>
            <a:r>
              <a:rPr lang="en-US" sz="1600" kern="1200" dirty="0">
                <a:solidFill>
                  <a:schemeClr val="tx2"/>
                </a:solidFill>
                <a:effectLst/>
                <a:latin typeface="+mn-lt"/>
                <a:ea typeface="+mn-ea"/>
                <a:cs typeface="+mn-cs"/>
              </a:rPr>
              <a:t>There is a fundamental difference in .NET classes vs Visual FoxPro classes. In VFP when we added what we called a “property” to a class, we could immediately assign values to that property without going through any hoops. This is bad, because there were no checks on the input at all, and anyone could read the value.  We got around that by adding _access and _assign methods to the properties. The “visibility” of the property (public, protected, hidden) affected how whether other objects could see the properties, but had no effect on what values were visible within the class itself. </a:t>
            </a:r>
          </a:p>
          <a:p>
            <a:r>
              <a:rPr lang="en-US" sz="1600" kern="1200" dirty="0" err="1">
                <a:solidFill>
                  <a:schemeClr val="tx2"/>
                </a:solidFill>
                <a:effectLst/>
                <a:latin typeface="+mn-lt"/>
                <a:ea typeface="+mn-ea"/>
                <a:cs typeface="+mn-cs"/>
              </a:rPr>
              <a:t>.Net</a:t>
            </a:r>
            <a:r>
              <a:rPr lang="en-US" sz="1600" kern="1200" dirty="0">
                <a:solidFill>
                  <a:schemeClr val="tx2"/>
                </a:solidFill>
                <a:effectLst/>
                <a:latin typeface="+mn-lt"/>
                <a:ea typeface="+mn-ea"/>
                <a:cs typeface="+mn-cs"/>
              </a:rPr>
              <a:t> classes call those “Fields” rather than properties, and their visibility is determined by whether they’re Public or Private. Public fields are akin to our Properties, but this isn’t recommended because all the reasons mentioned above. </a:t>
            </a:r>
          </a:p>
          <a:p>
            <a:pPr hangingPunct="0"/>
            <a:r>
              <a:rPr lang="en-US" sz="1600" kern="1200" dirty="0">
                <a:solidFill>
                  <a:schemeClr val="tx2"/>
                </a:solidFill>
                <a:effectLst/>
                <a:latin typeface="+mn-lt"/>
                <a:ea typeface="+mn-ea"/>
                <a:cs typeface="+mn-cs"/>
              </a:rPr>
              <a:t>Best Practice</a:t>
            </a:r>
          </a:p>
          <a:p>
            <a:pPr hangingPunct="0"/>
            <a:r>
              <a:rPr lang="en-US" sz="1600" kern="1200" cap="all" dirty="0">
                <a:solidFill>
                  <a:schemeClr val="tx2"/>
                </a:solidFill>
                <a:effectLst/>
                <a:latin typeface="+mn-lt"/>
                <a:ea typeface="+mn-ea"/>
                <a:cs typeface="+mn-cs"/>
              </a:rPr>
              <a:t>Use PRIVATE fields and PUBLIC properties</a:t>
            </a:r>
            <a:endParaRPr lang="en-US" sz="1600" kern="1200" dirty="0">
              <a:solidFill>
                <a:schemeClr val="tx2"/>
              </a:solidFill>
              <a:effectLst/>
              <a:latin typeface="+mn-lt"/>
              <a:ea typeface="+mn-ea"/>
              <a:cs typeface="+mn-cs"/>
            </a:endParaRPr>
          </a:p>
          <a:p>
            <a:r>
              <a:rPr lang="en-US" dirty="0">
                <a:effectLst/>
              </a:rPr>
              <a:t>Properties on a </a:t>
            </a:r>
            <a:r>
              <a:rPr lang="en-US" dirty="0" err="1">
                <a:effectLst/>
              </a:rPr>
              <a:t>.Net</a:t>
            </a:r>
            <a:r>
              <a:rPr lang="en-US" dirty="0">
                <a:effectLst/>
              </a:rPr>
              <a:t> class are the public-facing interface, akin to our</a:t>
            </a:r>
            <a:r>
              <a:rPr lang="en-US" sz="1600" kern="1200" dirty="0">
                <a:solidFill>
                  <a:schemeClr val="tx2"/>
                </a:solidFill>
                <a:effectLst/>
                <a:latin typeface="+mn-lt"/>
                <a:ea typeface="+mn-ea"/>
                <a:cs typeface="+mn-cs"/>
              </a:rPr>
              <a:t> _access </a:t>
            </a:r>
            <a:r>
              <a:rPr lang="en-US" dirty="0">
                <a:effectLst/>
              </a:rPr>
              <a:t>and </a:t>
            </a:r>
            <a:r>
              <a:rPr lang="en-US" sz="1600" kern="1200" dirty="0">
                <a:solidFill>
                  <a:schemeClr val="tx2"/>
                </a:solidFill>
                <a:effectLst/>
                <a:latin typeface="+mn-lt"/>
                <a:ea typeface="+mn-ea"/>
                <a:cs typeface="+mn-cs"/>
              </a:rPr>
              <a:t>_assign</a:t>
            </a:r>
            <a:r>
              <a:rPr lang="en-US" dirty="0">
                <a:effectLst/>
              </a:rPr>
              <a:t>, they have get() and set() methods, which filter the input to the fields or restrict the output. </a:t>
            </a:r>
            <a:r>
              <a:rPr lang="en-US" sz="1600" kern="1200" dirty="0">
                <a:solidFill>
                  <a:schemeClr val="tx2"/>
                </a:solidFill>
                <a:effectLst/>
                <a:latin typeface="+mn-lt"/>
                <a:ea typeface="+mn-ea"/>
                <a:cs typeface="+mn-cs"/>
              </a:rPr>
              <a:t>In order to emulate Visual FoxPro’s class behavior, there’s an option for X# classes to “Inherit from Custom Class”, which is set to True by default in the FoxPro Project Templates. Under the covers, this Custom class emulates FoxPro Properties in .NET’s Fields.</a:t>
            </a:r>
          </a:p>
          <a:p>
            <a:pPr marL="285750" indent="-285750">
              <a:buFont typeface="Arial" panose="020B0604020202020204" pitchFamily="34" charset="0"/>
              <a:buChar char="•"/>
            </a:pPr>
            <a:endParaRPr lang="en-US" i="0" dirty="0"/>
          </a:p>
          <a:p>
            <a:pPr marL="285750" indent="-285750">
              <a:buFont typeface="Arial" panose="020B0604020202020204" pitchFamily="34" charset="0"/>
              <a:buChar char="•"/>
            </a:pPr>
            <a:r>
              <a:rPr lang="en-US" i="0" dirty="0"/>
              <a:t>Notice the </a:t>
            </a:r>
            <a:r>
              <a:rPr lang="en-US" i="0" dirty="0" err="1"/>
              <a:t>DateTime</a:t>
            </a:r>
            <a:endParaRPr lang="en-US" i="0" dirty="0"/>
          </a:p>
          <a:p>
            <a:pPr marL="285750" indent="-285750">
              <a:buFont typeface="Arial" panose="020B0604020202020204" pitchFamily="34" charset="0"/>
              <a:buChar char="•"/>
            </a:pPr>
            <a:r>
              <a:rPr lang="en-US" i="0" dirty="0"/>
              <a:t>2 Constructor() methods with different signatures. FoxPro dialect does have INIT()</a:t>
            </a:r>
          </a:p>
          <a:p>
            <a:pPr marL="285750" indent="-285750">
              <a:buFont typeface="Arial" panose="020B0604020202020204" pitchFamily="34" charset="0"/>
              <a:buChar char="•"/>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16</a:t>
            </a:fld>
            <a:endParaRPr lang="en-GB" noProof="0" dirty="0"/>
          </a:p>
        </p:txBody>
      </p:sp>
    </p:spTree>
    <p:extLst>
      <p:ext uri="{BB962C8B-B14F-4D97-AF65-F5344CB8AC3E}">
        <p14:creationId xmlns:p14="http://schemas.microsoft.com/office/powerpoint/2010/main" val="36167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Because I’m using SCATTER BLANK, I have to open the table. Don’t have to do that in 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Better design in X# is completely due to Unit Testing, which we’ll talk about soon.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Again with the overloading of a function, this time New can take a title but if I don’t send one it seeds it with blank. There may be a way to assign default values right in the signature of the function.</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Here I’m taking advantage of the GUID class in .NET. When we get to the saving I’ll show you the equivalent in FoxPro.</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17</a:t>
            </a:fld>
            <a:endParaRPr lang="en-GB" noProof="0" dirty="0"/>
          </a:p>
        </p:txBody>
      </p:sp>
    </p:spTree>
    <p:extLst>
      <p:ext uri="{BB962C8B-B14F-4D97-AF65-F5344CB8AC3E}">
        <p14:creationId xmlns:p14="http://schemas.microsoft.com/office/powerpoint/2010/main" val="105618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Notice how I mixed False with .f.</a:t>
            </a:r>
          </a:p>
          <a:p>
            <a:pPr marL="0" indent="0">
              <a:spcBef>
                <a:spcPts val="0"/>
              </a:spcBef>
              <a:buFont typeface="Arial" panose="020B0604020202020204" pitchFamily="34" charset="0"/>
              <a:buNone/>
            </a:pPr>
            <a:r>
              <a:rPr lang="en-US" sz="1600" dirty="0">
                <a:latin typeface="Consolas" panose="020B0609020204030204" pitchFamily="49" charset="0"/>
              </a:rPr>
              <a:t>Case insensitive</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18</a:t>
            </a:fld>
            <a:endParaRPr lang="en-GB" noProof="0" dirty="0"/>
          </a:p>
        </p:txBody>
      </p:sp>
    </p:spTree>
    <p:extLst>
      <p:ext uri="{BB962C8B-B14F-4D97-AF65-F5344CB8AC3E}">
        <p14:creationId xmlns:p14="http://schemas.microsoft.com/office/powerpoint/2010/main" val="762822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600" dirty="0">
                <a:latin typeface="Consolas" panose="020B0609020204030204" pitchFamily="49" charset="0"/>
              </a:rPr>
              <a:t>* There are many ways to create a GUID, including calls to </a:t>
            </a:r>
            <a:r>
              <a:rPr lang="en-US" sz="1600" dirty="0" err="1">
                <a:latin typeface="Consolas" panose="020B0609020204030204" pitchFamily="49" charset="0"/>
              </a:rPr>
              <a:t>CoCreateGUID</a:t>
            </a:r>
            <a:r>
              <a:rPr lang="en-US" sz="1600" dirty="0">
                <a:latin typeface="Consolas" panose="020B0609020204030204" pitchFamily="49" charset="0"/>
              </a:rPr>
              <a:t> in Ole32.dll, but this is easy</a:t>
            </a:r>
          </a:p>
          <a:p>
            <a:pPr marL="285750" indent="-285750">
              <a:spcBef>
                <a:spcPts val="0"/>
              </a:spcBef>
              <a:buFont typeface="Arial" panose="020B0604020202020204" pitchFamily="34" charset="0"/>
              <a:buChar char="•"/>
            </a:pPr>
            <a:r>
              <a:rPr lang="en-US" sz="1600" dirty="0">
                <a:latin typeface="Consolas" panose="020B0609020204030204" pitchFamily="49" charset="0"/>
              </a:rPr>
              <a:t>This may not always work.  The .NET </a:t>
            </a:r>
            <a:r>
              <a:rPr lang="en-US" sz="1600" dirty="0" err="1">
                <a:latin typeface="Consolas" panose="020B0609020204030204" pitchFamily="49" charset="0"/>
              </a:rPr>
              <a:t>equivalen</a:t>
            </a: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Can use </a:t>
            </a:r>
            <a:r>
              <a:rPr lang="en-US" sz="1600" dirty="0" err="1">
                <a:latin typeface="Consolas" panose="020B0609020204030204" pitchFamily="49" charset="0"/>
              </a:rPr>
              <a:t>sql</a:t>
            </a:r>
            <a:r>
              <a:rPr lang="en-US" sz="1600" dirty="0">
                <a:latin typeface="Consolas" panose="020B0609020204030204" pitchFamily="49" charset="0"/>
              </a:rPr>
              <a:t> insert to add record</a:t>
            </a:r>
          </a:p>
          <a:p>
            <a:pPr marL="0" indent="0">
              <a:spcBef>
                <a:spcPts val="0"/>
              </a:spcBef>
              <a:buFont typeface="Arial" panose="020B0604020202020204" pitchFamily="34" charset="0"/>
              <a:buNone/>
            </a:pPr>
            <a:r>
              <a:rPr lang="en-US" sz="1600" dirty="0">
                <a:latin typeface="Consolas" panose="020B0609020204030204" pitchFamily="49" charset="0"/>
              </a:rPr>
              <a:t>This is the biggest shortcoming of X# right now but things are changing quickly!</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Can also use GATHER to move info from object into cursor</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19</a:t>
            </a:fld>
            <a:endParaRPr lang="en-GB" noProof="0" dirty="0"/>
          </a:p>
        </p:txBody>
      </p:sp>
    </p:spTree>
    <p:extLst>
      <p:ext uri="{BB962C8B-B14F-4D97-AF65-F5344CB8AC3E}">
        <p14:creationId xmlns:p14="http://schemas.microsoft.com/office/powerpoint/2010/main" val="13722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a:t>
            </a:fld>
            <a:endParaRPr lang="en-GB" noProof="0" dirty="0"/>
          </a:p>
        </p:txBody>
      </p:sp>
    </p:spTree>
    <p:extLst>
      <p:ext uri="{BB962C8B-B14F-4D97-AF65-F5344CB8AC3E}">
        <p14:creationId xmlns:p14="http://schemas.microsoft.com/office/powerpoint/2010/main" val="2264772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Font typeface="Arial" panose="020B0604020202020204" pitchFamily="34" charset="0"/>
              <a:buNone/>
            </a:pPr>
            <a:r>
              <a:rPr lang="en-US" sz="1600" dirty="0">
                <a:latin typeface="Consolas" panose="020B0609020204030204" pitchFamily="49" charset="0"/>
              </a:rPr>
              <a:t>One warning about SET DEFAULT – it will not warn you if the folder you set it to doesn’t exist</a:t>
            </a:r>
          </a:p>
          <a:p>
            <a:pPr marL="0" indent="0">
              <a:spcBef>
                <a:spcPts val="0"/>
              </a:spcBef>
              <a:buFont typeface="Arial" panose="020B0604020202020204" pitchFamily="34" charset="0"/>
              <a:buNone/>
            </a:pPr>
            <a:r>
              <a:rPr lang="en-US" sz="1600" dirty="0">
                <a:latin typeface="Consolas" panose="020B0609020204030204" pitchFamily="49" charset="0"/>
              </a:rPr>
              <a:t>When you try to open the table it will fail</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I dare you to try this syntax in C#</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“IN 0” syntax not supported</a:t>
            </a:r>
          </a:p>
          <a:p>
            <a:pPr marL="0" indent="0">
              <a:spcBef>
                <a:spcPts val="0"/>
              </a:spcBef>
              <a:buFont typeface="Arial" panose="020B0604020202020204" pitchFamily="34" charset="0"/>
              <a:buNone/>
            </a:pPr>
            <a:r>
              <a:rPr lang="en-US" sz="1600" dirty="0">
                <a:latin typeface="Consolas" panose="020B0609020204030204" pitchFamily="49" charset="0"/>
              </a:rPr>
              <a:t>USE IN SELECT(</a:t>
            </a:r>
            <a:r>
              <a:rPr lang="en-US" sz="1600" dirty="0" err="1">
                <a:latin typeface="Consolas" panose="020B0609020204030204" pitchFamily="49" charset="0"/>
              </a:rPr>
              <a:t>Workarea</a:t>
            </a:r>
            <a:r>
              <a:rPr lang="en-US" sz="1600" dirty="0">
                <a:latin typeface="Consolas" panose="020B0609020204030204" pitchFamily="49" charset="0"/>
              </a:rPr>
              <a:t>) </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20</a:t>
            </a:fld>
            <a:endParaRPr lang="en-GB" noProof="0" dirty="0"/>
          </a:p>
        </p:txBody>
      </p:sp>
    </p:spTree>
    <p:extLst>
      <p:ext uri="{BB962C8B-B14F-4D97-AF65-F5344CB8AC3E}">
        <p14:creationId xmlns:p14="http://schemas.microsoft.com/office/powerpoint/2010/main" val="254493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that we “Add New Item” to our existing Project (next slide)</a:t>
            </a:r>
          </a:p>
          <a:p>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21</a:t>
            </a:fld>
            <a:endParaRPr lang="en-GB" noProof="0" dirty="0"/>
          </a:p>
        </p:txBody>
      </p:sp>
    </p:spTree>
    <p:extLst>
      <p:ext uri="{BB962C8B-B14F-4D97-AF65-F5344CB8AC3E}">
        <p14:creationId xmlns:p14="http://schemas.microsoft.com/office/powerpoint/2010/main" val="3688321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Codefile</a:t>
            </a:r>
            <a:r>
              <a:rPr lang="en-US" dirty="0"/>
              <a:t>” is a straightforward FoxPro program.</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What’s interesting about the starter class from the item template is that it gives us non-FoxPro like syntax even though we chose that.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I suspect the templates were written before the new VFP syntax was officially supported and haven’t been updated, but we can pull out that start class code and replace it with our own…</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Show code – pull in all code from side project</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22</a:t>
            </a:fld>
            <a:endParaRPr lang="en-GB" noProof="0" dirty="0"/>
          </a:p>
        </p:txBody>
      </p:sp>
    </p:spTree>
    <p:extLst>
      <p:ext uri="{BB962C8B-B14F-4D97-AF65-F5344CB8AC3E}">
        <p14:creationId xmlns:p14="http://schemas.microsoft.com/office/powerpoint/2010/main" val="1941526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If not you can </a:t>
            </a:r>
            <a:r>
              <a:rPr lang="en-US" dirty="0" err="1"/>
              <a:t>doubleclick</a:t>
            </a:r>
            <a:r>
              <a:rPr lang="en-US" dirty="0"/>
              <a:t> on error to jump straight to the code</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Can also click on error code to get help on that particular error</a:t>
            </a:r>
          </a:p>
          <a:p>
            <a:endParaRPr lang="en-US" dirty="0"/>
          </a:p>
          <a:p>
            <a:r>
              <a:rPr lang="en-US" dirty="0" err="1"/>
              <a:t>.Net</a:t>
            </a:r>
            <a:r>
              <a:rPr lang="en-US" dirty="0"/>
              <a:t> debugger works a lot like FoxPro’s. Step through code, set breakpoints etc.</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Once it compiles, we can ship it!  No? I guess that’s not a valid test of whether it works.</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23</a:t>
            </a:fld>
            <a:endParaRPr lang="en-GB" noProof="0" dirty="0"/>
          </a:p>
        </p:txBody>
      </p:sp>
    </p:spTree>
    <p:extLst>
      <p:ext uri="{BB962C8B-B14F-4D97-AF65-F5344CB8AC3E}">
        <p14:creationId xmlns:p14="http://schemas.microsoft.com/office/powerpoint/2010/main" val="3991022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We FoxPro developers love to “test” our code by opening the Command Window, instantiating an instance of our class, and invoking the methods manually. If they didn’t do what we expected, we’d set a Breakpoint and walk through the code in debug mode.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Visual Studio doesn’t have a Command Window though. If you installed the XIDE environment you will get something </a:t>
            </a:r>
            <a:r>
              <a:rPr lang="en-US" sz="1600" i="1" kern="1200" dirty="0">
                <a:solidFill>
                  <a:schemeClr val="tx2"/>
                </a:solidFill>
                <a:effectLst/>
                <a:latin typeface="+mn-lt"/>
                <a:ea typeface="+mn-ea"/>
                <a:cs typeface="+mn-cs"/>
              </a:rPr>
              <a:t>like</a:t>
            </a:r>
            <a:r>
              <a:rPr lang="en-US" sz="1600" kern="1200" dirty="0">
                <a:solidFill>
                  <a:schemeClr val="tx2"/>
                </a:solidFill>
                <a:effectLst/>
                <a:latin typeface="+mn-lt"/>
                <a:ea typeface="+mn-ea"/>
                <a:cs typeface="+mn-cs"/>
              </a:rPr>
              <a:t> a Command Window called XSI, the X# Interpreter (there’s more on XSI in last year’s whitepaper.)  Since we are using Visual Studio for this demonstration, we’ll instead create a quick Console Application that we can use to “test” our code. </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24</a:t>
            </a:fld>
            <a:endParaRPr lang="en-GB" noProof="0" dirty="0"/>
          </a:p>
        </p:txBody>
      </p:sp>
    </p:spTree>
    <p:extLst>
      <p:ext uri="{BB962C8B-B14F-4D97-AF65-F5344CB8AC3E}">
        <p14:creationId xmlns:p14="http://schemas.microsoft.com/office/powerpoint/2010/main" val="4144663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Let’s add a second project to our solution, a Console App</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Our first “UI”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Add a “Reference” to our Business Objects</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Set it as the Startup Project</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25</a:t>
            </a:fld>
            <a:endParaRPr lang="en-GB" noProof="0" dirty="0"/>
          </a:p>
        </p:txBody>
      </p:sp>
    </p:spTree>
    <p:extLst>
      <p:ext uri="{BB962C8B-B14F-4D97-AF65-F5344CB8AC3E}">
        <p14:creationId xmlns:p14="http://schemas.microsoft.com/office/powerpoint/2010/main" val="6941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Every solution has to have a Start() somewhere in there to get going</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Threw some gratuitous </a:t>
            </a:r>
            <a:r>
              <a:rPr lang="en-US" sz="1600" kern="1200" dirty="0" err="1">
                <a:solidFill>
                  <a:schemeClr val="tx2"/>
                </a:solidFill>
                <a:effectLst/>
                <a:latin typeface="+mn-lt"/>
                <a:ea typeface="+mn-ea"/>
                <a:cs typeface="+mn-cs"/>
              </a:rPr>
              <a:t>Console.Writes</a:t>
            </a:r>
            <a:r>
              <a:rPr lang="en-US" sz="1600" kern="1200" dirty="0">
                <a:solidFill>
                  <a:schemeClr val="tx2"/>
                </a:solidFill>
                <a:effectLst/>
                <a:latin typeface="+mn-lt"/>
                <a:ea typeface="+mn-ea"/>
                <a:cs typeface="+mn-cs"/>
              </a:rPr>
              <a:t> and </a:t>
            </a:r>
            <a:r>
              <a:rPr lang="en-US" sz="1600" kern="1200" dirty="0" err="1">
                <a:solidFill>
                  <a:schemeClr val="tx2"/>
                </a:solidFill>
                <a:effectLst/>
                <a:latin typeface="+mn-lt"/>
                <a:ea typeface="+mn-ea"/>
                <a:cs typeface="+mn-cs"/>
              </a:rPr>
              <a:t>WriteLines</a:t>
            </a:r>
            <a:r>
              <a:rPr lang="en-US" sz="1600" kern="1200" dirty="0">
                <a:solidFill>
                  <a:schemeClr val="tx2"/>
                </a:solidFill>
                <a:effectLst/>
                <a:latin typeface="+mn-lt"/>
                <a:ea typeface="+mn-ea"/>
                <a:cs typeface="+mn-cs"/>
              </a:rPr>
              <a:t> in there to show off the power of .NET Syntax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Set startup project</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26</a:t>
            </a:fld>
            <a:endParaRPr lang="en-GB" noProof="0" dirty="0"/>
          </a:p>
        </p:txBody>
      </p:sp>
    </p:spTree>
    <p:extLst>
      <p:ext uri="{BB962C8B-B14F-4D97-AF65-F5344CB8AC3E}">
        <p14:creationId xmlns:p14="http://schemas.microsoft.com/office/powerpoint/2010/main" val="3707223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27</a:t>
            </a:fld>
            <a:endParaRPr lang="en-GB" noProof="0" dirty="0"/>
          </a:p>
        </p:txBody>
      </p:sp>
    </p:spTree>
    <p:extLst>
      <p:ext uri="{BB962C8B-B14F-4D97-AF65-F5344CB8AC3E}">
        <p14:creationId xmlns:p14="http://schemas.microsoft.com/office/powerpoint/2010/main" val="388628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A better way to test your code is to write unit tests, and in fact true Test-Driven development would have directed us to write those even before we started coding. But this isn’t real TDD because a) these aren’t “true” unit tests (they interact with the real database), and b) we’re just getting around to writing them now.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With FoxPro there is one popular unit testing harness, </a:t>
            </a:r>
            <a:r>
              <a:rPr lang="en-US" sz="1600" kern="1200" dirty="0" err="1">
                <a:solidFill>
                  <a:schemeClr val="tx2"/>
                </a:solidFill>
                <a:effectLst/>
                <a:latin typeface="+mn-lt"/>
                <a:ea typeface="+mn-ea"/>
                <a:cs typeface="+mn-cs"/>
              </a:rPr>
              <a:t>FoxUnit</a:t>
            </a:r>
            <a:r>
              <a:rPr lang="en-US" sz="1600" kern="1200" dirty="0">
                <a:solidFill>
                  <a:schemeClr val="tx2"/>
                </a:solidFill>
                <a:effectLst/>
                <a:latin typeface="+mn-lt"/>
                <a:ea typeface="+mn-ea"/>
                <a:cs typeface="+mn-cs"/>
              </a:rPr>
              <a:t>. It’s a separate install (via Thor, ideally) and not integrated into the IDE at all.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Visual Studio on the other hand has testing built into the IDE from the ground up, and you have multiple testing frameworks to choose from. I chose </a:t>
            </a:r>
            <a:r>
              <a:rPr lang="en-US" sz="1600" kern="1200" dirty="0" err="1">
                <a:solidFill>
                  <a:schemeClr val="tx2"/>
                </a:solidFill>
                <a:effectLst/>
                <a:latin typeface="+mn-lt"/>
                <a:ea typeface="+mn-ea"/>
                <a:cs typeface="+mn-cs"/>
              </a:rPr>
              <a:t>Nunit</a:t>
            </a:r>
            <a:r>
              <a:rPr lang="en-US" sz="1600" kern="1200" dirty="0">
                <a:solidFill>
                  <a:schemeClr val="tx2"/>
                </a:solidFill>
                <a:effectLst/>
                <a:latin typeface="+mn-lt"/>
                <a:ea typeface="+mn-ea"/>
                <a:cs typeface="+mn-cs"/>
              </a:rPr>
              <a:t> to demo because it’s very similar to </a:t>
            </a:r>
            <a:r>
              <a:rPr lang="en-US" sz="1600" kern="1200" dirty="0" err="1">
                <a:solidFill>
                  <a:schemeClr val="tx2"/>
                </a:solidFill>
                <a:effectLst/>
                <a:latin typeface="+mn-lt"/>
                <a:ea typeface="+mn-ea"/>
                <a:cs typeface="+mn-cs"/>
              </a:rPr>
              <a:t>FoxUnit</a:t>
            </a:r>
            <a:r>
              <a:rPr lang="en-US" sz="1600" kern="1200" dirty="0">
                <a:solidFill>
                  <a:schemeClr val="tx2"/>
                </a:solidFill>
                <a:effectLst/>
                <a:latin typeface="+mn-lt"/>
                <a:ea typeface="+mn-ea"/>
                <a:cs typeface="+mn-cs"/>
              </a:rPr>
              <a:t>.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Add references to our business object classes, </a:t>
            </a:r>
            <a:r>
              <a:rPr lang="en-US" sz="1600" kern="1200" dirty="0" err="1">
                <a:solidFill>
                  <a:schemeClr val="tx2"/>
                </a:solidFill>
                <a:effectLst/>
                <a:latin typeface="+mn-lt"/>
                <a:ea typeface="+mn-ea"/>
                <a:cs typeface="+mn-cs"/>
              </a:rPr>
              <a:t>Xsharp.rt</a:t>
            </a:r>
            <a:r>
              <a:rPr lang="en-US" sz="1600" kern="1200" dirty="0">
                <a:solidFill>
                  <a:schemeClr val="tx2"/>
                </a:solidFill>
                <a:effectLst/>
                <a:latin typeface="+mn-lt"/>
                <a:ea typeface="+mn-ea"/>
                <a:cs typeface="+mn-cs"/>
              </a:rPr>
              <a:t>, </a:t>
            </a:r>
            <a:r>
              <a:rPr lang="en-US" sz="1600" kern="1200" dirty="0" err="1">
                <a:solidFill>
                  <a:schemeClr val="tx2"/>
                </a:solidFill>
                <a:effectLst/>
                <a:latin typeface="+mn-lt"/>
                <a:ea typeface="+mn-ea"/>
                <a:cs typeface="+mn-cs"/>
              </a:rPr>
              <a:t>XSharp.core</a:t>
            </a:r>
            <a:r>
              <a:rPr lang="en-US" sz="1600" kern="1200" dirty="0">
                <a:solidFill>
                  <a:schemeClr val="tx2"/>
                </a:solidFill>
                <a:effectLst/>
                <a:latin typeface="+mn-lt"/>
                <a:ea typeface="+mn-ea"/>
                <a:cs typeface="+mn-cs"/>
              </a:rPr>
              <a:t>, </a:t>
            </a:r>
            <a:r>
              <a:rPr lang="en-US" sz="1600" kern="1200" dirty="0" err="1">
                <a:solidFill>
                  <a:schemeClr val="tx2"/>
                </a:solidFill>
                <a:effectLst/>
                <a:latin typeface="+mn-lt"/>
                <a:ea typeface="+mn-ea"/>
                <a:cs typeface="+mn-cs"/>
              </a:rPr>
              <a:t>XSharp.VFP</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28</a:t>
            </a:fld>
            <a:endParaRPr lang="en-GB" noProof="0" dirty="0"/>
          </a:p>
        </p:txBody>
      </p:sp>
    </p:spTree>
    <p:extLst>
      <p:ext uri="{BB962C8B-B14F-4D97-AF65-F5344CB8AC3E}">
        <p14:creationId xmlns:p14="http://schemas.microsoft.com/office/powerpoint/2010/main" val="3090561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Creating a text fixture is a lot like creating a class, but  you annotate each method with [Test] syntax.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Notice I’m using the := syntax, which I first learned in Pascal and actually does make more readable code</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I’m also using an alternative syntax to create objects</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You can mix and match syntax, dialects, and even other languages in one solution</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[Add a Test]</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29</a:t>
            </a:fld>
            <a:endParaRPr lang="en-GB" noProof="0" dirty="0"/>
          </a:p>
        </p:txBody>
      </p:sp>
    </p:spTree>
    <p:extLst>
      <p:ext uri="{BB962C8B-B14F-4D97-AF65-F5344CB8AC3E}">
        <p14:creationId xmlns:p14="http://schemas.microsoft.com/office/powerpoint/2010/main" val="3483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https://www.clipartmax.com/</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a:t>
            </a:fld>
            <a:endParaRPr lang="en-GB" noProof="0" dirty="0"/>
          </a:p>
        </p:txBody>
      </p:sp>
    </p:spTree>
    <p:extLst>
      <p:ext uri="{BB962C8B-B14F-4D97-AF65-F5344CB8AC3E}">
        <p14:creationId xmlns:p14="http://schemas.microsoft.com/office/powerpoint/2010/main" val="3588440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Also more comfortable now making changes to my objects without worrying too much about breaking them.</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One </a:t>
            </a:r>
            <a:r>
              <a:rPr lang="en-US" sz="1600" i="1" kern="1200" dirty="0">
                <a:solidFill>
                  <a:schemeClr val="tx2"/>
                </a:solidFill>
                <a:effectLst/>
                <a:latin typeface="+mn-lt"/>
                <a:ea typeface="+mn-ea"/>
                <a:cs typeface="+mn-cs"/>
              </a:rPr>
              <a:t>very</a:t>
            </a:r>
            <a:r>
              <a:rPr lang="en-US" sz="1600" kern="1200" dirty="0">
                <a:solidFill>
                  <a:schemeClr val="tx2"/>
                </a:solidFill>
                <a:effectLst/>
                <a:latin typeface="+mn-lt"/>
                <a:ea typeface="+mn-ea"/>
                <a:cs typeface="+mn-cs"/>
              </a:rPr>
              <a:t> frustrating problem I was having, and this is an </a:t>
            </a:r>
            <a:r>
              <a:rPr lang="en-US" sz="1600" kern="1200" dirty="0" err="1">
                <a:solidFill>
                  <a:schemeClr val="tx2"/>
                </a:solidFill>
                <a:effectLst/>
                <a:latin typeface="+mn-lt"/>
                <a:ea typeface="+mn-ea"/>
                <a:cs typeface="+mn-cs"/>
              </a:rPr>
              <a:t>Nunit</a:t>
            </a:r>
            <a:r>
              <a:rPr lang="en-US" sz="1600" kern="1200" dirty="0">
                <a:solidFill>
                  <a:schemeClr val="tx2"/>
                </a:solidFill>
                <a:effectLst/>
                <a:latin typeface="+mn-lt"/>
                <a:ea typeface="+mn-ea"/>
                <a:cs typeface="+mn-cs"/>
              </a:rPr>
              <a:t> problem and not an X# problem, is that I kept getting this message when trying to run my tests.</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30</a:t>
            </a:fld>
            <a:endParaRPr lang="en-GB" noProof="0" dirty="0"/>
          </a:p>
        </p:txBody>
      </p:sp>
    </p:spTree>
    <p:extLst>
      <p:ext uri="{BB962C8B-B14F-4D97-AF65-F5344CB8AC3E}">
        <p14:creationId xmlns:p14="http://schemas.microsoft.com/office/powerpoint/2010/main" val="4202977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At this point our business logic is converted and tested, but this application does not yet have a proper user interface (the Console Project notwithstanding). We can choose from any number of user interfaces for our business classes, e.g. an Angular website or a mobile phone app, but a Windows Form is going to emulate our existing VFP application closest.</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31</a:t>
            </a:fld>
            <a:endParaRPr lang="en-GB" noProof="0" dirty="0"/>
          </a:p>
        </p:txBody>
      </p:sp>
    </p:spTree>
    <p:extLst>
      <p:ext uri="{BB962C8B-B14F-4D97-AF65-F5344CB8AC3E}">
        <p14:creationId xmlns:p14="http://schemas.microsoft.com/office/powerpoint/2010/main" val="1293731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There are two flavors of Windows Forms. The original WinForms at first glance seems to have a lot in common with Visual FoxPro forms. The design surface looks similar, and there is a toolbox with a lot of familiar controls like </a:t>
            </a:r>
            <a:r>
              <a:rPr lang="en-US" sz="1600" kern="1200" dirty="0" err="1">
                <a:solidFill>
                  <a:schemeClr val="tx2"/>
                </a:solidFill>
                <a:effectLst/>
                <a:latin typeface="+mn-lt"/>
                <a:ea typeface="+mn-ea"/>
                <a:cs typeface="+mn-cs"/>
              </a:rPr>
              <a:t>TextBox</a:t>
            </a:r>
            <a:r>
              <a:rPr lang="en-US" sz="1600" kern="1200" dirty="0">
                <a:solidFill>
                  <a:schemeClr val="tx2"/>
                </a:solidFill>
                <a:effectLst/>
                <a:latin typeface="+mn-lt"/>
                <a:ea typeface="+mn-ea"/>
                <a:cs typeface="+mn-cs"/>
              </a:rPr>
              <a:t> and </a:t>
            </a:r>
            <a:r>
              <a:rPr lang="en-US" sz="1600" kern="1200" dirty="0" err="1">
                <a:solidFill>
                  <a:schemeClr val="tx2"/>
                </a:solidFill>
                <a:effectLst/>
                <a:latin typeface="+mn-lt"/>
                <a:ea typeface="+mn-ea"/>
                <a:cs typeface="+mn-cs"/>
              </a:rPr>
              <a:t>CheckBox</a:t>
            </a:r>
            <a:r>
              <a:rPr lang="en-US" sz="1600" kern="1200" dirty="0">
                <a:solidFill>
                  <a:schemeClr val="tx2"/>
                </a:solidFill>
                <a:effectLst/>
                <a:latin typeface="+mn-lt"/>
                <a:ea typeface="+mn-ea"/>
                <a:cs typeface="+mn-cs"/>
              </a:rPr>
              <a:t>. But FoxPro forms were deceptively powerful, allowing you to include controls that were layers upon layers of composition and inheritance (btw if you haven’t seen Joel Leach’s session, make sure you check that out), and WinForms simply cannot match that power.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I’ll also mention that Microsoft did say at one point that WinForms was not going to make the leap to </a:t>
            </a:r>
            <a:r>
              <a:rPr lang="en-US" sz="1600" kern="1200" dirty="0" err="1">
                <a:solidFill>
                  <a:schemeClr val="tx2"/>
                </a:solidFill>
                <a:effectLst/>
                <a:latin typeface="+mn-lt"/>
                <a:ea typeface="+mn-ea"/>
                <a:cs typeface="+mn-cs"/>
              </a:rPr>
              <a:t>.Net</a:t>
            </a:r>
            <a:r>
              <a:rPr lang="en-US" sz="1600" kern="1200" dirty="0">
                <a:solidFill>
                  <a:schemeClr val="tx2"/>
                </a:solidFill>
                <a:effectLst/>
                <a:latin typeface="+mn-lt"/>
                <a:ea typeface="+mn-ea"/>
                <a:cs typeface="+mn-cs"/>
              </a:rPr>
              <a:t> Core, the multiplatform version of the </a:t>
            </a:r>
            <a:r>
              <a:rPr lang="en-US" sz="1600" kern="1200" dirty="0" err="1">
                <a:solidFill>
                  <a:schemeClr val="tx2"/>
                </a:solidFill>
                <a:effectLst/>
                <a:latin typeface="+mn-lt"/>
                <a:ea typeface="+mn-ea"/>
                <a:cs typeface="+mn-cs"/>
              </a:rPr>
              <a:t>.Net</a:t>
            </a:r>
            <a:r>
              <a:rPr lang="en-US" sz="1600" kern="1200" dirty="0">
                <a:solidFill>
                  <a:schemeClr val="tx2"/>
                </a:solidFill>
                <a:effectLst/>
                <a:latin typeface="+mn-lt"/>
                <a:ea typeface="+mn-ea"/>
                <a:cs typeface="+mn-cs"/>
              </a:rPr>
              <a:t> framework. They have since walked back on that but the future for WinForms is less certain than the alternative.</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Then there’s the newer, more complex, and more powerful WPF (Windows Presentation Format) forms. Under the covers it uses an XML dialect called XAML to lay out the interface, but the commands are written using C# or X#.  The idea here is that the UI/UX designers on your staff can create the forms, and the coders can work on the actual logic. We FoxPro developers usually do both roles, of course.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32</a:t>
            </a:fld>
            <a:endParaRPr lang="en-GB" noProof="0" dirty="0"/>
          </a:p>
        </p:txBody>
      </p:sp>
    </p:spTree>
    <p:extLst>
      <p:ext uri="{BB962C8B-B14F-4D97-AF65-F5344CB8AC3E}">
        <p14:creationId xmlns:p14="http://schemas.microsoft.com/office/powerpoint/2010/main" val="1821000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Entire books have been written about creating WPF forms, so we can only go into the shallowest of details here, just enough to emulate our VFP form. I will say that of all the things I worked on when writing this paper, getting the forms, and particularly the databinding, working correctly was the most difficult.  This isn’t a knock on X# at all, since it’s not their fault. In fact, the X# </a:t>
            </a:r>
            <a:r>
              <a:rPr lang="en-US" sz="1600" kern="1200" dirty="0" err="1">
                <a:solidFill>
                  <a:schemeClr val="tx2"/>
                </a:solidFill>
                <a:effectLst/>
                <a:latin typeface="+mn-lt"/>
                <a:ea typeface="+mn-ea"/>
                <a:cs typeface="+mn-cs"/>
              </a:rPr>
              <a:t>devs</a:t>
            </a:r>
            <a:r>
              <a:rPr lang="en-US" sz="1600" kern="1200" dirty="0">
                <a:solidFill>
                  <a:schemeClr val="tx2"/>
                </a:solidFill>
                <a:effectLst/>
                <a:latin typeface="+mn-lt"/>
                <a:ea typeface="+mn-ea"/>
                <a:cs typeface="+mn-cs"/>
              </a:rPr>
              <a:t> are working on a utility to convert FoxPro’s forms to either WPF or WinForms, but it’s not available quite yet.  It will be invaluable to getting us over the hump once it’s released.</a:t>
            </a:r>
          </a:p>
          <a:p>
            <a:r>
              <a:rPr lang="en-US" sz="1600" kern="1200" dirty="0">
                <a:solidFill>
                  <a:schemeClr val="tx2"/>
                </a:solidFill>
                <a:effectLst/>
                <a:latin typeface="+mn-lt"/>
                <a:ea typeface="+mn-ea"/>
                <a:cs typeface="+mn-cs"/>
              </a:rPr>
              <a:t> </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33</a:t>
            </a:fld>
            <a:endParaRPr lang="en-GB" noProof="0" dirty="0"/>
          </a:p>
        </p:txBody>
      </p:sp>
    </p:spTree>
    <p:extLst>
      <p:ext uri="{BB962C8B-B14F-4D97-AF65-F5344CB8AC3E}">
        <p14:creationId xmlns:p14="http://schemas.microsoft.com/office/powerpoint/2010/main" val="1649341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The Project Template for WPF Apps includes a starter file for a WPF form which includes a “code-behind” file (WPFWindow1.xaml.prg). It’s PRG because we chose the XSharp Project Template, so it uses the X# “Core” dialect syntax. If you want to use VFP syntax you’ll need to modify your Project properties.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2"/>
              </a:solidFill>
              <a:effectLst/>
              <a:latin typeface="+mn-lt"/>
              <a:ea typeface="+mn-ea"/>
              <a:cs typeface="+mn-cs"/>
            </a:endParaRP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34</a:t>
            </a:fld>
            <a:endParaRPr lang="en-GB" noProof="0" dirty="0"/>
          </a:p>
        </p:txBody>
      </p:sp>
    </p:spTree>
    <p:extLst>
      <p:ext uri="{BB962C8B-B14F-4D97-AF65-F5344CB8AC3E}">
        <p14:creationId xmlns:p14="http://schemas.microsoft.com/office/powerpoint/2010/main" val="233493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and a code-behind </a:t>
            </a:r>
            <a:r>
              <a:rPr lang="en-US" sz="1600" kern="1200" dirty="0" err="1">
                <a:solidFill>
                  <a:schemeClr val="tx2"/>
                </a:solidFill>
                <a:effectLst/>
                <a:latin typeface="+mn-lt"/>
                <a:ea typeface="+mn-ea"/>
                <a:cs typeface="+mn-cs"/>
              </a:rPr>
              <a:t>App.xaml.prg</a:t>
            </a:r>
            <a:r>
              <a:rPr lang="en-US" sz="1600" kern="1200" dirty="0">
                <a:solidFill>
                  <a:schemeClr val="tx2"/>
                </a:solidFill>
                <a:effectLst/>
                <a:latin typeface="+mn-lt"/>
                <a:ea typeface="+mn-ea"/>
                <a:cs typeface="+mn-cs"/>
              </a:rPr>
              <a:t> which has no code in it. If you set this new XAML Project to be your Startup Project, build and run your app, it actually works (</a:t>
            </a:r>
            <a:r>
              <a:rPr lang="en-US" sz="1600" b="1" kern="1200" dirty="0">
                <a:solidFill>
                  <a:schemeClr val="tx2"/>
                </a:solidFill>
                <a:effectLst/>
                <a:latin typeface="+mn-lt"/>
                <a:ea typeface="+mn-ea"/>
                <a:cs typeface="+mn-cs"/>
              </a:rPr>
              <a:t>figure 10</a:t>
            </a:r>
            <a:r>
              <a:rPr lang="en-US" sz="1600" kern="1200" dirty="0">
                <a:solidFill>
                  <a:schemeClr val="tx2"/>
                </a:solidFill>
                <a:effectLst/>
                <a:latin typeface="+mn-lt"/>
                <a:ea typeface="+mn-ea"/>
                <a:cs typeface="+mn-cs"/>
              </a:rPr>
              <a:t>)!  But how did the application know that it should fire up that form when it began if there isn’t a Start() method?  In XAML, an alternative way to indicate the starting form is in the </a:t>
            </a:r>
            <a:r>
              <a:rPr lang="en-US" sz="1600" kern="1200" dirty="0" err="1">
                <a:solidFill>
                  <a:schemeClr val="tx2"/>
                </a:solidFill>
                <a:effectLst/>
                <a:latin typeface="+mn-lt"/>
                <a:ea typeface="+mn-ea"/>
                <a:cs typeface="+mn-cs"/>
              </a:rPr>
              <a:t>StartupURI</a:t>
            </a:r>
            <a:r>
              <a:rPr lang="en-US" sz="1600" kern="1200" dirty="0">
                <a:solidFill>
                  <a:schemeClr val="tx2"/>
                </a:solidFill>
                <a:effectLst/>
                <a:latin typeface="+mn-lt"/>
                <a:ea typeface="+mn-ea"/>
                <a:cs typeface="+mn-cs"/>
              </a:rPr>
              <a:t> attribute of the Application tag in the XAML, which you can see in our code listing points to WPFWindows1.xaml.</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Let’s run this app and see what happens!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35</a:t>
            </a:fld>
            <a:endParaRPr lang="en-GB" noProof="0" dirty="0"/>
          </a:p>
        </p:txBody>
      </p:sp>
    </p:spTree>
    <p:extLst>
      <p:ext uri="{BB962C8B-B14F-4D97-AF65-F5344CB8AC3E}">
        <p14:creationId xmlns:p14="http://schemas.microsoft.com/office/powerpoint/2010/main" val="839233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Isn’t that beautiful?</a:t>
            </a:r>
          </a:p>
          <a:p>
            <a:endParaRPr lang="en-US" dirty="0"/>
          </a:p>
          <a:p>
            <a:r>
              <a:rPr lang="en-US" sz="1600" kern="1200" dirty="0">
                <a:solidFill>
                  <a:schemeClr val="tx2"/>
                </a:solidFill>
                <a:effectLst/>
                <a:latin typeface="+mn-lt"/>
                <a:ea typeface="+mn-ea"/>
                <a:cs typeface="+mn-cs"/>
              </a:rPr>
              <a:t> But how did the application know that it should fire up that form when it began if there isn’t a Start() method?  In XAML, an alternative way to indicate the starting form is in the </a:t>
            </a:r>
            <a:r>
              <a:rPr lang="en-US" sz="1600" kern="1200" dirty="0" err="1">
                <a:solidFill>
                  <a:schemeClr val="tx2"/>
                </a:solidFill>
                <a:effectLst/>
                <a:latin typeface="+mn-lt"/>
                <a:ea typeface="+mn-ea"/>
                <a:cs typeface="+mn-cs"/>
              </a:rPr>
              <a:t>StartupURI</a:t>
            </a:r>
            <a:r>
              <a:rPr lang="en-US" sz="1600" kern="1200" dirty="0">
                <a:solidFill>
                  <a:schemeClr val="tx2"/>
                </a:solidFill>
                <a:effectLst/>
                <a:latin typeface="+mn-lt"/>
                <a:ea typeface="+mn-ea"/>
                <a:cs typeface="+mn-cs"/>
              </a:rPr>
              <a:t> attribute of the Application tag in the XAML,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This application isn’t particularly powerful though. In fact it does nothing, but notice that we didn’t have to do READ EVENTS or DO FORM or anything to get basic functionality, which is something. That’s because the application is an instance of the Application class in </a:t>
            </a:r>
            <a:r>
              <a:rPr lang="en-US" sz="1600" kern="1200" dirty="0" err="1">
                <a:solidFill>
                  <a:schemeClr val="tx2"/>
                </a:solidFill>
                <a:effectLst/>
                <a:latin typeface="+mn-lt"/>
                <a:ea typeface="+mn-ea"/>
                <a:cs typeface="+mn-cs"/>
              </a:rPr>
              <a:t>.Net</a:t>
            </a:r>
            <a:r>
              <a:rPr lang="en-US" sz="1600" kern="1200" dirty="0">
                <a:solidFill>
                  <a:schemeClr val="tx2"/>
                </a:solidFill>
                <a:effectLst/>
                <a:latin typeface="+mn-lt"/>
                <a:ea typeface="+mn-ea"/>
                <a:cs typeface="+mn-cs"/>
              </a:rPr>
              <a:t>, which is something VFP never had unless you went with a 3</a:t>
            </a:r>
            <a:r>
              <a:rPr lang="en-US" sz="1600" kern="1200" baseline="30000" dirty="0">
                <a:solidFill>
                  <a:schemeClr val="tx2"/>
                </a:solidFill>
                <a:effectLst/>
                <a:latin typeface="+mn-lt"/>
                <a:ea typeface="+mn-ea"/>
                <a:cs typeface="+mn-cs"/>
              </a:rPr>
              <a:t>rd</a:t>
            </a:r>
            <a:r>
              <a:rPr lang="en-US" sz="1600" kern="1200" dirty="0">
                <a:solidFill>
                  <a:schemeClr val="tx2"/>
                </a:solidFill>
                <a:effectLst/>
                <a:latin typeface="+mn-lt"/>
                <a:ea typeface="+mn-ea"/>
                <a:cs typeface="+mn-cs"/>
              </a:rPr>
              <a:t> party framework. </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36</a:t>
            </a:fld>
            <a:endParaRPr lang="en-GB" noProof="0" dirty="0"/>
          </a:p>
        </p:txBody>
      </p:sp>
    </p:spTree>
    <p:extLst>
      <p:ext uri="{BB962C8B-B14F-4D97-AF65-F5344CB8AC3E}">
        <p14:creationId xmlns:p14="http://schemas.microsoft.com/office/powerpoint/2010/main" val="2636156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We must start by first add some type of layout container to our window. These are similar to FoxPro’s container object, but they have the different types of containers have different behaviors, and allow is to forego the absolution positioning and anchoring that we are used to. This makes the layout very flexible, and usable for all kinds of screen resolutions and devices. </a:t>
            </a: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37</a:t>
            </a:fld>
            <a:endParaRPr lang="en-GB" noProof="0" dirty="0"/>
          </a:p>
        </p:txBody>
      </p:sp>
    </p:spTree>
    <p:extLst>
      <p:ext uri="{BB962C8B-B14F-4D97-AF65-F5344CB8AC3E}">
        <p14:creationId xmlns:p14="http://schemas.microsoft.com/office/powerpoint/2010/main" val="1234653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We must start by first add some type of layout container to our window. These are similar to FoxPro’s container object, but they have the different types of containers have different behaviors, and allow is to forego the absolution positioning and anchoring that we are used to. This makes the layout very flexible, and usable for all kinds of screen resolutions and devices. </a:t>
            </a: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38</a:t>
            </a:fld>
            <a:endParaRPr lang="en-GB" noProof="0" dirty="0"/>
          </a:p>
        </p:txBody>
      </p:sp>
    </p:spTree>
    <p:extLst>
      <p:ext uri="{BB962C8B-B14F-4D97-AF65-F5344CB8AC3E}">
        <p14:creationId xmlns:p14="http://schemas.microsoft.com/office/powerpoint/2010/main" val="230729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man mix and nest these containers. Let’s add some buttons to our form.</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39</a:t>
            </a:fld>
            <a:endParaRPr lang="en-GB" noProof="0" dirty="0"/>
          </a:p>
        </p:txBody>
      </p:sp>
    </p:spTree>
    <p:extLst>
      <p:ext uri="{BB962C8B-B14F-4D97-AF65-F5344CB8AC3E}">
        <p14:creationId xmlns:p14="http://schemas.microsoft.com/office/powerpoint/2010/main" val="280116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pause a few times to take questions – type them in the chat window.</a:t>
            </a:r>
          </a:p>
          <a:p>
            <a:r>
              <a:rPr lang="en-US" dirty="0"/>
              <a:t>I don’t have Robert here to help me this year so please take it easy on me.</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Ok we’ve got a lot to </a:t>
            </a:r>
            <a:r>
              <a:rPr lang="en-US"/>
              <a:t>talk about so let's </a:t>
            </a:r>
            <a:r>
              <a:rPr lang="en-US" dirty="0"/>
              <a:t>get to it</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a:t>
            </a:fld>
            <a:endParaRPr lang="en-GB" noProof="0" dirty="0"/>
          </a:p>
        </p:txBody>
      </p:sp>
    </p:spTree>
    <p:extLst>
      <p:ext uri="{BB962C8B-B14F-4D97-AF65-F5344CB8AC3E}">
        <p14:creationId xmlns:p14="http://schemas.microsoft.com/office/powerpoint/2010/main" val="28332889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man mix and nest these containers. Let’s add some buttons to our form.</a:t>
            </a:r>
          </a:p>
          <a:p>
            <a:endParaRPr lang="en-US" dirty="0"/>
          </a:p>
          <a:p>
            <a:r>
              <a:rPr lang="en-US" sz="1600" kern="1200" dirty="0">
                <a:solidFill>
                  <a:schemeClr val="tx2"/>
                </a:solidFill>
                <a:effectLst/>
                <a:latin typeface="+mn-lt"/>
                <a:ea typeface="+mn-ea"/>
                <a:cs typeface="+mn-cs"/>
              </a:rPr>
              <a:t>This may seem a little verbose at first, but it’s pretty straightforward. </a:t>
            </a:r>
            <a:r>
              <a:rPr lang="en-US" sz="1600" kern="1200" dirty="0" err="1">
                <a:solidFill>
                  <a:schemeClr val="tx2"/>
                </a:solidFill>
                <a:effectLst/>
                <a:latin typeface="+mn-lt"/>
                <a:ea typeface="+mn-ea"/>
                <a:cs typeface="+mn-cs"/>
              </a:rPr>
              <a:t>Intellisense</a:t>
            </a:r>
            <a:r>
              <a:rPr lang="en-US" sz="1600" kern="1200" dirty="0">
                <a:solidFill>
                  <a:schemeClr val="tx2"/>
                </a:solidFill>
                <a:effectLst/>
                <a:latin typeface="+mn-lt"/>
                <a:ea typeface="+mn-ea"/>
                <a:cs typeface="+mn-cs"/>
              </a:rPr>
              <a:t> inside of Visual Studio makes it very easy to add more properties to each control, </a:t>
            </a:r>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40</a:t>
            </a:fld>
            <a:endParaRPr lang="en-GB" noProof="0" dirty="0"/>
          </a:p>
        </p:txBody>
      </p:sp>
    </p:spTree>
    <p:extLst>
      <p:ext uri="{BB962C8B-B14F-4D97-AF65-F5344CB8AC3E}">
        <p14:creationId xmlns:p14="http://schemas.microsoft.com/office/powerpoint/2010/main" val="219747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Right now our Add and Print buttons don’t </a:t>
            </a:r>
            <a:r>
              <a:rPr lang="en-US" sz="1600" i="1" kern="1200" dirty="0">
                <a:solidFill>
                  <a:schemeClr val="tx2"/>
                </a:solidFill>
                <a:effectLst/>
                <a:latin typeface="+mn-lt"/>
                <a:ea typeface="+mn-ea"/>
                <a:cs typeface="+mn-cs"/>
              </a:rPr>
              <a:t>do</a:t>
            </a:r>
            <a:r>
              <a:rPr lang="en-US" sz="1600" kern="1200" dirty="0">
                <a:solidFill>
                  <a:schemeClr val="tx2"/>
                </a:solidFill>
                <a:effectLst/>
                <a:latin typeface="+mn-lt"/>
                <a:ea typeface="+mn-ea"/>
                <a:cs typeface="+mn-cs"/>
              </a:rPr>
              <a:t> anything, so let’s fix that. Because Adding and Printing are events that we may also want to call from the Window’s menu (if we had one), and we don’t want to duplicate our efforts, we can create a “</a:t>
            </a:r>
            <a:r>
              <a:rPr lang="en-US" sz="1600" kern="1200" dirty="0" err="1">
                <a:solidFill>
                  <a:schemeClr val="tx2"/>
                </a:solidFill>
                <a:effectLst/>
                <a:latin typeface="+mn-lt"/>
                <a:ea typeface="+mn-ea"/>
                <a:cs typeface="+mn-cs"/>
              </a:rPr>
              <a:t>CommandBinding</a:t>
            </a:r>
            <a:r>
              <a:rPr lang="en-US" sz="1600" kern="1200" dirty="0">
                <a:solidFill>
                  <a:schemeClr val="tx2"/>
                </a:solidFill>
                <a:effectLst/>
                <a:latin typeface="+mn-lt"/>
                <a:ea typeface="+mn-ea"/>
                <a:cs typeface="+mn-cs"/>
              </a:rPr>
              <a:t>” in our Window. That gives us a central location to route things through, and also determine if the event is even doable at any given time (e.g. We can’t paste unless there’s something in the clipboard, or we can’t print a task list unless there are tasks to do). Add this code below the &lt;Window&gt; element:</a:t>
            </a: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This collection of Command Bindings gives a name to each of our commands, tells us what to do when the event gets fired, and whether the event even </a:t>
            </a:r>
            <a:r>
              <a:rPr lang="en-US" sz="1600" i="1" kern="1200" dirty="0">
                <a:solidFill>
                  <a:schemeClr val="tx2"/>
                </a:solidFill>
                <a:effectLst/>
                <a:latin typeface="+mn-lt"/>
                <a:ea typeface="+mn-ea"/>
                <a:cs typeface="+mn-cs"/>
              </a:rPr>
              <a:t>can</a:t>
            </a:r>
            <a:r>
              <a:rPr lang="en-US" sz="1600" kern="1200" dirty="0">
                <a:solidFill>
                  <a:schemeClr val="tx2"/>
                </a:solidFill>
                <a:effectLst/>
                <a:latin typeface="+mn-lt"/>
                <a:ea typeface="+mn-ea"/>
                <a:cs typeface="+mn-cs"/>
              </a:rPr>
              <a:t> be fired. In the Code Behind of the Window we add those methods (I went with C# for my WPF project, but I could have chosen X#. There is so little code here that it matters little)</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41</a:t>
            </a:fld>
            <a:endParaRPr lang="en-GB" noProof="0" dirty="0"/>
          </a:p>
        </p:txBody>
      </p:sp>
    </p:spTree>
    <p:extLst>
      <p:ext uri="{BB962C8B-B14F-4D97-AF65-F5344CB8AC3E}">
        <p14:creationId xmlns:p14="http://schemas.microsoft.com/office/powerpoint/2010/main" val="40259013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Right now our Add and Print buttons don’t </a:t>
            </a:r>
            <a:r>
              <a:rPr lang="en-US" sz="1600" i="1" kern="1200" dirty="0">
                <a:solidFill>
                  <a:schemeClr val="tx2"/>
                </a:solidFill>
                <a:effectLst/>
                <a:latin typeface="+mn-lt"/>
                <a:ea typeface="+mn-ea"/>
                <a:cs typeface="+mn-cs"/>
              </a:rPr>
              <a:t>do</a:t>
            </a:r>
            <a:r>
              <a:rPr lang="en-US" sz="1600" kern="1200" dirty="0">
                <a:solidFill>
                  <a:schemeClr val="tx2"/>
                </a:solidFill>
                <a:effectLst/>
                <a:latin typeface="+mn-lt"/>
                <a:ea typeface="+mn-ea"/>
                <a:cs typeface="+mn-cs"/>
              </a:rPr>
              <a:t> anything, so let’s fix that. Because Adding and Printing are events that we may also want to call from the Window’s menu (if we had one), and we don’t want to duplicate our efforts, we can create a “</a:t>
            </a:r>
            <a:r>
              <a:rPr lang="en-US" sz="1600" kern="1200" dirty="0" err="1">
                <a:solidFill>
                  <a:schemeClr val="tx2"/>
                </a:solidFill>
                <a:effectLst/>
                <a:latin typeface="+mn-lt"/>
                <a:ea typeface="+mn-ea"/>
                <a:cs typeface="+mn-cs"/>
              </a:rPr>
              <a:t>CommandBinding</a:t>
            </a:r>
            <a:r>
              <a:rPr lang="en-US" sz="1600" kern="1200" dirty="0">
                <a:solidFill>
                  <a:schemeClr val="tx2"/>
                </a:solidFill>
                <a:effectLst/>
                <a:latin typeface="+mn-lt"/>
                <a:ea typeface="+mn-ea"/>
                <a:cs typeface="+mn-cs"/>
              </a:rPr>
              <a:t>” in our Window. That gives us a central location to route things through, and also determine if the event is even doable at any given time (e.g. We can’t paste unless there’s something in the clipboard, or we can’t print a task list unless there are tasks to do). Add this code below the &lt;Window&gt; element:</a:t>
            </a: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This collection of Command Bindings gives a name to each of our commands, tells us what to do when the event gets fired, and whether the event even </a:t>
            </a:r>
            <a:r>
              <a:rPr lang="en-US" sz="1600" i="1" kern="1200" dirty="0">
                <a:solidFill>
                  <a:schemeClr val="tx2"/>
                </a:solidFill>
                <a:effectLst/>
                <a:latin typeface="+mn-lt"/>
                <a:ea typeface="+mn-ea"/>
                <a:cs typeface="+mn-cs"/>
              </a:rPr>
              <a:t>can</a:t>
            </a:r>
            <a:r>
              <a:rPr lang="en-US" sz="1600" kern="1200" dirty="0">
                <a:solidFill>
                  <a:schemeClr val="tx2"/>
                </a:solidFill>
                <a:effectLst/>
                <a:latin typeface="+mn-lt"/>
                <a:ea typeface="+mn-ea"/>
                <a:cs typeface="+mn-cs"/>
              </a:rPr>
              <a:t> be fired. In the Code Behind of the Window we add those methods (I went with C# for my WPF project, but I could have chosen X#. There is so little code here that it matters little)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Now when we start the application, we see our window, with its two buttons inside of a </a:t>
            </a:r>
            <a:r>
              <a:rPr lang="en-US" sz="1600" kern="1200" dirty="0" err="1">
                <a:solidFill>
                  <a:schemeClr val="tx2"/>
                </a:solidFill>
                <a:effectLst/>
                <a:latin typeface="+mn-lt"/>
                <a:ea typeface="+mn-ea"/>
                <a:cs typeface="+mn-cs"/>
              </a:rPr>
              <a:t>ToolBarPanel</a:t>
            </a:r>
            <a:r>
              <a:rPr lang="en-US" sz="1600" kern="1200" dirty="0">
                <a:solidFill>
                  <a:schemeClr val="tx2"/>
                </a:solidFill>
                <a:effectLst/>
                <a:latin typeface="+mn-lt"/>
                <a:ea typeface="+mn-ea"/>
                <a:cs typeface="+mn-cs"/>
              </a:rPr>
              <a:t> inside of the </a:t>
            </a:r>
            <a:r>
              <a:rPr lang="en-US" sz="1600" kern="1200" dirty="0" err="1">
                <a:solidFill>
                  <a:schemeClr val="tx2"/>
                </a:solidFill>
                <a:effectLst/>
                <a:latin typeface="+mn-lt"/>
                <a:ea typeface="+mn-ea"/>
                <a:cs typeface="+mn-cs"/>
              </a:rPr>
              <a:t>StackPanel</a:t>
            </a:r>
            <a:r>
              <a:rPr lang="en-US" sz="1600" kern="1200" dirty="0">
                <a:solidFill>
                  <a:schemeClr val="tx2"/>
                </a:solidFill>
                <a:effectLst/>
                <a:latin typeface="+mn-lt"/>
                <a:ea typeface="+mn-ea"/>
                <a:cs typeface="+mn-cs"/>
              </a:rPr>
              <a:t>, we get what w</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42</a:t>
            </a:fld>
            <a:endParaRPr lang="en-GB" noProof="0" dirty="0"/>
          </a:p>
        </p:txBody>
      </p:sp>
    </p:spTree>
    <p:extLst>
      <p:ext uri="{BB962C8B-B14F-4D97-AF65-F5344CB8AC3E}">
        <p14:creationId xmlns:p14="http://schemas.microsoft.com/office/powerpoint/2010/main" val="2564539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 </a:t>
            </a:r>
          </a:p>
          <a:p>
            <a:pPr lvl="0"/>
            <a:r>
              <a:rPr lang="en-US" sz="1600" kern="1200" dirty="0">
                <a:solidFill>
                  <a:schemeClr val="tx2"/>
                </a:solidFill>
                <a:effectLst/>
                <a:latin typeface="+mn-lt"/>
                <a:ea typeface="+mn-ea"/>
                <a:cs typeface="+mn-cs"/>
              </a:rPr>
              <a:t>1. Add a reference and a using </a:t>
            </a:r>
            <a:r>
              <a:rPr lang="en-US" sz="1600" kern="1200" dirty="0" err="1">
                <a:solidFill>
                  <a:schemeClr val="tx2"/>
                </a:solidFill>
                <a:effectLst/>
                <a:latin typeface="+mn-lt"/>
                <a:ea typeface="+mn-ea"/>
                <a:cs typeface="+mn-cs"/>
              </a:rPr>
              <a:t>XsharpToDo</a:t>
            </a:r>
            <a:r>
              <a:rPr lang="en-US" sz="1600" kern="1200" dirty="0">
                <a:solidFill>
                  <a:schemeClr val="tx2"/>
                </a:solidFill>
                <a:effectLst/>
                <a:latin typeface="+mn-lt"/>
                <a:ea typeface="+mn-ea"/>
                <a:cs typeface="+mn-cs"/>
              </a:rPr>
              <a:t> so the window can find our classes</a:t>
            </a:r>
          </a:p>
          <a:p>
            <a:pPr lvl="0"/>
            <a:r>
              <a:rPr lang="en-US" sz="1600" kern="1200" dirty="0">
                <a:solidFill>
                  <a:schemeClr val="tx2"/>
                </a:solidFill>
                <a:effectLst/>
                <a:latin typeface="+mn-lt"/>
                <a:ea typeface="+mn-ea"/>
                <a:cs typeface="+mn-cs"/>
              </a:rPr>
              <a:t>2. Add a property to the class :</a:t>
            </a:r>
            <a:br>
              <a:rPr lang="en-US" sz="1600" kern="1200" dirty="0">
                <a:solidFill>
                  <a:schemeClr val="tx2"/>
                </a:solidFill>
                <a:effectLst/>
                <a:latin typeface="+mn-lt"/>
                <a:ea typeface="+mn-ea"/>
                <a:cs typeface="+mn-cs"/>
              </a:rPr>
            </a:br>
            <a:r>
              <a:rPr lang="en-US" sz="1600" kern="1200" dirty="0">
                <a:solidFill>
                  <a:schemeClr val="tx2"/>
                </a:solidFill>
                <a:effectLst/>
                <a:latin typeface="+mn-lt"/>
                <a:ea typeface="+mn-ea"/>
                <a:cs typeface="+mn-cs"/>
              </a:rPr>
              <a:t>    XToDos </a:t>
            </a:r>
            <a:r>
              <a:rPr lang="en-US" sz="1600" kern="1200" dirty="0" err="1">
                <a:solidFill>
                  <a:schemeClr val="tx2"/>
                </a:solidFill>
                <a:effectLst/>
                <a:latin typeface="+mn-lt"/>
                <a:ea typeface="+mn-ea"/>
                <a:cs typeface="+mn-cs"/>
              </a:rPr>
              <a:t>oTasks</a:t>
            </a:r>
            <a:r>
              <a:rPr lang="en-US" sz="1600" kern="1200" dirty="0">
                <a:solidFill>
                  <a:schemeClr val="tx2"/>
                </a:solidFill>
                <a:effectLst/>
                <a:latin typeface="+mn-lt"/>
                <a:ea typeface="+mn-ea"/>
                <a:cs typeface="+mn-cs"/>
              </a:rPr>
              <a:t> = new XToDos();</a:t>
            </a:r>
          </a:p>
          <a:p>
            <a:pPr lvl="0"/>
            <a:r>
              <a:rPr lang="en-US" sz="1600" kern="1200" dirty="0">
                <a:solidFill>
                  <a:schemeClr val="tx2"/>
                </a:solidFill>
                <a:effectLst/>
                <a:latin typeface="+mn-lt"/>
                <a:ea typeface="+mn-ea"/>
                <a:cs typeface="+mn-cs"/>
              </a:rPr>
              <a:t>3. Load the data into our object when we instantiate the window:</a:t>
            </a:r>
            <a:br>
              <a:rPr lang="en-US" sz="1600" kern="1200" dirty="0">
                <a:solidFill>
                  <a:schemeClr val="tx2"/>
                </a:solidFill>
                <a:effectLst/>
                <a:latin typeface="+mn-lt"/>
                <a:ea typeface="+mn-ea"/>
                <a:cs typeface="+mn-cs"/>
              </a:rPr>
            </a:br>
            <a:r>
              <a:rPr lang="en-US" sz="1600" kern="1200" dirty="0">
                <a:solidFill>
                  <a:schemeClr val="tx2"/>
                </a:solidFill>
                <a:effectLst/>
                <a:latin typeface="+mn-lt"/>
                <a:ea typeface="+mn-ea"/>
                <a:cs typeface="+mn-cs"/>
              </a:rPr>
              <a:t>   </a:t>
            </a:r>
            <a:r>
              <a:rPr lang="en-US" sz="1600" kern="1200" dirty="0" err="1">
                <a:solidFill>
                  <a:schemeClr val="tx2"/>
                </a:solidFill>
                <a:effectLst/>
                <a:latin typeface="+mn-lt"/>
                <a:ea typeface="+mn-ea"/>
                <a:cs typeface="+mn-cs"/>
              </a:rPr>
              <a:t>this.oTasks.Load</a:t>
            </a:r>
            <a:r>
              <a:rPr lang="en-US" sz="1600" kern="1200" dirty="0">
                <a:solidFill>
                  <a:schemeClr val="tx2"/>
                </a:solidFill>
                <a:effectLst/>
                <a:latin typeface="+mn-lt"/>
                <a:ea typeface="+mn-ea"/>
                <a:cs typeface="+mn-cs"/>
              </a:rPr>
              <a:t>();</a:t>
            </a:r>
          </a:p>
          <a:p>
            <a:pPr lvl="0"/>
            <a:r>
              <a:rPr lang="en-US" sz="1600" kern="1200" dirty="0">
                <a:solidFill>
                  <a:schemeClr val="tx2"/>
                </a:solidFill>
                <a:effectLst/>
                <a:latin typeface="+mn-lt"/>
                <a:ea typeface="+mn-ea"/>
                <a:cs typeface="+mn-cs"/>
              </a:rPr>
              <a:t>4. Change our commands to call our business object methods:</a:t>
            </a:r>
          </a:p>
          <a:p>
            <a:r>
              <a:rPr lang="en-US" sz="1600" kern="1200" dirty="0" err="1">
                <a:solidFill>
                  <a:schemeClr val="tx2"/>
                </a:solidFill>
                <a:effectLst/>
                <a:latin typeface="+mn-lt"/>
                <a:ea typeface="+mn-ea"/>
                <a:cs typeface="+mn-cs"/>
              </a:rPr>
              <a:t>this.oTasks.New</a:t>
            </a:r>
            <a:r>
              <a:rPr lang="en-US" sz="1600" kern="1200" dirty="0">
                <a:solidFill>
                  <a:schemeClr val="tx2"/>
                </a:solidFill>
                <a:effectLst/>
                <a:latin typeface="+mn-lt"/>
                <a:ea typeface="+mn-ea"/>
                <a:cs typeface="+mn-cs"/>
              </a:rPr>
              <a:t>(""); // in the </a:t>
            </a:r>
            <a:r>
              <a:rPr lang="en-US" sz="1600" kern="1200" dirty="0" err="1">
                <a:solidFill>
                  <a:schemeClr val="tx2"/>
                </a:solidFill>
                <a:effectLst/>
                <a:latin typeface="+mn-lt"/>
                <a:ea typeface="+mn-ea"/>
                <a:cs typeface="+mn-cs"/>
              </a:rPr>
              <a:t>NewCommand_Executed</a:t>
            </a:r>
            <a:r>
              <a:rPr lang="en-US" sz="1600" kern="1200" dirty="0">
                <a:solidFill>
                  <a:schemeClr val="tx2"/>
                </a:solidFill>
                <a:effectLst/>
                <a:latin typeface="+mn-lt"/>
                <a:ea typeface="+mn-ea"/>
                <a:cs typeface="+mn-cs"/>
              </a:rPr>
              <a:t> button</a:t>
            </a:r>
            <a:br>
              <a:rPr lang="en-US" sz="1600" kern="1200" dirty="0">
                <a:solidFill>
                  <a:schemeClr val="tx2"/>
                </a:solidFill>
                <a:effectLst/>
                <a:latin typeface="+mn-lt"/>
                <a:ea typeface="+mn-ea"/>
                <a:cs typeface="+mn-cs"/>
              </a:rPr>
            </a:br>
            <a:r>
              <a:rPr lang="en-US" sz="1600" kern="1200" dirty="0" err="1">
                <a:solidFill>
                  <a:schemeClr val="tx2"/>
                </a:solidFill>
                <a:effectLst/>
                <a:latin typeface="+mn-lt"/>
                <a:ea typeface="+mn-ea"/>
                <a:cs typeface="+mn-cs"/>
              </a:rPr>
              <a:t>this.oTasks.Print</a:t>
            </a:r>
            <a:r>
              <a:rPr lang="en-US" sz="1600" kern="1200" dirty="0">
                <a:solidFill>
                  <a:schemeClr val="tx2"/>
                </a:solidFill>
                <a:effectLst/>
                <a:latin typeface="+mn-lt"/>
                <a:ea typeface="+mn-ea"/>
                <a:cs typeface="+mn-cs"/>
              </a:rPr>
              <a:t>(); // in the </a:t>
            </a:r>
            <a:r>
              <a:rPr lang="en-US" sz="1600" kern="1200" dirty="0" err="1">
                <a:solidFill>
                  <a:schemeClr val="tx2"/>
                </a:solidFill>
                <a:effectLst/>
                <a:latin typeface="+mn-lt"/>
                <a:ea typeface="+mn-ea"/>
                <a:cs typeface="+mn-cs"/>
              </a:rPr>
              <a:t>PrintCommand_Executed</a:t>
            </a:r>
            <a:r>
              <a:rPr lang="en-US" sz="1600" kern="1200" dirty="0">
                <a:solidFill>
                  <a:schemeClr val="tx2"/>
                </a:solidFill>
                <a:effectLst/>
                <a:latin typeface="+mn-lt"/>
                <a:ea typeface="+mn-ea"/>
                <a:cs typeface="+mn-cs"/>
              </a:rPr>
              <a:t> button</a:t>
            </a: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43</a:t>
            </a:fld>
            <a:endParaRPr lang="en-GB" noProof="0" dirty="0"/>
          </a:p>
        </p:txBody>
      </p:sp>
    </p:spTree>
    <p:extLst>
      <p:ext uri="{BB962C8B-B14F-4D97-AF65-F5344CB8AC3E}">
        <p14:creationId xmlns:p14="http://schemas.microsoft.com/office/powerpoint/2010/main" val="4145759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Item, Custom Control in our User Interface classes</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44</a:t>
            </a:fld>
            <a:endParaRPr lang="en-GB" noProof="0" dirty="0"/>
          </a:p>
        </p:txBody>
      </p:sp>
    </p:spTree>
    <p:extLst>
      <p:ext uri="{BB962C8B-B14F-4D97-AF65-F5344CB8AC3E}">
        <p14:creationId xmlns:p14="http://schemas.microsoft.com/office/powerpoint/2010/main" val="15964624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 </a:t>
            </a:r>
          </a:p>
          <a:p>
            <a:r>
              <a:rPr lang="en-US" sz="1600" kern="1200" dirty="0">
                <a:solidFill>
                  <a:schemeClr val="tx2"/>
                </a:solidFill>
                <a:effectLst/>
                <a:latin typeface="+mn-lt"/>
                <a:ea typeface="+mn-ea"/>
                <a:cs typeface="+mn-cs"/>
              </a:rPr>
              <a:t>Let’s add a </a:t>
            </a:r>
            <a:r>
              <a:rPr lang="en-US" sz="1600" kern="1200" dirty="0" err="1">
                <a:solidFill>
                  <a:schemeClr val="tx2"/>
                </a:solidFill>
                <a:effectLst/>
                <a:latin typeface="+mn-lt"/>
                <a:ea typeface="+mn-ea"/>
                <a:cs typeface="+mn-cs"/>
              </a:rPr>
              <a:t>datagrid</a:t>
            </a:r>
            <a:r>
              <a:rPr lang="en-US" sz="1600" kern="1200" dirty="0">
                <a:solidFill>
                  <a:schemeClr val="tx2"/>
                </a:solidFill>
                <a:effectLst/>
                <a:latin typeface="+mn-lt"/>
                <a:ea typeface="+mn-ea"/>
                <a:cs typeface="+mn-cs"/>
              </a:rPr>
              <a:t> to show the data</a:t>
            </a: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45</a:t>
            </a:fld>
            <a:endParaRPr lang="en-GB" noProof="0" dirty="0"/>
          </a:p>
        </p:txBody>
      </p:sp>
    </p:spTree>
    <p:extLst>
      <p:ext uri="{BB962C8B-B14F-4D97-AF65-F5344CB8AC3E}">
        <p14:creationId xmlns:p14="http://schemas.microsoft.com/office/powerpoint/2010/main" val="3037751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 </a:t>
            </a: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46</a:t>
            </a:fld>
            <a:endParaRPr lang="en-GB" noProof="0" dirty="0"/>
          </a:p>
        </p:txBody>
      </p:sp>
    </p:spTree>
    <p:extLst>
      <p:ext uri="{BB962C8B-B14F-4D97-AF65-F5344CB8AC3E}">
        <p14:creationId xmlns:p14="http://schemas.microsoft.com/office/powerpoint/2010/main" val="2262636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 </a:t>
            </a:r>
          </a:p>
          <a:p>
            <a:r>
              <a:rPr lang="en-US" sz="1600" kern="1200" dirty="0">
                <a:solidFill>
                  <a:schemeClr val="tx2"/>
                </a:solidFill>
                <a:effectLst/>
                <a:latin typeface="+mn-lt"/>
                <a:ea typeface="+mn-ea"/>
                <a:cs typeface="+mn-cs"/>
              </a:rPr>
              <a:t>Still work to do to wire up the complete and delete events</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47</a:t>
            </a:fld>
            <a:endParaRPr lang="en-GB" noProof="0" dirty="0"/>
          </a:p>
        </p:txBody>
      </p:sp>
    </p:spTree>
    <p:extLst>
      <p:ext uri="{BB962C8B-B14F-4D97-AF65-F5344CB8AC3E}">
        <p14:creationId xmlns:p14="http://schemas.microsoft.com/office/powerpoint/2010/main" val="29833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installer for this available on Oct 19</a:t>
            </a:r>
            <a:r>
              <a:rPr lang="en-US" baseline="30000" dirty="0"/>
              <a:t>th</a:t>
            </a:r>
            <a:endParaRPr lang="en-US" dirty="0"/>
          </a:p>
          <a:p>
            <a:r>
              <a:rPr lang="en-US" dirty="0"/>
              <a:t>Didn’t make the cut for inclusion in this session</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49</a:t>
            </a:fld>
            <a:endParaRPr lang="en-GB" noProof="0" dirty="0"/>
          </a:p>
        </p:txBody>
      </p:sp>
    </p:spTree>
    <p:extLst>
      <p:ext uri="{BB962C8B-B14F-4D97-AF65-F5344CB8AC3E}">
        <p14:creationId xmlns:p14="http://schemas.microsoft.com/office/powerpoint/2010/main" val="36940962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Slow down and discuss each of these items in detail.</a:t>
            </a:r>
          </a:p>
          <a:p>
            <a:endParaRPr lang="en-US" dirty="0"/>
          </a:p>
          <a:p>
            <a:r>
              <a:rPr lang="en-US" dirty="0"/>
              <a:t>Database</a:t>
            </a:r>
          </a:p>
          <a:p>
            <a:r>
              <a:rPr lang="en-US" sz="1600" kern="1200" dirty="0">
                <a:solidFill>
                  <a:schemeClr val="tx2"/>
                </a:solidFill>
                <a:effectLst/>
                <a:latin typeface="+mn-lt"/>
                <a:ea typeface="+mn-ea"/>
                <a:cs typeface="+mn-cs"/>
              </a:rPr>
              <a:t>Besides the familiarity of the FoxPro-like syntax, the other compelling reason to choose X# as a development tool is its ability to use your existing DBF files, as shown. But X# can use a myriad of other databases, from SQLite to Oracle. A very popular backend, based on my perusal of the X# forums, is </a:t>
            </a:r>
            <a:r>
              <a:rPr lang="en-US" sz="1600" kern="1200" dirty="0" err="1">
                <a:solidFill>
                  <a:schemeClr val="tx2"/>
                </a:solidFill>
                <a:effectLst/>
                <a:latin typeface="+mn-lt"/>
                <a:ea typeface="+mn-ea"/>
                <a:cs typeface="+mn-cs"/>
              </a:rPr>
              <a:t>SQLAnywhere</a:t>
            </a:r>
            <a:r>
              <a:rPr lang="en-US" sz="1600" kern="1200" dirty="0">
                <a:solidFill>
                  <a:schemeClr val="tx2"/>
                </a:solidFill>
                <a:effectLst/>
                <a:latin typeface="+mn-lt"/>
                <a:ea typeface="+mn-ea"/>
                <a:cs typeface="+mn-cs"/>
              </a:rPr>
              <a:t> from Sybase. Anything that .NET can access through its </a:t>
            </a:r>
            <a:r>
              <a:rPr lang="en-US" sz="1600" kern="1200" dirty="0" err="1">
                <a:solidFill>
                  <a:schemeClr val="tx2"/>
                </a:solidFill>
                <a:effectLst/>
                <a:latin typeface="+mn-lt"/>
                <a:ea typeface="+mn-ea"/>
                <a:cs typeface="+mn-cs"/>
              </a:rPr>
              <a:t>System.Data</a:t>
            </a:r>
            <a:r>
              <a:rPr lang="en-US" sz="1600" kern="1200" dirty="0">
                <a:solidFill>
                  <a:schemeClr val="tx2"/>
                </a:solidFill>
                <a:effectLst/>
                <a:latin typeface="+mn-lt"/>
                <a:ea typeface="+mn-ea"/>
                <a:cs typeface="+mn-cs"/>
              </a:rPr>
              <a:t> library, which is vast and powerful.</a:t>
            </a:r>
          </a:p>
          <a:p>
            <a:endParaRPr lang="en-US" sz="1600" kern="1200" dirty="0">
              <a:solidFill>
                <a:schemeClr val="tx2"/>
              </a:solidFill>
              <a:effectLst/>
              <a:latin typeface="+mn-lt"/>
              <a:ea typeface="+mn-ea"/>
              <a:cs typeface="+mn-cs"/>
            </a:endParaRPr>
          </a:p>
          <a:p>
            <a:pPr hangingPunct="0"/>
            <a:r>
              <a:rPr lang="en-US" sz="1600" b="1" kern="1200" dirty="0">
                <a:solidFill>
                  <a:schemeClr val="tx2"/>
                </a:solidFill>
                <a:effectLst/>
                <a:latin typeface="+mn-lt"/>
                <a:ea typeface="+mn-ea"/>
                <a:cs typeface="+mn-cs"/>
              </a:rPr>
              <a:t>Frameworks?</a:t>
            </a:r>
          </a:p>
          <a:p>
            <a:r>
              <a:rPr lang="en-US" sz="1600" kern="1200" dirty="0">
                <a:solidFill>
                  <a:schemeClr val="tx2"/>
                </a:solidFill>
                <a:effectLst/>
                <a:latin typeface="+mn-lt"/>
                <a:ea typeface="+mn-ea"/>
                <a:cs typeface="+mn-cs"/>
              </a:rPr>
              <a:t>In FoxPro we had a stable of application frameworks that we could choose from to give us a head start when creating programs from scratch. Names like Mere Mortals, </a:t>
            </a:r>
            <a:r>
              <a:rPr lang="en-US" sz="1600" kern="1200" dirty="0" err="1">
                <a:solidFill>
                  <a:schemeClr val="tx2"/>
                </a:solidFill>
                <a:effectLst/>
                <a:latin typeface="+mn-lt"/>
                <a:ea typeface="+mn-ea"/>
                <a:cs typeface="+mn-cs"/>
              </a:rPr>
              <a:t>ProMatrix</a:t>
            </a:r>
            <a:r>
              <a:rPr lang="en-US" sz="1600" kern="1200" dirty="0">
                <a:solidFill>
                  <a:schemeClr val="tx2"/>
                </a:solidFill>
                <a:effectLst/>
                <a:latin typeface="+mn-lt"/>
                <a:ea typeface="+mn-ea"/>
                <a:cs typeface="+mn-cs"/>
              </a:rPr>
              <a:t>, and </a:t>
            </a:r>
            <a:r>
              <a:rPr lang="en-US" sz="1600" kern="1200" dirty="0" err="1">
                <a:solidFill>
                  <a:schemeClr val="tx2"/>
                </a:solidFill>
                <a:effectLst/>
                <a:latin typeface="+mn-lt"/>
                <a:ea typeface="+mn-ea"/>
                <a:cs typeface="+mn-cs"/>
              </a:rPr>
              <a:t>CodeBook</a:t>
            </a:r>
            <a:r>
              <a:rPr lang="en-US" sz="1600" kern="1200" dirty="0">
                <a:solidFill>
                  <a:schemeClr val="tx2"/>
                </a:solidFill>
                <a:effectLst/>
                <a:latin typeface="+mn-lt"/>
                <a:ea typeface="+mn-ea"/>
                <a:cs typeface="+mn-cs"/>
              </a:rPr>
              <a:t> were often used. There are currently no application frameworks for X# based on the FoxPro dialect, but many C# applications frameworks like Oak Leaf’s </a:t>
            </a:r>
            <a:r>
              <a:rPr lang="en-US" sz="1600" kern="1200" dirty="0" err="1">
                <a:solidFill>
                  <a:schemeClr val="tx2"/>
                </a:solidFill>
                <a:effectLst/>
                <a:latin typeface="+mn-lt"/>
                <a:ea typeface="+mn-ea"/>
                <a:cs typeface="+mn-cs"/>
              </a:rPr>
              <a:t>MM.Net</a:t>
            </a:r>
            <a:r>
              <a:rPr lang="en-US" sz="1600" kern="1200" dirty="0">
                <a:solidFill>
                  <a:schemeClr val="tx2"/>
                </a:solidFill>
                <a:effectLst/>
                <a:latin typeface="+mn-lt"/>
                <a:ea typeface="+mn-ea"/>
                <a:cs typeface="+mn-cs"/>
              </a:rPr>
              <a:t> can be combined with X# business objects easily enough to get you further down the road.</a:t>
            </a:r>
          </a:p>
          <a:p>
            <a:endParaRPr lang="en-US" dirty="0"/>
          </a:p>
          <a:p>
            <a:r>
              <a:rPr lang="en-US" b="1" dirty="0"/>
              <a:t>Libraries</a:t>
            </a:r>
          </a:p>
          <a:p>
            <a:r>
              <a:rPr lang="en-US" sz="1600" kern="1200" dirty="0">
                <a:solidFill>
                  <a:schemeClr val="tx2"/>
                </a:solidFill>
                <a:effectLst/>
                <a:latin typeface="+mn-lt"/>
                <a:ea typeface="+mn-ea"/>
                <a:cs typeface="+mn-cs"/>
              </a:rPr>
              <a:t>If you like Thor and  (and as a FoxPro dev, you should), you’re going to love Visual Studio’s equivalents. Thor is a visual manager that extends FoxPro’s IDE with utilities like GoFish5, Project Manager, </a:t>
            </a:r>
            <a:r>
              <a:rPr lang="en-US" sz="1600" kern="1200" dirty="0" err="1">
                <a:solidFill>
                  <a:schemeClr val="tx2"/>
                </a:solidFill>
                <a:effectLst/>
                <a:latin typeface="+mn-lt"/>
                <a:ea typeface="+mn-ea"/>
                <a:cs typeface="+mn-cs"/>
              </a:rPr>
              <a:t>PEMEditor</a:t>
            </a:r>
            <a:r>
              <a:rPr lang="en-US" sz="1600" kern="1200" dirty="0">
                <a:solidFill>
                  <a:schemeClr val="tx2"/>
                </a:solidFill>
                <a:effectLst/>
                <a:latin typeface="+mn-lt"/>
                <a:ea typeface="+mn-ea"/>
                <a:cs typeface="+mn-cs"/>
              </a:rPr>
              <a:t>, and </a:t>
            </a:r>
            <a:r>
              <a:rPr lang="en-US" sz="1600" kern="1200" dirty="0" err="1">
                <a:solidFill>
                  <a:schemeClr val="tx2"/>
                </a:solidFill>
                <a:effectLst/>
                <a:latin typeface="+mn-lt"/>
                <a:ea typeface="+mn-ea"/>
                <a:cs typeface="+mn-cs"/>
              </a:rPr>
              <a:t>FoxUnit</a:t>
            </a:r>
            <a:r>
              <a:rPr lang="en-US" sz="1600" kern="1200" dirty="0">
                <a:solidFill>
                  <a:schemeClr val="tx2"/>
                </a:solidFill>
                <a:effectLst/>
                <a:latin typeface="+mn-lt"/>
                <a:ea typeface="+mn-ea"/>
                <a:cs typeface="+mn-cs"/>
              </a:rPr>
              <a:t>.  Visual Studio has the Visual Studio Marketplace (</a:t>
            </a:r>
            <a:r>
              <a:rPr lang="en-US" sz="1600" u="sng" kern="1200" dirty="0">
                <a:solidFill>
                  <a:schemeClr val="tx2"/>
                </a:solidFill>
                <a:effectLst/>
                <a:latin typeface="+mn-lt"/>
                <a:ea typeface="+mn-ea"/>
                <a:cs typeface="+mn-cs"/>
                <a:hlinkClick r:id="rId3"/>
              </a:rPr>
              <a:t>https://marketplace.visualstudio.com/</a:t>
            </a:r>
            <a:r>
              <a:rPr lang="en-US" sz="1600" kern="1200" dirty="0">
                <a:solidFill>
                  <a:schemeClr val="tx2"/>
                </a:solidFill>
                <a:effectLst/>
                <a:latin typeface="+mn-lt"/>
                <a:ea typeface="+mn-ea"/>
                <a:cs typeface="+mn-cs"/>
              </a:rPr>
              <a:t>) that has hundreds of extensions for Visual </a:t>
            </a: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50</a:t>
            </a:fld>
            <a:endParaRPr lang="en-GB" noProof="0" dirty="0"/>
          </a:p>
        </p:txBody>
      </p:sp>
    </p:spTree>
    <p:extLst>
      <p:ext uri="{BB962C8B-B14F-4D97-AF65-F5344CB8AC3E}">
        <p14:creationId xmlns:p14="http://schemas.microsoft.com/office/powerpoint/2010/main" val="28362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Whatever’s in the whitepaper is probably out of date already, and I’m going to continue working on this and encourage you too participate.  This whitepaper is in the Docs folder of the </a:t>
            </a:r>
            <a:r>
              <a:rPr lang="en-US" dirty="0" err="1"/>
              <a:t>XToDos</a:t>
            </a:r>
            <a:r>
              <a:rPr lang="en-US" dirty="0"/>
              <a:t> repository.</a:t>
            </a:r>
          </a:p>
          <a:p>
            <a:endParaRPr lang="en-US" dirty="0"/>
          </a:p>
          <a:p>
            <a:r>
              <a:rPr lang="en-US" dirty="0"/>
              <a:t>If you didn’t watch Rick </a:t>
            </a:r>
            <a:r>
              <a:rPr lang="en-US" dirty="0" err="1"/>
              <a:t>Borup’s</a:t>
            </a:r>
            <a:r>
              <a:rPr lang="en-US" dirty="0"/>
              <a:t> Git session, find that recording or read his whitepaper because he’s excellent.</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a:t>
            </a:fld>
            <a:endParaRPr lang="en-GB" noProof="0" dirty="0"/>
          </a:p>
        </p:txBody>
      </p:sp>
    </p:spTree>
    <p:extLst>
      <p:ext uri="{BB962C8B-B14F-4D97-AF65-F5344CB8AC3E}">
        <p14:creationId xmlns:p14="http://schemas.microsoft.com/office/powerpoint/2010/main" val="3949596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Devs</a:t>
            </a:r>
            <a:r>
              <a:rPr lang="en-US" dirty="0"/>
              <a:t> are working to make all of their libraries work with </a:t>
            </a:r>
            <a:r>
              <a:rPr lang="en-US" dirty="0" err="1"/>
              <a:t>.Net</a:t>
            </a:r>
            <a:r>
              <a:rPr lang="en-US" dirty="0"/>
              <a:t> core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51</a:t>
            </a:fld>
            <a:endParaRPr lang="en-GB" noProof="0" dirty="0"/>
          </a:p>
        </p:txBody>
      </p:sp>
    </p:spTree>
    <p:extLst>
      <p:ext uri="{BB962C8B-B14F-4D97-AF65-F5344CB8AC3E}">
        <p14:creationId xmlns:p14="http://schemas.microsoft.com/office/powerpoint/2010/main" val="11183350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This session barely covers all of the power and awesomeness of Visual Studio and coding in X# and the .NET Framework. I hope this walkthrough of converting a simple FoxPro app to X# has been enlightening. In my limited experience I think X# provides a very nice </a:t>
            </a:r>
            <a:r>
              <a:rPr lang="en-US" sz="1600" kern="1200" dirty="0" err="1">
                <a:solidFill>
                  <a:schemeClr val="tx2"/>
                </a:solidFill>
                <a:effectLst/>
                <a:latin typeface="+mn-lt"/>
                <a:ea typeface="+mn-ea"/>
                <a:cs typeface="+mn-cs"/>
              </a:rPr>
              <a:t>entré</a:t>
            </a:r>
            <a:r>
              <a:rPr lang="en-US" sz="1600" kern="1200" dirty="0">
                <a:solidFill>
                  <a:schemeClr val="tx2"/>
                </a:solidFill>
                <a:effectLst/>
                <a:latin typeface="+mn-lt"/>
                <a:ea typeface="+mn-ea"/>
                <a:cs typeface="+mn-cs"/>
              </a:rPr>
              <a:t> into understanding .NET development. I also think it’s important to get that, though X# gives you access to FoxPro-like syntax and concepts that give you an anchor into your development history, you’re not constrained to that  – the entire .NET framework is available to you.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X# is never going to be able to take your existing FoxPro code and just compile it – it will take effort on your part. But it’s really not that difficult and it will give you the opportunity to revisit and refactor your code, as well as add robustness through unit tests and integrated version control.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The FoxPro compatibility has made impressive strides since I wrote the 2019 session. X# is open source, and while other developers in our community are contributing, the focus of the core of developers will be the wish list of the people who pay to be members of Friends of X#. Hey, they have to pay the bills! If you’d like to see development focused on the FoxPro compatibility features, you will want to support them with a membership</a:t>
            </a: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52</a:t>
            </a:fld>
            <a:endParaRPr lang="en-GB" noProof="0" dirty="0"/>
          </a:p>
        </p:txBody>
      </p:sp>
    </p:spTree>
    <p:extLst>
      <p:ext uri="{BB962C8B-B14F-4D97-AF65-F5344CB8AC3E}">
        <p14:creationId xmlns:p14="http://schemas.microsoft.com/office/powerpoint/2010/main" val="1236034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53</a:t>
            </a:fld>
            <a:endParaRPr lang="en-GB" noProof="0" dirty="0"/>
          </a:p>
        </p:txBody>
      </p:sp>
    </p:spTree>
    <p:extLst>
      <p:ext uri="{BB962C8B-B14F-4D97-AF65-F5344CB8AC3E}">
        <p14:creationId xmlns:p14="http://schemas.microsoft.com/office/powerpoint/2010/main" val="8292079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difficulties I had in putting together this session were </a:t>
            </a:r>
            <a:r>
              <a:rPr lang="en-US" sz="1600" kern="1200" dirty="0">
                <a:solidFill>
                  <a:schemeClr val="tx2"/>
                </a:solidFill>
                <a:effectLst/>
                <a:latin typeface="+mn-lt"/>
                <a:ea typeface="+mn-ea"/>
                <a:cs typeface="+mn-cs"/>
              </a:rPr>
              <a:t>but navigating the differences between Visual FoxPro’s development environment and Visual Studio’s. If you’re experienced with Visual Studio that will be one less barrier for you to hurdle. And if you’re experienced with developing C# applications in Visual Studio, you’ll probably find X# to be extremely easy to pick up. </a:t>
            </a: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54</a:t>
            </a:fld>
            <a:endParaRPr lang="en-GB" noProof="0" dirty="0"/>
          </a:p>
        </p:txBody>
      </p:sp>
    </p:spTree>
    <p:extLst>
      <p:ext uri="{BB962C8B-B14F-4D97-AF65-F5344CB8AC3E}">
        <p14:creationId xmlns:p14="http://schemas.microsoft.com/office/powerpoint/2010/main" val="15488872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Q&amp;A should focus on my experience with it</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Go to the live Expo Session and chat with Robert and Fabrice. </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56</a:t>
            </a:fld>
            <a:endParaRPr lang="en-GB" noProof="0" dirty="0"/>
          </a:p>
        </p:txBody>
      </p:sp>
    </p:spTree>
    <p:extLst>
      <p:ext uri="{BB962C8B-B14F-4D97-AF65-F5344CB8AC3E}">
        <p14:creationId xmlns:p14="http://schemas.microsoft.com/office/powerpoint/2010/main" val="941128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Q&amp;A should focus on my experience with it</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Go to the live Expo Session and chat with Robert and Fabrice. </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57</a:t>
            </a:fld>
            <a:endParaRPr lang="en-GB" noProof="0" dirty="0"/>
          </a:p>
        </p:txBody>
      </p:sp>
    </p:spTree>
    <p:extLst>
      <p:ext uri="{BB962C8B-B14F-4D97-AF65-F5344CB8AC3E}">
        <p14:creationId xmlns:p14="http://schemas.microsoft.com/office/powerpoint/2010/main" val="40359884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link is pinned to the top of the chat.</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58</a:t>
            </a:fld>
            <a:endParaRPr lang="en-GB" noProof="0" dirty="0"/>
          </a:p>
        </p:txBody>
      </p:sp>
    </p:spTree>
    <p:extLst>
      <p:ext uri="{BB962C8B-B14F-4D97-AF65-F5344CB8AC3E}">
        <p14:creationId xmlns:p14="http://schemas.microsoft.com/office/powerpoint/2010/main" val="173510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Overview:</a:t>
            </a:r>
          </a:p>
          <a:p>
            <a:r>
              <a:rPr lang="en-US" dirty="0" err="1"/>
              <a:t>.Net</a:t>
            </a:r>
            <a:r>
              <a:rPr lang="en-US" dirty="0"/>
              <a:t> Language – compiles to same IL as C# and all other </a:t>
            </a:r>
            <a:r>
              <a:rPr lang="en-US" dirty="0" err="1"/>
              <a:t>.Net</a:t>
            </a:r>
            <a:r>
              <a:rPr lang="en-US" dirty="0"/>
              <a:t> languages.  Can take advantage of all other </a:t>
            </a:r>
            <a:r>
              <a:rPr lang="en-US" dirty="0" err="1"/>
              <a:t>.Net</a:t>
            </a:r>
            <a:r>
              <a:rPr lang="en-US" dirty="0"/>
              <a:t> libraries and 3</a:t>
            </a:r>
            <a:r>
              <a:rPr lang="en-US" baseline="30000" dirty="0"/>
              <a:t>rd</a:t>
            </a:r>
            <a:r>
              <a:rPr lang="en-US" dirty="0"/>
              <a:t> party apps.  </a:t>
            </a:r>
          </a:p>
          <a:p>
            <a:endParaRPr lang="en-US" dirty="0"/>
          </a:p>
          <a:p>
            <a:r>
              <a:rPr lang="en-US" dirty="0"/>
              <a:t>FoxPro Dialect – Its history is Clipper, the original compiled </a:t>
            </a:r>
            <a:r>
              <a:rPr lang="en-US" dirty="0" err="1"/>
              <a:t>xBase</a:t>
            </a:r>
            <a:r>
              <a:rPr lang="en-US" dirty="0"/>
              <a:t> dialect. Because FoxPro was interpreted there are divergent abilities that are now being </a:t>
            </a:r>
            <a:r>
              <a:rPr lang="en-US" dirty="0" err="1"/>
              <a:t>reassimilated</a:t>
            </a:r>
            <a:r>
              <a:rPr lang="en-US" dirty="0"/>
              <a:t> into the language.</a:t>
            </a:r>
          </a:p>
          <a:p>
            <a:endParaRPr lang="en-US" dirty="0"/>
          </a:p>
          <a:p>
            <a:r>
              <a:rPr lang="en-US" dirty="0"/>
              <a:t>DBF Files is a big plus</a:t>
            </a:r>
          </a:p>
          <a:p>
            <a:endParaRPr lang="en-US" dirty="0"/>
          </a:p>
          <a:p>
            <a:r>
              <a:rPr lang="en-US" dirty="0"/>
              <a:t>Open Source – You can contribute</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A lot of what I said last year is already out of date, and that’s going to be the case again this year. At the end I will mention a new tool that’s out that makes all of this even easier.</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6</a:t>
            </a:fld>
            <a:endParaRPr lang="en-GB" noProof="0" dirty="0"/>
          </a:p>
        </p:txBody>
      </p:sp>
    </p:spTree>
    <p:extLst>
      <p:ext uri="{BB962C8B-B14F-4D97-AF65-F5344CB8AC3E}">
        <p14:creationId xmlns:p14="http://schemas.microsoft.com/office/powerpoint/2010/main" val="170190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Tried to create an example with just enough scope to give you a good idea of what it takes to convert in 75 minutes. </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7</a:t>
            </a:fld>
            <a:endParaRPr lang="en-GB" noProof="0" dirty="0"/>
          </a:p>
        </p:txBody>
      </p:sp>
    </p:spTree>
    <p:extLst>
      <p:ext uri="{BB962C8B-B14F-4D97-AF65-F5344CB8AC3E}">
        <p14:creationId xmlns:p14="http://schemas.microsoft.com/office/powerpoint/2010/main" val="63624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Look familiar? Based on Rick </a:t>
            </a:r>
            <a:r>
              <a:rPr lang="en-US" dirty="0" err="1"/>
              <a:t>Strahl’s</a:t>
            </a:r>
            <a:r>
              <a:rPr lang="en-US" dirty="0"/>
              <a:t> Vue.js session last year. Good programmers borrow, great programmers steal. This does NOT use a framework, and I would not consider this a production-ready application.</a:t>
            </a:r>
          </a:p>
          <a:p>
            <a:endParaRPr lang="en-US" dirty="0"/>
          </a:p>
          <a:p>
            <a:r>
              <a:rPr lang="en-US" dirty="0"/>
              <a:t>DBF files, because if I was just going to use SQL Server I could have done it all in C# and then what’s the point?</a:t>
            </a:r>
          </a:p>
          <a:p>
            <a:endParaRPr lang="en-US" dirty="0"/>
          </a:p>
          <a:p>
            <a:r>
              <a:rPr lang="en-US" dirty="0"/>
              <a:t>In VFP this is a grid, with one column and a custom container in that column. We’ll take a closer look at that on the next slide.</a:t>
            </a:r>
          </a:p>
          <a:p>
            <a:endParaRPr lang="en-US" dirty="0"/>
          </a:p>
          <a:p>
            <a:r>
              <a:rPr lang="en-US" dirty="0"/>
              <a:t>Bind the click events to our business objects to add, delete, or complete a task.</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8</a:t>
            </a:fld>
            <a:endParaRPr lang="en-GB" noProof="0" dirty="0"/>
          </a:p>
        </p:txBody>
      </p:sp>
    </p:spTree>
    <p:extLst>
      <p:ext uri="{BB962C8B-B14F-4D97-AF65-F5344CB8AC3E}">
        <p14:creationId xmlns:p14="http://schemas.microsoft.com/office/powerpoint/2010/main" val="353497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dirty="0" err="1">
                <a:effectLst/>
              </a:rPr>
              <a:t>ToDos.dbf</a:t>
            </a:r>
            <a:r>
              <a:rPr lang="en-US" dirty="0">
                <a:effectLst/>
              </a:rPr>
              <a:t>, the free table with our tasks.  We are going to use the same table for both solutions.</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ToDos.scx</a:t>
            </a:r>
            <a:r>
              <a:rPr lang="en-US" sz="1600" kern="1200" dirty="0">
                <a:solidFill>
                  <a:schemeClr val="tx2"/>
                </a:solidFill>
                <a:effectLst/>
                <a:latin typeface="+mn-lt"/>
                <a:ea typeface="+mn-ea"/>
                <a:cs typeface="+mn-cs"/>
              </a:rPr>
              <a:t>, a form that serves as the user interface and includes a grid that contains one custom control,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ToDos.frx</a:t>
            </a:r>
            <a:r>
              <a:rPr lang="en-US" sz="1600" kern="1200" dirty="0">
                <a:solidFill>
                  <a:schemeClr val="tx2"/>
                </a:solidFill>
                <a:effectLst/>
                <a:latin typeface="+mn-lt"/>
                <a:ea typeface="+mn-ea"/>
                <a:cs typeface="+mn-cs"/>
              </a:rPr>
              <a:t>, a simple, wizard-generated report for those that like their tasks on paper.  </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ToDoUIClasses.vcx</a:t>
            </a:r>
            <a:r>
              <a:rPr lang="en-US" sz="1600" kern="1200" dirty="0">
                <a:solidFill>
                  <a:schemeClr val="tx2"/>
                </a:solidFill>
                <a:effectLst/>
                <a:latin typeface="+mn-lt"/>
                <a:ea typeface="+mn-ea"/>
                <a:cs typeface="+mn-cs"/>
              </a:rPr>
              <a:t>, a visual class library , that has the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 control we use in the grid on our form. </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ToDoClasses.prg</a:t>
            </a:r>
            <a:r>
              <a:rPr lang="en-US" sz="1600" kern="1200" dirty="0">
                <a:solidFill>
                  <a:schemeClr val="tx2"/>
                </a:solidFill>
                <a:effectLst/>
                <a:latin typeface="+mn-lt"/>
                <a:ea typeface="+mn-ea"/>
                <a:cs typeface="+mn-cs"/>
              </a:rPr>
              <a:t> contains our non-visual business objects.  while has one user interface control,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 for presenting each task on the form cohesively. Lastly, we have a simple wizard-generated report Converting these to X# should be enough to give us a good feel for what the experience is like.</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ToDoMain.prg</a:t>
            </a:r>
            <a:r>
              <a:rPr lang="en-US" sz="1600" kern="1200" dirty="0">
                <a:solidFill>
                  <a:schemeClr val="tx2"/>
                </a:solidFill>
                <a:effectLst/>
                <a:latin typeface="+mn-lt"/>
                <a:ea typeface="+mn-ea"/>
                <a:cs typeface="+mn-cs"/>
              </a:rPr>
              <a:t>.  A simple startup program that gets us going. </a:t>
            </a:r>
          </a:p>
          <a:p>
            <a:endParaRPr lang="en-US" dirty="0"/>
          </a:p>
          <a:p>
            <a:r>
              <a:rPr lang="en-US" dirty="0"/>
              <a:t>(Pause for questions)</a:t>
            </a:r>
          </a:p>
        </p:txBody>
      </p:sp>
      <p:sp>
        <p:nvSpPr>
          <p:cNvPr id="4" name="Date Placeholder 3"/>
          <p:cNvSpPr>
            <a:spLocks noGrp="1"/>
          </p:cNvSpPr>
          <p:nvPr>
            <p:ph type="dt" idx="1"/>
          </p:nvPr>
        </p:nvSpPr>
        <p:spPr/>
        <p:txBody>
          <a:bodyPr/>
          <a:lstStyle/>
          <a:p>
            <a:fld id="{43F82CE1-C859-40EE-9EB2-765AABAEDB14}" type="datetime1">
              <a:rPr lang="en-GB" noProof="0" smtClean="0"/>
              <a:t>21/10/2020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9</a:t>
            </a:fld>
            <a:endParaRPr lang="en-GB" noProof="0" dirty="0"/>
          </a:p>
        </p:txBody>
      </p:sp>
    </p:spTree>
    <p:extLst>
      <p:ext uri="{BB962C8B-B14F-4D97-AF65-F5344CB8AC3E}">
        <p14:creationId xmlns:p14="http://schemas.microsoft.com/office/powerpoint/2010/main" val="2674942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22.xml"/><Relationship Id="rId7" Type="http://schemas.openxmlformats.org/officeDocument/2006/relationships/slide" Target="../slides/slide31.xml"/><Relationship Id="rId2" Type="http://schemas.openxmlformats.org/officeDocument/2006/relationships/customXml" Target="../../customXml/item28.xml"/><Relationship Id="rId1" Type="http://schemas.openxmlformats.org/officeDocument/2006/relationships/customXml" Target="../../customXml/item18.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8.xml"/><Relationship Id="rId7" Type="http://schemas.openxmlformats.org/officeDocument/2006/relationships/slide" Target="../slides/slide31.xml"/><Relationship Id="rId2" Type="http://schemas.openxmlformats.org/officeDocument/2006/relationships/customXml" Target="../../customXml/item6.xml"/><Relationship Id="rId1" Type="http://schemas.openxmlformats.org/officeDocument/2006/relationships/customXml" Target="../../customXml/item5.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10.xml"/><Relationship Id="rId7" Type="http://schemas.openxmlformats.org/officeDocument/2006/relationships/slide" Target="../slides/slide31.xml"/><Relationship Id="rId2" Type="http://schemas.openxmlformats.org/officeDocument/2006/relationships/customXml" Target="../../customXml/item34.xml"/><Relationship Id="rId1" Type="http://schemas.openxmlformats.org/officeDocument/2006/relationships/customXml" Target="../../customXml/item14.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3.xml"/><Relationship Id="rId7" Type="http://schemas.openxmlformats.org/officeDocument/2006/relationships/slide" Target="../slides/slide31.xml"/><Relationship Id="rId2" Type="http://schemas.openxmlformats.org/officeDocument/2006/relationships/customXml" Target="../../customXml/item13.xml"/><Relationship Id="rId1" Type="http://schemas.openxmlformats.org/officeDocument/2006/relationships/customXml" Target="../../customXml/item9.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31.xml"/><Relationship Id="rId7" Type="http://schemas.openxmlformats.org/officeDocument/2006/relationships/slide" Target="../slides/slide31.xml"/><Relationship Id="rId2" Type="http://schemas.openxmlformats.org/officeDocument/2006/relationships/customXml" Target="../../customXml/item20.xml"/><Relationship Id="rId1" Type="http://schemas.openxmlformats.org/officeDocument/2006/relationships/customXml" Target="../../customXml/item1.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16.xml"/><Relationship Id="rId7" Type="http://schemas.openxmlformats.org/officeDocument/2006/relationships/slide" Target="../slides/slide31.xml"/><Relationship Id="rId2" Type="http://schemas.openxmlformats.org/officeDocument/2006/relationships/customXml" Target="../../customXml/item19.xml"/><Relationship Id="rId1" Type="http://schemas.openxmlformats.org/officeDocument/2006/relationships/customXml" Target="../../customXml/item7.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35.xml"/><Relationship Id="rId7" Type="http://schemas.openxmlformats.org/officeDocument/2006/relationships/slide" Target="../slides/slide31.xml"/><Relationship Id="rId2" Type="http://schemas.openxmlformats.org/officeDocument/2006/relationships/customXml" Target="../../customXml/item12.xml"/><Relationship Id="rId1" Type="http://schemas.openxmlformats.org/officeDocument/2006/relationships/customXml" Target="../../customXml/item25.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customXml" Target="../../customXml/item33.xml"/><Relationship Id="rId7" Type="http://schemas.openxmlformats.org/officeDocument/2006/relationships/slide" Target="../slides/slide31.xml"/><Relationship Id="rId2" Type="http://schemas.openxmlformats.org/officeDocument/2006/relationships/customXml" Target="../../customXml/item2.xml"/><Relationship Id="rId1" Type="http://schemas.openxmlformats.org/officeDocument/2006/relationships/customXml" Target="../../customXml/item15.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3200400"/>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3282244"/>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3364089"/>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590125" y="457202"/>
            <a:ext cx="7008574" cy="2666998"/>
          </a:xfrm>
        </p:spPr>
        <p:txBody>
          <a:bodyPr rtlCol="0" anchor="ctr">
            <a:normAutofit/>
          </a:bodyPr>
          <a:lstStyle>
            <a:lvl1pPr>
              <a:lnSpc>
                <a:spcPct val="90000"/>
              </a:lnSpc>
              <a:defRPr sz="5400" cap="none" baseline="0">
                <a:solidFill>
                  <a:srgbClr val="007BFF"/>
                </a:solidFill>
                <a:effectLst>
                  <a:outerShdw blurRad="50800" dist="38100" dir="2700000" algn="tl" rotWithShape="0">
                    <a:schemeClr val="bg1">
                      <a:lumMod val="95000"/>
                      <a:alpha val="40000"/>
                    </a:schemeClr>
                  </a:outerShdw>
                </a:effectLst>
              </a:defRPr>
            </a:lvl1pPr>
          </a:lstStyle>
          <a:p>
            <a:pPr rtl="0"/>
            <a:r>
              <a:rPr lang="en-US"/>
              <a:t>Click to edit Master title style</a:t>
            </a:r>
            <a:endParaRPr dirty="0"/>
          </a:p>
        </p:txBody>
      </p:sp>
      <p:sp>
        <p:nvSpPr>
          <p:cNvPr id="3" name="Subtitle 2"/>
          <p:cNvSpPr>
            <a:spLocks noGrp="1"/>
          </p:cNvSpPr>
          <p:nvPr>
            <p:ph type="subTitle" idx="1"/>
          </p:nvPr>
        </p:nvSpPr>
        <p:spPr>
          <a:xfrm>
            <a:off x="2590125" y="3733798"/>
            <a:ext cx="7008574" cy="1853611"/>
          </a:xfrm>
          <a:prstGeom prst="rect">
            <a:avLst/>
          </a:prstGeom>
        </p:spPr>
        <p:txBody>
          <a:bodyPr rtlCol="0">
            <a:normAutofit/>
          </a:bodyPr>
          <a:lstStyle>
            <a:lvl1pPr marL="0" indent="0" algn="r">
              <a:spcBef>
                <a:spcPts val="0"/>
              </a:spcBef>
              <a:buNone/>
              <a:defRPr sz="2800" b="0">
                <a:solidFill>
                  <a:srgbClr val="EA772A"/>
                </a:solidFill>
                <a:effectLst>
                  <a:outerShdw blurRad="50800" dist="38100" dir="2700000" algn="tl" rotWithShape="0">
                    <a:prstClr val="black">
                      <a:alpha val="40000"/>
                    </a:prstClr>
                  </a:outerShdw>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US"/>
              <a:t>Click to edit Master subtitle style</a:t>
            </a:r>
            <a:endParaRPr dirty="0"/>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pic>
        <p:nvPicPr>
          <p:cNvPr id="14" name="Picture 13">
            <a:hlinkClick r:id="rId3" action="ppaction://hlinksldjump"/>
            <a:extLst>
              <a:ext uri="{FF2B5EF4-FFF2-40B4-BE49-F238E27FC236}">
                <a16:creationId xmlns:a16="http://schemas.microsoft.com/office/drawing/2014/main" id="{837E4C93-B228-48B1-B22B-E34E249E702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2-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4D89A40E-9F5F-4C88-8398-5CAB91C6B859}"/>
              </a:ext>
            </a:extLst>
          </p:cNvPr>
          <p:cNvSpPr txBox="1"/>
          <p:nvPr userDrawn="1">
            <p:custDataLst>
              <p:custData r:id="rId1"/>
            </p:custDataLst>
          </p:nvPr>
        </p:nvSpPr>
        <p:spPr>
          <a:xfrm>
            <a:off x="3176" y="26830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#2</a:t>
            </a:r>
          </a:p>
        </p:txBody>
      </p:sp>
      <p:sp>
        <p:nvSpPr>
          <p:cNvPr id="10" name="TextBox 9">
            <a:hlinkClick r:id="rId6" action="ppaction://hlinksldjump"/>
            <a:extLst>
              <a:ext uri="{FF2B5EF4-FFF2-40B4-BE49-F238E27FC236}">
                <a16:creationId xmlns:a16="http://schemas.microsoft.com/office/drawing/2014/main" id="{7568E6BC-2E8D-4FA6-86D0-144127E28D57}"/>
              </a:ext>
            </a:extLst>
          </p:cNvPr>
          <p:cNvSpPr txBox="1"/>
          <p:nvPr userDrawn="1">
            <p:custDataLst>
              <p:custData r:id="rId2"/>
            </p:custDataLst>
          </p:nvPr>
        </p:nvSpPr>
        <p:spPr>
          <a:xfrm>
            <a:off x="3176" y="1847088"/>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1" name="TextBox 10">
            <a:hlinkClick r:id="rId7" action="ppaction://hlinksldjump"/>
            <a:extLst>
              <a:ext uri="{FF2B5EF4-FFF2-40B4-BE49-F238E27FC236}">
                <a16:creationId xmlns:a16="http://schemas.microsoft.com/office/drawing/2014/main" id="{9DC25330-F247-4CC7-A77D-B0B1E38A2E0A}"/>
              </a:ext>
            </a:extLst>
          </p:cNvPr>
          <p:cNvSpPr txBox="1"/>
          <p:nvPr userDrawn="1"/>
        </p:nvSpPr>
        <p:spPr>
          <a:xfrm>
            <a:off x="1588" y="3502152"/>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12" name="TextBox 11">
            <a:hlinkClick r:id="rId8" action="ppaction://hlinksldjump"/>
            <a:extLst>
              <a:ext uri="{FF2B5EF4-FFF2-40B4-BE49-F238E27FC236}">
                <a16:creationId xmlns:a16="http://schemas.microsoft.com/office/drawing/2014/main" id="{1DDC73F0-30E8-4EFA-9C62-037981905B1B}"/>
              </a:ext>
            </a:extLst>
          </p:cNvPr>
          <p:cNvSpPr txBox="1"/>
          <p:nvPr userDrawn="1"/>
        </p:nvSpPr>
        <p:spPr>
          <a:xfrm>
            <a:off x="0" y="4334256"/>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6" name="Content Placeholder 4">
            <a:extLst>
              <a:ext uri="{FF2B5EF4-FFF2-40B4-BE49-F238E27FC236}">
                <a16:creationId xmlns:a16="http://schemas.microsoft.com/office/drawing/2014/main" id="{4B0BD3C3-C629-439D-BC6C-7E21A375AD7C}"/>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656C2068-19CD-4200-BAED-A250E7119BCA}"/>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hlinkClick r:id="rId5" action="ppaction://hlinksldjump"/>
            <a:extLst>
              <a:ext uri="{FF2B5EF4-FFF2-40B4-BE49-F238E27FC236}">
                <a16:creationId xmlns:a16="http://schemas.microsoft.com/office/drawing/2014/main" id="{BE47820D-0CDD-4FF1-8DE0-18A4DA8C147D}"/>
              </a:ext>
            </a:extLst>
          </p:cNvPr>
          <p:cNvSpPr txBox="1"/>
          <p:nvPr userDrawn="1">
            <p:custDataLst>
              <p:custData r:id="rId3"/>
            </p:custDataLst>
          </p:nvPr>
        </p:nvSpPr>
        <p:spPr>
          <a:xfrm>
            <a:off x="1508760" y="2683013"/>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3636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3-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14" name="TextBox 13">
            <a:hlinkClick r:id="rId5" action="ppaction://hlinksldjump"/>
            <a:extLst>
              <a:ext uri="{FF2B5EF4-FFF2-40B4-BE49-F238E27FC236}">
                <a16:creationId xmlns:a16="http://schemas.microsoft.com/office/drawing/2014/main" id="{82B6BB62-86FE-402E-8944-2C0421F98E41}"/>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15" name="TextBox 14">
            <a:hlinkClick r:id="rId6" action="ppaction://hlinksldjump"/>
            <a:extLst>
              <a:ext uri="{FF2B5EF4-FFF2-40B4-BE49-F238E27FC236}">
                <a16:creationId xmlns:a16="http://schemas.microsoft.com/office/drawing/2014/main" id="{1A5E983C-6ED3-4BB9-BDF5-69F16042BDF6}"/>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6" name="TextBox 15">
            <a:hlinkClick r:id="rId7" action="ppaction://hlinksldjump"/>
            <a:extLst>
              <a:ext uri="{FF2B5EF4-FFF2-40B4-BE49-F238E27FC236}">
                <a16:creationId xmlns:a16="http://schemas.microsoft.com/office/drawing/2014/main" id="{D3E0ECB0-2C61-4684-8CB0-11ECB9014BF7}"/>
              </a:ext>
            </a:extLst>
          </p:cNvPr>
          <p:cNvSpPr txBox="1"/>
          <p:nvPr userDrawn="1"/>
        </p:nvSpPr>
        <p:spPr>
          <a:xfrm>
            <a:off x="1588" y="3505577"/>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#3</a:t>
            </a:r>
          </a:p>
        </p:txBody>
      </p:sp>
      <p:sp>
        <p:nvSpPr>
          <p:cNvPr id="17" name="TextBox 16">
            <a:hlinkClick r:id="rId8" action="ppaction://hlinksldjump"/>
            <a:extLst>
              <a:ext uri="{FF2B5EF4-FFF2-40B4-BE49-F238E27FC236}">
                <a16:creationId xmlns:a16="http://schemas.microsoft.com/office/drawing/2014/main" id="{5DEB1F92-B60F-47D8-80C6-6AE8C7D17897}"/>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1" name="Content Placeholder 4">
            <a:extLst>
              <a:ext uri="{FF2B5EF4-FFF2-40B4-BE49-F238E27FC236}">
                <a16:creationId xmlns:a16="http://schemas.microsoft.com/office/drawing/2014/main" id="{6A4404C6-C79F-4B3F-8C62-AD79D57D926D}"/>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A3E6A9CB-47CC-4407-9567-41D83DF7041B}"/>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hlinkClick r:id="rId7" action="ppaction://hlinksldjump"/>
            <a:extLst>
              <a:ext uri="{FF2B5EF4-FFF2-40B4-BE49-F238E27FC236}">
                <a16:creationId xmlns:a16="http://schemas.microsoft.com/office/drawing/2014/main" id="{3ECBAD66-3C3B-4105-BD3B-10E8FC55AFCA}"/>
              </a:ext>
            </a:extLst>
          </p:cNvPr>
          <p:cNvSpPr txBox="1"/>
          <p:nvPr userDrawn="1">
            <p:custDataLst>
              <p:custData r:id="rId3"/>
            </p:custDataLst>
          </p:nvPr>
        </p:nvSpPr>
        <p:spPr>
          <a:xfrm>
            <a:off x="1508760" y="3505577"/>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16865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4-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5D0C843C-232C-4E28-B5A4-341EA14D650F}"/>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10" name="TextBox 9">
            <a:hlinkClick r:id="rId6" action="ppaction://hlinksldjump"/>
            <a:extLst>
              <a:ext uri="{FF2B5EF4-FFF2-40B4-BE49-F238E27FC236}">
                <a16:creationId xmlns:a16="http://schemas.microsoft.com/office/drawing/2014/main" id="{860B9B08-3288-4AA0-B3B7-4CFEF107E650}"/>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1" name="TextBox 10">
            <a:hlinkClick r:id="rId7" action="ppaction://hlinksldjump"/>
            <a:extLst>
              <a:ext uri="{FF2B5EF4-FFF2-40B4-BE49-F238E27FC236}">
                <a16:creationId xmlns:a16="http://schemas.microsoft.com/office/drawing/2014/main" id="{426E1F54-3E92-4780-B1A8-3A8F4CC1EA83}"/>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12" name="TextBox 11">
            <a:hlinkClick r:id="rId8" action="ppaction://hlinksldjump"/>
            <a:extLst>
              <a:ext uri="{FF2B5EF4-FFF2-40B4-BE49-F238E27FC236}">
                <a16:creationId xmlns:a16="http://schemas.microsoft.com/office/drawing/2014/main" id="{E48ECA88-6A1C-45FE-B292-929FC38A1F8A}"/>
              </a:ext>
            </a:extLst>
          </p:cNvPr>
          <p:cNvSpPr txBox="1"/>
          <p:nvPr userDrawn="1"/>
        </p:nvSpPr>
        <p:spPr>
          <a:xfrm>
            <a:off x="0" y="4335959"/>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#4</a:t>
            </a:r>
          </a:p>
        </p:txBody>
      </p:sp>
      <p:sp>
        <p:nvSpPr>
          <p:cNvPr id="16" name="Content Placeholder 4">
            <a:extLst>
              <a:ext uri="{FF2B5EF4-FFF2-40B4-BE49-F238E27FC236}">
                <a16:creationId xmlns:a16="http://schemas.microsoft.com/office/drawing/2014/main" id="{65B8010E-FEA7-48B0-9B08-A452A87970B0}"/>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CE954A45-9244-47FB-BBF0-300CDAE4BC7B}"/>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hlinkClick r:id="rId8" action="ppaction://hlinksldjump"/>
            <a:extLst>
              <a:ext uri="{FF2B5EF4-FFF2-40B4-BE49-F238E27FC236}">
                <a16:creationId xmlns:a16="http://schemas.microsoft.com/office/drawing/2014/main" id="{6B727769-193C-4883-9311-176CD7E3E832}"/>
              </a:ext>
            </a:extLst>
          </p:cNvPr>
          <p:cNvSpPr txBox="1"/>
          <p:nvPr userDrawn="1">
            <p:custDataLst>
              <p:custData r:id="rId3"/>
            </p:custDataLst>
          </p:nvPr>
        </p:nvSpPr>
        <p:spPr>
          <a:xfrm>
            <a:off x="1508760" y="4335959"/>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6140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You">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0E4E552-1C7D-4F9B-BA9A-7B9CCD9B8154}"/>
              </a:ext>
            </a:extLst>
          </p:cNvPr>
          <p:cNvSpPr/>
          <p:nvPr userDrawn="1"/>
        </p:nvSpPr>
        <p:spPr>
          <a:xfrm>
            <a:off x="0" y="0"/>
            <a:ext cx="12188824" cy="1288773"/>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4724399"/>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4806243"/>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4888088"/>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2590125" y="1981201"/>
            <a:ext cx="7008574" cy="2666998"/>
          </a:xfrm>
        </p:spPr>
        <p:txBody>
          <a:bodyPr rtlCol="0" anchor="ctr">
            <a:normAutofit/>
          </a:bodyPr>
          <a:lstStyle>
            <a:lvl1pPr algn="ctr">
              <a:lnSpc>
                <a:spcPct val="90000"/>
              </a:lnSpc>
              <a:defRPr sz="4000" cap="none" baseline="0">
                <a:solidFill>
                  <a:srgbClr val="007BFF"/>
                </a:solidFill>
                <a:effectLst>
                  <a:outerShdw blurRad="50800" dist="38100" dir="2700000" algn="tl" rotWithShape="0">
                    <a:schemeClr val="bg1">
                      <a:lumMod val="95000"/>
                      <a:alpha val="40000"/>
                    </a:schemeClr>
                  </a:outerShdw>
                </a:effectLst>
              </a:defRPr>
            </a:lvl1pPr>
          </a:lstStyle>
          <a:p>
            <a:pPr lvl="0"/>
            <a:r>
              <a:rPr lang="en-US" dirty="0"/>
              <a:t>Click to edit Name &amp; Contact Info</a:t>
            </a:r>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sp>
        <p:nvSpPr>
          <p:cNvPr id="20" name="Title 1">
            <a:extLst>
              <a:ext uri="{FF2B5EF4-FFF2-40B4-BE49-F238E27FC236}">
                <a16:creationId xmlns:a16="http://schemas.microsoft.com/office/drawing/2014/main" id="{683934EC-8BEE-42BE-BCF5-1D32DE917333}"/>
              </a:ext>
            </a:extLst>
          </p:cNvPr>
          <p:cNvSpPr txBox="1">
            <a:spLocks/>
          </p:cNvSpPr>
          <p:nvPr userDrawn="1"/>
        </p:nvSpPr>
        <p:spPr>
          <a:xfrm>
            <a:off x="1877316" y="304795"/>
            <a:ext cx="8434192" cy="685805"/>
          </a:xfrm>
          <a:prstGeom prst="rect">
            <a:avLst/>
          </a:prstGeom>
        </p:spPr>
        <p:txBody>
          <a:bodyPr vert="horz" lIns="121899" tIns="60949" rIns="121899" bIns="60949" rtlCol="0" anchor="b">
            <a:normAutofit lnSpcReduction="10000"/>
          </a:bodyPr>
          <a:lstStyle>
            <a:lvl1pPr algn="l" defTabSz="1218987" rtl="0" eaLnBrk="1" latinLnBrk="0" hangingPunct="1">
              <a:lnSpc>
                <a:spcPct val="85000"/>
              </a:lnSpc>
              <a:spcBef>
                <a:spcPct val="0"/>
              </a:spcBef>
              <a:buNone/>
              <a:tabLst/>
              <a:defRPr sz="4400" kern="1200" cap="none"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b="1" dirty="0"/>
              <a:t>Thank-You!</a:t>
            </a:r>
          </a:p>
        </p:txBody>
      </p:sp>
      <p:pic>
        <p:nvPicPr>
          <p:cNvPr id="14" name="Picture 13">
            <a:extLst>
              <a:ext uri="{FF2B5EF4-FFF2-40B4-BE49-F238E27FC236}">
                <a16:creationId xmlns:a16="http://schemas.microsoft.com/office/drawing/2014/main" id="{877A0303-9F7E-429E-B82C-73477F8BA4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
        <p:nvSpPr>
          <p:cNvPr id="4" name="TextBox 3">
            <a:extLst>
              <a:ext uri="{FF2B5EF4-FFF2-40B4-BE49-F238E27FC236}">
                <a16:creationId xmlns:a16="http://schemas.microsoft.com/office/drawing/2014/main" id="{B84376D5-D3DA-4B34-9341-FCE708F0DD5D}"/>
              </a:ext>
            </a:extLst>
          </p:cNvPr>
          <p:cNvSpPr txBox="1"/>
          <p:nvPr userDrawn="1"/>
        </p:nvSpPr>
        <p:spPr>
          <a:xfrm>
            <a:off x="2590125" y="5334000"/>
            <a:ext cx="7008574" cy="461665"/>
          </a:xfrm>
          <a:prstGeom prst="rect">
            <a:avLst/>
          </a:prstGeom>
          <a:noFill/>
        </p:spPr>
        <p:txBody>
          <a:bodyPr wrap="square" rtlCol="0">
            <a:spAutoFit/>
          </a:bodyPr>
          <a:lstStyle/>
          <a:p>
            <a:pPr algn="ctr"/>
            <a:r>
              <a:rPr lang="en-US" b="1" dirty="0">
                <a:solidFill>
                  <a:srgbClr val="FFC000"/>
                </a:solidFill>
              </a:rPr>
              <a:t>Please Fill Out Your Evaluations!</a:t>
            </a:r>
          </a:p>
        </p:txBody>
      </p:sp>
    </p:spTree>
    <p:extLst>
      <p:ext uri="{BB962C8B-B14F-4D97-AF65-F5344CB8AC3E}">
        <p14:creationId xmlns:p14="http://schemas.microsoft.com/office/powerpoint/2010/main" val="760069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onus Slides">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DFE4EF7-5F1C-4578-A1E9-E2360F68DBA8}"/>
              </a:ext>
            </a:extLst>
          </p:cNvPr>
          <p:cNvSpPr>
            <a:spLocks noGrp="1"/>
          </p:cNvSpPr>
          <p:nvPr>
            <p:ph idx="1"/>
          </p:nvPr>
        </p:nvSpPr>
        <p:spPr>
          <a:xfrm>
            <a:off x="1979614" y="1447800"/>
            <a:ext cx="9677399" cy="4571999"/>
          </a:xfrm>
          <a:prstGeom prst="rect">
            <a:avLst/>
          </a:prstGeom>
        </p:spPr>
        <p:txBody>
          <a:bodyPr rtlCol="0">
            <a:normAutofit/>
          </a:bodyPr>
          <a:lstStyle>
            <a:lvl1pPr marL="411480">
              <a:defRPr sz="2800"/>
            </a:lvl1pPr>
            <a:lvl2pPr>
              <a:defRPr sz="2400"/>
            </a:lvl2pPr>
            <a:lvl3pPr>
              <a:defRPr sz="2000"/>
            </a:lvl3pPr>
            <a:lvl4pPr>
              <a:defRPr sz="2000"/>
            </a:lvl4pPr>
            <a:lvl5pPr>
              <a:defRPr sz="2000"/>
            </a:lvl5pPr>
            <a:lvl6pPr>
              <a:defRPr/>
            </a:lvl6pPr>
            <a:lvl7pPr>
              <a:defRPr baseline="0"/>
            </a:lvl7pPr>
            <a:lvl8pPr>
              <a:defRPr baseline="0"/>
            </a:lvl8pPr>
            <a:lvl9pPr>
              <a:defRPr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 name="Title 1">
            <a:extLst>
              <a:ext uri="{FF2B5EF4-FFF2-40B4-BE49-F238E27FC236}">
                <a16:creationId xmlns:a16="http://schemas.microsoft.com/office/drawing/2014/main" id="{241A3BBB-1A78-4CA1-BAC8-CFAC9A7DA09F}"/>
              </a:ext>
            </a:extLst>
          </p:cNvPr>
          <p:cNvSpPr>
            <a:spLocks noGrp="1"/>
          </p:cNvSpPr>
          <p:nvPr>
            <p:ph type="title"/>
          </p:nvPr>
        </p:nvSpPr>
        <p:spPr/>
        <p:txBody>
          <a:bodyPr/>
          <a:lstStyle>
            <a:lvl1pPr>
              <a:defRPr>
                <a:effectLst>
                  <a:outerShdw blurRad="50800" dist="38100" dir="2700000" algn="tl" rotWithShape="0">
                    <a:prstClr val="black">
                      <a:alpha val="40000"/>
                    </a:prstClr>
                  </a:outerShdw>
                </a:effectLst>
              </a:defRPr>
            </a:lvl1pPr>
          </a:lstStyle>
          <a:p>
            <a:r>
              <a:rPr lang="en-US"/>
              <a:t>Click to edit Master title style</a:t>
            </a:r>
            <a:endParaRPr lang="en-US" dirty="0"/>
          </a:p>
        </p:txBody>
      </p:sp>
      <p:pic>
        <p:nvPicPr>
          <p:cNvPr id="11" name="Picture 10">
            <a:hlinkClick r:id="rId2" action="ppaction://hlinksldjump"/>
            <a:extLst>
              <a:ext uri="{FF2B5EF4-FFF2-40B4-BE49-F238E27FC236}">
                <a16:creationId xmlns:a16="http://schemas.microsoft.com/office/drawing/2014/main" id="{95F57123-2500-4BB4-AD73-BCA0692BE4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380564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ackground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AA1E6F-8DD4-4C99-B6E4-E2A8AF792625}"/>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C6D82FF-E919-46AB-87F1-814F77685059}"/>
              </a:ext>
            </a:extLst>
          </p:cNvPr>
          <p:cNvSpPr/>
          <p:nvPr userDrawn="1"/>
        </p:nvSpPr>
        <p:spPr>
          <a:xfrm>
            <a:off x="0" y="0"/>
            <a:ext cx="12188824" cy="1288773"/>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AD5C920-7C1C-4722-87A6-E1C4CEC504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8" name="Rectangle 7">
            <a:extLst>
              <a:ext uri="{FF2B5EF4-FFF2-40B4-BE49-F238E27FC236}">
                <a16:creationId xmlns:a16="http://schemas.microsoft.com/office/drawing/2014/main" id="{357E0AEA-76F1-4A7C-B95B-D89B47CB57AB}"/>
              </a:ext>
            </a:extLst>
          </p:cNvPr>
          <p:cNvSpPr/>
          <p:nvPr userDrawn="1"/>
        </p:nvSpPr>
        <p:spPr>
          <a:xfrm>
            <a:off x="-3176" y="6425473"/>
            <a:ext cx="12188824" cy="432527"/>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4A9B38E-D76F-419D-95B1-650B804F1573}"/>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0" name="TextBox 9">
            <a:extLst>
              <a:ext uri="{FF2B5EF4-FFF2-40B4-BE49-F238E27FC236}">
                <a16:creationId xmlns:a16="http://schemas.microsoft.com/office/drawing/2014/main" id="{F3E6C81A-5666-4FCC-824F-CF554595A61E}"/>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4332111"/>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4413955"/>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4495800"/>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590125" y="1588913"/>
            <a:ext cx="7008574" cy="2666998"/>
          </a:xfrm>
        </p:spPr>
        <p:txBody>
          <a:bodyPr rtlCol="0" anchor="ctr">
            <a:normAutofit/>
          </a:bodyPr>
          <a:lstStyle>
            <a:lvl1pPr algn="ctr">
              <a:lnSpc>
                <a:spcPct val="90000"/>
              </a:lnSpc>
              <a:defRPr sz="5400" cap="none" baseline="0">
                <a:solidFill>
                  <a:srgbClr val="007BFF"/>
                </a:solidFill>
                <a:effectLst>
                  <a:outerShdw blurRad="50800" dist="38100" dir="2700000" algn="tl" rotWithShape="0">
                    <a:schemeClr val="bg1">
                      <a:lumMod val="95000"/>
                      <a:alpha val="40000"/>
                    </a:schemeClr>
                  </a:outerShdw>
                </a:effectLst>
              </a:defRPr>
            </a:lvl1pPr>
          </a:lstStyle>
          <a:p>
            <a:pPr rtl="0"/>
            <a:r>
              <a:rPr lang="en-US"/>
              <a:t>Click to edit Master title style</a:t>
            </a:r>
            <a:endParaRPr dirty="0"/>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pic>
        <p:nvPicPr>
          <p:cNvPr id="14" name="Picture 13">
            <a:hlinkClick r:id="rId3" action="ppaction://hlinksldjump"/>
            <a:extLst>
              <a:ext uri="{FF2B5EF4-FFF2-40B4-BE49-F238E27FC236}">
                <a16:creationId xmlns:a16="http://schemas.microsoft.com/office/drawing/2014/main" id="{837E4C93-B228-48B1-B22B-E34E249E702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25430665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NoTab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a:xfrm>
            <a:off x="1979612" y="304795"/>
            <a:ext cx="9677400" cy="685805"/>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FB9248E8-1FA9-417F-8B76-833AE802A4AF}"/>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36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4" name="TextBox 3">
            <a:hlinkClick r:id="rId5" action="ppaction://hlinksldjump"/>
            <a:extLst>
              <a:ext uri="{FF2B5EF4-FFF2-40B4-BE49-F238E27FC236}">
                <a16:creationId xmlns:a16="http://schemas.microsoft.com/office/drawing/2014/main" id="{5F6A5D96-18C9-4BA0-80DA-28C4409AC2A5}"/>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5" name="TextBox 4">
            <a:hlinkClick r:id="rId6" action="ppaction://hlinksldjump"/>
            <a:extLst>
              <a:ext uri="{FF2B5EF4-FFF2-40B4-BE49-F238E27FC236}">
                <a16:creationId xmlns:a16="http://schemas.microsoft.com/office/drawing/2014/main" id="{5A5988C0-C6CD-440F-ADD4-C63068DF2F10}"/>
              </a:ext>
            </a:extLst>
          </p:cNvPr>
          <p:cNvSpPr txBox="1"/>
          <p:nvPr userDrawn="1">
            <p:custDataLst>
              <p:custData r:id="rId2"/>
            </p:custDataLst>
          </p:nvPr>
        </p:nvSpPr>
        <p:spPr>
          <a:xfrm>
            <a:off x="3176" y="18448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err="1">
                <a:solidFill>
                  <a:srgbClr val="007BFF"/>
                </a:solidFill>
              </a:rPr>
              <a:t>FoxToDos</a:t>
            </a:r>
            <a:endParaRPr lang="en-US" sz="1600" dirty="0">
              <a:solidFill>
                <a:srgbClr val="007BFF"/>
              </a:solidFill>
            </a:endParaRPr>
          </a:p>
        </p:txBody>
      </p:sp>
      <p:sp>
        <p:nvSpPr>
          <p:cNvPr id="6" name="TextBox 5">
            <a:hlinkClick r:id="rId7" action="ppaction://hlinksldjump"/>
            <a:extLst>
              <a:ext uri="{FF2B5EF4-FFF2-40B4-BE49-F238E27FC236}">
                <a16:creationId xmlns:a16="http://schemas.microsoft.com/office/drawing/2014/main" id="{43E91B10-B310-4DCD-B92E-02D692D98CF7}"/>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7" name="TextBox 6">
            <a:hlinkClick r:id="rId8" action="ppaction://hlinksldjump"/>
            <a:extLst>
              <a:ext uri="{FF2B5EF4-FFF2-40B4-BE49-F238E27FC236}">
                <a16:creationId xmlns:a16="http://schemas.microsoft.com/office/drawing/2014/main" id="{810F0649-6DA7-483E-B6F2-1DA5863E6C50}"/>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9" name="Content Placeholder 4">
            <a:extLst>
              <a:ext uri="{FF2B5EF4-FFF2-40B4-BE49-F238E27FC236}">
                <a16:creationId xmlns:a16="http://schemas.microsoft.com/office/drawing/2014/main" id="{F085E1A2-AB21-4CDD-B94B-8A28C377BDBB}"/>
              </a:ext>
            </a:extLst>
          </p:cNvPr>
          <p:cNvSpPr>
            <a:spLocks noGrp="1"/>
          </p:cNvSpPr>
          <p:nvPr>
            <p:ph sz="quarter" idx="10"/>
          </p:nvPr>
        </p:nvSpPr>
        <p:spPr>
          <a:xfrm>
            <a:off x="1979612" y="1447808"/>
            <a:ext cx="9676359" cy="4648192"/>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hlinkClick r:id="rId6" action="ppaction://hlinksldjump"/>
            <a:extLst>
              <a:ext uri="{FF2B5EF4-FFF2-40B4-BE49-F238E27FC236}">
                <a16:creationId xmlns:a16="http://schemas.microsoft.com/office/drawing/2014/main" id="{4165D537-7301-4605-A885-B3F0CC43990A}"/>
              </a:ext>
            </a:extLst>
          </p:cNvPr>
          <p:cNvSpPr txBox="1"/>
          <p:nvPr userDrawn="1">
            <p:custDataLst>
              <p:custData r:id="rId3"/>
            </p:custDataLst>
          </p:nvPr>
        </p:nvSpPr>
        <p:spPr>
          <a:xfrm>
            <a:off x="1508760" y="1844812"/>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568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4D89A40E-9F5F-4C88-8398-5CAB91C6B859}"/>
              </a:ext>
            </a:extLst>
          </p:cNvPr>
          <p:cNvSpPr txBox="1"/>
          <p:nvPr userDrawn="1">
            <p:custDataLst>
              <p:custData r:id="rId1"/>
            </p:custDataLst>
          </p:nvPr>
        </p:nvSpPr>
        <p:spPr>
          <a:xfrm>
            <a:off x="3176" y="2675195"/>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Classes</a:t>
            </a:r>
          </a:p>
        </p:txBody>
      </p:sp>
      <p:sp>
        <p:nvSpPr>
          <p:cNvPr id="10" name="TextBox 9">
            <a:hlinkClick r:id="rId6" action="ppaction://hlinksldjump"/>
            <a:extLst>
              <a:ext uri="{FF2B5EF4-FFF2-40B4-BE49-F238E27FC236}">
                <a16:creationId xmlns:a16="http://schemas.microsoft.com/office/drawing/2014/main" id="{7568E6BC-2E8D-4FA6-86D0-144127E28D57}"/>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err="1">
                <a:solidFill>
                  <a:schemeClr val="bg1"/>
                </a:solidFill>
              </a:rPr>
              <a:t>FoxToDos</a:t>
            </a:r>
            <a:endParaRPr lang="en-US" sz="1600" dirty="0">
              <a:solidFill>
                <a:schemeClr val="bg1"/>
              </a:solidFill>
            </a:endParaRPr>
          </a:p>
        </p:txBody>
      </p:sp>
      <p:sp>
        <p:nvSpPr>
          <p:cNvPr id="11" name="TextBox 10">
            <a:hlinkClick r:id="rId7" action="ppaction://hlinksldjump"/>
            <a:extLst>
              <a:ext uri="{FF2B5EF4-FFF2-40B4-BE49-F238E27FC236}">
                <a16:creationId xmlns:a16="http://schemas.microsoft.com/office/drawing/2014/main" id="{9DC25330-F247-4CC7-A77D-B0B1E38A2E0A}"/>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12" name="TextBox 11">
            <a:hlinkClick r:id="rId8" action="ppaction://hlinksldjump"/>
            <a:extLst>
              <a:ext uri="{FF2B5EF4-FFF2-40B4-BE49-F238E27FC236}">
                <a16:creationId xmlns:a16="http://schemas.microsoft.com/office/drawing/2014/main" id="{1DDC73F0-30E8-4EFA-9C62-037981905B1B}"/>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14" name="Content Placeholder 4">
            <a:extLst>
              <a:ext uri="{FF2B5EF4-FFF2-40B4-BE49-F238E27FC236}">
                <a16:creationId xmlns:a16="http://schemas.microsoft.com/office/drawing/2014/main" id="{4355D656-3A71-4691-913B-8D80E7478897}"/>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4">
            <a:hlinkClick r:id="rId5" action="ppaction://hlinksldjump"/>
            <a:extLst>
              <a:ext uri="{FF2B5EF4-FFF2-40B4-BE49-F238E27FC236}">
                <a16:creationId xmlns:a16="http://schemas.microsoft.com/office/drawing/2014/main" id="{720EC496-A25B-4130-B585-EEBD777F591B}"/>
              </a:ext>
            </a:extLst>
          </p:cNvPr>
          <p:cNvSpPr txBox="1"/>
          <p:nvPr userDrawn="1">
            <p:custDataLst>
              <p:custData r:id="rId3"/>
            </p:custDataLst>
          </p:nvPr>
        </p:nvSpPr>
        <p:spPr>
          <a:xfrm>
            <a:off x="1508760" y="2675195"/>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33528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14" name="TextBox 13">
            <a:hlinkClick r:id="rId5" action="ppaction://hlinksldjump"/>
            <a:extLst>
              <a:ext uri="{FF2B5EF4-FFF2-40B4-BE49-F238E27FC236}">
                <a16:creationId xmlns:a16="http://schemas.microsoft.com/office/drawing/2014/main" id="{82B6BB62-86FE-402E-8944-2C0421F98E41}"/>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15" name="TextBox 14">
            <a:hlinkClick r:id="rId6" action="ppaction://hlinksldjump"/>
            <a:extLst>
              <a:ext uri="{FF2B5EF4-FFF2-40B4-BE49-F238E27FC236}">
                <a16:creationId xmlns:a16="http://schemas.microsoft.com/office/drawing/2014/main" id="{1A5E983C-6ED3-4BB9-BDF5-69F16042BDF6}"/>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Intro</a:t>
            </a:r>
          </a:p>
        </p:txBody>
      </p:sp>
      <p:sp>
        <p:nvSpPr>
          <p:cNvPr id="16" name="TextBox 15">
            <a:hlinkClick r:id="rId7" action="ppaction://hlinksldjump"/>
            <a:extLst>
              <a:ext uri="{FF2B5EF4-FFF2-40B4-BE49-F238E27FC236}">
                <a16:creationId xmlns:a16="http://schemas.microsoft.com/office/drawing/2014/main" id="{D3E0ECB0-2C61-4684-8CB0-11ECB9014BF7}"/>
              </a:ext>
            </a:extLst>
          </p:cNvPr>
          <p:cNvSpPr txBox="1"/>
          <p:nvPr userDrawn="1"/>
        </p:nvSpPr>
        <p:spPr>
          <a:xfrm>
            <a:off x="1588" y="3505577"/>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Forms</a:t>
            </a:r>
          </a:p>
        </p:txBody>
      </p:sp>
      <p:sp>
        <p:nvSpPr>
          <p:cNvPr id="17" name="TextBox 16">
            <a:hlinkClick r:id="rId8" action="ppaction://hlinksldjump"/>
            <a:extLst>
              <a:ext uri="{FF2B5EF4-FFF2-40B4-BE49-F238E27FC236}">
                <a16:creationId xmlns:a16="http://schemas.microsoft.com/office/drawing/2014/main" id="{5DEB1F92-B60F-47D8-80C6-6AE8C7D17897}"/>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19" name="Content Placeholder 4">
            <a:extLst>
              <a:ext uri="{FF2B5EF4-FFF2-40B4-BE49-F238E27FC236}">
                <a16:creationId xmlns:a16="http://schemas.microsoft.com/office/drawing/2014/main" id="{463DC7D0-7111-4FE2-A6FF-3FB9BEF0EDE9}"/>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hlinkClick r:id="rId7" action="ppaction://hlinksldjump"/>
            <a:extLst>
              <a:ext uri="{FF2B5EF4-FFF2-40B4-BE49-F238E27FC236}">
                <a16:creationId xmlns:a16="http://schemas.microsoft.com/office/drawing/2014/main" id="{725B2195-0B64-43EC-93F8-0E7948002EBE}"/>
              </a:ext>
            </a:extLst>
          </p:cNvPr>
          <p:cNvSpPr txBox="1"/>
          <p:nvPr userDrawn="1">
            <p:custDataLst>
              <p:custData r:id="rId3"/>
            </p:custDataLst>
          </p:nvPr>
        </p:nvSpPr>
        <p:spPr>
          <a:xfrm>
            <a:off x="1508760" y="3505577"/>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228297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5D0C843C-232C-4E28-B5A4-341EA14D650F}"/>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10" name="TextBox 9">
            <a:hlinkClick r:id="rId6" action="ppaction://hlinksldjump"/>
            <a:extLst>
              <a:ext uri="{FF2B5EF4-FFF2-40B4-BE49-F238E27FC236}">
                <a16:creationId xmlns:a16="http://schemas.microsoft.com/office/drawing/2014/main" id="{860B9B08-3288-4AA0-B3B7-4CFEF107E650}"/>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Intro</a:t>
            </a:r>
          </a:p>
        </p:txBody>
      </p:sp>
      <p:sp>
        <p:nvSpPr>
          <p:cNvPr id="11" name="TextBox 10">
            <a:hlinkClick r:id="rId7" action="ppaction://hlinksldjump"/>
            <a:extLst>
              <a:ext uri="{FF2B5EF4-FFF2-40B4-BE49-F238E27FC236}">
                <a16:creationId xmlns:a16="http://schemas.microsoft.com/office/drawing/2014/main" id="{426E1F54-3E92-4780-B1A8-3A8F4CC1EA83}"/>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12" name="TextBox 11">
            <a:hlinkClick r:id="rId8" action="ppaction://hlinksldjump"/>
            <a:extLst>
              <a:ext uri="{FF2B5EF4-FFF2-40B4-BE49-F238E27FC236}">
                <a16:creationId xmlns:a16="http://schemas.microsoft.com/office/drawing/2014/main" id="{E48ECA88-6A1C-45FE-B292-929FC38A1F8A}"/>
              </a:ext>
            </a:extLst>
          </p:cNvPr>
          <p:cNvSpPr txBox="1"/>
          <p:nvPr userDrawn="1"/>
        </p:nvSpPr>
        <p:spPr>
          <a:xfrm>
            <a:off x="0" y="4335959"/>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More</a:t>
            </a:r>
          </a:p>
        </p:txBody>
      </p:sp>
      <p:sp>
        <p:nvSpPr>
          <p:cNvPr id="19" name="Content Placeholder 4">
            <a:extLst>
              <a:ext uri="{FF2B5EF4-FFF2-40B4-BE49-F238E27FC236}">
                <a16:creationId xmlns:a16="http://schemas.microsoft.com/office/drawing/2014/main" id="{C6004F62-3D64-4C19-8C55-1BEBD659AC06}"/>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a:hlinkClick r:id="rId8" action="ppaction://hlinksldjump"/>
            <a:extLst>
              <a:ext uri="{FF2B5EF4-FFF2-40B4-BE49-F238E27FC236}">
                <a16:creationId xmlns:a16="http://schemas.microsoft.com/office/drawing/2014/main" id="{7DB0BC71-E509-41F3-92FC-C94D84640593}"/>
              </a:ext>
            </a:extLst>
          </p:cNvPr>
          <p:cNvSpPr txBox="1"/>
          <p:nvPr userDrawn="1">
            <p:custDataLst>
              <p:custData r:id="rId3"/>
            </p:custDataLst>
          </p:nvPr>
        </p:nvSpPr>
        <p:spPr>
          <a:xfrm>
            <a:off x="1508760" y="4335959"/>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74466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NoTabs-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7413FCF6-5E85-4AAB-A056-2F887AB51303}"/>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86136745-51EE-4927-87F0-436C5B135BED}"/>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022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1-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4" name="TextBox 3">
            <a:hlinkClick r:id="rId5" action="ppaction://hlinksldjump"/>
            <a:extLst>
              <a:ext uri="{FF2B5EF4-FFF2-40B4-BE49-F238E27FC236}">
                <a16:creationId xmlns:a16="http://schemas.microsoft.com/office/drawing/2014/main" id="{5F6A5D96-18C9-4BA0-80DA-28C4409AC2A5}"/>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5" name="TextBox 4">
            <a:hlinkClick r:id="rId6" action="ppaction://hlinksldjump"/>
            <a:extLst>
              <a:ext uri="{FF2B5EF4-FFF2-40B4-BE49-F238E27FC236}">
                <a16:creationId xmlns:a16="http://schemas.microsoft.com/office/drawing/2014/main" id="{5A5988C0-C6CD-440F-ADD4-C63068DF2F10}"/>
              </a:ext>
            </a:extLst>
          </p:cNvPr>
          <p:cNvSpPr txBox="1"/>
          <p:nvPr userDrawn="1">
            <p:custDataLst>
              <p:custData r:id="rId2"/>
            </p:custDataLst>
          </p:nvPr>
        </p:nvSpPr>
        <p:spPr>
          <a:xfrm>
            <a:off x="3176" y="18448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#1</a:t>
            </a:r>
          </a:p>
        </p:txBody>
      </p:sp>
      <p:sp>
        <p:nvSpPr>
          <p:cNvPr id="6" name="TextBox 5">
            <a:hlinkClick r:id="rId7" action="ppaction://hlinksldjump"/>
            <a:extLst>
              <a:ext uri="{FF2B5EF4-FFF2-40B4-BE49-F238E27FC236}">
                <a16:creationId xmlns:a16="http://schemas.microsoft.com/office/drawing/2014/main" id="{43E91B10-B310-4DCD-B92E-02D692D98CF7}"/>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7" name="TextBox 6">
            <a:hlinkClick r:id="rId8" action="ppaction://hlinksldjump"/>
            <a:extLst>
              <a:ext uri="{FF2B5EF4-FFF2-40B4-BE49-F238E27FC236}">
                <a16:creationId xmlns:a16="http://schemas.microsoft.com/office/drawing/2014/main" id="{810F0649-6DA7-483E-B6F2-1DA5863E6C50}"/>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1" name="Content Placeholder 4">
            <a:extLst>
              <a:ext uri="{FF2B5EF4-FFF2-40B4-BE49-F238E27FC236}">
                <a16:creationId xmlns:a16="http://schemas.microsoft.com/office/drawing/2014/main" id="{6033F6A5-0FFF-4FF7-8A24-93680E5CA630}"/>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A13DDA10-3495-4E45-B4FE-D9F5770087A8}"/>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hlinkClick r:id="rId6" action="ppaction://hlinksldjump"/>
            <a:extLst>
              <a:ext uri="{FF2B5EF4-FFF2-40B4-BE49-F238E27FC236}">
                <a16:creationId xmlns:a16="http://schemas.microsoft.com/office/drawing/2014/main" id="{359033C0-7A25-4BFF-AC7C-E2B089B4EACD}"/>
              </a:ext>
            </a:extLst>
          </p:cNvPr>
          <p:cNvSpPr txBox="1"/>
          <p:nvPr userDrawn="1">
            <p:custDataLst>
              <p:custData r:id="rId3"/>
            </p:custDataLst>
          </p:nvPr>
        </p:nvSpPr>
        <p:spPr>
          <a:xfrm>
            <a:off x="1508760" y="1844812"/>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1236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 Target="../slides/slide5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79612" y="304795"/>
            <a:ext cx="9677400" cy="685805"/>
          </a:xfrm>
          <a:prstGeom prst="rect">
            <a:avLst/>
          </a:prstGeom>
        </p:spPr>
        <p:txBody>
          <a:bodyPr vert="horz" lIns="121899" tIns="60949" rIns="121899" bIns="60949" rtlCol="0" anchor="b">
            <a:normAutofit/>
          </a:bodyPr>
          <a:lstStyle/>
          <a:p>
            <a:pPr rtl="0"/>
            <a:r>
              <a:rPr lang="en-US" noProof="0"/>
              <a:t>Click to edit Master title style</a:t>
            </a:r>
            <a:endParaRPr lang="en-GB" noProof="0" dirty="0"/>
          </a:p>
        </p:txBody>
      </p:sp>
      <p:pic>
        <p:nvPicPr>
          <p:cNvPr id="9" name="Picture 8">
            <a:hlinkClick r:id="rId18" action="ppaction://hlinksldjump"/>
            <a:extLst>
              <a:ext uri="{FF2B5EF4-FFF2-40B4-BE49-F238E27FC236}">
                <a16:creationId xmlns:a16="http://schemas.microsoft.com/office/drawing/2014/main" id="{EE693225-1342-4C1C-BEB7-FC933041437F}"/>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721" r:id="rId2"/>
    <p:sldLayoutId id="2147483709" r:id="rId3"/>
    <p:sldLayoutId id="2147483710" r:id="rId4"/>
    <p:sldLayoutId id="2147483711" r:id="rId5"/>
    <p:sldLayoutId id="2147483712" r:id="rId6"/>
    <p:sldLayoutId id="2147483713" r:id="rId7"/>
    <p:sldLayoutId id="2147483715" r:id="rId8"/>
    <p:sldLayoutId id="2147483716" r:id="rId9"/>
    <p:sldLayoutId id="2147483717" r:id="rId10"/>
    <p:sldLayoutId id="2147483718" r:id="rId11"/>
    <p:sldLayoutId id="2147483719" r:id="rId12"/>
    <p:sldLayoutId id="2147483701" r:id="rId13"/>
    <p:sldLayoutId id="2147483702" r:id="rId14"/>
    <p:sldLayoutId id="214748366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kern="1200" cap="none" baseline="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0.xml"/><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image" Target="../media/image34.png"/><Relationship Id="rId9" Type="http://schemas.openxmlformats.org/officeDocument/2006/relationships/image" Target="../media/image35.jp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50.jpg"/></Relationships>
</file>

<file path=ppt/slides/_rels/slide54.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xsharp.info/"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747FE-A305-46DB-85E4-48B528DF5939}"/>
              </a:ext>
            </a:extLst>
          </p:cNvPr>
          <p:cNvSpPr>
            <a:spLocks noGrp="1"/>
          </p:cNvSpPr>
          <p:nvPr>
            <p:ph type="ctrTitle"/>
          </p:nvPr>
        </p:nvSpPr>
        <p:spPr/>
        <p:txBody>
          <a:bodyPr>
            <a:normAutofit/>
          </a:bodyPr>
          <a:lstStyle/>
          <a:p>
            <a:r>
              <a:rPr lang="en-US" sz="9600" dirty="0">
                <a:solidFill>
                  <a:schemeClr val="bg2">
                    <a:lumMod val="50000"/>
                  </a:schemeClr>
                </a:solidFill>
                <a:latin typeface="Lucida Handwriting" panose="03010101010101010101" pitchFamily="66" charset="0"/>
              </a:rPr>
              <a:t>X#</a:t>
            </a:r>
            <a:r>
              <a:rPr lang="en-US" sz="9600" dirty="0">
                <a:latin typeface="Forte" panose="03060902040502070203" pitchFamily="66" charset="0"/>
              </a:rPr>
              <a:t> </a:t>
            </a:r>
          </a:p>
        </p:txBody>
      </p:sp>
      <p:sp>
        <p:nvSpPr>
          <p:cNvPr id="4" name="Subtitle 3">
            <a:extLst>
              <a:ext uri="{FF2B5EF4-FFF2-40B4-BE49-F238E27FC236}">
                <a16:creationId xmlns:a16="http://schemas.microsoft.com/office/drawing/2014/main" id="{DC7EF910-D56A-4F0E-B025-4DA186C5EBCF}"/>
              </a:ext>
            </a:extLst>
          </p:cNvPr>
          <p:cNvSpPr>
            <a:spLocks noGrp="1"/>
          </p:cNvSpPr>
          <p:nvPr>
            <p:ph type="subTitle" idx="1"/>
          </p:nvPr>
        </p:nvSpPr>
        <p:spPr>
          <a:xfrm>
            <a:off x="2590125" y="3733801"/>
            <a:ext cx="7008574" cy="1853611"/>
          </a:xfrm>
        </p:spPr>
        <p:txBody>
          <a:bodyPr/>
          <a:lstStyle/>
          <a:p>
            <a:r>
              <a:rPr lang="en-US" dirty="0">
                <a:solidFill>
                  <a:schemeClr val="bg2">
                    <a:lumMod val="50000"/>
                  </a:schemeClr>
                </a:solidFill>
                <a:latin typeface="Lucida Handwriting" panose="03010101010101010101" pitchFamily="66" charset="0"/>
              </a:rPr>
              <a:t>Eric Selje</a:t>
            </a:r>
          </a:p>
        </p:txBody>
      </p:sp>
      <p:pic>
        <p:nvPicPr>
          <p:cNvPr id="5" name="Picture 4" descr="A picture containing table, indoor, sitting, small&#10;&#10;Description automatically generated">
            <a:extLst>
              <a:ext uri="{FF2B5EF4-FFF2-40B4-BE49-F238E27FC236}">
                <a16:creationId xmlns:a16="http://schemas.microsoft.com/office/drawing/2014/main" id="{16E6A1AD-CFDD-446B-8848-F504FB7B9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2" y="3429000"/>
            <a:ext cx="5667375" cy="3200400"/>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299544EC-02D8-4875-A522-F90752E7A3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0412" y="254895"/>
            <a:ext cx="3945263" cy="2666998"/>
          </a:xfrm>
          <a:prstGeom prst="rect">
            <a:avLst/>
          </a:prstGeom>
        </p:spPr>
      </p:pic>
    </p:spTree>
    <p:extLst>
      <p:ext uri="{BB962C8B-B14F-4D97-AF65-F5344CB8AC3E}">
        <p14:creationId xmlns:p14="http://schemas.microsoft.com/office/powerpoint/2010/main" val="233970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1663-0E26-4E33-8C7F-4D0A34916CAC}"/>
              </a:ext>
            </a:extLst>
          </p:cNvPr>
          <p:cNvSpPr>
            <a:spLocks noGrp="1"/>
          </p:cNvSpPr>
          <p:nvPr>
            <p:ph type="ctrTitle"/>
          </p:nvPr>
        </p:nvSpPr>
        <p:spPr>
          <a:xfrm>
            <a:off x="2151062" y="2285999"/>
            <a:ext cx="7753349" cy="1969911"/>
          </a:xfrm>
        </p:spPr>
        <p:txBody>
          <a:bodyPr/>
          <a:lstStyle/>
          <a:p>
            <a:r>
              <a:rPr lang="en-US" dirty="0"/>
              <a:t>Creating the Solution</a:t>
            </a:r>
          </a:p>
        </p:txBody>
      </p:sp>
      <p:pic>
        <p:nvPicPr>
          <p:cNvPr id="5" name="Picture 4" descr="A picture containing drawing&#10;&#10;Description automatically generated">
            <a:extLst>
              <a:ext uri="{FF2B5EF4-FFF2-40B4-BE49-F238E27FC236}">
                <a16:creationId xmlns:a16="http://schemas.microsoft.com/office/drawing/2014/main" id="{E27E54D4-A356-4583-81FB-F82B3C153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28" y="253648"/>
            <a:ext cx="2064534" cy="1803751"/>
          </a:xfrm>
          <a:prstGeom prst="rect">
            <a:avLst/>
          </a:prstGeom>
        </p:spPr>
      </p:pic>
    </p:spTree>
    <p:extLst>
      <p:ext uri="{BB962C8B-B14F-4D97-AF65-F5344CB8AC3E}">
        <p14:creationId xmlns:p14="http://schemas.microsoft.com/office/powerpoint/2010/main" val="386936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a:xfrm>
            <a:off x="1979611" y="304795"/>
            <a:ext cx="9982201" cy="685805"/>
          </a:xfrm>
        </p:spPr>
        <p:txBody>
          <a:bodyPr>
            <a:normAutofit fontScale="90000"/>
          </a:bodyPr>
          <a:lstStyle/>
          <a:p>
            <a:r>
              <a:rPr lang="en-US" dirty="0"/>
              <a:t>Concocting our Solution in Visual Studio</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3" y="1447808"/>
            <a:ext cx="5556756" cy="4648192"/>
          </a:xfrm>
        </p:spPr>
        <p:txBody>
          <a:bodyPr/>
          <a:lstStyle/>
          <a:p>
            <a:r>
              <a:rPr lang="en-US" dirty="0"/>
              <a:t>Solution is a collection of Projects</a:t>
            </a:r>
          </a:p>
          <a:p>
            <a:r>
              <a:rPr lang="en-US" dirty="0"/>
              <a:t>Projects can be based on Templates</a:t>
            </a:r>
          </a:p>
        </p:txBody>
      </p:sp>
      <p:pic>
        <p:nvPicPr>
          <p:cNvPr id="4" name="Picture 3" descr="A picture containing diagram&#10;&#10;Description automatically generated">
            <a:extLst>
              <a:ext uri="{FF2B5EF4-FFF2-40B4-BE49-F238E27FC236}">
                <a16:creationId xmlns:a16="http://schemas.microsoft.com/office/drawing/2014/main" id="{A9F0F37F-BECD-4C7A-A62B-5A6DA3B8A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8412" y="2209799"/>
            <a:ext cx="4191001" cy="4191001"/>
          </a:xfrm>
          <a:prstGeom prst="rect">
            <a:avLst/>
          </a:prstGeom>
        </p:spPr>
      </p:pic>
      <p:pic>
        <p:nvPicPr>
          <p:cNvPr id="2050" name="Picture 2">
            <a:extLst>
              <a:ext uri="{FF2B5EF4-FFF2-40B4-BE49-F238E27FC236}">
                <a16:creationId xmlns:a16="http://schemas.microsoft.com/office/drawing/2014/main" id="{6E9952B6-8D59-4E8D-AD90-A7B4EC57E6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8359" y="4581533"/>
            <a:ext cx="434183" cy="447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17DE43-474E-475D-B6D7-4B4552011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5799" y="4795418"/>
            <a:ext cx="633413" cy="4619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373FEFE-CCD1-44C1-9125-A5CC73D212A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1123612" y="4369170"/>
            <a:ext cx="437394"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79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Templates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a:t>Set properties of the project</a:t>
            </a:r>
          </a:p>
          <a:p>
            <a:r>
              <a:rPr lang="en-US" dirty="0"/>
              <a:t>Seed the project with starter File Templates</a:t>
            </a:r>
          </a:p>
          <a:p>
            <a:endParaRPr lang="en-US" dirty="0"/>
          </a:p>
        </p:txBody>
      </p:sp>
      <p:pic>
        <p:nvPicPr>
          <p:cNvPr id="2" name="Picture 1">
            <a:extLst>
              <a:ext uri="{FF2B5EF4-FFF2-40B4-BE49-F238E27FC236}">
                <a16:creationId xmlns:a16="http://schemas.microsoft.com/office/drawing/2014/main" id="{6ECEA36E-C1E6-46EF-9DCE-667B02537EEF}"/>
              </a:ext>
            </a:extLst>
          </p:cNvPr>
          <p:cNvPicPr>
            <a:picLocks noChangeAspect="1"/>
          </p:cNvPicPr>
          <p:nvPr/>
        </p:nvPicPr>
        <p:blipFill>
          <a:blip r:embed="rId3"/>
          <a:stretch>
            <a:fillRect/>
          </a:stretch>
        </p:blipFill>
        <p:spPr>
          <a:xfrm>
            <a:off x="6066320" y="1427930"/>
            <a:ext cx="5752381" cy="4904762"/>
          </a:xfrm>
          <a:prstGeom prst="rect">
            <a:avLst/>
          </a:prstGeom>
        </p:spPr>
      </p:pic>
    </p:spTree>
    <p:extLst>
      <p:ext uri="{BB962C8B-B14F-4D97-AF65-F5344CB8AC3E}">
        <p14:creationId xmlns:p14="http://schemas.microsoft.com/office/powerpoint/2010/main" val="288314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General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a:t>FoxPro Dialect</a:t>
            </a:r>
          </a:p>
          <a:p>
            <a:r>
              <a:rPr lang="en-US" dirty="0"/>
              <a:t>Output Type</a:t>
            </a:r>
          </a:p>
          <a:p>
            <a:endParaRPr lang="en-US" dirty="0"/>
          </a:p>
          <a:p>
            <a:endParaRPr lang="en-US" dirty="0"/>
          </a:p>
        </p:txBody>
      </p:sp>
      <p:pic>
        <p:nvPicPr>
          <p:cNvPr id="3074" name="Picture 2">
            <a:extLst>
              <a:ext uri="{FF2B5EF4-FFF2-40B4-BE49-F238E27FC236}">
                <a16:creationId xmlns:a16="http://schemas.microsoft.com/office/drawing/2014/main" id="{2C837D1C-C8A7-43DB-9E53-BE326CFDA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455" y="1961114"/>
            <a:ext cx="6930165" cy="414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Language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err="1"/>
              <a:t>Memvar</a:t>
            </a:r>
            <a:endParaRPr lang="en-US" dirty="0"/>
          </a:p>
          <a:p>
            <a:r>
              <a:rPr lang="en-US" dirty="0"/>
              <a:t>Undeclared variables</a:t>
            </a:r>
          </a:p>
          <a:p>
            <a:endParaRPr lang="en-US" dirty="0"/>
          </a:p>
        </p:txBody>
      </p:sp>
      <p:pic>
        <p:nvPicPr>
          <p:cNvPr id="5122" name="Picture 2">
            <a:extLst>
              <a:ext uri="{FF2B5EF4-FFF2-40B4-BE49-F238E27FC236}">
                <a16:creationId xmlns:a16="http://schemas.microsoft.com/office/drawing/2014/main" id="{78B23D14-7D6C-493D-91B7-0C17F6C8F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2" y="1448676"/>
            <a:ext cx="6543675" cy="491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7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Dialect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3" y="1447808"/>
            <a:ext cx="2743200" cy="4648192"/>
          </a:xfrm>
        </p:spPr>
        <p:txBody>
          <a:bodyPr/>
          <a:lstStyle/>
          <a:p>
            <a:r>
              <a:rPr lang="en-US" dirty="0"/>
              <a:t>Inherit from Custom class</a:t>
            </a:r>
          </a:p>
          <a:p>
            <a:endParaRPr lang="en-US" dirty="0"/>
          </a:p>
          <a:p>
            <a:endParaRPr lang="en-US" dirty="0"/>
          </a:p>
        </p:txBody>
      </p:sp>
      <p:pic>
        <p:nvPicPr>
          <p:cNvPr id="4098" name="Picture 2">
            <a:extLst>
              <a:ext uri="{FF2B5EF4-FFF2-40B4-BE49-F238E27FC236}">
                <a16:creationId xmlns:a16="http://schemas.microsoft.com/office/drawing/2014/main" id="{E8138F10-081B-4AFA-98E5-BA4AF03C0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2" y="1669413"/>
            <a:ext cx="7381875" cy="462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7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Our First Class - </a:t>
            </a:r>
            <a:r>
              <a:rPr lang="en-US" dirty="0" err="1"/>
              <a:t>XToDo</a:t>
            </a:r>
            <a:endParaRPr lang="en-US" dirty="0"/>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4495"/>
            <a:ext cx="3967841" cy="4648192"/>
          </a:xfrm>
        </p:spPr>
        <p:txBody>
          <a:bodyPr/>
          <a:lstStyle/>
          <a:p>
            <a:pPr marL="0" indent="0">
              <a:spcBef>
                <a:spcPts val="0"/>
              </a:spcBef>
              <a:buNone/>
            </a:pPr>
            <a:r>
              <a:rPr lang="en-US" sz="1200" dirty="0">
                <a:latin typeface="Consolas" panose="020B0609020204030204" pitchFamily="49" charset="0"/>
              </a:rPr>
              <a:t>DEFINE CLASS </a:t>
            </a:r>
            <a:r>
              <a:rPr lang="en-US" sz="1200" dirty="0" err="1">
                <a:latin typeface="Consolas" panose="020B0609020204030204" pitchFamily="49" charset="0"/>
              </a:rPr>
              <a:t>ToDo</a:t>
            </a:r>
            <a:r>
              <a:rPr lang="en-US" sz="1200" dirty="0">
                <a:latin typeface="Consolas" panose="020B0609020204030204" pitchFamily="49" charset="0"/>
              </a:rPr>
              <a:t> AS Custom</a:t>
            </a:r>
          </a:p>
          <a:p>
            <a:pPr marL="0" indent="0">
              <a:spcBef>
                <a:spcPts val="0"/>
              </a:spcBef>
              <a:buNone/>
            </a:pPr>
            <a:r>
              <a:rPr lang="en-US" sz="1200" dirty="0">
                <a:latin typeface="Consolas" panose="020B0609020204030204" pitchFamily="49" charset="0"/>
              </a:rPr>
              <a:t>Name = "</a:t>
            </a:r>
            <a:r>
              <a:rPr lang="en-US" sz="1200" dirty="0" err="1">
                <a:latin typeface="Consolas" panose="020B0609020204030204" pitchFamily="49" charset="0"/>
              </a:rPr>
              <a:t>ToDo</a:t>
            </a:r>
            <a:r>
              <a:rPr lang="en-US" sz="1200" dirty="0">
                <a:latin typeface="Consolas" panose="020B0609020204030204" pitchFamily="49" charset="0"/>
              </a:rPr>
              <a:t>"</a:t>
            </a:r>
          </a:p>
          <a:p>
            <a:pPr marL="0" indent="0">
              <a:spcBef>
                <a:spcPts val="0"/>
              </a:spcBef>
              <a:buNone/>
            </a:pPr>
            <a:r>
              <a:rPr lang="en-US" sz="1200" dirty="0" err="1">
                <a:latin typeface="Consolas" panose="020B0609020204030204" pitchFamily="49" charset="0"/>
              </a:rPr>
              <a:t>cId</a:t>
            </a:r>
            <a:r>
              <a:rPr lang="en-US" sz="1200" dirty="0">
                <a:latin typeface="Consolas" panose="020B0609020204030204" pitchFamily="49" charset="0"/>
              </a:rPr>
              <a:t> = ""</a:t>
            </a:r>
          </a:p>
          <a:p>
            <a:pPr marL="0" indent="0">
              <a:spcBef>
                <a:spcPts val="0"/>
              </a:spcBef>
              <a:buNone/>
            </a:pPr>
            <a:r>
              <a:rPr lang="en-US" sz="1200" dirty="0" err="1">
                <a:latin typeface="Consolas" panose="020B0609020204030204" pitchFamily="49" charset="0"/>
              </a:rPr>
              <a:t>oData</a:t>
            </a:r>
            <a:r>
              <a:rPr lang="en-US" sz="1200" dirty="0">
                <a:latin typeface="Consolas" panose="020B0609020204030204" pitchFamily="49" charset="0"/>
              </a:rPr>
              <a:t> = .null.</a:t>
            </a:r>
          </a:p>
          <a:p>
            <a:pPr marL="0" indent="0">
              <a:spcBef>
                <a:spcPts val="0"/>
              </a:spcBef>
              <a:buNone/>
            </a:pPr>
            <a:r>
              <a:rPr lang="en-US" sz="1200" dirty="0" err="1">
                <a:latin typeface="Consolas" panose="020B0609020204030204" pitchFamily="49" charset="0"/>
              </a:rPr>
              <a:t>lNew</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lSaved</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lLoaded</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oException</a:t>
            </a:r>
            <a:r>
              <a:rPr lang="en-US" sz="1200" dirty="0">
                <a:latin typeface="Consolas" panose="020B0609020204030204" pitchFamily="49" charset="0"/>
              </a:rPr>
              <a:t> = .null.</a:t>
            </a:r>
          </a:p>
          <a:p>
            <a:pPr marL="0" indent="0">
              <a:spcBef>
                <a:spcPts val="0"/>
              </a:spcBef>
              <a:buNone/>
            </a:pP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PROCEDURE Init</a:t>
            </a:r>
          </a:p>
          <a:p>
            <a:pPr marL="0" indent="0">
              <a:spcBef>
                <a:spcPts val="0"/>
              </a:spcBef>
              <a:buNone/>
            </a:pPr>
            <a:r>
              <a:rPr lang="en-US" sz="1200" dirty="0">
                <a:latin typeface="Consolas" panose="020B0609020204030204" pitchFamily="49" charset="0"/>
              </a:rPr>
              <a:t>LPARAMETERS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err="1">
                <a:latin typeface="Consolas" panose="020B0609020204030204" pitchFamily="49" charset="0"/>
              </a:rPr>
              <a:t>This.cId</a:t>
            </a:r>
            <a:r>
              <a:rPr lang="en-US" sz="1200" dirty="0">
                <a:latin typeface="Consolas" panose="020B0609020204030204" pitchFamily="49" charset="0"/>
              </a:rPr>
              <a:t> =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IF EMPTY(</a:t>
            </a:r>
            <a:r>
              <a:rPr lang="en-US" sz="1200" dirty="0" err="1">
                <a:latin typeface="Consolas" panose="020B0609020204030204" pitchFamily="49" charset="0"/>
              </a:rPr>
              <a:t>cId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This.New</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ELSE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This.Load</a:t>
            </a:r>
            <a:r>
              <a:rPr lang="en-US" sz="1200" dirty="0">
                <a:latin typeface="Consolas" panose="020B0609020204030204" pitchFamily="49" charset="0"/>
              </a:rPr>
              <a:t>(</a:t>
            </a:r>
            <a:r>
              <a:rPr lang="en-US" sz="1200" dirty="0" err="1">
                <a:latin typeface="Consolas" panose="020B0609020204030204" pitchFamily="49" charset="0"/>
              </a:rPr>
              <a:t>This.cId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ENDIF </a:t>
            </a:r>
          </a:p>
          <a:p>
            <a:pPr marL="0" indent="0">
              <a:spcBef>
                <a:spcPts val="0"/>
              </a:spcBef>
              <a:buNone/>
            </a:pPr>
            <a:r>
              <a:rPr lang="en-US" sz="1200" dirty="0">
                <a:latin typeface="Consolas" panose="020B0609020204030204" pitchFamily="49" charset="0"/>
              </a:rPr>
              <a:t>ENDPROC</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More function here</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END DEFINE</a:t>
            </a:r>
          </a:p>
          <a:p>
            <a:pPr marL="0" indent="0">
              <a:spcBef>
                <a:spcPts val="0"/>
              </a:spcBef>
              <a:buNone/>
            </a:pP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6818312" y="1444495"/>
            <a:ext cx="3967841"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200" dirty="0">
                <a:latin typeface="Consolas" panose="020B0609020204030204" pitchFamily="49" charset="0"/>
              </a:rPr>
              <a:t>USING System</a:t>
            </a:r>
          </a:p>
          <a:p>
            <a:pPr marL="0" indent="0">
              <a:spcBef>
                <a:spcPts val="0"/>
              </a:spcBef>
              <a:buNone/>
            </a:pPr>
            <a:r>
              <a:rPr lang="en-US" sz="1200" dirty="0">
                <a:latin typeface="Consolas" panose="020B0609020204030204" pitchFamily="49" charset="0"/>
              </a:rPr>
              <a:t>USING </a:t>
            </a:r>
            <a:r>
              <a:rPr lang="en-US" sz="1200" dirty="0" err="1">
                <a:latin typeface="Consolas" panose="020B0609020204030204" pitchFamily="49" charset="0"/>
              </a:rPr>
              <a:t>System.Collections.Generic</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USING </a:t>
            </a:r>
            <a:r>
              <a:rPr lang="en-US" sz="1200" dirty="0" err="1">
                <a:latin typeface="Consolas" panose="020B0609020204030204" pitchFamily="49" charset="0"/>
              </a:rPr>
              <a:t>System.Text</a:t>
            </a: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BEGIN NAMESPACE </a:t>
            </a:r>
            <a:r>
              <a:rPr lang="en-US" sz="1200" dirty="0" err="1">
                <a:latin typeface="Consolas" panose="020B0609020204030204" pitchFamily="49" charset="0"/>
              </a:rPr>
              <a:t>XSharpToDo</a:t>
            </a: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DEFINE CLASS </a:t>
            </a:r>
            <a:r>
              <a:rPr lang="en-US" sz="1200" dirty="0" err="1">
                <a:latin typeface="Consolas" panose="020B0609020204030204" pitchFamily="49" charset="0"/>
              </a:rPr>
              <a:t>XToDo</a:t>
            </a:r>
            <a:r>
              <a:rPr lang="en-US" sz="1200" dirty="0">
                <a:latin typeface="Consolas" panose="020B0609020204030204" pitchFamily="49" charset="0"/>
              </a:rPr>
              <a:t> as Custom</a:t>
            </a:r>
          </a:p>
          <a:p>
            <a:pPr marL="0" indent="0">
              <a:spcBef>
                <a:spcPts val="0"/>
              </a:spcBef>
              <a:buNone/>
            </a:pPr>
            <a:r>
              <a:rPr lang="en-US" sz="1200" dirty="0">
                <a:latin typeface="Consolas" panose="020B0609020204030204" pitchFamily="49" charset="0"/>
              </a:rPr>
              <a:t>  id = ""</a:t>
            </a:r>
          </a:p>
          <a:p>
            <a:pPr marL="0" indent="0">
              <a:spcBef>
                <a:spcPts val="0"/>
              </a:spcBef>
              <a:buNone/>
            </a:pPr>
            <a:r>
              <a:rPr lang="en-US" sz="1200" dirty="0">
                <a:latin typeface="Consolas" panose="020B0609020204030204" pitchFamily="49" charset="0"/>
              </a:rPr>
              <a:t>  title = ""</a:t>
            </a:r>
          </a:p>
          <a:p>
            <a:pPr marL="0" indent="0">
              <a:spcBef>
                <a:spcPts val="0"/>
              </a:spcBef>
              <a:buNone/>
            </a:pPr>
            <a:r>
              <a:rPr lang="en-US" sz="1200" dirty="0">
                <a:latin typeface="Consolas" panose="020B0609020204030204" pitchFamily="49" charset="0"/>
              </a:rPr>
              <a:t>  descript = ""</a:t>
            </a:r>
          </a:p>
          <a:p>
            <a:pPr marL="0" indent="0">
              <a:spcBef>
                <a:spcPts val="0"/>
              </a:spcBef>
              <a:buNone/>
            </a:pPr>
            <a:r>
              <a:rPr lang="en-US" sz="1200" dirty="0">
                <a:latin typeface="Consolas" panose="020B0609020204030204" pitchFamily="49" charset="0"/>
              </a:rPr>
              <a:t>  entered = </a:t>
            </a:r>
            <a:r>
              <a:rPr lang="en-US" sz="1200" dirty="0" err="1">
                <a:latin typeface="Consolas" panose="020B0609020204030204" pitchFamily="49" charset="0"/>
              </a:rPr>
              <a:t>DateTime.Now</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completed = .f.</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isEditing</a:t>
            </a:r>
            <a:r>
              <a:rPr lang="en-US" sz="1200" dirty="0">
                <a:latin typeface="Consolas" panose="020B0609020204030204" pitchFamily="49" charset="0"/>
              </a:rPr>
              <a:t> = .f.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isNew</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PUBLIC FUNCTION Constructor() </a:t>
            </a:r>
            <a:br>
              <a:rPr lang="en-US" sz="1200" dirty="0">
                <a:latin typeface="Consolas" panose="020B0609020204030204" pitchFamily="49" charset="0"/>
              </a:rPr>
            </a:br>
            <a:r>
              <a:rPr lang="en-US" sz="1200" dirty="0">
                <a:latin typeface="Consolas" panose="020B0609020204030204" pitchFamily="49" charset="0"/>
              </a:rPr>
              <a:t>  // No Parameter. New Task.</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This.new</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PUBLIC FUNCTION Constructor(</a:t>
            </a:r>
            <a:r>
              <a:rPr lang="en-US" sz="1200" dirty="0" err="1">
                <a:latin typeface="Consolas" panose="020B0609020204030204" pitchFamily="49" charset="0"/>
              </a:rPr>
              <a:t>cId</a:t>
            </a:r>
            <a:r>
              <a:rPr lang="en-US" sz="1200" dirty="0">
                <a:latin typeface="Consolas" panose="020B0609020204030204" pitchFamily="49" charset="0"/>
              </a:rPr>
              <a:t> AS String) // Parameter. Existing Task</a:t>
            </a:r>
          </a:p>
          <a:p>
            <a:pPr marL="0" indent="0">
              <a:spcBef>
                <a:spcPts val="0"/>
              </a:spcBef>
              <a:buNone/>
            </a:pPr>
            <a:r>
              <a:rPr lang="en-US" sz="1200" dirty="0">
                <a:latin typeface="Consolas" panose="020B0609020204030204" pitchFamily="49" charset="0"/>
              </a:rPr>
              <a:t>    This.id =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This.load</a:t>
            </a:r>
            <a:r>
              <a:rPr lang="en-US" sz="1200" dirty="0">
                <a:latin typeface="Consolas" panose="020B0609020204030204" pitchFamily="49" charset="0"/>
              </a:rPr>
              <a:t>(</a:t>
            </a:r>
            <a:r>
              <a:rPr lang="en-US" sz="1200" dirty="0" err="1">
                <a:latin typeface="Consolas" panose="020B0609020204030204" pitchFamily="49" charset="0"/>
              </a:rPr>
              <a:t>cId</a:t>
            </a:r>
            <a:r>
              <a:rPr lang="en-US" sz="1200" dirty="0">
                <a:latin typeface="Consolas" panose="020B0609020204030204" pitchFamily="49" charset="0"/>
              </a:rPr>
              <a:t>)</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END DEFINE</a:t>
            </a:r>
          </a:p>
          <a:p>
            <a:pPr marL="0" indent="0">
              <a:spcBef>
                <a:spcPts val="0"/>
              </a:spcBef>
              <a:buNone/>
            </a:pPr>
            <a:r>
              <a:rPr lang="en-US" sz="1200" dirty="0">
                <a:latin typeface="Consolas" panose="020B0609020204030204" pitchFamily="49" charset="0"/>
              </a:rPr>
              <a:t>END NAMESPACE</a:t>
            </a:r>
          </a:p>
          <a:p>
            <a:pPr marL="0" indent="0">
              <a:spcBef>
                <a:spcPts val="0"/>
              </a:spcBef>
              <a:buNone/>
            </a:pPr>
            <a:endParaRPr lang="en-US" sz="12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5484812"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28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XToDo.New</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4495"/>
            <a:ext cx="3967841" cy="4648192"/>
          </a:xfrm>
        </p:spPr>
        <p:txBody>
          <a:bodyPr/>
          <a:lstStyle/>
          <a:p>
            <a:pPr marL="0" indent="0">
              <a:spcBef>
                <a:spcPts val="0"/>
              </a:spcBef>
              <a:buNone/>
            </a:pPr>
            <a:r>
              <a:rPr lang="en-US" sz="1400" dirty="0">
                <a:latin typeface="Consolas" panose="020B0609020204030204" pitchFamily="49" charset="0"/>
              </a:rPr>
              <a:t>PROCEDURE New</a:t>
            </a:r>
          </a:p>
          <a:p>
            <a:pPr marL="0" indent="0">
              <a:spcBef>
                <a:spcPts val="0"/>
              </a:spcBef>
              <a:buNone/>
            </a:pPr>
            <a:r>
              <a:rPr lang="en-US" sz="1400" dirty="0" err="1">
                <a:latin typeface="Consolas" panose="020B0609020204030204" pitchFamily="49" charset="0"/>
              </a:rPr>
              <a:t>lUsed</a:t>
            </a:r>
            <a:r>
              <a:rPr lang="en-US" sz="1400" dirty="0">
                <a:latin typeface="Consolas" panose="020B0609020204030204" pitchFamily="49" charset="0"/>
              </a:rPr>
              <a:t> =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SCATTER BLANK NAME </a:t>
            </a:r>
            <a:r>
              <a:rPr lang="en-US" sz="1400" dirty="0" err="1">
                <a:latin typeface="Consolas" panose="020B0609020204030204" pitchFamily="49" charset="0"/>
              </a:rPr>
              <a:t>This.oData</a:t>
            </a:r>
            <a:r>
              <a:rPr lang="en-US" sz="1400" dirty="0">
                <a:latin typeface="Consolas" panose="020B0609020204030204" pitchFamily="49" charset="0"/>
              </a:rPr>
              <a:t> MEMO</a:t>
            </a:r>
          </a:p>
          <a:p>
            <a:pPr marL="0" indent="0">
              <a:spcBef>
                <a:spcPts val="0"/>
              </a:spcBef>
              <a:buNone/>
            </a:pPr>
            <a:r>
              <a:rPr lang="en-US" sz="1400" dirty="0" err="1">
                <a:latin typeface="Consolas" panose="020B0609020204030204" pitchFamily="49" charset="0"/>
              </a:rPr>
              <a:t>This.lNew</a:t>
            </a:r>
            <a:r>
              <a:rPr lang="en-US" sz="1400" dirty="0">
                <a:latin typeface="Consolas" panose="020B0609020204030204" pitchFamily="49" charset="0"/>
              </a:rPr>
              <a:t> = .t. </a:t>
            </a:r>
          </a:p>
          <a:p>
            <a:pPr marL="0" indent="0">
              <a:spcBef>
                <a:spcPts val="0"/>
              </a:spcBef>
              <a:buNone/>
            </a:pPr>
            <a:r>
              <a:rPr lang="en-US" sz="1400" dirty="0" err="1">
                <a:latin typeface="Consolas" panose="020B0609020204030204" pitchFamily="49" charset="0"/>
              </a:rPr>
              <a:t>This.CloseTodos</a:t>
            </a:r>
            <a:r>
              <a:rPr lang="en-US" sz="1400" dirty="0">
                <a:latin typeface="Consolas" panose="020B0609020204030204" pitchFamily="49" charset="0"/>
              </a:rPr>
              <a:t>(</a:t>
            </a:r>
            <a:r>
              <a:rPr lang="en-US" sz="1400" dirty="0" err="1">
                <a:latin typeface="Consolas" panose="020B0609020204030204" pitchFamily="49" charset="0"/>
              </a:rPr>
              <a:t>lUsed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This.oData</a:t>
            </a:r>
            <a:endParaRPr lang="en-US" sz="14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6818312" y="1444495"/>
            <a:ext cx="3967841"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New()</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This.New</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This.id</a:t>
            </a:r>
          </a:p>
          <a:p>
            <a:pPr marL="0" indent="0">
              <a:spcBef>
                <a:spcPts val="0"/>
              </a:spcBef>
              <a:buNone/>
            </a:pP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PUBLIC FUNCTION New(</a:t>
            </a:r>
            <a:r>
              <a:rPr lang="en-US" sz="1400" dirty="0" err="1">
                <a:latin typeface="Consolas" panose="020B0609020204030204" pitchFamily="49" charset="0"/>
              </a:rPr>
              <a:t>cTitle</a:t>
            </a:r>
            <a:r>
              <a:rPr lang="en-US" sz="1400" dirty="0">
                <a:latin typeface="Consolas" panose="020B0609020204030204" pitchFamily="49" charset="0"/>
              </a:rPr>
              <a:t> AS STRING)</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This.Clear</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VAR g = GUID.NEWGUID()</a:t>
            </a:r>
          </a:p>
          <a:p>
            <a:pPr marL="0" indent="0">
              <a:spcBef>
                <a:spcPts val="0"/>
              </a:spcBef>
              <a:buNone/>
            </a:pPr>
            <a:r>
              <a:rPr lang="en-US" sz="1400" dirty="0">
                <a:latin typeface="Consolas" panose="020B0609020204030204" pitchFamily="49" charset="0"/>
              </a:rPr>
              <a:t>  This.id = </a:t>
            </a:r>
            <a:r>
              <a:rPr lang="en-US" sz="1400" dirty="0" err="1">
                <a:latin typeface="Consolas" panose="020B0609020204030204" pitchFamily="49" charset="0"/>
              </a:rPr>
              <a:t>g.TOSTRING</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this.entered</a:t>
            </a:r>
            <a:r>
              <a:rPr lang="en-US" sz="1400" dirty="0">
                <a:latin typeface="Consolas" panose="020B0609020204030204" pitchFamily="49" charset="0"/>
              </a:rPr>
              <a:t> = </a:t>
            </a:r>
            <a:r>
              <a:rPr lang="en-US" sz="1400" dirty="0" err="1">
                <a:latin typeface="Consolas" panose="020B0609020204030204" pitchFamily="49" charset="0"/>
              </a:rPr>
              <a:t>DateTime.Now</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This.isNew</a:t>
            </a:r>
            <a:r>
              <a:rPr lang="en-US" sz="1400" dirty="0">
                <a:latin typeface="Consolas" panose="020B0609020204030204" pitchFamily="49" charset="0"/>
              </a:rPr>
              <a:t> = .t.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This.title</a:t>
            </a:r>
            <a:r>
              <a:rPr lang="en-US" sz="1400" dirty="0">
                <a:latin typeface="Consolas" panose="020B0609020204030204" pitchFamily="49" charset="0"/>
              </a:rPr>
              <a:t> = </a:t>
            </a:r>
            <a:r>
              <a:rPr lang="en-US" sz="1400" dirty="0" err="1">
                <a:latin typeface="Consolas" panose="020B0609020204030204" pitchFamily="49" charset="0"/>
              </a:rPr>
              <a:t>cTitle</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RETURN This.id</a:t>
            </a:r>
          </a:p>
          <a:p>
            <a:pPr marL="0" indent="0">
              <a:spcBef>
                <a:spcPts val="0"/>
              </a:spcBef>
              <a:buNone/>
            </a:pPr>
            <a:endParaRPr lang="en-US" sz="12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5484812"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19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XToDo.Load</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400" dirty="0">
                <a:latin typeface="Consolas" panose="020B0609020204030204" pitchFamily="49" charset="0"/>
              </a:rPr>
              <a:t>PROCEDURE Load</a:t>
            </a:r>
          </a:p>
          <a:p>
            <a:pPr marL="0" indent="0">
              <a:spcBef>
                <a:spcPts val="0"/>
              </a:spcBef>
              <a:buNone/>
            </a:pPr>
            <a:r>
              <a:rPr lang="en-US" sz="1400" dirty="0">
                <a:latin typeface="Consolas" panose="020B0609020204030204" pitchFamily="49" charset="0"/>
              </a:rPr>
              <a:t>LPARAMETERS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LOCAL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err="1">
                <a:latin typeface="Consolas" panose="020B0609020204030204" pitchFamily="49" charset="0"/>
              </a:rPr>
              <a:t>cId</a:t>
            </a:r>
            <a:r>
              <a:rPr lang="en-US" sz="1400" dirty="0">
                <a:latin typeface="Consolas" panose="020B0609020204030204" pitchFamily="49" charset="0"/>
              </a:rPr>
              <a:t> = EVL(</a:t>
            </a:r>
            <a:r>
              <a:rPr lang="en-US" sz="1400" dirty="0" err="1">
                <a:latin typeface="Consolas" panose="020B0609020204030204" pitchFamily="49" charset="0"/>
              </a:rPr>
              <a:t>cId,This.cId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IF NOT EMPTY(</a:t>
            </a:r>
            <a:r>
              <a:rPr lang="en-US" sz="1400" dirty="0" err="1">
                <a:latin typeface="Consolas" panose="020B0609020204030204" pitchFamily="49" charset="0"/>
              </a:rPr>
              <a:t>cId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TRY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lUsed</a:t>
            </a:r>
            <a:r>
              <a:rPr lang="en-US" sz="1400" dirty="0">
                <a:latin typeface="Consolas" panose="020B0609020204030204" pitchFamily="49" charset="0"/>
              </a:rPr>
              <a:t> =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LOCATE FOR id =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IF FOUND()</a:t>
            </a:r>
          </a:p>
          <a:p>
            <a:pPr marL="0" indent="0">
              <a:spcBef>
                <a:spcPts val="0"/>
              </a:spcBef>
              <a:buNone/>
            </a:pPr>
            <a:r>
              <a:rPr lang="en-US" sz="1400" dirty="0">
                <a:latin typeface="Consolas" panose="020B0609020204030204" pitchFamily="49" charset="0"/>
              </a:rPr>
              <a:t>      SCATTER NAME </a:t>
            </a:r>
            <a:r>
              <a:rPr lang="en-US" sz="1400" dirty="0" err="1">
                <a:latin typeface="Consolas" panose="020B0609020204030204" pitchFamily="49" charset="0"/>
              </a:rPr>
              <a:t>This.oData</a:t>
            </a:r>
            <a:r>
              <a:rPr lang="en-US" sz="1400" dirty="0">
                <a:latin typeface="Consolas" panose="020B0609020204030204" pitchFamily="49" charset="0"/>
              </a:rPr>
              <a:t> MEMO</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This.cId</a:t>
            </a:r>
            <a:r>
              <a:rPr lang="en-US" sz="1400" dirty="0">
                <a:latin typeface="Consolas" panose="020B0609020204030204" pitchFamily="49" charset="0"/>
              </a:rPr>
              <a:t> = </a:t>
            </a:r>
            <a:r>
              <a:rPr lang="en-US" sz="1400" dirty="0" err="1">
                <a:latin typeface="Consolas" panose="020B0609020204030204" pitchFamily="49" charset="0"/>
              </a:rPr>
              <a:t>cId</a:t>
            </a: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This.lLoaded</a:t>
            </a:r>
            <a:r>
              <a:rPr lang="en-US" sz="1400" dirty="0">
                <a:latin typeface="Consolas" panose="020B0609020204030204" pitchFamily="49" charset="0"/>
              </a:rPr>
              <a:t> = .t.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This.lNew</a:t>
            </a:r>
            <a:r>
              <a:rPr lang="en-US" sz="1400" dirty="0">
                <a:latin typeface="Consolas" panose="020B0609020204030204" pitchFamily="49" charset="0"/>
              </a:rPr>
              <a:t> = .f.</a:t>
            </a:r>
          </a:p>
          <a:p>
            <a:pPr marL="0" indent="0">
              <a:spcBef>
                <a:spcPts val="0"/>
              </a:spcBef>
              <a:buNone/>
            </a:pPr>
            <a:r>
              <a:rPr lang="en-US" sz="1400" dirty="0">
                <a:latin typeface="Consolas" panose="020B0609020204030204" pitchFamily="49" charset="0"/>
              </a:rPr>
              <a:t>    ENDIF</a:t>
            </a:r>
          </a:p>
          <a:p>
            <a:pPr marL="0" indent="0">
              <a:spcBef>
                <a:spcPts val="0"/>
              </a:spcBef>
              <a:buNone/>
            </a:pPr>
            <a:r>
              <a:rPr lang="en-US" sz="1400" dirty="0">
                <a:latin typeface="Consolas" panose="020B0609020204030204" pitchFamily="49" charset="0"/>
              </a:rPr>
              <a:t>  CATCH TO </a:t>
            </a:r>
            <a:r>
              <a:rPr lang="en-US" sz="1400" dirty="0" err="1">
                <a:latin typeface="Consolas" panose="020B0609020204030204" pitchFamily="49" charset="0"/>
              </a:rPr>
              <a:t>oEx</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This.oException</a:t>
            </a:r>
            <a:r>
              <a:rPr lang="en-US" sz="1400" dirty="0">
                <a:latin typeface="Consolas" panose="020B0609020204030204" pitchFamily="49" charset="0"/>
              </a:rPr>
              <a:t> = </a:t>
            </a:r>
            <a:r>
              <a:rPr lang="en-US" sz="1400" dirty="0" err="1">
                <a:latin typeface="Consolas" panose="020B0609020204030204" pitchFamily="49" charset="0"/>
              </a:rPr>
              <a:t>oEx</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FINALLY</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This.CloseTodos</a:t>
            </a:r>
            <a:r>
              <a:rPr lang="en-US" sz="1400" dirty="0">
                <a:latin typeface="Consolas" panose="020B0609020204030204" pitchFamily="49" charset="0"/>
              </a:rPr>
              <a:t>(</a:t>
            </a:r>
            <a:r>
              <a:rPr lang="en-US" sz="1400" dirty="0" err="1">
                <a:latin typeface="Consolas" panose="020B0609020204030204" pitchFamily="49" charset="0"/>
              </a:rPr>
              <a:t>lUsed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ENDTRY</a:t>
            </a:r>
          </a:p>
          <a:p>
            <a:pPr marL="0" indent="0">
              <a:spcBef>
                <a:spcPts val="0"/>
              </a:spcBef>
              <a:buNone/>
            </a:pPr>
            <a:r>
              <a:rPr lang="en-US" sz="1400" dirty="0">
                <a:latin typeface="Consolas" panose="020B0609020204030204" pitchFamily="49" charset="0"/>
              </a:rPr>
              <a:t>ENDIF </a:t>
            </a: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This.lLoaded</a:t>
            </a:r>
            <a:endParaRPr lang="en-US" sz="14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load(</a:t>
            </a:r>
            <a:r>
              <a:rPr lang="en-US" sz="1400" dirty="0" err="1">
                <a:latin typeface="Consolas" panose="020B0609020204030204" pitchFamily="49" charset="0"/>
              </a:rPr>
              <a:t>cId</a:t>
            </a:r>
            <a:r>
              <a:rPr lang="en-US" sz="1400" dirty="0">
                <a:latin typeface="Consolas" panose="020B0609020204030204" pitchFamily="49" charset="0"/>
              </a:rPr>
              <a:t> AS String) AS Boolean</a:t>
            </a:r>
          </a:p>
          <a:p>
            <a:pPr marL="0" indent="0">
              <a:spcBef>
                <a:spcPts val="0"/>
              </a:spcBef>
              <a:buNone/>
            </a:pPr>
            <a:r>
              <a:rPr lang="en-US" sz="1400" dirty="0">
                <a:latin typeface="Consolas" panose="020B0609020204030204" pitchFamily="49" charset="0"/>
              </a:rPr>
              <a:t>  var </a:t>
            </a:r>
            <a:r>
              <a:rPr lang="en-US" sz="1400" dirty="0" err="1">
                <a:latin typeface="Consolas" panose="020B0609020204030204" pitchFamily="49" charset="0"/>
              </a:rPr>
              <a:t>lReturn</a:t>
            </a:r>
            <a:r>
              <a:rPr lang="en-US" sz="1400" dirty="0">
                <a:latin typeface="Consolas" panose="020B0609020204030204" pitchFamily="49" charset="0"/>
              </a:rPr>
              <a:t> = False</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SET EXACT OFF</a:t>
            </a:r>
          </a:p>
          <a:p>
            <a:pPr marL="0" indent="0">
              <a:spcBef>
                <a:spcPts val="0"/>
              </a:spcBef>
              <a:buNone/>
            </a:pPr>
            <a:r>
              <a:rPr lang="en-US" sz="1400" dirty="0">
                <a:latin typeface="Consolas" panose="020B0609020204030204" pitchFamily="49" charset="0"/>
              </a:rPr>
              <a:t>  GO TOP</a:t>
            </a:r>
          </a:p>
          <a:p>
            <a:pPr marL="0" indent="0">
              <a:spcBef>
                <a:spcPts val="0"/>
              </a:spcBef>
              <a:buNone/>
            </a:pPr>
            <a:r>
              <a:rPr lang="en-US" sz="1400" dirty="0">
                <a:latin typeface="Consolas" panose="020B0609020204030204" pitchFamily="49" charset="0"/>
              </a:rPr>
              <a:t>  LOCATE FOR ToDos.id =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lReturn</a:t>
            </a:r>
            <a:r>
              <a:rPr lang="en-US" sz="1400" dirty="0">
                <a:latin typeface="Consolas" panose="020B0609020204030204" pitchFamily="49" charset="0"/>
              </a:rPr>
              <a:t> = FOUND()</a:t>
            </a:r>
          </a:p>
          <a:p>
            <a:pPr marL="0" indent="0">
              <a:spcBef>
                <a:spcPts val="0"/>
              </a:spcBef>
              <a:buNone/>
            </a:pPr>
            <a:r>
              <a:rPr lang="en-US" sz="1400" dirty="0">
                <a:latin typeface="Consolas" panose="020B0609020204030204" pitchFamily="49" charset="0"/>
              </a:rPr>
              <a:t>  IF </a:t>
            </a:r>
            <a:r>
              <a:rPr lang="en-US" sz="1400" dirty="0" err="1">
                <a:latin typeface="Consolas" panose="020B0609020204030204" pitchFamily="49" charset="0"/>
              </a:rPr>
              <a:t>lReturn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This.id = ToDos.id</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This.title</a:t>
            </a:r>
            <a:r>
              <a:rPr lang="en-US" sz="1400" dirty="0">
                <a:latin typeface="Consolas" panose="020B0609020204030204" pitchFamily="49" charset="0"/>
              </a:rPr>
              <a:t> = </a:t>
            </a:r>
            <a:r>
              <a:rPr lang="en-US" sz="1400" dirty="0" err="1">
                <a:latin typeface="Consolas" panose="020B0609020204030204" pitchFamily="49" charset="0"/>
              </a:rPr>
              <a:t>ToDos.title</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This.descript</a:t>
            </a:r>
            <a:r>
              <a:rPr lang="en-US" sz="1400" dirty="0">
                <a:latin typeface="Consolas" panose="020B0609020204030204" pitchFamily="49" charset="0"/>
              </a:rPr>
              <a:t> = </a:t>
            </a:r>
            <a:r>
              <a:rPr lang="en-US" sz="1400" dirty="0" err="1">
                <a:latin typeface="Consolas" panose="020B0609020204030204" pitchFamily="49" charset="0"/>
              </a:rPr>
              <a:t>ToDos.descript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This.entered</a:t>
            </a:r>
            <a:r>
              <a:rPr lang="en-US" sz="1400" dirty="0">
                <a:latin typeface="Consolas" panose="020B0609020204030204" pitchFamily="49" charset="0"/>
              </a:rPr>
              <a:t> = </a:t>
            </a:r>
            <a:r>
              <a:rPr lang="en-US" sz="1400" dirty="0" err="1">
                <a:latin typeface="Consolas" panose="020B0609020204030204" pitchFamily="49" charset="0"/>
              </a:rPr>
              <a:t>Todos.entered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This.completed</a:t>
            </a:r>
            <a:r>
              <a:rPr lang="en-US" sz="1400" dirty="0">
                <a:latin typeface="Consolas" panose="020B0609020204030204" pitchFamily="49" charset="0"/>
              </a:rPr>
              <a:t> = </a:t>
            </a:r>
            <a:r>
              <a:rPr lang="en-US" sz="1400" dirty="0" err="1">
                <a:latin typeface="Consolas" panose="020B0609020204030204" pitchFamily="49" charset="0"/>
              </a:rPr>
              <a:t>ToDos.completed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else</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This.clear</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ENDIF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This.CloseToDos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return </a:t>
            </a:r>
            <a:r>
              <a:rPr lang="en-US" sz="1400" dirty="0" err="1">
                <a:latin typeface="Consolas" panose="020B0609020204030204" pitchFamily="49" charset="0"/>
              </a:rPr>
              <a:t>lReturn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END FUNCTION</a:t>
            </a: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4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XToDo.Save</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200" dirty="0">
                <a:latin typeface="Consolas" panose="020B0609020204030204" pitchFamily="49" charset="0"/>
              </a:rPr>
              <a:t>PROCEDURE Save</a:t>
            </a:r>
          </a:p>
          <a:p>
            <a:pPr marL="0" indent="0">
              <a:spcBef>
                <a:spcPts val="0"/>
              </a:spcBef>
              <a:buNone/>
            </a:pPr>
            <a:r>
              <a:rPr lang="en-US" sz="1200" dirty="0">
                <a:latin typeface="Consolas" panose="020B0609020204030204" pitchFamily="49" charset="0"/>
              </a:rPr>
              <a:t>  LOCAL </a:t>
            </a:r>
            <a:r>
              <a:rPr lang="en-US" sz="1200" dirty="0" err="1">
                <a:latin typeface="Consolas" panose="020B0609020204030204" pitchFamily="49" charset="0"/>
              </a:rPr>
              <a:t>lUsed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This.lSaved</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TRY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lUsed</a:t>
            </a:r>
            <a:r>
              <a:rPr lang="en-US" sz="1200" dirty="0">
                <a:latin typeface="Consolas" panose="020B0609020204030204" pitchFamily="49" charset="0"/>
              </a:rPr>
              <a:t> = </a:t>
            </a:r>
            <a:r>
              <a:rPr lang="en-US" sz="1200" dirty="0" err="1">
                <a:latin typeface="Consolas" panose="020B0609020204030204" pitchFamily="49" charset="0"/>
              </a:rPr>
              <a:t>This.OpenToDos</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IF </a:t>
            </a:r>
            <a:r>
              <a:rPr lang="en-US" sz="1200" dirty="0" err="1">
                <a:latin typeface="Consolas" panose="020B0609020204030204" pitchFamily="49" charset="0"/>
              </a:rPr>
              <a:t>This.lNew</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LOCAL </a:t>
            </a:r>
            <a:r>
              <a:rPr lang="en-US" sz="1200" dirty="0" err="1">
                <a:latin typeface="Consolas" panose="020B0609020204030204" pitchFamily="49" charset="0"/>
              </a:rPr>
              <a:t>oGUID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oGUID</a:t>
            </a:r>
            <a:r>
              <a:rPr lang="en-US" sz="1200" dirty="0">
                <a:latin typeface="Consolas" panose="020B0609020204030204" pitchFamily="49" charset="0"/>
              </a:rPr>
              <a:t> = </a:t>
            </a:r>
            <a:r>
              <a:rPr lang="en-US" sz="1200" dirty="0" err="1">
                <a:latin typeface="Consolas" panose="020B0609020204030204" pitchFamily="49" charset="0"/>
              </a:rPr>
              <a:t>CreateObject</a:t>
            </a:r>
            <a:r>
              <a:rPr lang="en-US" sz="1200" dirty="0">
                <a:latin typeface="Consolas" panose="020B0609020204030204" pitchFamily="49" charset="0"/>
              </a:rPr>
              <a:t>("</a:t>
            </a:r>
            <a:r>
              <a:rPr lang="en-US" sz="1200" dirty="0" err="1">
                <a:latin typeface="Consolas" panose="020B0609020204030204" pitchFamily="49" charset="0"/>
              </a:rPr>
              <a:t>scriptlet.typelib</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This.oData.Id</a:t>
            </a:r>
            <a:r>
              <a:rPr lang="en-US" sz="1200" dirty="0">
                <a:latin typeface="Consolas" panose="020B0609020204030204" pitchFamily="49" charset="0"/>
              </a:rPr>
              <a:t> = </a:t>
            </a:r>
            <a:r>
              <a:rPr lang="en-US" sz="1200" dirty="0" err="1">
                <a:latin typeface="Consolas" panose="020B0609020204030204" pitchFamily="49" charset="0"/>
              </a:rPr>
              <a:t>Strextract</a:t>
            </a:r>
            <a:r>
              <a:rPr lang="en-US" sz="1200" dirty="0">
                <a:latin typeface="Consolas" panose="020B0609020204030204" pitchFamily="49" charset="0"/>
              </a:rPr>
              <a:t>(</a:t>
            </a:r>
            <a:r>
              <a:rPr lang="en-US" sz="1200" dirty="0" err="1">
                <a:latin typeface="Consolas" panose="020B0609020204030204" pitchFamily="49" charset="0"/>
              </a:rPr>
              <a:t>oGUID.GUID</a:t>
            </a:r>
            <a:r>
              <a:rPr lang="en-US" sz="1200" dirty="0">
                <a:latin typeface="Consolas" panose="020B0609020204030204" pitchFamily="49" charset="0"/>
              </a:rPr>
              <a:t>, "{", "}"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This.oData.Entered</a:t>
            </a:r>
            <a:r>
              <a:rPr lang="en-US" sz="1200" dirty="0">
                <a:latin typeface="Consolas" panose="020B0609020204030204" pitchFamily="49" charset="0"/>
              </a:rPr>
              <a:t> = DATETIME()</a:t>
            </a:r>
          </a:p>
          <a:p>
            <a:pPr marL="0" indent="0">
              <a:spcBef>
                <a:spcPts val="0"/>
              </a:spcBef>
              <a:buNone/>
            </a:pPr>
            <a:r>
              <a:rPr lang="en-US" sz="1200" dirty="0">
                <a:latin typeface="Consolas" panose="020B0609020204030204" pitchFamily="49" charset="0"/>
              </a:rPr>
              <a:t>      INSERT INTO </a:t>
            </a:r>
            <a:r>
              <a:rPr lang="en-US" sz="1200" dirty="0" err="1">
                <a:latin typeface="Consolas" panose="020B0609020204030204" pitchFamily="49" charset="0"/>
              </a:rPr>
              <a:t>ToDos</a:t>
            </a:r>
            <a:r>
              <a:rPr lang="en-US" sz="1200" dirty="0">
                <a:latin typeface="Consolas" panose="020B0609020204030204" pitchFamily="49" charset="0"/>
              </a:rPr>
              <a:t> FROM NAME </a:t>
            </a:r>
            <a:r>
              <a:rPr lang="en-US" sz="1200" dirty="0" err="1">
                <a:latin typeface="Consolas" panose="020B0609020204030204" pitchFamily="49" charset="0"/>
              </a:rPr>
              <a:t>This.oData</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This.cId</a:t>
            </a:r>
            <a:r>
              <a:rPr lang="en-US" sz="1200" dirty="0">
                <a:latin typeface="Consolas" panose="020B0609020204030204" pitchFamily="49" charset="0"/>
              </a:rPr>
              <a:t> = </a:t>
            </a:r>
            <a:r>
              <a:rPr lang="en-US" sz="1200" dirty="0" err="1">
                <a:latin typeface="Consolas" panose="020B0609020204030204" pitchFamily="49" charset="0"/>
              </a:rPr>
              <a:t>This.oData.Id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ELSE</a:t>
            </a:r>
          </a:p>
          <a:p>
            <a:pPr marL="0" indent="0">
              <a:spcBef>
                <a:spcPts val="0"/>
              </a:spcBef>
              <a:buNone/>
            </a:pPr>
            <a:r>
              <a:rPr lang="en-US" sz="1200" dirty="0">
                <a:latin typeface="Consolas" panose="020B0609020204030204" pitchFamily="49" charset="0"/>
              </a:rPr>
              <a:t>      LOCATE FOR id = </a:t>
            </a:r>
            <a:r>
              <a:rPr lang="en-US" sz="1200" dirty="0" err="1">
                <a:latin typeface="Consolas" panose="020B0609020204030204" pitchFamily="49" charset="0"/>
              </a:rPr>
              <a:t>This.cId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GATHER NAME </a:t>
            </a:r>
            <a:r>
              <a:rPr lang="en-US" sz="1200" dirty="0" err="1">
                <a:latin typeface="Consolas" panose="020B0609020204030204" pitchFamily="49" charset="0"/>
              </a:rPr>
              <a:t>This.oData</a:t>
            </a:r>
            <a:r>
              <a:rPr lang="en-US" sz="1200" dirty="0">
                <a:latin typeface="Consolas" panose="020B0609020204030204" pitchFamily="49" charset="0"/>
              </a:rPr>
              <a:t> MEMO</a:t>
            </a:r>
          </a:p>
          <a:p>
            <a:pPr marL="0" indent="0">
              <a:spcBef>
                <a:spcPts val="0"/>
              </a:spcBef>
              <a:buNone/>
            </a:pPr>
            <a:r>
              <a:rPr lang="en-US" sz="1200" dirty="0">
                <a:latin typeface="Consolas" panose="020B0609020204030204" pitchFamily="49" charset="0"/>
              </a:rPr>
              <a:t>    ENDIF</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This.lSaved</a:t>
            </a:r>
            <a:r>
              <a:rPr lang="en-US" sz="1200" dirty="0">
                <a:latin typeface="Consolas" panose="020B0609020204030204" pitchFamily="49" charset="0"/>
              </a:rPr>
              <a:t> = .t.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This.lNew</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CATCH TO </a:t>
            </a:r>
            <a:r>
              <a:rPr lang="en-US" sz="1200" dirty="0" err="1">
                <a:latin typeface="Consolas" panose="020B0609020204030204" pitchFamily="49" charset="0"/>
              </a:rPr>
              <a:t>oEx</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This.oException</a:t>
            </a:r>
            <a:r>
              <a:rPr lang="en-US" sz="1200" dirty="0">
                <a:latin typeface="Consolas" panose="020B0609020204030204" pitchFamily="49" charset="0"/>
              </a:rPr>
              <a:t> = </a:t>
            </a:r>
            <a:r>
              <a:rPr lang="en-US" sz="1200" dirty="0" err="1">
                <a:latin typeface="Consolas" panose="020B0609020204030204" pitchFamily="49" charset="0"/>
              </a:rPr>
              <a:t>oEx</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FINALLY</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This.CloseTodos</a:t>
            </a:r>
            <a:r>
              <a:rPr lang="en-US" sz="1200" dirty="0">
                <a:latin typeface="Consolas" panose="020B0609020204030204" pitchFamily="49" charset="0"/>
              </a:rPr>
              <a:t>(</a:t>
            </a:r>
            <a:r>
              <a:rPr lang="en-US" sz="1200" dirty="0" err="1">
                <a:latin typeface="Consolas" panose="020B0609020204030204" pitchFamily="49" charset="0"/>
              </a:rPr>
              <a:t>lUsed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ENDTRY </a:t>
            </a:r>
          </a:p>
          <a:p>
            <a:pPr marL="0" indent="0">
              <a:spcBef>
                <a:spcPts val="0"/>
              </a:spcBef>
              <a:buNone/>
            </a:pPr>
            <a:r>
              <a:rPr lang="en-US" sz="1200" dirty="0">
                <a:latin typeface="Consolas" panose="020B0609020204030204" pitchFamily="49" charset="0"/>
              </a:rPr>
              <a:t>RETURN </a:t>
            </a:r>
            <a:r>
              <a:rPr lang="en-US" sz="1200" dirty="0" err="1">
                <a:latin typeface="Consolas" panose="020B0609020204030204" pitchFamily="49" charset="0"/>
              </a:rPr>
              <a:t>This.lSaved</a:t>
            </a:r>
            <a:endParaRPr lang="en-US" sz="11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200" dirty="0">
                <a:latin typeface="Consolas" panose="020B0609020204030204" pitchFamily="49" charset="0"/>
              </a:rPr>
              <a:t> </a:t>
            </a:r>
            <a:r>
              <a:rPr lang="en-US" sz="1100" dirty="0">
                <a:latin typeface="Consolas" panose="020B0609020204030204" pitchFamily="49" charset="0"/>
              </a:rPr>
              <a:t>PUBLIC FUNCTION SAVE() AS Boolean</a:t>
            </a:r>
          </a:p>
          <a:p>
            <a:pPr marL="0" indent="0">
              <a:spcBef>
                <a:spcPts val="0"/>
              </a:spcBef>
              <a:buNone/>
            </a:pPr>
            <a:r>
              <a:rPr lang="en-US" sz="1100" dirty="0">
                <a:latin typeface="Consolas" panose="020B0609020204030204" pitchFamily="49" charset="0"/>
              </a:rPr>
              <a:t>   LOCAL </a:t>
            </a:r>
            <a:r>
              <a:rPr lang="en-US" sz="1100" dirty="0" err="1">
                <a:latin typeface="Consolas" panose="020B0609020204030204" pitchFamily="49" charset="0"/>
              </a:rPr>
              <a:t>lSaved</a:t>
            </a:r>
            <a:r>
              <a:rPr lang="en-US" sz="1100" dirty="0">
                <a:latin typeface="Consolas" panose="020B0609020204030204" pitchFamily="49" charset="0"/>
              </a:rPr>
              <a:t> AS Boolean (… et al)</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cId</a:t>
            </a:r>
            <a:r>
              <a:rPr lang="en-US" sz="1100" dirty="0">
                <a:latin typeface="Consolas" panose="020B0609020204030204" pitchFamily="49" charset="0"/>
              </a:rPr>
              <a:t> = This.id</a:t>
            </a:r>
          </a:p>
          <a:p>
            <a:pPr marL="0" indent="0">
              <a:spcBef>
                <a:spcPts val="0"/>
              </a:spcBef>
              <a:buNone/>
            </a:pPr>
            <a:r>
              <a:rPr lang="en-US" sz="1100" dirty="0">
                <a:latin typeface="Consolas" panose="020B0609020204030204" pitchFamily="49" charset="0"/>
              </a:rPr>
              <a:t>   TRY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This.openToDos</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LOCATE FOR ToDos.ID = </a:t>
            </a:r>
            <a:r>
              <a:rPr lang="en-US" sz="1100" dirty="0" err="1">
                <a:latin typeface="Consolas" panose="020B0609020204030204" pitchFamily="49" charset="0"/>
              </a:rPr>
              <a:t>cId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lReturn</a:t>
            </a:r>
            <a:r>
              <a:rPr lang="en-US" sz="1100" dirty="0">
                <a:latin typeface="Consolas" panose="020B0609020204030204" pitchFamily="49" charset="0"/>
              </a:rPr>
              <a:t> = FOUND()</a:t>
            </a:r>
          </a:p>
          <a:p>
            <a:pPr marL="0" indent="0">
              <a:spcBef>
                <a:spcPts val="0"/>
              </a:spcBef>
              <a:buNone/>
            </a:pPr>
            <a:r>
              <a:rPr lang="en-US" sz="1100" dirty="0">
                <a:latin typeface="Consolas" panose="020B0609020204030204" pitchFamily="49" charset="0"/>
              </a:rPr>
              <a:t>      IF NOT </a:t>
            </a:r>
            <a:r>
              <a:rPr lang="en-US" sz="1100" dirty="0" err="1">
                <a:latin typeface="Consolas" panose="020B0609020204030204" pitchFamily="49" charset="0"/>
              </a:rPr>
              <a:t>lReturn</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APPEND BLANK</a:t>
            </a:r>
          </a:p>
          <a:p>
            <a:pPr marL="0" indent="0">
              <a:spcBef>
                <a:spcPts val="0"/>
              </a:spcBef>
              <a:buNone/>
            </a:pPr>
            <a:r>
              <a:rPr lang="en-US" sz="1100" dirty="0">
                <a:latin typeface="Consolas" panose="020B0609020204030204" pitchFamily="49" charset="0"/>
              </a:rPr>
              <a:t>        REPLACE id WITH </a:t>
            </a:r>
            <a:r>
              <a:rPr lang="en-US" sz="1100" dirty="0" err="1">
                <a:latin typeface="Consolas" panose="020B0609020204030204" pitchFamily="49" charset="0"/>
              </a:rPr>
              <a:t>cId</a:t>
            </a:r>
            <a:r>
              <a:rPr lang="en-US" sz="1100" dirty="0">
                <a:latin typeface="Consolas" panose="020B0609020204030204" pitchFamily="49" charset="0"/>
              </a:rPr>
              <a:t>, Entered WITH </a:t>
            </a:r>
            <a:r>
              <a:rPr lang="en-US" sz="1100" dirty="0" err="1">
                <a:latin typeface="Consolas" panose="020B0609020204030204" pitchFamily="49" charset="0"/>
              </a:rPr>
              <a:t>DateTime.Now</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ENDIF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cTitle</a:t>
            </a:r>
            <a:r>
              <a:rPr lang="en-US" sz="1100" dirty="0">
                <a:latin typeface="Consolas" panose="020B0609020204030204" pitchFamily="49" charset="0"/>
              </a:rPr>
              <a:t> = </a:t>
            </a:r>
            <a:r>
              <a:rPr lang="en-US" sz="1100" dirty="0" err="1">
                <a:latin typeface="Consolas" panose="020B0609020204030204" pitchFamily="49" charset="0"/>
              </a:rPr>
              <a:t>This.title</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cDescript</a:t>
            </a:r>
            <a:r>
              <a:rPr lang="en-US" sz="1100" dirty="0">
                <a:latin typeface="Consolas" panose="020B0609020204030204" pitchFamily="49" charset="0"/>
              </a:rPr>
              <a:t> = </a:t>
            </a:r>
            <a:r>
              <a:rPr lang="en-US" sz="1100" dirty="0" err="1">
                <a:latin typeface="Consolas" panose="020B0609020204030204" pitchFamily="49" charset="0"/>
              </a:rPr>
              <a:t>This.descript</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lCompleted</a:t>
            </a:r>
            <a:r>
              <a:rPr lang="en-US" sz="1100" dirty="0">
                <a:latin typeface="Consolas" panose="020B0609020204030204" pitchFamily="49" charset="0"/>
              </a:rPr>
              <a:t> = </a:t>
            </a:r>
            <a:r>
              <a:rPr lang="en-US" sz="1100" dirty="0" err="1">
                <a:latin typeface="Consolas" panose="020B0609020204030204" pitchFamily="49" charset="0"/>
              </a:rPr>
              <a:t>This.completed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IF RLOCK()</a:t>
            </a:r>
          </a:p>
          <a:p>
            <a:pPr marL="0" indent="0">
              <a:spcBef>
                <a:spcPts val="0"/>
              </a:spcBef>
              <a:buNone/>
            </a:pPr>
            <a:r>
              <a:rPr lang="en-US" sz="1100" dirty="0">
                <a:latin typeface="Consolas" panose="020B0609020204030204" pitchFamily="49" charset="0"/>
              </a:rPr>
              <a:t>          REPLACE Title WITH </a:t>
            </a:r>
            <a:r>
              <a:rPr lang="en-US" sz="1100" dirty="0" err="1">
                <a:latin typeface="Consolas" panose="020B0609020204030204" pitchFamily="49" charset="0"/>
              </a:rPr>
              <a:t>cTitle</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Descript WITH </a:t>
            </a:r>
            <a:r>
              <a:rPr lang="en-US" sz="1100" dirty="0" err="1">
                <a:latin typeface="Consolas" panose="020B0609020204030204" pitchFamily="49" charset="0"/>
              </a:rPr>
              <a:t>cDescript</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Completed WITH </a:t>
            </a:r>
            <a:r>
              <a:rPr lang="en-US" sz="1100" dirty="0" err="1">
                <a:latin typeface="Consolas" panose="020B0609020204030204" pitchFamily="49" charset="0"/>
              </a:rPr>
              <a:t>lCompleted</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isEditing</a:t>
            </a:r>
            <a:r>
              <a:rPr lang="en-US" sz="1100" dirty="0">
                <a:latin typeface="Consolas" panose="020B0609020204030204" pitchFamily="49" charset="0"/>
              </a:rPr>
              <a:t> WITH .f.</a:t>
            </a:r>
          </a:p>
          <a:p>
            <a:pPr marL="0" indent="0">
              <a:spcBef>
                <a:spcPts val="0"/>
              </a:spcBef>
              <a:buNone/>
            </a:pPr>
            <a:r>
              <a:rPr lang="en-US" sz="1100" dirty="0">
                <a:latin typeface="Consolas" panose="020B0609020204030204" pitchFamily="49" charset="0"/>
              </a:rPr>
              <a:t>         UNLOCK</a:t>
            </a:r>
          </a:p>
          <a:p>
            <a:pPr marL="0" indent="0">
              <a:spcBef>
                <a:spcPts val="0"/>
              </a:spcBef>
              <a:buNone/>
            </a:pPr>
            <a:r>
              <a:rPr lang="en-US" sz="1100" dirty="0">
                <a:latin typeface="Consolas" panose="020B0609020204030204" pitchFamily="49" charset="0"/>
              </a:rPr>
              <a:t>       ENDIF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This.isNew</a:t>
            </a:r>
            <a:r>
              <a:rPr lang="en-US" sz="1100" dirty="0">
                <a:latin typeface="Consolas" panose="020B0609020204030204" pitchFamily="49" charset="0"/>
              </a:rPr>
              <a:t> = .f.</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lSaved</a:t>
            </a:r>
            <a:r>
              <a:rPr lang="en-US" sz="1100" dirty="0">
                <a:latin typeface="Consolas" panose="020B0609020204030204" pitchFamily="49" charset="0"/>
              </a:rPr>
              <a:t> = .t.</a:t>
            </a:r>
          </a:p>
          <a:p>
            <a:pPr marL="0" indent="0">
              <a:spcBef>
                <a:spcPts val="0"/>
              </a:spcBef>
              <a:buNone/>
            </a:pPr>
            <a:r>
              <a:rPr lang="en-US" sz="1100" dirty="0">
                <a:latin typeface="Consolas" panose="020B0609020204030204" pitchFamily="49" charset="0"/>
              </a:rPr>
              <a:t>     CATCH</a:t>
            </a:r>
          </a:p>
          <a:p>
            <a:pPr marL="0" indent="0">
              <a:spcBef>
                <a:spcPts val="0"/>
              </a:spcBef>
              <a:buNone/>
            </a:pPr>
            <a:r>
              <a:rPr lang="en-US" sz="1100" dirty="0">
                <a:latin typeface="Consolas" panose="020B0609020204030204" pitchFamily="49" charset="0"/>
              </a:rPr>
              <a:t>     FINALLY</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This.closeToDos</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END TRY        </a:t>
            </a:r>
          </a:p>
          <a:p>
            <a:pPr marL="0" indent="0">
              <a:spcBef>
                <a:spcPts val="0"/>
              </a:spcBef>
              <a:buNone/>
            </a:pPr>
            <a:r>
              <a:rPr lang="en-US" sz="1100" dirty="0">
                <a:latin typeface="Consolas" panose="020B0609020204030204" pitchFamily="49" charset="0"/>
              </a:rPr>
              <a:t>     RETURN </a:t>
            </a:r>
            <a:r>
              <a:rPr lang="en-US" sz="1100" dirty="0" err="1">
                <a:latin typeface="Consolas" panose="020B0609020204030204" pitchFamily="49" charset="0"/>
              </a:rPr>
              <a:t>lSaved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END FUNCTION</a:t>
            </a:r>
            <a:endParaRPr lang="en-US" sz="1200" dirty="0">
              <a:latin typeface="Consolas" panose="020B0609020204030204" pitchFamily="49" charset="0"/>
            </a:endParaRPr>
          </a:p>
          <a:p>
            <a:pPr marL="0" indent="0">
              <a:spcBef>
                <a:spcPts val="0"/>
              </a:spcBef>
              <a:buNone/>
            </a:pPr>
            <a:endParaRPr lang="en-US" sz="11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27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BBE92-AA68-482B-A6E7-BA8CBE684834}"/>
              </a:ext>
            </a:extLst>
          </p:cNvPr>
          <p:cNvSpPr>
            <a:spLocks noGrp="1"/>
          </p:cNvSpPr>
          <p:nvPr>
            <p:ph type="title"/>
          </p:nvPr>
        </p:nvSpPr>
        <p:spPr/>
        <p:txBody>
          <a:bodyPr>
            <a:normAutofit fontScale="90000"/>
          </a:bodyPr>
          <a:lstStyle/>
          <a:p>
            <a:r>
              <a:rPr lang="en-US" dirty="0"/>
              <a:t>Eric Selje</a:t>
            </a:r>
          </a:p>
        </p:txBody>
      </p:sp>
      <p:sp>
        <p:nvSpPr>
          <p:cNvPr id="4" name="Content Placeholder 3">
            <a:extLst>
              <a:ext uri="{FF2B5EF4-FFF2-40B4-BE49-F238E27FC236}">
                <a16:creationId xmlns:a16="http://schemas.microsoft.com/office/drawing/2014/main" id="{F6DFC939-36E8-4567-A94D-BC386F35EFFA}"/>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FoxPro Dev from way back</a:t>
            </a:r>
          </a:p>
          <a:p>
            <a:pPr>
              <a:buFont typeface="Wingdings" panose="05000000000000000000" pitchFamily="2" charset="2"/>
              <a:buChar char="q"/>
            </a:pPr>
            <a:r>
              <a:rPr lang="en-US" dirty="0"/>
              <a:t>Programming is my first love</a:t>
            </a:r>
          </a:p>
          <a:p>
            <a:pPr>
              <a:buFont typeface="Wingdings" panose="05000000000000000000" pitchFamily="2" charset="2"/>
              <a:buChar char="q"/>
            </a:pPr>
            <a:r>
              <a:rPr lang="en-US" dirty="0"/>
              <a:t>Currently IT Security Officer for the U.S. Courts</a:t>
            </a:r>
          </a:p>
          <a:p>
            <a:pPr>
              <a:buFont typeface="Wingdings" panose="05000000000000000000" pitchFamily="2" charset="2"/>
              <a:buChar char="q"/>
            </a:pPr>
            <a:endParaRPr lang="en-US" dirty="0"/>
          </a:p>
          <a:p>
            <a:endParaRPr lang="en-US" dirty="0"/>
          </a:p>
        </p:txBody>
      </p:sp>
      <p:pic>
        <p:nvPicPr>
          <p:cNvPr id="5" name="Picture 4" descr="A person wearing a hat&#10;&#10;Description automatically generated">
            <a:extLst>
              <a:ext uri="{FF2B5EF4-FFF2-40B4-BE49-F238E27FC236}">
                <a16:creationId xmlns:a16="http://schemas.microsoft.com/office/drawing/2014/main" id="{4F8AB380-C455-4132-8120-4BEAA78A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369" y="457200"/>
            <a:ext cx="1524000" cy="1524000"/>
          </a:xfrm>
          <a:prstGeom prst="rect">
            <a:avLst/>
          </a:prstGeom>
        </p:spPr>
      </p:pic>
      <p:pic>
        <p:nvPicPr>
          <p:cNvPr id="8" name="Picture 7" descr="Shape, circle&#10;&#10;Description automatically generated">
            <a:extLst>
              <a:ext uri="{FF2B5EF4-FFF2-40B4-BE49-F238E27FC236}">
                <a16:creationId xmlns:a16="http://schemas.microsoft.com/office/drawing/2014/main" id="{46716F51-6800-418B-A136-BB5E051BFA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8612" y="4038600"/>
            <a:ext cx="2812605" cy="2338387"/>
          </a:xfrm>
          <a:prstGeom prst="rect">
            <a:avLst/>
          </a:prstGeom>
        </p:spPr>
      </p:pic>
    </p:spTree>
    <p:extLst>
      <p:ext uri="{BB962C8B-B14F-4D97-AF65-F5344CB8AC3E}">
        <p14:creationId xmlns:p14="http://schemas.microsoft.com/office/powerpoint/2010/main" val="4184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XToDo.OpenToDos</a:t>
            </a:r>
            <a:r>
              <a:rPr lang="en-US" dirty="0"/>
              <a:t>()/</a:t>
            </a:r>
            <a:r>
              <a:rPr lang="en-US" dirty="0" err="1"/>
              <a:t>CloseToDos</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400" dirty="0">
                <a:latin typeface="Consolas" panose="020B0609020204030204" pitchFamily="49" charset="0"/>
              </a:rPr>
              <a:t>PROCEDURE </a:t>
            </a:r>
            <a:r>
              <a:rPr lang="en-US" sz="1400" dirty="0" err="1">
                <a:latin typeface="Consolas" panose="020B0609020204030204" pitchFamily="49" charset="0"/>
              </a:rPr>
              <a:t>OpenTodos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LOCAL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err="1">
                <a:latin typeface="Consolas" panose="020B0609020204030204" pitchFamily="49" charset="0"/>
              </a:rPr>
              <a:t>lUsed</a:t>
            </a:r>
            <a:r>
              <a:rPr lang="en-US" sz="1400" dirty="0">
                <a:latin typeface="Consolas" panose="020B0609020204030204" pitchFamily="49" charset="0"/>
              </a:rPr>
              <a:t> = USED("</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IF NOT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USE C:\DEV\XToDos\ToDos IN 0</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SELECT </a:t>
            </a:r>
            <a:r>
              <a:rPr lang="en-US" sz="1400" dirty="0" err="1">
                <a:latin typeface="Consolas" panose="020B0609020204030204" pitchFamily="49" charset="0"/>
              </a:rPr>
              <a:t>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PROCEDURE </a:t>
            </a:r>
            <a:r>
              <a:rPr lang="en-US" sz="1400" dirty="0" err="1">
                <a:latin typeface="Consolas" panose="020B0609020204030204" pitchFamily="49" charset="0"/>
              </a:rPr>
              <a:t>CloseToDos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LPARAMETERS </a:t>
            </a:r>
            <a:r>
              <a:rPr lang="en-US" sz="1400" dirty="0" err="1">
                <a:latin typeface="Consolas" panose="020B0609020204030204" pitchFamily="49" charset="0"/>
              </a:rPr>
              <a:t>lLeaveOpen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IF NOT </a:t>
            </a:r>
            <a:r>
              <a:rPr lang="en-US" sz="1400" dirty="0" err="1">
                <a:latin typeface="Consolas" panose="020B0609020204030204" pitchFamily="49" charset="0"/>
              </a:rPr>
              <a:t>lLeaveOpen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USE IN SELECT("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RETURN NOT USED(“</a:t>
            </a:r>
            <a:r>
              <a:rPr lang="en-US" sz="1400" dirty="0" err="1">
                <a:latin typeface="Consolas" panose="020B0609020204030204" pitchFamily="49" charset="0"/>
              </a:rPr>
              <a:t>ToDos</a:t>
            </a:r>
            <a:r>
              <a:rPr lang="en-US" sz="1400" dirty="0">
                <a:latin typeface="Consolas" panose="020B0609020204030204" pitchFamily="49" charset="0"/>
              </a:rPr>
              <a:t>”)</a:t>
            </a: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a:t>
            </a:r>
            <a:r>
              <a:rPr lang="en-US" sz="1400" dirty="0" err="1">
                <a:latin typeface="Consolas" panose="020B0609020204030204" pitchFamily="49" charset="0"/>
              </a:rPr>
              <a:t>openToDos</a:t>
            </a:r>
            <a:r>
              <a:rPr lang="en-US" sz="1400" dirty="0">
                <a:latin typeface="Consolas" panose="020B0609020204030204" pitchFamily="49" charset="0"/>
              </a:rPr>
              <a:t>() AS Boolean</a:t>
            </a:r>
          </a:p>
          <a:p>
            <a:pPr marL="0" indent="0">
              <a:spcBef>
                <a:spcPts val="0"/>
              </a:spcBef>
              <a:buNone/>
            </a:pPr>
            <a:r>
              <a:rPr lang="en-US" sz="1400" dirty="0">
                <a:latin typeface="Consolas" panose="020B0609020204030204" pitchFamily="49" charset="0"/>
              </a:rPr>
              <a:t>IF NOT USED("TODOS")</a:t>
            </a:r>
          </a:p>
          <a:p>
            <a:pPr marL="0" indent="0">
              <a:spcBef>
                <a:spcPts val="0"/>
              </a:spcBef>
              <a:buNone/>
            </a:pPr>
            <a:r>
              <a:rPr lang="en-US" sz="1400" dirty="0">
                <a:latin typeface="Consolas" panose="020B0609020204030204" pitchFamily="49" charset="0"/>
              </a:rPr>
              <a:t>  SET DEFA TO "C:\DEV\XTODOS"</a:t>
            </a:r>
          </a:p>
          <a:p>
            <a:pPr marL="0" indent="0">
              <a:spcBef>
                <a:spcPts val="0"/>
              </a:spcBef>
              <a:buNone/>
            </a:pPr>
            <a:r>
              <a:rPr lang="en-US" sz="1400" dirty="0">
                <a:latin typeface="Consolas" panose="020B0609020204030204" pitchFamily="49" charset="0"/>
              </a:rPr>
              <a:t>  SELECT 0</a:t>
            </a:r>
          </a:p>
          <a:p>
            <a:pPr marL="0" indent="0">
              <a:spcBef>
                <a:spcPts val="0"/>
              </a:spcBef>
              <a:buNone/>
            </a:pPr>
            <a:r>
              <a:rPr lang="en-US" sz="1400" dirty="0">
                <a:latin typeface="Consolas" panose="020B0609020204030204" pitchFamily="49" charset="0"/>
              </a:rPr>
              <a:t>  USE "TODOS" ALIAS "</a:t>
            </a:r>
            <a:r>
              <a:rPr lang="en-US" sz="1400" dirty="0" err="1">
                <a:latin typeface="Consolas" panose="020B0609020204030204" pitchFamily="49" charset="0"/>
              </a:rPr>
              <a:t>ToDos</a:t>
            </a:r>
            <a:r>
              <a:rPr lang="en-US" sz="1400" dirty="0">
                <a:latin typeface="Consolas" panose="020B0609020204030204" pitchFamily="49" charset="0"/>
              </a:rPr>
              <a:t>" SHARED  </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RETURN used("TODOS")</a:t>
            </a:r>
          </a:p>
          <a:p>
            <a:pPr marL="0" indent="0">
              <a:spcBef>
                <a:spcPts val="0"/>
              </a:spcBef>
              <a:buNone/>
            </a:pPr>
            <a:r>
              <a:rPr lang="en-US" sz="1400" dirty="0">
                <a:latin typeface="Consolas" panose="020B0609020204030204" pitchFamily="49" charset="0"/>
              </a:rPr>
              <a:t>END FUNCTION</a:t>
            </a:r>
          </a:p>
          <a:p>
            <a:pPr marL="0" indent="0">
              <a:spcBef>
                <a:spcPts val="0"/>
              </a:spcBef>
              <a:buNone/>
            </a:pP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public FUNCTION </a:t>
            </a:r>
            <a:r>
              <a:rPr lang="en-US" sz="1400" dirty="0" err="1">
                <a:latin typeface="Consolas" panose="020B0609020204030204" pitchFamily="49" charset="0"/>
              </a:rPr>
              <a:t>closeToDos</a:t>
            </a:r>
            <a:r>
              <a:rPr lang="en-US" sz="1400" dirty="0">
                <a:latin typeface="Consolas" panose="020B0609020204030204" pitchFamily="49" charset="0"/>
              </a:rPr>
              <a:t>() AS Boolean</a:t>
            </a:r>
          </a:p>
          <a:p>
            <a:pPr marL="0" indent="0">
              <a:spcBef>
                <a:spcPts val="0"/>
              </a:spcBef>
              <a:buNone/>
            </a:pPr>
            <a:r>
              <a:rPr lang="en-US" sz="1400" dirty="0">
                <a:latin typeface="Consolas" panose="020B0609020204030204" pitchFamily="49" charset="0"/>
              </a:rPr>
              <a:t>USE IN (</a:t>
            </a:r>
            <a:r>
              <a:rPr lang="en-US" sz="1400" dirty="0" err="1">
                <a:latin typeface="Consolas" panose="020B0609020204030204" pitchFamily="49" charset="0"/>
              </a:rPr>
              <a:t>CoreDb.SymSelect</a:t>
            </a:r>
            <a:r>
              <a:rPr lang="en-US" sz="1400" dirty="0">
                <a:latin typeface="Consolas" panose="020B0609020204030204" pitchFamily="49" charset="0"/>
              </a:rPr>
              <a: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USE IN SELECT(“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not used("</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END FUNCTION</a:t>
            </a:r>
          </a:p>
          <a:p>
            <a:pPr marL="0" indent="0">
              <a:spcBef>
                <a:spcPts val="0"/>
              </a:spcBef>
              <a:buNone/>
            </a:pPr>
            <a:endParaRPr lang="en-US" sz="14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6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Our Second Class - </a:t>
            </a:r>
            <a:r>
              <a:rPr lang="en-US" dirty="0" err="1"/>
              <a:t>XToDos</a:t>
            </a:r>
            <a:endParaRPr lang="en-US" dirty="0"/>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r>
              <a:rPr lang="en-US" dirty="0"/>
              <a:t>First class was singular – </a:t>
            </a:r>
            <a:r>
              <a:rPr lang="en-US" dirty="0" err="1"/>
              <a:t>XToDo</a:t>
            </a:r>
            <a:endParaRPr lang="en-US" dirty="0"/>
          </a:p>
          <a:p>
            <a:r>
              <a:rPr lang="en-US" dirty="0"/>
              <a:t>This one is a collection of those objects</a:t>
            </a:r>
          </a:p>
          <a:p>
            <a:r>
              <a:rPr lang="en-US" dirty="0"/>
              <a:t>I don’t know why I didn’t call them “Tasks” </a:t>
            </a:r>
          </a:p>
          <a:p>
            <a:r>
              <a:rPr lang="en-US" dirty="0"/>
              <a:t>In FoxPro, we would simply start a new </a:t>
            </a:r>
            <a:br>
              <a:rPr lang="en-US" dirty="0"/>
            </a:br>
            <a:r>
              <a:rPr lang="en-US" dirty="0">
                <a:latin typeface="Consolas" panose="020B0609020204030204" pitchFamily="49" charset="0"/>
              </a:rPr>
              <a:t>DEFINE CLASS …</a:t>
            </a:r>
          </a:p>
          <a:p>
            <a:r>
              <a:rPr lang="en-US" dirty="0"/>
              <a:t>Best practice for </a:t>
            </a:r>
            <a:r>
              <a:rPr lang="en-US" dirty="0" err="1"/>
              <a:t>.Net</a:t>
            </a:r>
            <a:r>
              <a:rPr lang="en-US" dirty="0"/>
              <a:t> Code is to create a separate file for each class in the same namespace</a:t>
            </a:r>
          </a:p>
          <a:p>
            <a:r>
              <a:rPr lang="en-US" dirty="0"/>
              <a:t>Name the file the same as the class</a:t>
            </a:r>
          </a:p>
          <a:p>
            <a:endParaRPr lang="en-US" dirty="0">
              <a:latin typeface="Consolas" panose="020B0609020204030204" pitchFamily="49" charset="0"/>
            </a:endParaRPr>
          </a:p>
        </p:txBody>
      </p:sp>
    </p:spTree>
    <p:extLst>
      <p:ext uri="{BB962C8B-B14F-4D97-AF65-F5344CB8AC3E}">
        <p14:creationId xmlns:p14="http://schemas.microsoft.com/office/powerpoint/2010/main" val="329220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F2E1-D7D4-40F0-96DD-23834876243B}"/>
              </a:ext>
            </a:extLst>
          </p:cNvPr>
          <p:cNvSpPr>
            <a:spLocks noGrp="1"/>
          </p:cNvSpPr>
          <p:nvPr>
            <p:ph type="title"/>
          </p:nvPr>
        </p:nvSpPr>
        <p:spPr/>
        <p:txBody>
          <a:bodyPr>
            <a:normAutofit fontScale="90000"/>
          </a:bodyPr>
          <a:lstStyle/>
          <a:p>
            <a:r>
              <a:rPr lang="en-US" dirty="0"/>
              <a:t>File Templates</a:t>
            </a:r>
          </a:p>
        </p:txBody>
      </p:sp>
      <p:pic>
        <p:nvPicPr>
          <p:cNvPr id="4" name="Content Placeholder 3">
            <a:extLst>
              <a:ext uri="{FF2B5EF4-FFF2-40B4-BE49-F238E27FC236}">
                <a16:creationId xmlns:a16="http://schemas.microsoft.com/office/drawing/2014/main" id="{8431BDEF-C046-4596-8E87-F1CBDAFC1783}"/>
              </a:ext>
            </a:extLst>
          </p:cNvPr>
          <p:cNvPicPr>
            <a:picLocks noGrp="1" noChangeAspect="1"/>
          </p:cNvPicPr>
          <p:nvPr>
            <p:ph sz="quarter" idx="10"/>
          </p:nvPr>
        </p:nvPicPr>
        <p:blipFill>
          <a:blip r:embed="rId3"/>
          <a:stretch>
            <a:fillRect/>
          </a:stretch>
        </p:blipFill>
        <p:spPr>
          <a:xfrm>
            <a:off x="1903412" y="1828800"/>
            <a:ext cx="5552762" cy="2733448"/>
          </a:xfrm>
          <a:prstGeom prst="rect">
            <a:avLst/>
          </a:prstGeom>
        </p:spPr>
      </p:pic>
      <p:sp>
        <p:nvSpPr>
          <p:cNvPr id="5" name="Rectangle 4">
            <a:extLst>
              <a:ext uri="{FF2B5EF4-FFF2-40B4-BE49-F238E27FC236}">
                <a16:creationId xmlns:a16="http://schemas.microsoft.com/office/drawing/2014/main" id="{E2F8EB70-17CB-424D-96EA-A076424DD7BD}"/>
              </a:ext>
            </a:extLst>
          </p:cNvPr>
          <p:cNvSpPr/>
          <p:nvPr/>
        </p:nvSpPr>
        <p:spPr>
          <a:xfrm>
            <a:off x="7770812" y="1828800"/>
            <a:ext cx="3886200" cy="4031873"/>
          </a:xfrm>
          <a:prstGeom prst="rect">
            <a:avLst/>
          </a:prstGeom>
        </p:spPr>
        <p:txBody>
          <a:bodyPr wrap="square">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System.Collections.Generic</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System.Text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XSharpToDo</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&lt;summary&gt;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The Class1 class.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&lt;/summary&gt;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XSharpToDo</a:t>
            </a:r>
            <a:endParaRPr lang="en-US" sz="1600" dirty="0"/>
          </a:p>
        </p:txBody>
      </p:sp>
    </p:spTree>
    <p:extLst>
      <p:ext uri="{BB962C8B-B14F-4D97-AF65-F5344CB8AC3E}">
        <p14:creationId xmlns:p14="http://schemas.microsoft.com/office/powerpoint/2010/main" val="360704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a:t>
            </a:r>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pPr marL="0" indent="0">
              <a:buNone/>
            </a:pPr>
            <a:r>
              <a:rPr lang="en-US" dirty="0"/>
              <a:t>Does it Compile?</a:t>
            </a:r>
          </a:p>
          <a:p>
            <a:pPr marL="0" indent="0">
              <a:buNone/>
            </a:pPr>
            <a:endParaRPr lang="en-US" dirty="0"/>
          </a:p>
          <a:p>
            <a:endParaRPr lang="en-US" dirty="0"/>
          </a:p>
        </p:txBody>
      </p:sp>
      <p:pic>
        <p:nvPicPr>
          <p:cNvPr id="4" name="Picture 3">
            <a:extLst>
              <a:ext uri="{FF2B5EF4-FFF2-40B4-BE49-F238E27FC236}">
                <a16:creationId xmlns:a16="http://schemas.microsoft.com/office/drawing/2014/main" id="{9FEB14D7-0897-4CFC-B76C-1B439EEA27DD}"/>
              </a:ext>
            </a:extLst>
          </p:cNvPr>
          <p:cNvPicPr/>
          <p:nvPr/>
        </p:nvPicPr>
        <p:blipFill>
          <a:blip r:embed="rId3">
            <a:extLst>
              <a:ext uri="{28A0092B-C50C-407E-A947-70E740481C1C}">
                <a14:useLocalDpi xmlns:a14="http://schemas.microsoft.com/office/drawing/2010/main" val="0"/>
              </a:ext>
            </a:extLst>
          </a:blip>
          <a:stretch>
            <a:fillRect/>
          </a:stretch>
        </p:blipFill>
        <p:spPr>
          <a:xfrm>
            <a:off x="2132012" y="2057400"/>
            <a:ext cx="6638501" cy="15240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316E6BA-B230-447D-885A-CAE081609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8612" y="2057400"/>
            <a:ext cx="2235712" cy="2894082"/>
          </a:xfrm>
          <a:prstGeom prst="rect">
            <a:avLst/>
          </a:prstGeom>
        </p:spPr>
      </p:pic>
    </p:spTree>
    <p:extLst>
      <p:ext uri="{BB962C8B-B14F-4D97-AF65-F5344CB8AC3E}">
        <p14:creationId xmlns:p14="http://schemas.microsoft.com/office/powerpoint/2010/main" val="25431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a:t>
            </a:r>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pPr marL="0" indent="0">
              <a:buNone/>
            </a:pPr>
            <a:endParaRPr lang="en-US" dirty="0"/>
          </a:p>
          <a:p>
            <a:pPr marL="0" indent="0">
              <a:buNone/>
            </a:pPr>
            <a:endParaRPr lang="en-US" dirty="0"/>
          </a:p>
          <a:p>
            <a:pPr marL="0" indent="0" algn="ctr">
              <a:buNone/>
            </a:pPr>
            <a:r>
              <a:rPr lang="en-US" dirty="0"/>
              <a:t>Command</a:t>
            </a:r>
          </a:p>
          <a:p>
            <a:pPr marL="0" indent="0" algn="ctr">
              <a:buNone/>
            </a:pPr>
            <a:r>
              <a:rPr lang="en-US" dirty="0"/>
              <a:t>Window?</a:t>
            </a:r>
          </a:p>
          <a:p>
            <a:pPr marL="0" indent="0">
              <a:buNone/>
            </a:pPr>
            <a:endParaRPr lang="en-US" dirty="0"/>
          </a:p>
          <a:p>
            <a:endParaRPr lang="en-US" dirty="0"/>
          </a:p>
        </p:txBody>
      </p:sp>
      <p:pic>
        <p:nvPicPr>
          <p:cNvPr id="9" name="Picture 8" descr="Logo, icon&#10;&#10;Description automatically generated">
            <a:extLst>
              <a:ext uri="{FF2B5EF4-FFF2-40B4-BE49-F238E27FC236}">
                <a16:creationId xmlns:a16="http://schemas.microsoft.com/office/drawing/2014/main" id="{CC994DD3-EF7A-4FD2-9B77-7530BAB3F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12" y="1524008"/>
            <a:ext cx="4039121" cy="4039121"/>
          </a:xfrm>
          <a:prstGeom prst="rect">
            <a:avLst/>
          </a:prstGeom>
        </p:spPr>
      </p:pic>
    </p:spTree>
    <p:extLst>
      <p:ext uri="{BB962C8B-B14F-4D97-AF65-F5344CB8AC3E}">
        <p14:creationId xmlns:p14="http://schemas.microsoft.com/office/powerpoint/2010/main" val="29518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pic>
        <p:nvPicPr>
          <p:cNvPr id="3" name="Picture 2">
            <a:extLst>
              <a:ext uri="{FF2B5EF4-FFF2-40B4-BE49-F238E27FC236}">
                <a16:creationId xmlns:a16="http://schemas.microsoft.com/office/drawing/2014/main" id="{C305097C-54FC-4F11-872F-1121B9FFD7E1}"/>
              </a:ext>
            </a:extLst>
          </p:cNvPr>
          <p:cNvPicPr>
            <a:picLocks noChangeAspect="1"/>
          </p:cNvPicPr>
          <p:nvPr/>
        </p:nvPicPr>
        <p:blipFill>
          <a:blip r:embed="rId3"/>
          <a:stretch>
            <a:fillRect/>
          </a:stretch>
        </p:blipFill>
        <p:spPr>
          <a:xfrm>
            <a:off x="7389812" y="2061870"/>
            <a:ext cx="4420217" cy="1419423"/>
          </a:xfrm>
          <a:prstGeom prst="rect">
            <a:avLst/>
          </a:prstGeom>
        </p:spPr>
      </p:pic>
      <p:pic>
        <p:nvPicPr>
          <p:cNvPr id="4" name="Picture 3">
            <a:extLst>
              <a:ext uri="{FF2B5EF4-FFF2-40B4-BE49-F238E27FC236}">
                <a16:creationId xmlns:a16="http://schemas.microsoft.com/office/drawing/2014/main" id="{F3E6DFBE-6873-435B-86EC-D7C96EDB9924}"/>
              </a:ext>
            </a:extLst>
          </p:cNvPr>
          <p:cNvPicPr>
            <a:picLocks noChangeAspect="1"/>
          </p:cNvPicPr>
          <p:nvPr/>
        </p:nvPicPr>
        <p:blipFill>
          <a:blip r:embed="rId4"/>
          <a:stretch>
            <a:fillRect/>
          </a:stretch>
        </p:blipFill>
        <p:spPr>
          <a:xfrm>
            <a:off x="7368346" y="3810000"/>
            <a:ext cx="4085714" cy="2400000"/>
          </a:xfrm>
          <a:prstGeom prst="rect">
            <a:avLst/>
          </a:prstGeom>
        </p:spPr>
      </p:pic>
      <p:pic>
        <p:nvPicPr>
          <p:cNvPr id="1026" name="Picture 2">
            <a:extLst>
              <a:ext uri="{FF2B5EF4-FFF2-40B4-BE49-F238E27FC236}">
                <a16:creationId xmlns:a16="http://schemas.microsoft.com/office/drawing/2014/main" id="{6FB42123-CC23-461E-8264-E740C46EE61C}"/>
              </a:ext>
            </a:extLst>
          </p:cNvPr>
          <p:cNvPicPr>
            <a:picLocks noGrp="1" noChangeAspect="1" noChangeArrowheads="1"/>
          </p:cNvPicPr>
          <p:nvPr>
            <p:ph sz="quarter" idx="10"/>
          </p:nvPr>
        </p:nvPicPr>
        <p:blipFill>
          <a:blip r:embed="rId5">
            <a:extLst>
              <a:ext uri="{28A0092B-C50C-407E-A947-70E740481C1C}">
                <a14:useLocalDpi xmlns:a14="http://schemas.microsoft.com/office/drawing/2010/main" val="0"/>
              </a:ext>
            </a:extLst>
          </a:blip>
          <a:srcRect/>
          <a:stretch>
            <a:fillRect/>
          </a:stretch>
        </p:blipFill>
        <p:spPr bwMode="auto">
          <a:xfrm>
            <a:off x="1769936" y="1588304"/>
            <a:ext cx="5048376"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sp>
        <p:nvSpPr>
          <p:cNvPr id="4" name="TextBox 3">
            <a:extLst>
              <a:ext uri="{FF2B5EF4-FFF2-40B4-BE49-F238E27FC236}">
                <a16:creationId xmlns:a16="http://schemas.microsoft.com/office/drawing/2014/main" id="{313152FF-D6E7-4ECA-9270-C6272256B75E}"/>
              </a:ext>
            </a:extLst>
          </p:cNvPr>
          <p:cNvSpPr txBox="1"/>
          <p:nvPr/>
        </p:nvSpPr>
        <p:spPr>
          <a:xfrm>
            <a:off x="1751012" y="1447800"/>
            <a:ext cx="10210800" cy="4339650"/>
          </a:xfrm>
          <a:prstGeom prst="rect">
            <a:avLst/>
          </a:prstGeom>
          <a:noFill/>
        </p:spPr>
        <p:txBody>
          <a:bodyPr wrap="square" rtlCol="0">
            <a:spAutoFit/>
          </a:bodyPr>
          <a:lstStyle/>
          <a:p>
            <a:r>
              <a:rPr lang="en-US" sz="1200" dirty="0">
                <a:latin typeface="Consolas" panose="020B0609020204030204" pitchFamily="49" charset="0"/>
              </a:rPr>
              <a:t>USING System</a:t>
            </a:r>
          </a:p>
          <a:p>
            <a:r>
              <a:rPr lang="en-US" sz="1200" dirty="0">
                <a:latin typeface="Consolas" panose="020B0609020204030204" pitchFamily="49" charset="0"/>
              </a:rPr>
              <a:t>USING </a:t>
            </a:r>
            <a:r>
              <a:rPr lang="en-US" sz="1200" dirty="0" err="1">
                <a:latin typeface="Consolas" panose="020B0609020204030204" pitchFamily="49" charset="0"/>
              </a:rPr>
              <a:t>XSharpToDo</a:t>
            </a:r>
            <a:endParaRPr lang="en-US" sz="1200" dirty="0">
              <a:latin typeface="Consolas" panose="020B0609020204030204" pitchFamily="49" charset="0"/>
            </a:endParaRPr>
          </a:p>
          <a:p>
            <a:r>
              <a:rPr lang="en-US" sz="1200" dirty="0">
                <a:latin typeface="Consolas" panose="020B0609020204030204" pitchFamily="49" charset="0"/>
              </a:rPr>
              <a:t>FUNCTION Start() AS VOID STRICT</a:t>
            </a:r>
          </a:p>
          <a:p>
            <a:r>
              <a:rPr lang="en-US" sz="1200" dirty="0">
                <a:latin typeface="Consolas" panose="020B0609020204030204" pitchFamily="49" charset="0"/>
              </a:rPr>
              <a:t>    LOCAL </a:t>
            </a:r>
            <a:r>
              <a:rPr lang="en-US" sz="1200" dirty="0" err="1">
                <a:latin typeface="Consolas" panose="020B0609020204030204" pitchFamily="49" charset="0"/>
              </a:rPr>
              <a:t>oToDo</a:t>
            </a:r>
            <a:r>
              <a:rPr lang="en-US" sz="1200" dirty="0">
                <a:latin typeface="Consolas" panose="020B0609020204030204" pitchFamily="49" charset="0"/>
              </a:rPr>
              <a:t> AS </a:t>
            </a:r>
            <a:r>
              <a:rPr lang="en-US" sz="1200" dirty="0" err="1">
                <a:latin typeface="Consolas" panose="020B0609020204030204" pitchFamily="49" charset="0"/>
              </a:rPr>
              <a:t>XToDo</a:t>
            </a:r>
            <a:r>
              <a:rPr lang="en-US" sz="1200" dirty="0">
                <a:latin typeface="Consolas" panose="020B0609020204030204" pitchFamily="49" charset="0"/>
              </a:rPr>
              <a:t>, </a:t>
            </a:r>
            <a:r>
              <a:rPr lang="en-US" sz="1200" dirty="0" err="1">
                <a:latin typeface="Consolas" panose="020B0609020204030204" pitchFamily="49" charset="0"/>
              </a:rPr>
              <a:t>cTestId</a:t>
            </a:r>
            <a:r>
              <a:rPr lang="en-US" sz="1200" dirty="0">
                <a:latin typeface="Consolas" panose="020B0609020204030204" pitchFamily="49" charset="0"/>
              </a:rPr>
              <a:t> AS String, </a:t>
            </a:r>
            <a:r>
              <a:rPr lang="en-US" sz="1200" dirty="0" err="1">
                <a:latin typeface="Consolas" panose="020B0609020204030204" pitchFamily="49" charset="0"/>
              </a:rPr>
              <a:t>cDescript</a:t>
            </a:r>
            <a:r>
              <a:rPr lang="en-US" sz="1200" dirty="0">
                <a:latin typeface="Consolas" panose="020B0609020204030204" pitchFamily="49" charset="0"/>
              </a:rPr>
              <a:t> As String </a:t>
            </a:r>
          </a:p>
          <a:p>
            <a:r>
              <a:rPr lang="en-US" sz="1200" dirty="0">
                <a:latin typeface="Consolas" panose="020B0609020204030204" pitchFamily="49" charset="0"/>
              </a:rPr>
              <a:t>    </a:t>
            </a:r>
            <a:r>
              <a:rPr lang="en-US" sz="1200" dirty="0" err="1">
                <a:latin typeface="Consolas" panose="020B0609020204030204" pitchFamily="49" charset="0"/>
              </a:rPr>
              <a:t>cTestId</a:t>
            </a:r>
            <a:r>
              <a:rPr lang="en-US" sz="1200" dirty="0">
                <a:latin typeface="Consolas" panose="020B0609020204030204" pitchFamily="49" charset="0"/>
              </a:rPr>
              <a:t> = "EDF53AEF-5C29-4DC4-A"</a:t>
            </a:r>
          </a:p>
          <a:p>
            <a:r>
              <a:rPr lang="en-US" sz="1200" dirty="0">
                <a:latin typeface="Consolas" panose="020B0609020204030204" pitchFamily="49" charset="0"/>
              </a:rPr>
              <a:t>    </a:t>
            </a:r>
            <a:r>
              <a:rPr lang="en-US" sz="1200" dirty="0" err="1">
                <a:latin typeface="Consolas" panose="020B0609020204030204" pitchFamily="49" charset="0"/>
              </a:rPr>
              <a:t>oToDo</a:t>
            </a:r>
            <a:r>
              <a:rPr lang="en-US" sz="1200" dirty="0">
                <a:latin typeface="Consolas" panose="020B0609020204030204" pitchFamily="49" charset="0"/>
              </a:rPr>
              <a:t> = </a:t>
            </a:r>
            <a:r>
              <a:rPr lang="en-US" sz="1200" dirty="0" err="1">
                <a:latin typeface="Consolas" panose="020B0609020204030204" pitchFamily="49" charset="0"/>
              </a:rPr>
              <a:t>createObject</a:t>
            </a:r>
            <a:r>
              <a:rPr lang="en-US" sz="1200" dirty="0">
                <a:latin typeface="Consolas" panose="020B0609020204030204" pitchFamily="49" charset="0"/>
              </a:rPr>
              <a:t>("</a:t>
            </a:r>
            <a:r>
              <a:rPr lang="en-US" sz="1200" dirty="0" err="1">
                <a:latin typeface="Consolas" panose="020B0609020204030204" pitchFamily="49" charset="0"/>
              </a:rPr>
              <a:t>XToDo</a:t>
            </a:r>
            <a:r>
              <a:rPr lang="en-US" sz="1200" dirty="0">
                <a:latin typeface="Consolas" panose="020B0609020204030204" pitchFamily="49" charset="0"/>
              </a:rPr>
              <a:t>")</a:t>
            </a:r>
          </a:p>
          <a:p>
            <a:r>
              <a:rPr lang="en-US" sz="1200" dirty="0">
                <a:latin typeface="Consolas" panose="020B0609020204030204" pitchFamily="49" charset="0"/>
              </a:rPr>
              <a:t>    IF </a:t>
            </a:r>
            <a:r>
              <a:rPr lang="en-US" sz="1200" dirty="0" err="1">
                <a:latin typeface="Consolas" panose="020B0609020204030204" pitchFamily="49" charset="0"/>
              </a:rPr>
              <a:t>oToDo.openToDos</a:t>
            </a:r>
            <a:r>
              <a:rPr lang="en-US" sz="1200" dirty="0">
                <a:latin typeface="Consolas" panose="020B0609020204030204" pitchFamily="49" charset="0"/>
              </a:rPr>
              <a:t>()</a:t>
            </a:r>
          </a:p>
          <a:p>
            <a:r>
              <a:rPr lang="en-US" sz="1200" dirty="0">
                <a:latin typeface="Consolas" panose="020B0609020204030204" pitchFamily="49" charset="0"/>
              </a:rPr>
              <a:t>        SET DELETE ON</a:t>
            </a:r>
          </a:p>
          <a:p>
            <a:r>
              <a:rPr lang="en-US" sz="1200" dirty="0">
                <a:latin typeface="Consolas" panose="020B0609020204030204" pitchFamily="49" charset="0"/>
              </a:rPr>
              <a:t>        SCAN</a:t>
            </a:r>
          </a:p>
          <a:p>
            <a:r>
              <a:rPr lang="en-US" sz="1200" dirty="0">
                <a:latin typeface="Consolas" panose="020B0609020204030204" pitchFamily="49" charset="0"/>
              </a:rPr>
              <a:t>            </a:t>
            </a:r>
            <a:r>
              <a:rPr lang="en-US" sz="1200" dirty="0" err="1">
                <a:latin typeface="Consolas" panose="020B0609020204030204" pitchFamily="49" charset="0"/>
              </a:rPr>
              <a:t>Console.Write</a:t>
            </a:r>
            <a:r>
              <a:rPr lang="en-US" sz="1200" dirty="0">
                <a:latin typeface="Consolas" panose="020B0609020204030204" pitchFamily="49" charset="0"/>
              </a:rPr>
              <a:t>("{0:00}: ID: {1}, {2}",  RECNO(), ToDos.id, </a:t>
            </a:r>
            <a:r>
              <a:rPr lang="en-US" sz="1200" dirty="0" err="1">
                <a:latin typeface="Consolas" panose="020B0609020204030204" pitchFamily="49" charset="0"/>
              </a:rPr>
              <a:t>ToDos.descript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Console.WriteLine</a:t>
            </a:r>
            <a:r>
              <a:rPr lang="en-US" sz="1200" dirty="0">
                <a:latin typeface="Consolas" panose="020B0609020204030204" pitchFamily="49" charset="0"/>
              </a:rPr>
              <a:t>(" - Status: {0}", IIF(</a:t>
            </a:r>
            <a:r>
              <a:rPr lang="en-US" sz="1200" dirty="0" err="1">
                <a:latin typeface="Consolas" panose="020B0609020204030204" pitchFamily="49" charset="0"/>
              </a:rPr>
              <a:t>ToDos.Completed</a:t>
            </a:r>
            <a:r>
              <a:rPr lang="en-US" sz="1200" dirty="0">
                <a:latin typeface="Consolas" panose="020B0609020204030204" pitchFamily="49" charset="0"/>
              </a:rPr>
              <a:t>, "Complete", "Incomplete"))</a:t>
            </a:r>
          </a:p>
          <a:p>
            <a:r>
              <a:rPr lang="en-US" sz="1200" dirty="0">
                <a:latin typeface="Consolas" panose="020B0609020204030204" pitchFamily="49" charset="0"/>
              </a:rPr>
              <a:t>        ENDSCAN</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oToDo.Load</a:t>
            </a:r>
            <a:r>
              <a:rPr lang="en-US" sz="1200" dirty="0">
                <a:latin typeface="Consolas" panose="020B0609020204030204" pitchFamily="49" charset="0"/>
              </a:rPr>
              <a:t>(</a:t>
            </a:r>
            <a:r>
              <a:rPr lang="en-US" sz="1200" dirty="0" err="1">
                <a:latin typeface="Consolas" panose="020B0609020204030204" pitchFamily="49" charset="0"/>
              </a:rPr>
              <a:t>cTestId</a:t>
            </a:r>
            <a:r>
              <a:rPr lang="en-US" sz="1200" dirty="0">
                <a:latin typeface="Consolas" panose="020B0609020204030204" pitchFamily="49" charset="0"/>
              </a:rPr>
              <a:t>)</a:t>
            </a:r>
          </a:p>
          <a:p>
            <a:r>
              <a:rPr lang="en-US" sz="1200" dirty="0">
                <a:latin typeface="Consolas" panose="020B0609020204030204" pitchFamily="49" charset="0"/>
              </a:rPr>
              <a:t>        ? "Loaded " + </a:t>
            </a:r>
            <a:r>
              <a:rPr lang="en-US" sz="1200" dirty="0" err="1">
                <a:latin typeface="Consolas" panose="020B0609020204030204" pitchFamily="49" charset="0"/>
              </a:rPr>
              <a:t>cTestId</a:t>
            </a:r>
            <a:r>
              <a:rPr lang="en-US" sz="1200" dirty="0">
                <a:latin typeface="Consolas" panose="020B0609020204030204" pitchFamily="49" charset="0"/>
              </a:rPr>
              <a:t> + "? " + </a:t>
            </a:r>
            <a:r>
              <a:rPr lang="en-US" sz="1200" dirty="0" err="1">
                <a:latin typeface="Consolas" panose="020B0609020204030204" pitchFamily="49" charset="0"/>
              </a:rPr>
              <a:t>iif</a:t>
            </a:r>
            <a:r>
              <a:rPr lang="en-US" sz="1200" dirty="0">
                <a:latin typeface="Consolas" panose="020B0609020204030204" pitchFamily="49" charset="0"/>
              </a:rPr>
              <a:t>(oToDo.id = </a:t>
            </a:r>
            <a:r>
              <a:rPr lang="en-US" sz="1200" dirty="0" err="1">
                <a:latin typeface="Consolas" panose="020B0609020204030204" pitchFamily="49" charset="0"/>
              </a:rPr>
              <a:t>cTestId</a:t>
            </a:r>
            <a:r>
              <a:rPr lang="en-US" sz="1200" dirty="0">
                <a:latin typeface="Consolas" panose="020B0609020204030204" pitchFamily="49" charset="0"/>
              </a:rPr>
              <a:t>, "Yes", "No")</a:t>
            </a:r>
          </a:p>
          <a:p>
            <a:r>
              <a:rPr lang="en-US" sz="1200" dirty="0">
                <a:latin typeface="Consolas" panose="020B0609020204030204" pitchFamily="49" charset="0"/>
              </a:rPr>
              <a:t>        ? oToDo.id +": " + </a:t>
            </a:r>
            <a:r>
              <a:rPr lang="en-US" sz="1200" dirty="0" err="1">
                <a:latin typeface="Consolas" panose="020B0609020204030204" pitchFamily="49" charset="0"/>
              </a:rPr>
              <a:t>oToDo.Descript</a:t>
            </a:r>
            <a:r>
              <a:rPr lang="en-US" sz="1200" dirty="0">
                <a:latin typeface="Consolas" panose="020B0609020204030204" pitchFamily="49" charset="0"/>
              </a:rPr>
              <a:t> + ' - Status: ' + IIF(</a:t>
            </a:r>
            <a:r>
              <a:rPr lang="en-US" sz="1200" dirty="0" err="1">
                <a:latin typeface="Consolas" panose="020B0609020204030204" pitchFamily="49" charset="0"/>
              </a:rPr>
              <a:t>oToDo.Completed</a:t>
            </a:r>
            <a:r>
              <a:rPr lang="en-US" sz="1200" dirty="0">
                <a:latin typeface="Consolas" panose="020B0609020204030204" pitchFamily="49" charset="0"/>
              </a:rPr>
              <a:t>, "Complete", "Incomplete")</a:t>
            </a:r>
          </a:p>
          <a:p>
            <a:r>
              <a:rPr lang="en-US" sz="1200" dirty="0">
                <a:latin typeface="Consolas" panose="020B0609020204030204" pitchFamily="49" charset="0"/>
              </a:rPr>
              <a:t>        </a:t>
            </a:r>
            <a:r>
              <a:rPr lang="en-US" sz="1200" dirty="0" err="1">
                <a:latin typeface="Consolas" panose="020B0609020204030204" pitchFamily="49" charset="0"/>
              </a:rPr>
              <a:t>oToDo.closeToDos</a:t>
            </a:r>
            <a:r>
              <a:rPr lang="en-US" sz="1200" dirty="0">
                <a:latin typeface="Consolas" panose="020B0609020204030204" pitchFamily="49" charset="0"/>
              </a:rPr>
              <a:t>()</a:t>
            </a:r>
          </a:p>
          <a:p>
            <a:r>
              <a:rPr lang="en-US" sz="1200" dirty="0">
                <a:latin typeface="Consolas" panose="020B0609020204030204" pitchFamily="49" charset="0"/>
              </a:rPr>
              <a:t>    ELSE</a:t>
            </a:r>
          </a:p>
          <a:p>
            <a:r>
              <a:rPr lang="en-US" sz="1200" dirty="0">
                <a:latin typeface="Consolas" panose="020B0609020204030204" pitchFamily="49" charset="0"/>
              </a:rPr>
              <a:t>        ? "Could not open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 "Default folder is " + SET("DEFAULT")</a:t>
            </a:r>
          </a:p>
          <a:p>
            <a:r>
              <a:rPr lang="en-US" sz="1200" dirty="0">
                <a:latin typeface="Consolas" panose="020B0609020204030204" pitchFamily="49" charset="0"/>
              </a:rPr>
              <a:t>    ENDIF</a:t>
            </a:r>
          </a:p>
          <a:p>
            <a:r>
              <a:rPr lang="en-US" sz="1200" dirty="0">
                <a:latin typeface="Consolas" panose="020B0609020204030204" pitchFamily="49" charset="0"/>
              </a:rPr>
              <a:t>    WAIT</a:t>
            </a:r>
          </a:p>
          <a:p>
            <a:r>
              <a:rPr lang="en-US" sz="1200" dirty="0">
                <a:latin typeface="Consolas" panose="020B0609020204030204" pitchFamily="49" charset="0"/>
              </a:rPr>
              <a:t>RETURN</a:t>
            </a:r>
          </a:p>
        </p:txBody>
      </p:sp>
    </p:spTree>
    <p:extLst>
      <p:ext uri="{BB962C8B-B14F-4D97-AF65-F5344CB8AC3E}">
        <p14:creationId xmlns:p14="http://schemas.microsoft.com/office/powerpoint/2010/main" val="336317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pic>
        <p:nvPicPr>
          <p:cNvPr id="5" name="Picture 4">
            <a:extLst>
              <a:ext uri="{FF2B5EF4-FFF2-40B4-BE49-F238E27FC236}">
                <a16:creationId xmlns:a16="http://schemas.microsoft.com/office/drawing/2014/main" id="{95F2A4A2-C8FC-430A-A19C-AD121B7F6857}"/>
              </a:ext>
            </a:extLst>
          </p:cNvPr>
          <p:cNvPicPr/>
          <p:nvPr/>
        </p:nvPicPr>
        <p:blipFill>
          <a:blip r:embed="rId3">
            <a:extLst>
              <a:ext uri="{28A0092B-C50C-407E-A947-70E740481C1C}">
                <a14:useLocalDpi xmlns:a14="http://schemas.microsoft.com/office/drawing/2010/main" val="0"/>
              </a:ext>
            </a:extLst>
          </a:blip>
          <a:stretch>
            <a:fillRect/>
          </a:stretch>
        </p:blipFill>
        <p:spPr>
          <a:xfrm>
            <a:off x="3351212" y="1905000"/>
            <a:ext cx="6681787" cy="3218815"/>
          </a:xfrm>
          <a:prstGeom prst="rect">
            <a:avLst/>
          </a:prstGeom>
        </p:spPr>
      </p:pic>
    </p:spTree>
    <p:extLst>
      <p:ext uri="{BB962C8B-B14F-4D97-AF65-F5344CB8AC3E}">
        <p14:creationId xmlns:p14="http://schemas.microsoft.com/office/powerpoint/2010/main" val="299287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pic>
        <p:nvPicPr>
          <p:cNvPr id="3" name="Picture 2">
            <a:extLst>
              <a:ext uri="{FF2B5EF4-FFF2-40B4-BE49-F238E27FC236}">
                <a16:creationId xmlns:a16="http://schemas.microsoft.com/office/drawing/2014/main" id="{6AD4A19D-03D2-4BE0-B6A9-C646FC610150}"/>
              </a:ext>
            </a:extLst>
          </p:cNvPr>
          <p:cNvPicPr>
            <a:picLocks noChangeAspect="1"/>
          </p:cNvPicPr>
          <p:nvPr/>
        </p:nvPicPr>
        <p:blipFill>
          <a:blip r:embed="rId3"/>
          <a:stretch>
            <a:fillRect/>
          </a:stretch>
        </p:blipFill>
        <p:spPr>
          <a:xfrm>
            <a:off x="1991276" y="1600200"/>
            <a:ext cx="8961905" cy="4390476"/>
          </a:xfrm>
          <a:prstGeom prst="rect">
            <a:avLst/>
          </a:prstGeom>
        </p:spPr>
      </p:pic>
    </p:spTree>
    <p:extLst>
      <p:ext uri="{BB962C8B-B14F-4D97-AF65-F5344CB8AC3E}">
        <p14:creationId xmlns:p14="http://schemas.microsoft.com/office/powerpoint/2010/main" val="262207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sp>
        <p:nvSpPr>
          <p:cNvPr id="5" name="TextBox 4">
            <a:extLst>
              <a:ext uri="{FF2B5EF4-FFF2-40B4-BE49-F238E27FC236}">
                <a16:creationId xmlns:a16="http://schemas.microsoft.com/office/drawing/2014/main" id="{6287634E-D6E2-43FB-BB86-3B6FD18DF20A}"/>
              </a:ext>
            </a:extLst>
          </p:cNvPr>
          <p:cNvSpPr txBox="1"/>
          <p:nvPr/>
        </p:nvSpPr>
        <p:spPr>
          <a:xfrm>
            <a:off x="1979612" y="1524000"/>
            <a:ext cx="9982200" cy="4524315"/>
          </a:xfrm>
          <a:prstGeom prst="rect">
            <a:avLst/>
          </a:prstGeom>
          <a:noFill/>
        </p:spPr>
        <p:txBody>
          <a:bodyPr wrap="square" rtlCol="0">
            <a:spAutoFit/>
          </a:bodyPr>
          <a:lstStyle/>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openToDo</a:t>
            </a:r>
            <a:r>
              <a:rPr lang="en-US" sz="1200" dirty="0">
                <a:latin typeface="Consolas" panose="020B0609020204030204" pitchFamily="49" charset="0"/>
              </a:rPr>
              <a:t> AS VOID STRICT</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XToDos</a:t>
            </a:r>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lReturn</a:t>
            </a:r>
            <a:r>
              <a:rPr lang="en-US" sz="1200" dirty="0">
                <a:latin typeface="Consolas" panose="020B0609020204030204" pitchFamily="49" charset="0"/>
              </a:rPr>
              <a:t> := </a:t>
            </a:r>
            <a:r>
              <a:rPr lang="en-US" sz="1200" dirty="0" err="1">
                <a:latin typeface="Consolas" panose="020B0609020204030204" pitchFamily="49" charset="0"/>
              </a:rPr>
              <a:t>oToDos.openTodos</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Assert.IsTrue</a:t>
            </a:r>
            <a:r>
              <a:rPr lang="en-US" sz="1200" dirty="0">
                <a:latin typeface="Consolas" panose="020B0609020204030204" pitchFamily="49" charset="0"/>
              </a:rPr>
              <a:t>(</a:t>
            </a:r>
            <a:r>
              <a:rPr lang="en-US" sz="1200" dirty="0" err="1">
                <a:latin typeface="Consolas" panose="020B0609020204030204" pitchFamily="49" charset="0"/>
              </a:rPr>
              <a:t>lReturn</a:t>
            </a:r>
            <a:r>
              <a:rPr lang="en-US" sz="1200" dirty="0">
                <a:latin typeface="Consolas" panose="020B0609020204030204" pitchFamily="49" charset="0"/>
              </a:rPr>
              <a:t>, "Could not open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RETURN</a:t>
            </a:r>
          </a:p>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closeToDo</a:t>
            </a:r>
            <a:r>
              <a:rPr lang="en-US" sz="1200" dirty="0">
                <a:latin typeface="Consolas" panose="020B0609020204030204" pitchFamily="49" charset="0"/>
              </a:rPr>
              <a:t> AS VOID STRICT</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XSharpToDo.XToDos</a:t>
            </a:r>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lReturn</a:t>
            </a:r>
            <a:r>
              <a:rPr lang="en-US" sz="1200" dirty="0">
                <a:latin typeface="Consolas" panose="020B0609020204030204" pitchFamily="49" charset="0"/>
              </a:rPr>
              <a:t> := </a:t>
            </a:r>
            <a:r>
              <a:rPr lang="en-US" sz="1200" dirty="0" err="1">
                <a:latin typeface="Consolas" panose="020B0609020204030204" pitchFamily="49" charset="0"/>
              </a:rPr>
              <a:t>oToDos.closeTodos</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Assert.IsTrue</a:t>
            </a:r>
            <a:r>
              <a:rPr lang="en-US" sz="1200" dirty="0">
                <a:latin typeface="Consolas" panose="020B0609020204030204" pitchFamily="49" charset="0"/>
              </a:rPr>
              <a:t>(</a:t>
            </a:r>
            <a:r>
              <a:rPr lang="en-US" sz="1200" dirty="0" err="1">
                <a:latin typeface="Consolas" panose="020B0609020204030204" pitchFamily="49" charset="0"/>
              </a:rPr>
              <a:t>lReturn</a:t>
            </a:r>
            <a:r>
              <a:rPr lang="en-US" sz="1200" dirty="0">
                <a:latin typeface="Consolas" panose="020B0609020204030204" pitchFamily="49" charset="0"/>
              </a:rPr>
              <a:t>, "Could not close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RETURN</a:t>
            </a:r>
          </a:p>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getToDo</a:t>
            </a:r>
            <a:r>
              <a:rPr lang="en-US" sz="1200" dirty="0">
                <a:latin typeface="Consolas" panose="020B0609020204030204" pitchFamily="49" charset="0"/>
              </a:rPr>
              <a:t> AS VOID STRICT</a:t>
            </a:r>
          </a:p>
          <a:p>
            <a:r>
              <a:rPr lang="en-US" sz="1200" dirty="0">
                <a:latin typeface="Consolas" panose="020B0609020204030204" pitchFamily="49" charset="0"/>
              </a:rPr>
              <a:t>   LOCAL </a:t>
            </a:r>
            <a:r>
              <a:rPr lang="en-US" sz="1200" dirty="0" err="1">
                <a:latin typeface="Consolas" panose="020B0609020204030204" pitchFamily="49" charset="0"/>
              </a:rPr>
              <a:t>cExpected</a:t>
            </a:r>
            <a:r>
              <a:rPr lang="en-US" sz="1200" dirty="0">
                <a:latin typeface="Consolas" panose="020B0609020204030204" pitchFamily="49" charset="0"/>
              </a:rPr>
              <a:t> AS String </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XSharpToDo.XToDos</a:t>
            </a:r>
            <a:r>
              <a:rPr lang="en-US" sz="1200" dirty="0">
                <a:latin typeface="Consolas" panose="020B0609020204030204" pitchFamily="49" charset="0"/>
              </a:rPr>
              <a:t>{}</a:t>
            </a:r>
          </a:p>
          <a:p>
            <a:r>
              <a:rPr lang="es-ES" sz="1200" dirty="0">
                <a:latin typeface="Consolas" panose="020B0609020204030204" pitchFamily="49" charset="0"/>
              </a:rPr>
              <a:t>   VAR </a:t>
            </a:r>
            <a:r>
              <a:rPr lang="es-ES" sz="1200" dirty="0" err="1">
                <a:latin typeface="Consolas" panose="020B0609020204030204" pitchFamily="49" charset="0"/>
              </a:rPr>
              <a:t>oTodo</a:t>
            </a:r>
            <a:r>
              <a:rPr lang="es-ES" sz="1200" dirty="0">
                <a:latin typeface="Consolas" panose="020B0609020204030204" pitchFamily="49" charset="0"/>
              </a:rPr>
              <a:t> := </a:t>
            </a:r>
            <a:r>
              <a:rPr lang="es-ES" sz="1200" dirty="0" err="1">
                <a:latin typeface="Consolas" panose="020B0609020204030204" pitchFamily="49" charset="0"/>
              </a:rPr>
              <a:t>oToDos.getToDo</a:t>
            </a:r>
            <a:r>
              <a:rPr lang="es-ES" sz="1200" dirty="0">
                <a:latin typeface="Consolas" panose="020B0609020204030204" pitchFamily="49" charset="0"/>
              </a:rPr>
              <a:t>("EDF53AEF-5C29-4DC4-A")</a:t>
            </a:r>
          </a:p>
          <a:p>
            <a:r>
              <a:rPr lang="en-US" sz="1200" dirty="0">
                <a:latin typeface="Consolas" panose="020B0609020204030204" pitchFamily="49" charset="0"/>
              </a:rPr>
              <a:t>   VAR </a:t>
            </a:r>
            <a:r>
              <a:rPr lang="en-US" sz="1200" dirty="0" err="1">
                <a:latin typeface="Consolas" panose="020B0609020204030204" pitchFamily="49" charset="0"/>
              </a:rPr>
              <a:t>cActual</a:t>
            </a:r>
            <a:r>
              <a:rPr lang="en-US" sz="1200" dirty="0">
                <a:latin typeface="Consolas" panose="020B0609020204030204" pitchFamily="49" charset="0"/>
              </a:rPr>
              <a:t> := </a:t>
            </a:r>
            <a:r>
              <a:rPr lang="en-US" sz="1200" dirty="0" err="1">
                <a:latin typeface="Consolas" panose="020B0609020204030204" pitchFamily="49" charset="0"/>
              </a:rPr>
              <a:t>oTodo.title</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cExpected</a:t>
            </a:r>
            <a:r>
              <a:rPr lang="en-US" sz="1200" dirty="0">
                <a:latin typeface="Consolas" panose="020B0609020204030204" pitchFamily="49" charset="0"/>
              </a:rPr>
              <a:t> := "Finish paper"</a:t>
            </a:r>
          </a:p>
          <a:p>
            <a:r>
              <a:rPr lang="en-US" sz="1200" dirty="0">
                <a:latin typeface="Consolas" panose="020B0609020204030204" pitchFamily="49" charset="0"/>
              </a:rPr>
              <a:t>   </a:t>
            </a:r>
            <a:r>
              <a:rPr lang="en-US" sz="1200" dirty="0" err="1">
                <a:latin typeface="Consolas" panose="020B0609020204030204" pitchFamily="49" charset="0"/>
              </a:rPr>
              <a:t>Assert.AreEqual</a:t>
            </a:r>
            <a:r>
              <a:rPr lang="en-US" sz="1200" dirty="0">
                <a:latin typeface="Consolas" panose="020B0609020204030204" pitchFamily="49" charset="0"/>
              </a:rPr>
              <a:t>(</a:t>
            </a:r>
            <a:r>
              <a:rPr lang="en-US" sz="1200" dirty="0" err="1">
                <a:latin typeface="Consolas" panose="020B0609020204030204" pitchFamily="49" charset="0"/>
              </a:rPr>
              <a:t>cExpected</a:t>
            </a:r>
            <a:r>
              <a:rPr lang="en-US" sz="1200" dirty="0">
                <a:latin typeface="Consolas" panose="020B0609020204030204" pitchFamily="49" charset="0"/>
              </a:rPr>
              <a:t>, </a:t>
            </a:r>
            <a:r>
              <a:rPr lang="en-US" sz="1200" dirty="0" err="1">
                <a:latin typeface="Consolas" panose="020B0609020204030204" pitchFamily="49" charset="0"/>
              </a:rPr>
              <a:t>cActual</a:t>
            </a:r>
            <a:r>
              <a:rPr lang="en-US" sz="1200" dirty="0">
                <a:latin typeface="Consolas" panose="020B0609020204030204" pitchFamily="49" charset="0"/>
              </a:rPr>
              <a:t>, "Did not get the right TODO")</a:t>
            </a:r>
          </a:p>
          <a:p>
            <a:r>
              <a:rPr lang="en-US" sz="1200" dirty="0">
                <a:latin typeface="Consolas" panose="020B0609020204030204" pitchFamily="49" charset="0"/>
              </a:rPr>
              <a:t>   RETURN</a:t>
            </a:r>
          </a:p>
          <a:p>
            <a:endParaRPr lang="en-US" sz="1200" dirty="0">
              <a:latin typeface="Consolas" panose="020B0609020204030204" pitchFamily="49" charset="0"/>
            </a:endParaRPr>
          </a:p>
          <a:p>
            <a:r>
              <a:rPr lang="en-US" sz="1200" dirty="0">
                <a:latin typeface="Consolas" panose="020B0609020204030204" pitchFamily="49" charset="0"/>
              </a:rPr>
              <a:t>…</a:t>
            </a:r>
          </a:p>
          <a:p>
            <a:endParaRPr lang="en-US" sz="1200" dirty="0">
              <a:latin typeface="Consolas" panose="020B0609020204030204" pitchFamily="49" charset="0"/>
            </a:endParaRPr>
          </a:p>
        </p:txBody>
      </p:sp>
    </p:spTree>
    <p:extLst>
      <p:ext uri="{BB962C8B-B14F-4D97-AF65-F5344CB8AC3E}">
        <p14:creationId xmlns:p14="http://schemas.microsoft.com/office/powerpoint/2010/main" val="34801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Goal!</a:t>
            </a:r>
          </a:p>
        </p:txBody>
      </p:sp>
      <p:sp>
        <p:nvSpPr>
          <p:cNvPr id="6" name="TextBox 5">
            <a:extLst>
              <a:ext uri="{FF2B5EF4-FFF2-40B4-BE49-F238E27FC236}">
                <a16:creationId xmlns:a16="http://schemas.microsoft.com/office/drawing/2014/main" id="{9021A28B-E541-48F7-87A6-115545A88906}"/>
              </a:ext>
            </a:extLst>
          </p:cNvPr>
          <p:cNvSpPr txBox="1"/>
          <p:nvPr/>
        </p:nvSpPr>
        <p:spPr>
          <a:xfrm>
            <a:off x="2132012" y="1603706"/>
            <a:ext cx="5638800" cy="3416320"/>
          </a:xfrm>
          <a:prstGeom prst="rect">
            <a:avLst/>
          </a:prstGeom>
          <a:noFill/>
        </p:spPr>
        <p:txBody>
          <a:bodyPr wrap="square" rtlCol="0">
            <a:spAutoFit/>
          </a:bodyPr>
          <a:lstStyle/>
          <a:p>
            <a:r>
              <a:rPr lang="en-US" sz="3600" b="1" dirty="0">
                <a:solidFill>
                  <a:schemeClr val="accent2">
                    <a:lumMod val="75000"/>
                  </a:schemeClr>
                </a:solidFill>
              </a:rPr>
              <a:t>By the end of this session you should have a solid understanding of what it takes to bake an X# application from scratch.</a:t>
            </a:r>
          </a:p>
        </p:txBody>
      </p:sp>
      <p:pic>
        <p:nvPicPr>
          <p:cNvPr id="7" name="Picture 6">
            <a:extLst>
              <a:ext uri="{FF2B5EF4-FFF2-40B4-BE49-F238E27FC236}">
                <a16:creationId xmlns:a16="http://schemas.microsoft.com/office/drawing/2014/main" id="{259CBF1B-099B-431F-9A14-4CF36278108F}"/>
              </a:ext>
            </a:extLst>
          </p:cNvPr>
          <p:cNvPicPr>
            <a:picLocks noChangeAspect="1"/>
          </p:cNvPicPr>
          <p:nvPr/>
        </p:nvPicPr>
        <p:blipFill>
          <a:blip r:embed="rId3"/>
          <a:stretch>
            <a:fillRect/>
          </a:stretch>
        </p:blipFill>
        <p:spPr>
          <a:xfrm>
            <a:off x="8304212" y="2216199"/>
            <a:ext cx="2780952" cy="3038095"/>
          </a:xfrm>
          <a:prstGeom prst="rect">
            <a:avLst/>
          </a:prstGeom>
        </p:spPr>
      </p:pic>
    </p:spTree>
    <p:extLst>
      <p:ext uri="{BB962C8B-B14F-4D97-AF65-F5344CB8AC3E}">
        <p14:creationId xmlns:p14="http://schemas.microsoft.com/office/powerpoint/2010/main" val="382356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pic>
        <p:nvPicPr>
          <p:cNvPr id="7170" name="Picture 2">
            <a:extLst>
              <a:ext uri="{FF2B5EF4-FFF2-40B4-BE49-F238E27FC236}">
                <a16:creationId xmlns:a16="http://schemas.microsoft.com/office/drawing/2014/main" id="{9F0D5FF0-B667-4D8A-807B-41F562050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2" y="1676400"/>
            <a:ext cx="3699547" cy="419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5B0B0A47-CCEE-4EB4-805F-D3E3280B5F91}"/>
              </a:ext>
            </a:extLst>
          </p:cNvPr>
          <p:cNvGraphicFramePr>
            <a:graphicFrameLocks noChangeAspect="1"/>
          </p:cNvGraphicFramePr>
          <p:nvPr>
            <p:extLst>
              <p:ext uri="{D42A27DB-BD31-4B8C-83A1-F6EECF244321}">
                <p14:modId xmlns:p14="http://schemas.microsoft.com/office/powerpoint/2010/main" val="282421602"/>
              </p:ext>
            </p:extLst>
          </p:nvPr>
        </p:nvGraphicFramePr>
        <p:xfrm>
          <a:off x="98425" y="98425"/>
          <a:ext cx="615950" cy="527050"/>
        </p:xfrm>
        <a:graphic>
          <a:graphicData uri="http://schemas.openxmlformats.org/presentationml/2006/ole">
            <mc:AlternateContent xmlns:mc="http://schemas.openxmlformats.org/markup-compatibility/2006">
              <mc:Choice xmlns:v="urn:schemas-microsoft-com:vml" Requires="v">
                <p:oleObj spid="_x0000_s2079" name="Packager Shell Object" showAsIcon="1" r:id="rId5" imgW="615600" imgH="527400" progId="Package">
                  <p:embed/>
                </p:oleObj>
              </mc:Choice>
              <mc:Fallback>
                <p:oleObj name="Packager Shell Object" showAsIcon="1" r:id="rId5" imgW="615600" imgH="527400" progId="Package">
                  <p:embed/>
                  <p:pic>
                    <p:nvPicPr>
                      <p:cNvPr id="0" name=""/>
                      <p:cNvPicPr/>
                      <p:nvPr/>
                    </p:nvPicPr>
                    <p:blipFill>
                      <a:blip r:embed="rId6"/>
                      <a:stretch>
                        <a:fillRect/>
                      </a:stretch>
                    </p:blipFill>
                    <p:spPr>
                      <a:xfrm>
                        <a:off x="98425" y="98425"/>
                        <a:ext cx="615950" cy="5270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B0DE8A3-727D-4CD2-9DE7-A722DFD0AB49}"/>
              </a:ext>
            </a:extLst>
          </p:cNvPr>
          <p:cNvGraphicFramePr>
            <a:graphicFrameLocks noChangeAspect="1"/>
          </p:cNvGraphicFramePr>
          <p:nvPr>
            <p:extLst>
              <p:ext uri="{D42A27DB-BD31-4B8C-83A1-F6EECF244321}">
                <p14:modId xmlns:p14="http://schemas.microsoft.com/office/powerpoint/2010/main" val="738256153"/>
              </p:ext>
            </p:extLst>
          </p:nvPr>
        </p:nvGraphicFramePr>
        <p:xfrm>
          <a:off x="98425" y="98425"/>
          <a:ext cx="731838" cy="527050"/>
        </p:xfrm>
        <a:graphic>
          <a:graphicData uri="http://schemas.openxmlformats.org/presentationml/2006/ole">
            <mc:AlternateContent xmlns:mc="http://schemas.openxmlformats.org/markup-compatibility/2006">
              <mc:Choice xmlns:v="urn:schemas-microsoft-com:vml" Requires="v">
                <p:oleObj spid="_x0000_s2080" name="Packager Shell Object" showAsIcon="1" r:id="rId7" imgW="732600" imgH="527400" progId="Package">
                  <p:embed/>
                </p:oleObj>
              </mc:Choice>
              <mc:Fallback>
                <p:oleObj name="Packager Shell Object" showAsIcon="1" r:id="rId7" imgW="732600" imgH="527400" progId="Package">
                  <p:embed/>
                  <p:pic>
                    <p:nvPicPr>
                      <p:cNvPr id="0" name=""/>
                      <p:cNvPicPr/>
                      <p:nvPr/>
                    </p:nvPicPr>
                    <p:blipFill>
                      <a:blip r:embed="rId8"/>
                      <a:stretch>
                        <a:fillRect/>
                      </a:stretch>
                    </p:blipFill>
                    <p:spPr>
                      <a:xfrm>
                        <a:off x="98425" y="98425"/>
                        <a:ext cx="731838" cy="527050"/>
                      </a:xfrm>
                      <a:prstGeom prst="rect">
                        <a:avLst/>
                      </a:prstGeom>
                    </p:spPr>
                  </p:pic>
                </p:oleObj>
              </mc:Fallback>
            </mc:AlternateContent>
          </a:graphicData>
        </a:graphic>
      </p:graphicFrame>
      <p:pic>
        <p:nvPicPr>
          <p:cNvPr id="6" name="Picture 5" descr="A close up of a logo&#10;&#10;Description automatically generated">
            <a:extLst>
              <a:ext uri="{FF2B5EF4-FFF2-40B4-BE49-F238E27FC236}">
                <a16:creationId xmlns:a16="http://schemas.microsoft.com/office/drawing/2014/main" id="{B469B7E6-9D60-4480-9F96-6CAA994CCD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3612" y="2209800"/>
            <a:ext cx="4048125" cy="4000500"/>
          </a:xfrm>
          <a:prstGeom prst="rect">
            <a:avLst/>
          </a:prstGeom>
        </p:spPr>
      </p:pic>
    </p:spTree>
    <p:extLst>
      <p:ext uri="{BB962C8B-B14F-4D97-AF65-F5344CB8AC3E}">
        <p14:creationId xmlns:p14="http://schemas.microsoft.com/office/powerpoint/2010/main" val="80347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B8A0-29E9-4A44-A556-8027E8160AE2}"/>
              </a:ext>
            </a:extLst>
          </p:cNvPr>
          <p:cNvSpPr>
            <a:spLocks noGrp="1"/>
          </p:cNvSpPr>
          <p:nvPr>
            <p:ph type="ctrTitle"/>
          </p:nvPr>
        </p:nvSpPr>
        <p:spPr>
          <a:xfrm>
            <a:off x="2590125" y="2590799"/>
            <a:ext cx="7008574" cy="1665111"/>
          </a:xfrm>
        </p:spPr>
        <p:txBody>
          <a:bodyPr/>
          <a:lstStyle/>
          <a:p>
            <a:r>
              <a:rPr lang="en-US" dirty="0"/>
              <a:t>The User Interface</a:t>
            </a:r>
          </a:p>
        </p:txBody>
      </p:sp>
      <p:pic>
        <p:nvPicPr>
          <p:cNvPr id="6" name="Picture 5" descr="A picture containing drawing&#10;&#10;Description automatically generated">
            <a:extLst>
              <a:ext uri="{FF2B5EF4-FFF2-40B4-BE49-F238E27FC236}">
                <a16:creationId xmlns:a16="http://schemas.microsoft.com/office/drawing/2014/main" id="{742A1449-924E-42DB-9670-D4811EC7C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8412" y="742535"/>
            <a:ext cx="2495550" cy="1838325"/>
          </a:xfrm>
          <a:prstGeom prst="rect">
            <a:avLst/>
          </a:prstGeom>
        </p:spPr>
      </p:pic>
    </p:spTree>
    <p:extLst>
      <p:ext uri="{BB962C8B-B14F-4D97-AF65-F5344CB8AC3E}">
        <p14:creationId xmlns:p14="http://schemas.microsoft.com/office/powerpoint/2010/main" val="20719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46E3-FE76-441D-8F1A-31BFB0446EA0}"/>
              </a:ext>
            </a:extLst>
          </p:cNvPr>
          <p:cNvSpPr>
            <a:spLocks noGrp="1"/>
          </p:cNvSpPr>
          <p:nvPr>
            <p:ph type="title"/>
          </p:nvPr>
        </p:nvSpPr>
        <p:spPr/>
        <p:txBody>
          <a:bodyPr>
            <a:normAutofit fontScale="90000"/>
          </a:bodyPr>
          <a:lstStyle/>
          <a:p>
            <a:r>
              <a:rPr lang="en-US" dirty="0"/>
              <a:t>WinForms or WPF?</a:t>
            </a:r>
          </a:p>
        </p:txBody>
      </p:sp>
      <p:sp>
        <p:nvSpPr>
          <p:cNvPr id="7" name="Content Placeholder 6">
            <a:extLst>
              <a:ext uri="{FF2B5EF4-FFF2-40B4-BE49-F238E27FC236}">
                <a16:creationId xmlns:a16="http://schemas.microsoft.com/office/drawing/2014/main" id="{451342A2-D3A3-400F-8D3B-ED4D6068C58F}"/>
              </a:ext>
            </a:extLst>
          </p:cNvPr>
          <p:cNvSpPr>
            <a:spLocks noGrp="1"/>
          </p:cNvSpPr>
          <p:nvPr>
            <p:ph sz="quarter" idx="10"/>
          </p:nvPr>
        </p:nvSpPr>
        <p:spPr/>
        <p:txBody>
          <a:bodyPr/>
          <a:lstStyle/>
          <a:p>
            <a:pPr marL="0" indent="0">
              <a:buNone/>
            </a:pPr>
            <a:r>
              <a:rPr lang="en-US" dirty="0"/>
              <a:t>Windows Presentation Framework (WPF) is</a:t>
            </a:r>
          </a:p>
          <a:p>
            <a:pPr>
              <a:buFont typeface="Arial" panose="020B0604020202020204" pitchFamily="34" charset="0"/>
              <a:buChar char="•"/>
            </a:pPr>
            <a:r>
              <a:rPr lang="en-US" dirty="0"/>
              <a:t>More scalable</a:t>
            </a:r>
          </a:p>
          <a:p>
            <a:pPr lvl="1"/>
            <a:r>
              <a:rPr lang="en-US" dirty="0"/>
              <a:t>Vector based</a:t>
            </a:r>
          </a:p>
          <a:p>
            <a:pPr>
              <a:buFont typeface="Arial" panose="020B0604020202020204" pitchFamily="34" charset="0"/>
              <a:buChar char="•"/>
            </a:pPr>
            <a:r>
              <a:rPr lang="en-US" dirty="0"/>
              <a:t>More complex in general</a:t>
            </a:r>
          </a:p>
          <a:p>
            <a:pPr>
              <a:buFont typeface="Arial" panose="020B0604020202020204" pitchFamily="34" charset="0"/>
              <a:buChar char="•"/>
            </a:pPr>
            <a:r>
              <a:rPr lang="en-US" dirty="0"/>
              <a:t>Easier to customize</a:t>
            </a:r>
          </a:p>
          <a:p>
            <a:pPr>
              <a:buFont typeface="Arial" panose="020B0604020202020204" pitchFamily="34" charset="0"/>
              <a:buChar char="•"/>
            </a:pPr>
            <a:r>
              <a:rPr lang="en-US" dirty="0" err="1"/>
              <a:t>Styleable</a:t>
            </a:r>
            <a:endParaRPr lang="en-US" dirty="0"/>
          </a:p>
          <a:p>
            <a:pPr>
              <a:buFont typeface="Arial" panose="020B0604020202020204" pitchFamily="34" charset="0"/>
              <a:buChar char="•"/>
            </a:pPr>
            <a:r>
              <a:rPr lang="en-US" dirty="0"/>
              <a:t>Probably going to stick around longer</a:t>
            </a:r>
          </a:p>
        </p:txBody>
      </p:sp>
    </p:spTree>
    <p:extLst>
      <p:ext uri="{BB962C8B-B14F-4D97-AF65-F5344CB8AC3E}">
        <p14:creationId xmlns:p14="http://schemas.microsoft.com/office/powerpoint/2010/main" val="302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46E3-FE76-441D-8F1A-31BFB0446EA0}"/>
              </a:ext>
            </a:extLst>
          </p:cNvPr>
          <p:cNvSpPr>
            <a:spLocks noGrp="1"/>
          </p:cNvSpPr>
          <p:nvPr>
            <p:ph type="title"/>
          </p:nvPr>
        </p:nvSpPr>
        <p:spPr/>
        <p:txBody>
          <a:bodyPr>
            <a:normAutofit fontScale="90000"/>
          </a:bodyPr>
          <a:lstStyle/>
          <a:p>
            <a:r>
              <a:rPr lang="en-US" dirty="0"/>
              <a:t>Create a WPF Form Project</a:t>
            </a:r>
          </a:p>
        </p:txBody>
      </p:sp>
      <p:pic>
        <p:nvPicPr>
          <p:cNvPr id="7" name="Content Placeholder 6">
            <a:extLst>
              <a:ext uri="{FF2B5EF4-FFF2-40B4-BE49-F238E27FC236}">
                <a16:creationId xmlns:a16="http://schemas.microsoft.com/office/drawing/2014/main" id="{69FA5F86-7294-457C-ACAA-EC4C3AC55C4F}"/>
              </a:ext>
            </a:extLst>
          </p:cNvPr>
          <p:cNvPicPr>
            <a:picLocks noGrp="1" noChangeAspect="1"/>
          </p:cNvPicPr>
          <p:nvPr>
            <p:ph sz="quarter" idx="10"/>
          </p:nvPr>
        </p:nvPicPr>
        <p:blipFill>
          <a:blip r:embed="rId3"/>
          <a:stretch>
            <a:fillRect/>
          </a:stretch>
        </p:blipFill>
        <p:spPr>
          <a:xfrm>
            <a:off x="4795965" y="1447800"/>
            <a:ext cx="4043108" cy="4648200"/>
          </a:xfrm>
          <a:prstGeom prst="rect">
            <a:avLst/>
          </a:prstGeom>
        </p:spPr>
      </p:pic>
    </p:spTree>
    <p:extLst>
      <p:ext uri="{BB962C8B-B14F-4D97-AF65-F5344CB8AC3E}">
        <p14:creationId xmlns:p14="http://schemas.microsoft.com/office/powerpoint/2010/main" val="23648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46E3-FE76-441D-8F1A-31BFB0446EA0}"/>
              </a:ext>
            </a:extLst>
          </p:cNvPr>
          <p:cNvSpPr>
            <a:spLocks noGrp="1"/>
          </p:cNvSpPr>
          <p:nvPr>
            <p:ph type="title"/>
          </p:nvPr>
        </p:nvSpPr>
        <p:spPr/>
        <p:txBody>
          <a:bodyPr>
            <a:normAutofit fontScale="90000"/>
          </a:bodyPr>
          <a:lstStyle/>
          <a:p>
            <a:r>
              <a:rPr lang="en-US" dirty="0"/>
              <a:t>Create a WPF Form Project</a:t>
            </a:r>
          </a:p>
        </p:txBody>
      </p:sp>
      <p:pic>
        <p:nvPicPr>
          <p:cNvPr id="4" name="Content Placeholder 3">
            <a:extLst>
              <a:ext uri="{FF2B5EF4-FFF2-40B4-BE49-F238E27FC236}">
                <a16:creationId xmlns:a16="http://schemas.microsoft.com/office/drawing/2014/main" id="{0E0D9515-8DC8-478B-B81E-E83986466158}"/>
              </a:ext>
            </a:extLst>
          </p:cNvPr>
          <p:cNvPicPr>
            <a:picLocks noGrp="1"/>
          </p:cNvPicPr>
          <p:nvPr>
            <p:ph sz="quarter" idx="10"/>
          </p:nvPr>
        </p:nvPicPr>
        <p:blipFill>
          <a:blip r:embed="rId3"/>
          <a:stretch>
            <a:fillRect/>
          </a:stretch>
        </p:blipFill>
        <p:spPr>
          <a:xfrm>
            <a:off x="2059692" y="1447800"/>
            <a:ext cx="9515654" cy="4648200"/>
          </a:xfrm>
          <a:prstGeom prst="rect">
            <a:avLst/>
          </a:prstGeom>
        </p:spPr>
      </p:pic>
    </p:spTree>
    <p:extLst>
      <p:ext uri="{BB962C8B-B14F-4D97-AF65-F5344CB8AC3E}">
        <p14:creationId xmlns:p14="http://schemas.microsoft.com/office/powerpoint/2010/main" val="133283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46E3-FE76-441D-8F1A-31BFB0446EA0}"/>
              </a:ext>
            </a:extLst>
          </p:cNvPr>
          <p:cNvSpPr>
            <a:spLocks noGrp="1"/>
          </p:cNvSpPr>
          <p:nvPr>
            <p:ph type="title"/>
          </p:nvPr>
        </p:nvSpPr>
        <p:spPr/>
        <p:txBody>
          <a:bodyPr>
            <a:normAutofit fontScale="90000"/>
          </a:bodyPr>
          <a:lstStyle/>
          <a:p>
            <a:r>
              <a:rPr lang="en-US" dirty="0"/>
              <a:t>The XAML Application Class</a:t>
            </a:r>
          </a:p>
        </p:txBody>
      </p:sp>
      <p:sp>
        <p:nvSpPr>
          <p:cNvPr id="13" name="Content Placeholder 12">
            <a:extLst>
              <a:ext uri="{FF2B5EF4-FFF2-40B4-BE49-F238E27FC236}">
                <a16:creationId xmlns:a16="http://schemas.microsoft.com/office/drawing/2014/main" id="{2A5713A8-8EA7-472F-A4CC-BFE7B05623DC}"/>
              </a:ext>
            </a:extLst>
          </p:cNvPr>
          <p:cNvSpPr>
            <a:spLocks noGrp="1"/>
          </p:cNvSpPr>
          <p:nvPr>
            <p:ph sz="quarter" idx="10"/>
          </p:nvPr>
        </p:nvSpPr>
        <p:spPr>
          <a:xfrm>
            <a:off x="1979612" y="1447808"/>
            <a:ext cx="9676359" cy="2438392"/>
          </a:xfrm>
        </p:spPr>
        <p:txBody>
          <a:bodyPr/>
          <a:lstStyle/>
          <a:p>
            <a:pPr marL="0" indent="0">
              <a:spcBef>
                <a:spcPts val="0"/>
              </a:spcBef>
              <a:buNone/>
            </a:pP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&lt;Application</a:t>
            </a:r>
            <a:r>
              <a:rPr lang="en-US" sz="16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x</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=“WPFApp1.App”</a:t>
            </a:r>
            <a:b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xmlns</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="http://schemas.microsoft.com/</a:t>
            </a:r>
            <a:r>
              <a:rPr lang="en-US" sz="16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winfx</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/2006/</a:t>
            </a:r>
            <a:r>
              <a:rPr lang="en-US" sz="16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xaml</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/presentation"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None/>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xmlns</a:t>
            </a:r>
            <a:r>
              <a:rPr lang="en-US" sz="16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16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x</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="http://schemas.microsoft.com/</a:t>
            </a:r>
            <a:r>
              <a:rPr lang="en-US" sz="16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winfx</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/2006/</a:t>
            </a:r>
            <a:r>
              <a:rPr lang="en-US" sz="16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xaml</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None/>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StartupUri</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="WPFWindow1.xaml"&gt;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None/>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sz="16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Application.Resources</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sz="16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Application.Resources</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Application</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indent="0">
              <a:buNone/>
            </a:pPr>
            <a:endParaRPr lang="en-US" sz="2000" dirty="0"/>
          </a:p>
        </p:txBody>
      </p:sp>
      <p:sp>
        <p:nvSpPr>
          <p:cNvPr id="14" name="TextBox 13">
            <a:extLst>
              <a:ext uri="{FF2B5EF4-FFF2-40B4-BE49-F238E27FC236}">
                <a16:creationId xmlns:a16="http://schemas.microsoft.com/office/drawing/2014/main" id="{60FEC70E-2531-47B2-8504-FC29828B7ED4}"/>
              </a:ext>
            </a:extLst>
          </p:cNvPr>
          <p:cNvSpPr txBox="1"/>
          <p:nvPr/>
        </p:nvSpPr>
        <p:spPr>
          <a:xfrm>
            <a:off x="6627812" y="3581400"/>
            <a:ext cx="5028159" cy="2800767"/>
          </a:xfrm>
          <a:prstGeom prst="rect">
            <a:avLst/>
          </a:prstGeom>
          <a:noFill/>
        </p:spPr>
        <p:txBody>
          <a:bodyPr wrap="square" rtlCol="0">
            <a:spAutoFit/>
          </a:bodyPr>
          <a:lstStyle/>
          <a:p>
            <a:r>
              <a:rPr lang="en-US" sz="1600" dirty="0">
                <a:latin typeface="Consolas" panose="020B0609020204030204" pitchFamily="49" charset="0"/>
              </a:rPr>
              <a:t>using </a:t>
            </a:r>
            <a:r>
              <a:rPr lang="en-US" sz="1600" dirty="0" err="1">
                <a:latin typeface="Consolas" panose="020B0609020204030204" pitchFamily="49" charset="0"/>
              </a:rPr>
              <a:t>System.Windows</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namespace WPFApp1</a:t>
            </a:r>
          </a:p>
          <a:p>
            <a:r>
              <a:rPr lang="en-US" sz="1600" dirty="0">
                <a:latin typeface="Consolas" panose="020B0609020204030204" pitchFamily="49" charset="0"/>
              </a:rPr>
              <a:t>{</a:t>
            </a:r>
          </a:p>
          <a:p>
            <a:r>
              <a:rPr lang="en-US" sz="1600" dirty="0">
                <a:latin typeface="Consolas" panose="020B0609020204030204" pitchFamily="49" charset="0"/>
              </a:rPr>
              <a:t>    /// &lt;summary&gt;</a:t>
            </a:r>
          </a:p>
          <a:p>
            <a:r>
              <a:rPr lang="en-US" sz="1600" dirty="0">
                <a:latin typeface="Consolas" panose="020B0609020204030204" pitchFamily="49" charset="0"/>
              </a:rPr>
              <a:t>    /// Interaction logic for </a:t>
            </a:r>
            <a:r>
              <a:rPr lang="en-US" sz="1600" dirty="0" err="1">
                <a:latin typeface="Consolas" panose="020B0609020204030204" pitchFamily="49" charset="0"/>
              </a:rPr>
              <a:t>App.xaml</a:t>
            </a:r>
            <a:endParaRPr lang="en-US" sz="1600" dirty="0">
              <a:latin typeface="Consolas" panose="020B0609020204030204" pitchFamily="49" charset="0"/>
            </a:endParaRPr>
          </a:p>
          <a:p>
            <a:r>
              <a:rPr lang="en-US" sz="1600" dirty="0">
                <a:latin typeface="Consolas" panose="020B0609020204030204" pitchFamily="49" charset="0"/>
              </a:rPr>
              <a:t>    /// &lt;/summary&gt;</a:t>
            </a:r>
          </a:p>
          <a:p>
            <a:r>
              <a:rPr lang="en-US" sz="1600" dirty="0">
                <a:latin typeface="Consolas" panose="020B0609020204030204" pitchFamily="49" charset="0"/>
              </a:rPr>
              <a:t>    public partial class App : Application</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172463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Our first WPF Form</a:t>
            </a:r>
          </a:p>
        </p:txBody>
      </p:sp>
      <p:pic>
        <p:nvPicPr>
          <p:cNvPr id="2" name="Content Placeholder 1">
            <a:extLst>
              <a:ext uri="{FF2B5EF4-FFF2-40B4-BE49-F238E27FC236}">
                <a16:creationId xmlns:a16="http://schemas.microsoft.com/office/drawing/2014/main" id="{DDAD1FB0-ABD8-41AC-8E36-40F71B65F636}"/>
              </a:ext>
            </a:extLst>
          </p:cNvPr>
          <p:cNvPicPr>
            <a:picLocks noGrp="1" noChangeAspect="1"/>
          </p:cNvPicPr>
          <p:nvPr>
            <p:ph sz="quarter" idx="10"/>
          </p:nvPr>
        </p:nvPicPr>
        <p:blipFill>
          <a:blip r:embed="rId3"/>
          <a:stretch>
            <a:fillRect/>
          </a:stretch>
        </p:blipFill>
        <p:spPr>
          <a:xfrm>
            <a:off x="3960812" y="1828800"/>
            <a:ext cx="5789643" cy="3886200"/>
          </a:xfrm>
          <a:prstGeom prst="rect">
            <a:avLst/>
          </a:prstGeom>
        </p:spPr>
      </p:pic>
    </p:spTree>
    <p:extLst>
      <p:ext uri="{BB962C8B-B14F-4D97-AF65-F5344CB8AC3E}">
        <p14:creationId xmlns:p14="http://schemas.microsoft.com/office/powerpoint/2010/main" val="286714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Adding Controls</a:t>
            </a:r>
          </a:p>
        </p:txBody>
      </p:sp>
      <p:sp>
        <p:nvSpPr>
          <p:cNvPr id="5" name="Content Placeholder 4">
            <a:extLst>
              <a:ext uri="{FF2B5EF4-FFF2-40B4-BE49-F238E27FC236}">
                <a16:creationId xmlns:a16="http://schemas.microsoft.com/office/drawing/2014/main" id="{ACE41CA9-CEC2-4E5B-AF5D-CA3A736414E6}"/>
              </a:ext>
            </a:extLst>
          </p:cNvPr>
          <p:cNvSpPr>
            <a:spLocks noGrp="1"/>
          </p:cNvSpPr>
          <p:nvPr>
            <p:ph sz="quarter" idx="10"/>
          </p:nvPr>
        </p:nvSpPr>
        <p:spPr/>
        <p:txBody>
          <a:bodyPr/>
          <a:lstStyle/>
          <a:p>
            <a:r>
              <a:rPr lang="en-US" dirty="0"/>
              <a:t>You can’t</a:t>
            </a:r>
          </a:p>
          <a:p>
            <a:r>
              <a:rPr lang="en-US" dirty="0"/>
              <a:t>(Directly)</a:t>
            </a:r>
          </a:p>
          <a:p>
            <a:r>
              <a:rPr lang="en-US" dirty="0"/>
              <a:t>Start with a layout container</a:t>
            </a:r>
          </a:p>
        </p:txBody>
      </p:sp>
    </p:spTree>
    <p:extLst>
      <p:ext uri="{BB962C8B-B14F-4D97-AF65-F5344CB8AC3E}">
        <p14:creationId xmlns:p14="http://schemas.microsoft.com/office/powerpoint/2010/main" val="10803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Layout Container</a:t>
            </a:r>
          </a:p>
        </p:txBody>
      </p:sp>
      <p:sp>
        <p:nvSpPr>
          <p:cNvPr id="5" name="Content Placeholder 4">
            <a:extLst>
              <a:ext uri="{FF2B5EF4-FFF2-40B4-BE49-F238E27FC236}">
                <a16:creationId xmlns:a16="http://schemas.microsoft.com/office/drawing/2014/main" id="{ACE41CA9-CEC2-4E5B-AF5D-CA3A736414E6}"/>
              </a:ext>
            </a:extLst>
          </p:cNvPr>
          <p:cNvSpPr>
            <a:spLocks noGrp="1"/>
          </p:cNvSpPr>
          <p:nvPr>
            <p:ph sz="quarter" idx="10"/>
          </p:nvPr>
        </p:nvSpPr>
        <p:spPr/>
        <p:txBody>
          <a:bodyPr/>
          <a:lstStyle/>
          <a:p>
            <a:r>
              <a:rPr lang="en-US" dirty="0"/>
              <a:t>You can’t</a:t>
            </a:r>
          </a:p>
          <a:p>
            <a:r>
              <a:rPr lang="en-US" dirty="0"/>
              <a:t>(Directly)</a:t>
            </a:r>
          </a:p>
          <a:p>
            <a:r>
              <a:rPr lang="en-US" dirty="0"/>
              <a:t>Start with a layout container</a:t>
            </a:r>
          </a:p>
        </p:txBody>
      </p:sp>
      <p:pic>
        <p:nvPicPr>
          <p:cNvPr id="6" name="Picture 5" descr="Graphical user interface&#10;&#10;Description automatically generated">
            <a:extLst>
              <a:ext uri="{FF2B5EF4-FFF2-40B4-BE49-F238E27FC236}">
                <a16:creationId xmlns:a16="http://schemas.microsoft.com/office/drawing/2014/main" id="{F5F865DF-BAB8-4682-AC47-47C417D13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2" y="3429000"/>
            <a:ext cx="3810000" cy="2857500"/>
          </a:xfrm>
          <a:prstGeom prst="rect">
            <a:avLst/>
          </a:prstGeom>
        </p:spPr>
      </p:pic>
    </p:spTree>
    <p:extLst>
      <p:ext uri="{BB962C8B-B14F-4D97-AF65-F5344CB8AC3E}">
        <p14:creationId xmlns:p14="http://schemas.microsoft.com/office/powerpoint/2010/main" val="13980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Layout Container</a:t>
            </a:r>
          </a:p>
        </p:txBody>
      </p:sp>
      <p:sp>
        <p:nvSpPr>
          <p:cNvPr id="5" name="Content Placeholder 4">
            <a:extLst>
              <a:ext uri="{FF2B5EF4-FFF2-40B4-BE49-F238E27FC236}">
                <a16:creationId xmlns:a16="http://schemas.microsoft.com/office/drawing/2014/main" id="{ACE41CA9-CEC2-4E5B-AF5D-CA3A736414E6}"/>
              </a:ext>
            </a:extLst>
          </p:cNvPr>
          <p:cNvSpPr>
            <a:spLocks noGrp="1"/>
          </p:cNvSpPr>
          <p:nvPr>
            <p:ph sz="quarter" idx="10"/>
          </p:nvPr>
        </p:nvSpPr>
        <p:spPr/>
        <p:txBody>
          <a:bodyPr/>
          <a:lstStyle/>
          <a:p>
            <a:pPr lvl="0"/>
            <a:r>
              <a:rPr lang="en-US" sz="1800" dirty="0"/>
              <a:t>Canvas: This is the most like a FoxPro container, where you have to position the objects manually into the space available.</a:t>
            </a:r>
          </a:p>
          <a:p>
            <a:pPr lvl="0"/>
            <a:r>
              <a:rPr lang="en-US" sz="1800" dirty="0"/>
              <a:t>Grid: Every control you add goes into a subsequent checkerboard row or column.</a:t>
            </a:r>
          </a:p>
          <a:p>
            <a:pPr lvl="0"/>
            <a:r>
              <a:rPr lang="en-US" sz="1800" dirty="0" err="1"/>
              <a:t>StackPanel</a:t>
            </a:r>
            <a:r>
              <a:rPr lang="en-US" sz="1800" dirty="0"/>
              <a:t>: Every control you add goes next to or below the previous object, depending on orientation.</a:t>
            </a:r>
          </a:p>
          <a:p>
            <a:pPr lvl="0"/>
            <a:r>
              <a:rPr lang="en-US" sz="1800" dirty="0" err="1"/>
              <a:t>WrapPanel</a:t>
            </a:r>
            <a:r>
              <a:rPr lang="en-US" sz="1800" dirty="0"/>
              <a:t>: Every control you add goes next to the previous one, and wraps around when the horizontal edge is reached.</a:t>
            </a:r>
          </a:p>
          <a:p>
            <a:pPr lvl="0"/>
            <a:r>
              <a:rPr lang="en-US" sz="1800" dirty="0" err="1"/>
              <a:t>DockPanel</a:t>
            </a:r>
            <a:r>
              <a:rPr lang="en-US" sz="1800" dirty="0"/>
              <a:t>: Much like VFPs </a:t>
            </a:r>
            <a:r>
              <a:rPr lang="en-US" sz="1800" dirty="0" err="1"/>
              <a:t>dockable</a:t>
            </a:r>
            <a:r>
              <a:rPr lang="en-US" sz="1800" dirty="0"/>
              <a:t> containers, these get positioned along the edges, or in the center, of its parent container.</a:t>
            </a:r>
          </a:p>
          <a:p>
            <a:pPr lvl="0"/>
            <a:r>
              <a:rPr lang="en-US" sz="1800" dirty="0" err="1"/>
              <a:t>ToolBarPanel</a:t>
            </a:r>
            <a:r>
              <a:rPr lang="en-US" sz="1800" dirty="0"/>
              <a:t>: A subclass of the </a:t>
            </a:r>
            <a:r>
              <a:rPr lang="en-US" sz="1800" dirty="0" err="1"/>
              <a:t>StackPanel</a:t>
            </a:r>
            <a:r>
              <a:rPr lang="en-US" sz="1800" dirty="0"/>
              <a:t> that puts extra controls into an “Overflow” area if they don’t fit.</a:t>
            </a:r>
            <a:br>
              <a:rPr lang="en-US" sz="1800" dirty="0"/>
            </a:br>
            <a:endParaRPr lang="en-US" dirty="0"/>
          </a:p>
        </p:txBody>
      </p:sp>
    </p:spTree>
    <p:extLst>
      <p:ext uri="{BB962C8B-B14F-4D97-AF65-F5344CB8AC3E}">
        <p14:creationId xmlns:p14="http://schemas.microsoft.com/office/powerpoint/2010/main" val="124828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Agenda</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9675812" cy="4648200"/>
          </a:xfrm>
        </p:spPr>
        <p:txBody>
          <a:bodyPr/>
          <a:lstStyle/>
          <a:p>
            <a:pPr marL="514350" indent="-514350">
              <a:buFont typeface="+mj-lt"/>
              <a:buAutoNum type="arabicPeriod"/>
            </a:pPr>
            <a:r>
              <a:rPr lang="en-US" dirty="0"/>
              <a:t>Take a look at our sample FoxPro application</a:t>
            </a:r>
          </a:p>
          <a:p>
            <a:pPr marL="514350" indent="-514350">
              <a:buFont typeface="+mj-lt"/>
              <a:buAutoNum type="arabicPeriod"/>
            </a:pPr>
            <a:r>
              <a:rPr lang="en-US" dirty="0"/>
              <a:t>Create a new X# solution in Visual Studio</a:t>
            </a:r>
          </a:p>
          <a:p>
            <a:pPr marL="514350" indent="-514350">
              <a:buFont typeface="+mj-lt"/>
              <a:buAutoNum type="arabicPeriod"/>
            </a:pPr>
            <a:r>
              <a:rPr lang="en-US" b="1" dirty="0"/>
              <a:t>Write and test our business objects</a:t>
            </a:r>
          </a:p>
          <a:p>
            <a:pPr marL="514350" indent="-514350">
              <a:buFont typeface="+mj-lt"/>
              <a:buAutoNum type="arabicPeriod"/>
            </a:pPr>
            <a:r>
              <a:rPr lang="en-US" dirty="0"/>
              <a:t>Create a custom control and XAML form for UI</a:t>
            </a:r>
          </a:p>
          <a:p>
            <a:pPr marL="514350" indent="-514350">
              <a:buFont typeface="+mj-lt"/>
              <a:buAutoNum type="arabicPeriod"/>
            </a:pPr>
            <a:r>
              <a:rPr lang="en-US" dirty="0"/>
              <a:t>Q&amp;A afterwards</a:t>
            </a:r>
          </a:p>
          <a:p>
            <a:pPr marL="0" indent="0">
              <a:buNone/>
            </a:pPr>
            <a:endParaRPr lang="en-US" dirty="0"/>
          </a:p>
          <a:p>
            <a:endParaRPr lang="en-US" dirty="0"/>
          </a:p>
        </p:txBody>
      </p:sp>
    </p:spTree>
    <p:extLst>
      <p:ext uri="{BB962C8B-B14F-4D97-AF65-F5344CB8AC3E}">
        <p14:creationId xmlns:p14="http://schemas.microsoft.com/office/powerpoint/2010/main" val="116916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Adding buttons into panels</a:t>
            </a:r>
          </a:p>
        </p:txBody>
      </p:sp>
      <p:sp>
        <p:nvSpPr>
          <p:cNvPr id="5" name="Content Placeholder 4">
            <a:extLst>
              <a:ext uri="{FF2B5EF4-FFF2-40B4-BE49-F238E27FC236}">
                <a16:creationId xmlns:a16="http://schemas.microsoft.com/office/drawing/2014/main" id="{ACE41CA9-CEC2-4E5B-AF5D-CA3A736414E6}"/>
              </a:ext>
            </a:extLst>
          </p:cNvPr>
          <p:cNvSpPr>
            <a:spLocks noGrp="1"/>
          </p:cNvSpPr>
          <p:nvPr>
            <p:ph sz="quarter" idx="10"/>
          </p:nvPr>
        </p:nvSpPr>
        <p:spPr>
          <a:xfrm>
            <a:off x="1980653" y="1524000"/>
            <a:ext cx="9676359" cy="4648192"/>
          </a:xfrm>
        </p:spPr>
        <p:txBody>
          <a:bodyPr/>
          <a:lstStyle/>
          <a:p>
            <a:pPr marL="0" lvl="0" indent="0">
              <a:buNone/>
            </a:pPr>
            <a:br>
              <a:rPr lang="en-US" sz="1800" dirty="0"/>
            </a:br>
            <a:endParaRPr lang="en-US" dirty="0"/>
          </a:p>
        </p:txBody>
      </p:sp>
      <p:sp>
        <p:nvSpPr>
          <p:cNvPr id="2" name="TextBox 1">
            <a:extLst>
              <a:ext uri="{FF2B5EF4-FFF2-40B4-BE49-F238E27FC236}">
                <a16:creationId xmlns:a16="http://schemas.microsoft.com/office/drawing/2014/main" id="{F480ACD1-78AF-4574-9A72-BAC4155FA846}"/>
              </a:ext>
            </a:extLst>
          </p:cNvPr>
          <p:cNvSpPr txBox="1"/>
          <p:nvPr/>
        </p:nvSpPr>
        <p:spPr>
          <a:xfrm>
            <a:off x="1751012" y="1524000"/>
            <a:ext cx="9829800" cy="5078313"/>
          </a:xfrm>
          <a:prstGeom prst="rect">
            <a:avLst/>
          </a:prstGeom>
          <a:noFill/>
        </p:spPr>
        <p:txBody>
          <a:bodyPr wrap="square" rtlCol="0">
            <a:spAutoFit/>
          </a:bodyPr>
          <a:lstStyle/>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FF"/>
                </a:solidFill>
                <a:latin typeface="Consolas" panose="020B0609020204030204" pitchFamily="49" charset="0"/>
              </a:rPr>
              <a:t>&lt;</a:t>
            </a:r>
            <a:r>
              <a:rPr lang="en-US" sz="1800" dirty="0">
                <a:solidFill>
                  <a:srgbClr val="A31515"/>
                </a:solidFill>
                <a:latin typeface="Consolas" panose="020B0609020204030204" pitchFamily="49" charset="0"/>
              </a:rPr>
              <a:t>Window … </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br>
              <a:rPr lang="en-US" sz="1800" dirty="0">
                <a:solidFill>
                  <a:srgbClr val="A31515"/>
                </a:solidFill>
                <a:latin typeface="Consolas" panose="020B0609020204030204" pitchFamily="49" charset="0"/>
              </a:rPr>
            </a:b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StackPanel</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Orientation</a:t>
            </a:r>
            <a:r>
              <a:rPr lang="en-US" sz="1800" dirty="0">
                <a:latin typeface="Consolas" panose="020B0609020204030204" pitchFamily="49" charset="0"/>
                <a:ea typeface="Times New Roman" panose="02020603050405020304" pitchFamily="18" charset="0"/>
                <a:cs typeface="Times New Roman" panose="02020603050405020304" pitchFamily="18" charset="0"/>
              </a:rPr>
              <a:t>="Vertical"&gt;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ToolBarPanel</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Height</a:t>
            </a:r>
            <a:r>
              <a:rPr lang="en-US" sz="1800" dirty="0">
                <a:latin typeface="Consolas" panose="020B0609020204030204" pitchFamily="49" charset="0"/>
                <a:ea typeface="Times New Roman" panose="02020603050405020304" pitchFamily="18" charset="0"/>
                <a:cs typeface="Times New Roman" panose="02020603050405020304" pitchFamily="18" charset="0"/>
              </a:rPr>
              <a:t>="60"</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Orientation</a:t>
            </a:r>
            <a:r>
              <a:rPr lang="en-US" sz="1800" dirty="0">
                <a:latin typeface="Consolas" panose="020B0609020204030204" pitchFamily="49" charset="0"/>
                <a:ea typeface="Times New Roman" panose="02020603050405020304" pitchFamily="18" charset="0"/>
                <a:cs typeface="Times New Roman" panose="02020603050405020304" pitchFamily="18" charset="0"/>
              </a:rPr>
              <a:t>="Horizontal"</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HorizontalAlignment</a:t>
            </a:r>
            <a:r>
              <a:rPr lang="en-US" sz="1800" dirty="0">
                <a:latin typeface="Consolas" panose="020B0609020204030204" pitchFamily="49" charset="0"/>
                <a:ea typeface="Times New Roman" panose="02020603050405020304" pitchFamily="18" charset="0"/>
                <a:cs typeface="Times New Roman" panose="02020603050405020304" pitchFamily="18" charset="0"/>
              </a:rPr>
              <a:t>="Right"&gt;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Button</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Background</a:t>
            </a:r>
            <a:r>
              <a:rPr lang="en-US" sz="1800" dirty="0">
                <a:latin typeface="Consolas" panose="020B0609020204030204" pitchFamily="49" charset="0"/>
                <a:ea typeface="Times New Roman" panose="02020603050405020304" pitchFamily="18" charset="0"/>
                <a:cs typeface="Times New Roman" panose="02020603050405020304" pitchFamily="18" charset="0"/>
              </a:rPr>
              <a:t>="Transparent"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BorderThickness</a:t>
            </a:r>
            <a:r>
              <a:rPr lang="en-US" sz="1800" dirty="0">
                <a:latin typeface="Consolas" panose="020B0609020204030204" pitchFamily="49" charset="0"/>
                <a:ea typeface="Times New Roman" panose="02020603050405020304" pitchFamily="18" charset="0"/>
                <a:cs typeface="Times New Roman" panose="02020603050405020304" pitchFamily="18" charset="0"/>
              </a:rPr>
              <a:t>="0"&gt;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Image</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Name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imgNew</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Source</a:t>
            </a:r>
            <a:r>
              <a:rPr lang="en-US" sz="1800" dirty="0">
                <a:latin typeface="Consolas" panose="020B0609020204030204" pitchFamily="49" charset="0"/>
                <a:ea typeface="Times New Roman" panose="02020603050405020304" pitchFamily="18" charset="0"/>
                <a:cs typeface="Times New Roman" panose="02020603050405020304" pitchFamily="18" charset="0"/>
              </a:rPr>
              <a:t>="Images\Ribbon.png"</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Height</a:t>
            </a:r>
            <a:r>
              <a:rPr lang="en-US" sz="1800" dirty="0">
                <a:latin typeface="Consolas" panose="020B0609020204030204" pitchFamily="49" charset="0"/>
                <a:ea typeface="Times New Roman" panose="02020603050405020304" pitchFamily="18" charset="0"/>
                <a:cs typeface="Times New Roman" panose="02020603050405020304" pitchFamily="18" charset="0"/>
              </a:rPr>
              <a:t>="24px"</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Width</a:t>
            </a:r>
            <a:r>
              <a:rPr lang="en-US" sz="1800" dirty="0">
                <a:latin typeface="Consolas" panose="020B0609020204030204" pitchFamily="49" charset="0"/>
                <a:ea typeface="Times New Roman" panose="02020603050405020304" pitchFamily="18" charset="0"/>
                <a:cs typeface="Times New Roman" panose="02020603050405020304" pitchFamily="18" charset="0"/>
              </a:rPr>
              <a:t>="24px"</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HorizontalAlignment</a:t>
            </a:r>
            <a:r>
              <a:rPr lang="en-US" sz="1800" dirty="0">
                <a:latin typeface="Consolas" panose="020B0609020204030204" pitchFamily="49" charset="0"/>
                <a:ea typeface="Times New Roman" panose="02020603050405020304" pitchFamily="18" charset="0"/>
                <a:cs typeface="Times New Roman" panose="02020603050405020304" pitchFamily="18" charset="0"/>
              </a:rPr>
              <a:t>="Right"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Margin</a:t>
            </a:r>
            <a:r>
              <a:rPr lang="en-US" sz="1800" dirty="0">
                <a:latin typeface="Consolas" panose="020B0609020204030204" pitchFamily="49" charset="0"/>
                <a:ea typeface="Times New Roman" panose="02020603050405020304" pitchFamily="18" charset="0"/>
                <a:cs typeface="Times New Roman" panose="02020603050405020304" pitchFamily="18" charset="0"/>
              </a:rPr>
              <a:t>="10"</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ToolTip</a:t>
            </a:r>
            <a:r>
              <a:rPr lang="en-US" sz="1800" dirty="0">
                <a:latin typeface="Consolas" panose="020B0609020204030204" pitchFamily="49" charset="0"/>
                <a:ea typeface="Times New Roman" panose="02020603050405020304" pitchFamily="18" charset="0"/>
                <a:cs typeface="Times New Roman" panose="02020603050405020304" pitchFamily="18" charset="0"/>
              </a:rPr>
              <a:t>="Add Task"&gt;&lt;/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Image</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Button</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Button</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Background</a:t>
            </a:r>
            <a:r>
              <a:rPr lang="en-US" sz="1800" dirty="0">
                <a:latin typeface="Consolas" panose="020B0609020204030204" pitchFamily="49" charset="0"/>
                <a:ea typeface="Times New Roman" panose="02020603050405020304" pitchFamily="18" charset="0"/>
                <a:cs typeface="Times New Roman" panose="02020603050405020304" pitchFamily="18" charset="0"/>
              </a:rPr>
              <a:t>="Transparent"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BorderThickness</a:t>
            </a:r>
            <a:r>
              <a:rPr lang="en-US" sz="1800" dirty="0">
                <a:latin typeface="Consolas" panose="020B0609020204030204" pitchFamily="49" charset="0"/>
                <a:ea typeface="Times New Roman" panose="02020603050405020304" pitchFamily="18" charset="0"/>
                <a:cs typeface="Times New Roman" panose="02020603050405020304" pitchFamily="18" charset="0"/>
              </a:rPr>
              <a:t>="0"&gt;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latin typeface="Consolas" panose="020B0609020204030204" pitchFamily="49" charset="0"/>
                <a:ea typeface="Times New Roman" panose="02020603050405020304" pitchFamily="18" charset="0"/>
                <a:cs typeface="Times New Roman" panose="02020603050405020304" pitchFamily="18" charset="0"/>
              </a:rPr>
              <a:t>        &lt;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Image</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Name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imgPrint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Source</a:t>
            </a:r>
            <a:r>
              <a:rPr lang="en-US" sz="1800" dirty="0">
                <a:latin typeface="Consolas" panose="020B0609020204030204" pitchFamily="49" charset="0"/>
                <a:ea typeface="Times New Roman" panose="02020603050405020304" pitchFamily="18" charset="0"/>
                <a:cs typeface="Times New Roman" panose="02020603050405020304" pitchFamily="18" charset="0"/>
              </a:rPr>
              <a:t>="Images\Print.png"</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Height</a:t>
            </a:r>
            <a:r>
              <a:rPr lang="en-US" sz="1800" dirty="0">
                <a:latin typeface="Consolas" panose="020B0609020204030204" pitchFamily="49" charset="0"/>
                <a:ea typeface="Times New Roman" panose="02020603050405020304" pitchFamily="18" charset="0"/>
                <a:cs typeface="Times New Roman" panose="02020603050405020304" pitchFamily="18" charset="0"/>
              </a:rPr>
              <a:t>="24px"</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Width</a:t>
            </a:r>
            <a:r>
              <a:rPr lang="en-US" sz="1800" dirty="0">
                <a:latin typeface="Consolas" panose="020B0609020204030204" pitchFamily="49" charset="0"/>
                <a:ea typeface="Times New Roman" panose="02020603050405020304" pitchFamily="18" charset="0"/>
                <a:cs typeface="Times New Roman" panose="02020603050405020304" pitchFamily="18" charset="0"/>
              </a:rPr>
              <a:t>="24px"</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HorizontalAlignment</a:t>
            </a:r>
            <a:r>
              <a:rPr lang="en-US" sz="1800" dirty="0">
                <a:latin typeface="Consolas" panose="020B0609020204030204" pitchFamily="49" charset="0"/>
                <a:ea typeface="Times New Roman" panose="02020603050405020304" pitchFamily="18" charset="0"/>
                <a:cs typeface="Times New Roman" panose="02020603050405020304" pitchFamily="18" charset="0"/>
              </a:rPr>
              <a:t>="Right"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Margin</a:t>
            </a:r>
            <a:r>
              <a:rPr lang="en-US" sz="1800" dirty="0">
                <a:latin typeface="Consolas" panose="020B0609020204030204" pitchFamily="49" charset="0"/>
                <a:ea typeface="Times New Roman" panose="02020603050405020304" pitchFamily="18" charset="0"/>
                <a:cs typeface="Times New Roman" panose="02020603050405020304" pitchFamily="18" charset="0"/>
              </a:rPr>
              <a:t>="10"</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ToolTip</a:t>
            </a:r>
            <a:r>
              <a:rPr lang="en-US" sz="1800" dirty="0">
                <a:latin typeface="Consolas" panose="020B0609020204030204" pitchFamily="49" charset="0"/>
                <a:ea typeface="Times New Roman" panose="02020603050405020304" pitchFamily="18" charset="0"/>
                <a:cs typeface="Times New Roman" panose="02020603050405020304" pitchFamily="18" charset="0"/>
              </a:rPr>
              <a:t>="Print To-Do List"&gt;&lt;/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Image</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Button</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ToolBarPanel</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p>
          <a:p>
            <a:pPr>
              <a:spcAft>
                <a:spcPts val="1200"/>
              </a:spcAft>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StackPanel</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br>
              <a:rPr lang="en-US" sz="1800" dirty="0">
                <a:latin typeface="Consolas" panose="020B0609020204030204" pitchFamily="49" charset="0"/>
                <a:ea typeface="Times New Roman" panose="02020603050405020304" pitchFamily="18" charset="0"/>
                <a:cs typeface="Times New Roman" panose="02020603050405020304" pitchFamily="18" charset="0"/>
              </a:rPr>
            </a:br>
            <a:r>
              <a:rPr lang="en-US" sz="1800" dirty="0">
                <a:solidFill>
                  <a:srgbClr val="0000FF"/>
                </a:solidFill>
                <a:latin typeface="Consolas" panose="020B0609020204030204" pitchFamily="49" charset="0"/>
              </a:rPr>
              <a:t>&lt;/</a:t>
            </a:r>
            <a:r>
              <a:rPr lang="en-US" sz="1800" dirty="0">
                <a:solidFill>
                  <a:srgbClr val="A31515"/>
                </a:solidFill>
                <a:latin typeface="Consolas" panose="020B0609020204030204" pitchFamily="49" charset="0"/>
              </a:rPr>
              <a:t>Window</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br>
              <a:rPr lang="en-US" sz="1800" dirty="0">
                <a:solidFill>
                  <a:srgbClr val="A31515"/>
                </a:solidFill>
                <a:latin typeface="Consolas" panose="020B0609020204030204" pitchFamily="49" charset="0"/>
              </a:rPr>
            </a:br>
            <a:endParaRPr lang="en-US" sz="180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63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Binding Events to Controls</a:t>
            </a:r>
          </a:p>
        </p:txBody>
      </p:sp>
      <p:sp>
        <p:nvSpPr>
          <p:cNvPr id="5" name="Content Placeholder 4">
            <a:extLst>
              <a:ext uri="{FF2B5EF4-FFF2-40B4-BE49-F238E27FC236}">
                <a16:creationId xmlns:a16="http://schemas.microsoft.com/office/drawing/2014/main" id="{ACE41CA9-CEC2-4E5B-AF5D-CA3A736414E6}"/>
              </a:ext>
            </a:extLst>
          </p:cNvPr>
          <p:cNvSpPr>
            <a:spLocks noGrp="1"/>
          </p:cNvSpPr>
          <p:nvPr>
            <p:ph sz="quarter" idx="10"/>
          </p:nvPr>
        </p:nvSpPr>
        <p:spPr>
          <a:xfrm>
            <a:off x="1980653" y="1524000"/>
            <a:ext cx="9676359" cy="2667000"/>
          </a:xfrm>
        </p:spPr>
        <p:txBody>
          <a:bodyPr/>
          <a:lstStyle/>
          <a:p>
            <a:pPr marL="0" lvl="0" indent="0">
              <a:buNone/>
            </a:pPr>
            <a:br>
              <a:rPr lang="en-US" sz="1800" dirty="0"/>
            </a:br>
            <a:endParaRPr lang="en-US" dirty="0"/>
          </a:p>
        </p:txBody>
      </p:sp>
      <p:sp>
        <p:nvSpPr>
          <p:cNvPr id="2" name="TextBox 1">
            <a:extLst>
              <a:ext uri="{FF2B5EF4-FFF2-40B4-BE49-F238E27FC236}">
                <a16:creationId xmlns:a16="http://schemas.microsoft.com/office/drawing/2014/main" id="{F480ACD1-78AF-4574-9A72-BAC4155FA846}"/>
              </a:ext>
            </a:extLst>
          </p:cNvPr>
          <p:cNvSpPr txBox="1"/>
          <p:nvPr/>
        </p:nvSpPr>
        <p:spPr>
          <a:xfrm>
            <a:off x="1751012" y="1524000"/>
            <a:ext cx="9829800" cy="2554545"/>
          </a:xfrm>
          <a:prstGeom prst="rect">
            <a:avLst/>
          </a:prstGeom>
          <a:noFill/>
        </p:spPr>
        <p:txBody>
          <a:bodyPr wrap="square" rtlCol="0">
            <a:spAutoFit/>
          </a:bodyPr>
          <a:lstStyle/>
          <a:p>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sz="20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Window.CommandBindings</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endParaRPr lang="en-US" sz="2000" dirty="0">
              <a:latin typeface="Consolas" panose="020B0609020204030204" pitchFamily="49" charset="0"/>
              <a:ea typeface="Times New Roman" panose="02020603050405020304" pitchFamily="18"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sz="20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CommandBinding</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Command</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ApplicationCommands.New</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b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b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Executed</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NewCommand_Executed</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b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b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CanExecute</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NewCommand_CanExecute</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/&gt;</a:t>
            </a:r>
            <a:endParaRPr lang="en-US" sz="2000" dirty="0">
              <a:latin typeface="Consolas" panose="020B0609020204030204" pitchFamily="49" charset="0"/>
              <a:ea typeface="Times New Roman" panose="02020603050405020304" pitchFamily="18"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sz="20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CommandBinding</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Command</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ApplicationCommands.Print</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b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b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Executed</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PrintCommand_Executed</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b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b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CanExecute</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PrintCommand_CanExecute</a:t>
            </a:r>
            <a:r>
              <a:rPr lang="en-US" sz="20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/&gt;</a:t>
            </a:r>
            <a:endParaRPr lang="en-US" sz="2000" dirty="0">
              <a:latin typeface="Consolas" panose="020B0609020204030204" pitchFamily="49" charset="0"/>
              <a:ea typeface="Times New Roman" panose="02020603050405020304" pitchFamily="18" charset="0"/>
              <a:cs typeface="Times New Roman" panose="02020603050405020304" pitchFamily="18" charset="0"/>
            </a:endParaRPr>
          </a:p>
          <a:p>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20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Window.CommandBindings</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23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Binding Events to Controls</a:t>
            </a:r>
          </a:p>
        </p:txBody>
      </p:sp>
      <p:sp>
        <p:nvSpPr>
          <p:cNvPr id="5" name="Content Placeholder 4">
            <a:extLst>
              <a:ext uri="{FF2B5EF4-FFF2-40B4-BE49-F238E27FC236}">
                <a16:creationId xmlns:a16="http://schemas.microsoft.com/office/drawing/2014/main" id="{ACE41CA9-CEC2-4E5B-AF5D-CA3A736414E6}"/>
              </a:ext>
            </a:extLst>
          </p:cNvPr>
          <p:cNvSpPr>
            <a:spLocks noGrp="1"/>
          </p:cNvSpPr>
          <p:nvPr>
            <p:ph sz="quarter" idx="10"/>
          </p:nvPr>
        </p:nvSpPr>
        <p:spPr>
          <a:xfrm>
            <a:off x="1980653" y="1524000"/>
            <a:ext cx="9676359" cy="2667000"/>
          </a:xfrm>
        </p:spPr>
        <p:txBody>
          <a:bodyPr/>
          <a:lstStyle/>
          <a:p>
            <a:pPr marL="0" lvl="0" indent="0">
              <a:buNone/>
            </a:pPr>
            <a:br>
              <a:rPr lang="en-US" sz="1800" dirty="0"/>
            </a:br>
            <a:endParaRPr lang="en-US" dirty="0"/>
          </a:p>
        </p:txBody>
      </p:sp>
      <p:sp>
        <p:nvSpPr>
          <p:cNvPr id="2" name="TextBox 1">
            <a:extLst>
              <a:ext uri="{FF2B5EF4-FFF2-40B4-BE49-F238E27FC236}">
                <a16:creationId xmlns:a16="http://schemas.microsoft.com/office/drawing/2014/main" id="{F480ACD1-78AF-4574-9A72-BAC4155FA846}"/>
              </a:ext>
            </a:extLst>
          </p:cNvPr>
          <p:cNvSpPr txBox="1"/>
          <p:nvPr/>
        </p:nvSpPr>
        <p:spPr>
          <a:xfrm>
            <a:off x="1751012" y="1524000"/>
            <a:ext cx="9829800" cy="2062103"/>
          </a:xfrm>
          <a:prstGeom prst="rect">
            <a:avLst/>
          </a:prstGeom>
          <a:noFill/>
        </p:spPr>
        <p:txBody>
          <a:bodyPr wrap="square" rtlCol="0">
            <a:spAutoFit/>
          </a:bodyPr>
          <a:lstStyle/>
          <a:p>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NewCommand_CanExecute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16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CanExecuteRoutedEventArgs</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dirty="0">
              <a:latin typeface="Cambria" panose="02040503050406030204" pitchFamily="18" charset="0"/>
              <a:ea typeface="Times New Roman" panose="02020603050405020304" pitchFamily="18" charset="0"/>
              <a:cs typeface="Times New Roman" panose="02020603050405020304" pitchFamily="18" charset="0"/>
            </a:endParaRPr>
          </a:p>
          <a:p>
            <a:pPr indent="457200"/>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e.CanExecute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true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NewCommand_Executed</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16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ExecutedRoutedEventArgs</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dirty="0">
              <a:latin typeface="Cambria" panose="02040503050406030204" pitchFamily="18" charset="0"/>
              <a:ea typeface="Times New Roman" panose="02020603050405020304" pitchFamily="18" charset="0"/>
              <a:cs typeface="Times New Roman" panose="02020603050405020304" pitchFamily="18" charset="0"/>
            </a:endParaRPr>
          </a:p>
          <a:p>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16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MessageBox</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.Show</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"New Task"</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dirty="0">
              <a:latin typeface="Cambria" panose="02040503050406030204" pitchFamily="18" charset="0"/>
              <a:ea typeface="Times New Roman" panose="02020603050405020304" pitchFamily="18" charset="0"/>
              <a:cs typeface="Times New Roman" panose="02020603050405020304" pitchFamily="18" charset="0"/>
            </a:endParaRPr>
          </a:p>
          <a:p>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PrintCommand_CanExecute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16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CanExecuteRoutedEventArgs</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dirty="0">
              <a:latin typeface="Cambria" panose="02040503050406030204" pitchFamily="18" charset="0"/>
              <a:ea typeface="Times New Roman" panose="02020603050405020304" pitchFamily="18" charset="0"/>
              <a:cs typeface="Times New Roman" panose="02020603050405020304" pitchFamily="18" charset="0"/>
            </a:endParaRPr>
          </a:p>
          <a:p>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e.CanExecute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true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dirty="0">
              <a:latin typeface="Cambria" panose="02040503050406030204" pitchFamily="18" charset="0"/>
              <a:ea typeface="Times New Roman" panose="02020603050405020304" pitchFamily="18" charset="0"/>
              <a:cs typeface="Times New Roman" panose="02020603050405020304" pitchFamily="18" charset="0"/>
            </a:endParaRPr>
          </a:p>
          <a:p>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PrintCommand_Executed</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16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ExecutedRoutedEventArgs</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dirty="0">
              <a:latin typeface="Cambria" panose="02040503050406030204" pitchFamily="18" charset="0"/>
              <a:ea typeface="Times New Roman" panose="02020603050405020304" pitchFamily="18" charset="0"/>
              <a:cs typeface="Times New Roman" panose="02020603050405020304" pitchFamily="18" charset="0"/>
            </a:endParaRPr>
          </a:p>
          <a:p>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16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MessageBox</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.Show</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"Print"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C1177EF-4D84-465E-A2FD-884B6A485F0A}"/>
              </a:ext>
            </a:extLst>
          </p:cNvPr>
          <p:cNvSpPr txBox="1"/>
          <p:nvPr/>
        </p:nvSpPr>
        <p:spPr>
          <a:xfrm>
            <a:off x="1979613" y="4119504"/>
            <a:ext cx="9448800" cy="2031325"/>
          </a:xfrm>
          <a:prstGeom prst="rect">
            <a:avLst/>
          </a:prstGeom>
          <a:noFill/>
        </p:spPr>
        <p:txBody>
          <a:bodyPr wrap="square" rtlCol="0">
            <a:spAutoFit/>
          </a:bodyPr>
          <a:lstStyle/>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Button</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Background</a:t>
            </a:r>
            <a:r>
              <a:rPr lang="en-US" sz="1800" dirty="0">
                <a:latin typeface="Consolas" panose="020B0609020204030204" pitchFamily="49" charset="0"/>
                <a:ea typeface="Times New Roman" panose="02020603050405020304" pitchFamily="18" charset="0"/>
                <a:cs typeface="Times New Roman" panose="02020603050405020304" pitchFamily="18" charset="0"/>
              </a:rPr>
              <a:t>="Transparent"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BorderThickness</a:t>
            </a:r>
            <a:r>
              <a:rPr lang="en-US" sz="1800" dirty="0">
                <a:latin typeface="Consolas" panose="020B0609020204030204" pitchFamily="49" charset="0"/>
                <a:ea typeface="Times New Roman" panose="02020603050405020304" pitchFamily="18" charset="0"/>
                <a:cs typeface="Times New Roman" panose="02020603050405020304" pitchFamily="18" charset="0"/>
              </a:rPr>
              <a:t>="0"&gt;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Image</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Name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imgNew</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Source</a:t>
            </a:r>
            <a:r>
              <a:rPr lang="en-US" sz="1800" dirty="0">
                <a:latin typeface="Consolas" panose="020B0609020204030204" pitchFamily="49" charset="0"/>
                <a:ea typeface="Times New Roman" panose="02020603050405020304" pitchFamily="18" charset="0"/>
                <a:cs typeface="Times New Roman" panose="02020603050405020304" pitchFamily="18" charset="0"/>
              </a:rPr>
              <a:t>="Images\Ribbon.png”</a:t>
            </a:r>
            <a:br>
              <a:rPr lang="en-US" sz="1800" dirty="0">
                <a:latin typeface="Consolas" panose="020B0609020204030204" pitchFamily="49" charset="0"/>
                <a:ea typeface="Times New Roman" panose="02020603050405020304" pitchFamily="18" charset="0"/>
                <a:cs typeface="Times New Roman" panose="02020603050405020304" pitchFamily="18" charset="0"/>
              </a:rPr>
            </a:br>
            <a:r>
              <a:rPr lang="en-US" sz="1800" dirty="0">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Command</a:t>
            </a:r>
            <a:r>
              <a:rPr lang="en-US" sz="1800"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sz="1800"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ApplicationCommands.New</a:t>
            </a:r>
            <a:r>
              <a:rPr lang="en-US" sz="1800"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br>
              <a:rPr lang="en-US" sz="1800" dirty="0">
                <a:latin typeface="Consolas" panose="020B0609020204030204" pitchFamily="49" charset="0"/>
                <a:ea typeface="Times New Roman" panose="02020603050405020304" pitchFamily="18" charset="0"/>
                <a:cs typeface="Times New Roman" panose="02020603050405020304" pitchFamily="18" charset="0"/>
              </a:rPr>
            </a:br>
            <a:r>
              <a:rPr lang="en-US" sz="1800" dirty="0">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Height</a:t>
            </a:r>
            <a:r>
              <a:rPr lang="en-US" sz="1800" dirty="0">
                <a:latin typeface="Consolas" panose="020B0609020204030204" pitchFamily="49" charset="0"/>
                <a:ea typeface="Times New Roman" panose="02020603050405020304" pitchFamily="18" charset="0"/>
                <a:cs typeface="Times New Roman" panose="02020603050405020304" pitchFamily="18" charset="0"/>
              </a:rPr>
              <a:t>="24px"</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Width</a:t>
            </a:r>
            <a:r>
              <a:rPr lang="en-US" sz="1800" dirty="0">
                <a:latin typeface="Consolas" panose="020B0609020204030204" pitchFamily="49" charset="0"/>
                <a:ea typeface="Times New Roman" panose="02020603050405020304" pitchFamily="18" charset="0"/>
                <a:cs typeface="Times New Roman" panose="02020603050405020304" pitchFamily="18" charset="0"/>
              </a:rPr>
              <a:t>="24px"</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HorizontalAlignment</a:t>
            </a:r>
            <a:r>
              <a:rPr lang="en-US" sz="1800" dirty="0">
                <a:latin typeface="Consolas" panose="020B0609020204030204" pitchFamily="49" charset="0"/>
                <a:ea typeface="Times New Roman" panose="02020603050405020304" pitchFamily="18" charset="0"/>
                <a:cs typeface="Times New Roman" panose="02020603050405020304" pitchFamily="18" charset="0"/>
              </a:rPr>
              <a:t>="Right"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Margin</a:t>
            </a:r>
            <a:r>
              <a:rPr lang="en-US" sz="1800" dirty="0">
                <a:latin typeface="Consolas" panose="020B0609020204030204" pitchFamily="49" charset="0"/>
                <a:ea typeface="Times New Roman" panose="02020603050405020304" pitchFamily="18" charset="0"/>
                <a:cs typeface="Times New Roman" panose="02020603050405020304" pitchFamily="18" charset="0"/>
              </a:rPr>
              <a:t>="10"</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b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b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ToolTip</a:t>
            </a:r>
            <a:r>
              <a:rPr lang="en-US" sz="1800" dirty="0">
                <a:latin typeface="Consolas" panose="020B0609020204030204" pitchFamily="49" charset="0"/>
                <a:ea typeface="Times New Roman" panose="02020603050405020304" pitchFamily="18" charset="0"/>
                <a:cs typeface="Times New Roman" panose="02020603050405020304" pitchFamily="18" charset="0"/>
              </a:rPr>
              <a:t>="Add Task"&gt;</a:t>
            </a:r>
            <a:br>
              <a:rPr lang="en-US" sz="1800" dirty="0">
                <a:latin typeface="Consolas" panose="020B0609020204030204" pitchFamily="49" charset="0"/>
                <a:ea typeface="Times New Roman" panose="02020603050405020304" pitchFamily="18" charset="0"/>
                <a:cs typeface="Times New Roman" panose="02020603050405020304" pitchFamily="18" charset="0"/>
              </a:rPr>
            </a:br>
            <a:r>
              <a:rPr lang="en-US" sz="1800" dirty="0">
                <a:latin typeface="Consolas" panose="020B0609020204030204" pitchFamily="49" charset="0"/>
                <a:ea typeface="Times New Roman" panose="02020603050405020304" pitchFamily="18" charset="0"/>
                <a:cs typeface="Times New Roman" panose="02020603050405020304" pitchFamily="18" charset="0"/>
              </a:rPr>
              <a:t>   &lt;/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Image</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p>
          <a:p>
            <a:pPr>
              <a:tabLst>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1800" dirty="0">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Button</a:t>
            </a:r>
            <a:r>
              <a:rPr lang="en-US" sz="1800" dirty="0">
                <a:latin typeface="Consolas" panose="020B0609020204030204" pitchFamily="49" charset="0"/>
                <a:ea typeface="Times New Roman" panose="02020603050405020304" pitchFamily="18" charset="0"/>
                <a:cs typeface="Times New Roman" panose="02020603050405020304" pitchFamily="18" charset="0"/>
              </a:rPr>
              <a:t>&gt;</a:t>
            </a:r>
            <a:endParaRPr lang="en-US" sz="1800" dirty="0"/>
          </a:p>
        </p:txBody>
      </p:sp>
    </p:spTree>
    <p:extLst>
      <p:ext uri="{BB962C8B-B14F-4D97-AF65-F5344CB8AC3E}">
        <p14:creationId xmlns:p14="http://schemas.microsoft.com/office/powerpoint/2010/main" val="70241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Pulling in our Business Objects</a:t>
            </a:r>
          </a:p>
        </p:txBody>
      </p:sp>
      <p:sp>
        <p:nvSpPr>
          <p:cNvPr id="6" name="TextBox 5">
            <a:extLst>
              <a:ext uri="{FF2B5EF4-FFF2-40B4-BE49-F238E27FC236}">
                <a16:creationId xmlns:a16="http://schemas.microsoft.com/office/drawing/2014/main" id="{F9288EBE-874D-4F3C-B7ED-72549099794C}"/>
              </a:ext>
            </a:extLst>
          </p:cNvPr>
          <p:cNvSpPr txBox="1"/>
          <p:nvPr/>
        </p:nvSpPr>
        <p:spPr>
          <a:xfrm>
            <a:off x="2284412" y="1524000"/>
            <a:ext cx="5121915" cy="4985980"/>
          </a:xfrm>
          <a:prstGeom prst="rect">
            <a:avLst/>
          </a:prstGeom>
          <a:noFill/>
        </p:spPr>
        <p:txBody>
          <a:bodyPr wrap="none" rtlCol="0">
            <a:spAutoFit/>
          </a:bodyPr>
          <a:lstStyle/>
          <a:p>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using</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XSharpToDo</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using</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XSharp.VFP</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namespace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ToDoInterface</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&lt;summary&gt;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Interaction logic for </a:t>
            </a:r>
            <a:r>
              <a:rPr lang="en-US" sz="800" dirty="0" err="1">
                <a:solidFill>
                  <a:srgbClr val="008000"/>
                </a:solidFill>
                <a:latin typeface="Consolas" panose="020B0609020204030204" pitchFamily="49" charset="0"/>
                <a:ea typeface="Times New Roman" panose="02020603050405020304" pitchFamily="18" charset="0"/>
                <a:cs typeface="Consolas" panose="020B0609020204030204" pitchFamily="49" charset="0"/>
              </a:rPr>
              <a:t>MainWindow.xaml</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808080"/>
                </a:solidFill>
                <a:latin typeface="Consolas" panose="020B0609020204030204" pitchFamily="49" charset="0"/>
                <a:ea typeface="Times New Roman" panose="02020603050405020304" pitchFamily="18" charset="0"/>
                <a:cs typeface="Consolas" panose="020B0609020204030204" pitchFamily="49" charset="0"/>
              </a:rPr>
              <a:t>&lt;/summary&gt;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public</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partial</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class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MainWindow</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800" dirty="0">
                <a:solidFill>
                  <a:srgbClr val="2B91AF"/>
                </a:solidFill>
                <a:latin typeface="Consolas" panose="020B0609020204030204" pitchFamily="49" charset="0"/>
                <a:ea typeface="Times New Roman" panose="02020603050405020304" pitchFamily="18" charset="0"/>
                <a:cs typeface="Consolas" panose="020B0609020204030204" pitchFamily="49" charset="0"/>
              </a:rPr>
              <a:t>Window</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2B91AF"/>
                </a:solidFill>
                <a:latin typeface="Consolas" panose="020B0609020204030204" pitchFamily="49" charset="0"/>
                <a:ea typeface="Times New Roman" panose="02020603050405020304" pitchFamily="18" charset="0"/>
                <a:cs typeface="Consolas" panose="020B0609020204030204" pitchFamily="49" charset="0"/>
              </a:rPr>
              <a:t>XToDos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oTasks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new</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2B91AF"/>
                </a:solidFill>
                <a:latin typeface="Consolas" panose="020B0609020204030204" pitchFamily="49" charset="0"/>
                <a:ea typeface="Times New Roman" panose="02020603050405020304" pitchFamily="18" charset="0"/>
                <a:cs typeface="Consolas" panose="020B0609020204030204" pitchFamily="49" charset="0"/>
              </a:rPr>
              <a:t>XToDos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public</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MainWindow</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InitializeComponent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this</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.DataContext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this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this</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.oTasks.Load</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NewCommand_CanExecute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8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CanExecuteRoutedEventArgs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e.CanExecute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true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NewCommand_Executed</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8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ExecutedRoutedEventArgs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8000"/>
                </a:solidFill>
                <a:latin typeface="Consolas" panose="020B0609020204030204" pitchFamily="49" charset="0"/>
                <a:ea typeface="Times New Roman" panose="02020603050405020304" pitchFamily="18" charset="0"/>
                <a:cs typeface="Consolas" panose="020B0609020204030204" pitchFamily="49" charset="0"/>
              </a:rPr>
              <a:t>MessageBox.Show</a:t>
            </a:r>
            <a:r>
              <a:rPr lang="en-US" sz="8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("New Task");</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this</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.oTasks.New</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PrintCommand_CanExecute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8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CanExecuteRoutedEventArgs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e.CanExecute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true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private</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PrintCommand_Executed</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object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sender, </a:t>
            </a:r>
            <a:r>
              <a:rPr lang="en-US" sz="8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ExecutedRoutedEventArgs</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8000"/>
                </a:solidFill>
                <a:latin typeface="Consolas" panose="020B0609020204030204" pitchFamily="49" charset="0"/>
                <a:ea typeface="Times New Roman" panose="02020603050405020304" pitchFamily="18" charset="0"/>
                <a:cs typeface="Consolas" panose="020B0609020204030204" pitchFamily="49" charset="0"/>
              </a:rPr>
              <a:t>MessageBox.Show</a:t>
            </a:r>
            <a:r>
              <a:rPr lang="en-US" sz="8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("Print");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8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oTasks.Print</a:t>
            </a:r>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a:p>
            <a:r>
              <a:rPr lang="en-US" sz="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05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id="{142C1810-8539-4B80-AB00-5AB4D4081B9C}"/>
              </a:ext>
            </a:extLst>
          </p:cNvPr>
          <p:cNvSpPr/>
          <p:nvPr/>
        </p:nvSpPr>
        <p:spPr>
          <a:xfrm>
            <a:off x="1827212" y="16764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8D4EE83-24E8-460B-B34E-2F38510B697B}"/>
              </a:ext>
            </a:extLst>
          </p:cNvPr>
          <p:cNvSpPr/>
          <p:nvPr/>
        </p:nvSpPr>
        <p:spPr>
          <a:xfrm>
            <a:off x="1903412" y="27432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17BCFF2-5A9F-4494-B616-E49706E76157}"/>
              </a:ext>
            </a:extLst>
          </p:cNvPr>
          <p:cNvSpPr/>
          <p:nvPr/>
        </p:nvSpPr>
        <p:spPr>
          <a:xfrm>
            <a:off x="1908450" y="3438939"/>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Arrow: Right 11">
            <a:extLst>
              <a:ext uri="{FF2B5EF4-FFF2-40B4-BE49-F238E27FC236}">
                <a16:creationId xmlns:a16="http://schemas.microsoft.com/office/drawing/2014/main" id="{1A70E25A-749F-498C-9B3E-8A804AC3E849}"/>
              </a:ext>
            </a:extLst>
          </p:cNvPr>
          <p:cNvSpPr/>
          <p:nvPr/>
        </p:nvSpPr>
        <p:spPr>
          <a:xfrm>
            <a:off x="1968085" y="4734339"/>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D5F82FA9-EA68-4BEA-8A1E-BE54AD00D6FC}"/>
              </a:ext>
            </a:extLst>
          </p:cNvPr>
          <p:cNvSpPr/>
          <p:nvPr/>
        </p:nvSpPr>
        <p:spPr>
          <a:xfrm>
            <a:off x="1979612" y="5834269"/>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26580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The Custom Control</a:t>
            </a:r>
          </a:p>
        </p:txBody>
      </p:sp>
      <p:sp>
        <p:nvSpPr>
          <p:cNvPr id="5" name="Content Placeholder 4">
            <a:extLst>
              <a:ext uri="{FF2B5EF4-FFF2-40B4-BE49-F238E27FC236}">
                <a16:creationId xmlns:a16="http://schemas.microsoft.com/office/drawing/2014/main" id="{0EC242EA-8C1C-497A-BC18-E9F052AB8ED6}"/>
              </a:ext>
            </a:extLst>
          </p:cNvPr>
          <p:cNvSpPr>
            <a:spLocks noGrp="1"/>
          </p:cNvSpPr>
          <p:nvPr>
            <p:ph sz="quarter" idx="10"/>
          </p:nvPr>
        </p:nvSpPr>
        <p:spPr>
          <a:xfrm>
            <a:off x="1979612" y="3429000"/>
            <a:ext cx="10209213" cy="2667000"/>
          </a:xfrm>
        </p:spPr>
        <p:txBody>
          <a:bodyPr/>
          <a:lstStyle/>
          <a:p>
            <a:pPr marL="0" indent="0">
              <a:spcBef>
                <a:spcPts val="0"/>
              </a:spcBef>
              <a:buNone/>
            </a:pP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UserControl</a:t>
            </a:r>
            <a:r>
              <a:rPr lang="en-US" sz="1200" dirty="0">
                <a:solidFill>
                  <a:srgbClr val="FF0000"/>
                </a:solidFill>
                <a:latin typeface="Consolas" panose="020B0609020204030204" pitchFamily="49" charset="0"/>
              </a:rPr>
              <a:t> x</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Class</a:t>
            </a:r>
            <a:r>
              <a:rPr lang="en-US" sz="1200" dirty="0">
                <a:solidFill>
                  <a:srgbClr val="0000FF"/>
                </a:solidFill>
                <a:latin typeface="Consolas" panose="020B0609020204030204" pitchFamily="49" charset="0"/>
              </a:rPr>
              <a:t>="ToDoInterface2.cntToDo” …</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DesignHeight</a:t>
            </a:r>
            <a:r>
              <a:rPr lang="en-US" sz="1200" dirty="0">
                <a:solidFill>
                  <a:srgbClr val="0000FF"/>
                </a:solidFill>
                <a:latin typeface="Consolas" panose="020B0609020204030204" pitchFamily="49" charset="0"/>
              </a:rPr>
              <a:t>="114"</a:t>
            </a:r>
            <a:r>
              <a:rPr lang="en-US" sz="1200" dirty="0">
                <a:solidFill>
                  <a:srgbClr val="FF0000"/>
                </a:solidFill>
                <a:latin typeface="Consolas" panose="020B0609020204030204" pitchFamily="49" charset="0"/>
              </a:rPr>
              <a:t> d</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DesignWidth</a:t>
            </a:r>
            <a:r>
              <a:rPr lang="en-US" sz="1200" dirty="0">
                <a:solidFill>
                  <a:srgbClr val="0000FF"/>
                </a:solidFill>
                <a:latin typeface="Consolas" panose="020B0609020204030204" pitchFamily="49" charset="0"/>
              </a:rPr>
              <a:t>="544"&gt;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DockPanel</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Image</a:t>
            </a:r>
            <a:r>
              <a:rPr lang="en-US" sz="1200" dirty="0">
                <a:solidFill>
                  <a:srgbClr val="FF0000"/>
                </a:solidFill>
                <a:latin typeface="Consolas" panose="020B0609020204030204" pitchFamily="49" charset="0"/>
              </a:rPr>
              <a:t> Source</a:t>
            </a:r>
            <a:r>
              <a:rPr lang="en-US" sz="1200" dirty="0">
                <a:solidFill>
                  <a:srgbClr val="0000FF"/>
                </a:solidFill>
                <a:latin typeface="Consolas" panose="020B0609020204030204" pitchFamily="49" charset="0"/>
              </a:rPr>
              <a:t>="Images\Ribbon.png"</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="43px"</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DockPanel.Dock</a:t>
            </a:r>
            <a:r>
              <a:rPr lang="en-US" sz="1200" dirty="0">
                <a:solidFill>
                  <a:srgbClr val="0000FF"/>
                </a:solidFill>
                <a:latin typeface="Consolas" panose="020B0609020204030204" pitchFamily="49" charset="0"/>
              </a:rPr>
              <a:t>="Left"</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imgRibbon</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VerticalAlignment</a:t>
            </a:r>
            <a:r>
              <a:rPr lang="en-US" sz="1200" dirty="0">
                <a:solidFill>
                  <a:srgbClr val="0000FF"/>
                </a:solidFill>
                <a:latin typeface="Consolas" panose="020B0609020204030204" pitchFamily="49" charset="0"/>
              </a:rPr>
              <a:t>="Top"</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="5 5 0 0" &gt;&lt;/</a:t>
            </a:r>
            <a:r>
              <a:rPr lang="en-US" sz="1200" dirty="0">
                <a:solidFill>
                  <a:srgbClr val="A31515"/>
                </a:solidFill>
                <a:latin typeface="Consolas" panose="020B0609020204030204" pitchFamily="49" charset="0"/>
              </a:rPr>
              <a:t>Image</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WrapPanel</a:t>
            </a:r>
            <a:r>
              <a:rPr lang="en-US" sz="1200" dirty="0">
                <a:solidFill>
                  <a:srgbClr val="FF0000"/>
                </a:solidFill>
                <a:latin typeface="Consolas" panose="020B0609020204030204" pitchFamily="49" charset="0"/>
              </a:rPr>
              <a:t> Orientation</a:t>
            </a:r>
            <a:r>
              <a:rPr lang="en-US" sz="1200" dirty="0">
                <a:solidFill>
                  <a:srgbClr val="0000FF"/>
                </a:solidFill>
                <a:latin typeface="Consolas" panose="020B0609020204030204" pitchFamily="49" charset="0"/>
              </a:rPr>
              <a:t>="Horizontal"</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DockPanel.Dock</a:t>
            </a:r>
            <a:r>
              <a:rPr lang="en-US" sz="1200" dirty="0">
                <a:solidFill>
                  <a:srgbClr val="0000FF"/>
                </a:solidFill>
                <a:latin typeface="Consolas" panose="020B0609020204030204" pitchFamily="49" charset="0"/>
              </a:rPr>
              <a:t>="Top"&gt;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TextBox</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="20px"</a:t>
            </a:r>
            <a:r>
              <a:rPr lang="en-US" sz="1200" dirty="0">
                <a:solidFill>
                  <a:srgbClr val="FF0000"/>
                </a:solidFill>
                <a:latin typeface="Consolas" panose="020B0609020204030204" pitchFamily="49" charset="0"/>
              </a:rPr>
              <a:t> Width</a:t>
            </a:r>
            <a:r>
              <a:rPr lang="en-US" sz="1200" dirty="0">
                <a:solidFill>
                  <a:srgbClr val="0000FF"/>
                </a:solidFill>
                <a:latin typeface="Consolas" panose="020B0609020204030204" pitchFamily="49" charset="0"/>
              </a:rPr>
              <a:t>="360px"</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="5 5 25 5"</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txtTitle</a:t>
            </a:r>
            <a:r>
              <a:rPr lang="en-US" sz="1200" dirty="0">
                <a:solidFill>
                  <a:srgbClr val="0000FF"/>
                </a:solidFill>
                <a:latin typeface="Consolas" panose="020B0609020204030204" pitchFamily="49" charset="0"/>
              </a:rPr>
              <a:t>"&gt;&lt;/</a:t>
            </a:r>
            <a:r>
              <a:rPr lang="en-US" sz="1200" dirty="0" err="1">
                <a:solidFill>
                  <a:srgbClr val="A31515"/>
                </a:solidFill>
                <a:latin typeface="Consolas" panose="020B0609020204030204" pitchFamily="49" charset="0"/>
              </a:rPr>
              <a:t>TextBox</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Image</a:t>
            </a:r>
            <a:r>
              <a:rPr lang="en-US" sz="1200" dirty="0">
                <a:solidFill>
                  <a:srgbClr val="FF0000"/>
                </a:solidFill>
                <a:latin typeface="Consolas" panose="020B0609020204030204" pitchFamily="49" charset="0"/>
              </a:rPr>
              <a:t> Source</a:t>
            </a:r>
            <a:r>
              <a:rPr lang="en-US" sz="1200" dirty="0">
                <a:solidFill>
                  <a:srgbClr val="0000FF"/>
                </a:solidFill>
                <a:latin typeface="Consolas" panose="020B0609020204030204" pitchFamily="49" charset="0"/>
              </a:rPr>
              <a:t>="Images\CheckMark.png"</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="5"</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="20px"</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DockPanel.Dock</a:t>
            </a:r>
            <a:r>
              <a:rPr lang="en-US" sz="1200" dirty="0">
                <a:solidFill>
                  <a:srgbClr val="0000FF"/>
                </a:solidFill>
                <a:latin typeface="Consolas" panose="020B0609020204030204" pitchFamily="49" charset="0"/>
              </a:rPr>
              <a:t>="Top"</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imgComplete</a:t>
            </a:r>
            <a:r>
              <a:rPr lang="en-US" sz="1200" dirty="0">
                <a:solidFill>
                  <a:srgbClr val="0000FF"/>
                </a:solidFill>
                <a:latin typeface="Consolas" panose="020B0609020204030204" pitchFamily="49" charset="0"/>
              </a:rPr>
              <a:t>" &gt;&lt;/</a:t>
            </a:r>
            <a:r>
              <a:rPr lang="en-US" sz="1200" dirty="0">
                <a:solidFill>
                  <a:srgbClr val="A31515"/>
                </a:solidFill>
                <a:latin typeface="Consolas" panose="020B0609020204030204" pitchFamily="49" charset="0"/>
              </a:rPr>
              <a:t>Image</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Image</a:t>
            </a:r>
            <a:r>
              <a:rPr lang="en-US" sz="1200" dirty="0">
                <a:solidFill>
                  <a:srgbClr val="FF0000"/>
                </a:solidFill>
                <a:latin typeface="Consolas" panose="020B0609020204030204" pitchFamily="49" charset="0"/>
              </a:rPr>
              <a:t> Source</a:t>
            </a:r>
            <a:r>
              <a:rPr lang="en-US" sz="1200" dirty="0">
                <a:solidFill>
                  <a:srgbClr val="0000FF"/>
                </a:solidFill>
                <a:latin typeface="Consolas" panose="020B0609020204030204" pitchFamily="49" charset="0"/>
              </a:rPr>
              <a:t>="Images\Edit.png"</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="5"</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="20px"</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DockPanel.Dock</a:t>
            </a:r>
            <a:r>
              <a:rPr lang="en-US" sz="1200" dirty="0">
                <a:solidFill>
                  <a:srgbClr val="0000FF"/>
                </a:solidFill>
                <a:latin typeface="Consolas" panose="020B0609020204030204" pitchFamily="49" charset="0"/>
              </a:rPr>
              <a:t>="Top"</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imgEdit</a:t>
            </a:r>
            <a:r>
              <a:rPr lang="en-US" sz="1200" dirty="0">
                <a:solidFill>
                  <a:srgbClr val="0000FF"/>
                </a:solidFill>
                <a:latin typeface="Consolas" panose="020B0609020204030204" pitchFamily="49" charset="0"/>
              </a:rPr>
              <a:t>"&gt;&lt;/</a:t>
            </a:r>
            <a:r>
              <a:rPr lang="en-US" sz="1200" dirty="0">
                <a:solidFill>
                  <a:srgbClr val="A31515"/>
                </a:solidFill>
                <a:latin typeface="Consolas" panose="020B0609020204030204" pitchFamily="49" charset="0"/>
              </a:rPr>
              <a:t>Image</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Image</a:t>
            </a:r>
            <a:r>
              <a:rPr lang="en-US" sz="1200" dirty="0">
                <a:solidFill>
                  <a:srgbClr val="FF0000"/>
                </a:solidFill>
                <a:latin typeface="Consolas" panose="020B0609020204030204" pitchFamily="49" charset="0"/>
              </a:rPr>
              <a:t> Source</a:t>
            </a:r>
            <a:r>
              <a:rPr lang="en-US" sz="1200" dirty="0">
                <a:solidFill>
                  <a:srgbClr val="0000FF"/>
                </a:solidFill>
                <a:latin typeface="Consolas" panose="020B0609020204030204" pitchFamily="49" charset="0"/>
              </a:rPr>
              <a:t>="Images\Delete.png"</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="5"</a:t>
            </a:r>
            <a:r>
              <a:rPr lang="en-US" sz="1200" dirty="0">
                <a:solidFill>
                  <a:srgbClr val="FF0000"/>
                </a:solidFill>
                <a:latin typeface="Consolas" panose="020B0609020204030204" pitchFamily="49" charset="0"/>
              </a:rPr>
              <a:t> Height</a:t>
            </a:r>
            <a:r>
              <a:rPr lang="en-US" sz="1200" dirty="0">
                <a:solidFill>
                  <a:srgbClr val="0000FF"/>
                </a:solidFill>
                <a:latin typeface="Consolas" panose="020B0609020204030204" pitchFamily="49" charset="0"/>
              </a:rPr>
              <a:t>="20px"</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DockPanel.Dock</a:t>
            </a:r>
            <a:r>
              <a:rPr lang="en-US" sz="1200" dirty="0">
                <a:solidFill>
                  <a:srgbClr val="0000FF"/>
                </a:solidFill>
                <a:latin typeface="Consolas" panose="020B0609020204030204" pitchFamily="49" charset="0"/>
              </a:rPr>
              <a:t>="Top"</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imgDelete</a:t>
            </a:r>
            <a:r>
              <a:rPr lang="en-US" sz="1200" dirty="0">
                <a:solidFill>
                  <a:srgbClr val="0000FF"/>
                </a:solidFill>
                <a:latin typeface="Consolas" panose="020B0609020204030204" pitchFamily="49" charset="0"/>
              </a:rPr>
              <a:t>" &gt;&lt;/</a:t>
            </a:r>
            <a:r>
              <a:rPr lang="en-US" sz="1200" dirty="0">
                <a:solidFill>
                  <a:srgbClr val="A31515"/>
                </a:solidFill>
                <a:latin typeface="Consolas" panose="020B0609020204030204" pitchFamily="49" charset="0"/>
              </a:rPr>
              <a:t>Image</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WrapPanel</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TextBox</a:t>
            </a:r>
            <a:r>
              <a:rPr lang="en-US" sz="1200" dirty="0">
                <a:solidFill>
                  <a:srgbClr val="FF0000"/>
                </a:solidFill>
                <a:latin typeface="Consolas" panose="020B0609020204030204" pitchFamily="49" charset="0"/>
              </a:rPr>
              <a:t> Margin</a:t>
            </a:r>
            <a:r>
              <a:rPr lang="en-US" sz="1200" dirty="0">
                <a:solidFill>
                  <a:srgbClr val="0000FF"/>
                </a:solidFill>
                <a:latin typeface="Consolas" panose="020B0609020204030204" pitchFamily="49" charset="0"/>
              </a:rPr>
              <a:t>="5,0,5,15"</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FontSize</a:t>
            </a:r>
            <a:r>
              <a:rPr lang="en-US" sz="1200" dirty="0">
                <a:solidFill>
                  <a:srgbClr val="0000FF"/>
                </a:solidFill>
                <a:latin typeface="Consolas" panose="020B0609020204030204" pitchFamily="49" charset="0"/>
              </a:rPr>
              <a:t>="14"</a:t>
            </a:r>
            <a:r>
              <a:rPr lang="en-US" sz="1200" dirty="0">
                <a:solidFill>
                  <a:srgbClr val="FF0000"/>
                </a:solidFill>
                <a:latin typeface="Consolas" panose="020B0609020204030204" pitchFamily="49" charset="0"/>
              </a:rPr>
              <a:t> Name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edtDescription</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DockPanel</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FF"/>
                </a:solidFill>
                <a:latin typeface="Consolas" panose="020B0609020204030204" pitchFamily="49" charset="0"/>
              </a:rPr>
              <a:t>&lt;/</a:t>
            </a:r>
            <a:r>
              <a:rPr lang="en-US" sz="1200" dirty="0" err="1">
                <a:solidFill>
                  <a:srgbClr val="A31515"/>
                </a:solidFill>
                <a:latin typeface="Consolas" panose="020B0609020204030204" pitchFamily="49" charset="0"/>
              </a:rPr>
              <a:t>UserControl</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pPr marL="0" indent="0">
              <a:spcBef>
                <a:spcPts val="0"/>
              </a:spcBef>
              <a:buNone/>
            </a:pPr>
            <a:endParaRPr lang="en-US" sz="1200" dirty="0"/>
          </a:p>
        </p:txBody>
      </p:sp>
      <p:pic>
        <p:nvPicPr>
          <p:cNvPr id="4" name="Picture 3" descr="Graphical user interface, application, email&#10;&#10;Description automatically generated">
            <a:extLst>
              <a:ext uri="{FF2B5EF4-FFF2-40B4-BE49-F238E27FC236}">
                <a16:creationId xmlns:a16="http://schemas.microsoft.com/office/drawing/2014/main" id="{E8E54E72-15FE-42DC-A005-A03ED8551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412" y="1600200"/>
            <a:ext cx="5295900" cy="1381125"/>
          </a:xfrm>
          <a:prstGeom prst="rect">
            <a:avLst/>
          </a:prstGeom>
        </p:spPr>
      </p:pic>
    </p:spTree>
    <p:extLst>
      <p:ext uri="{BB962C8B-B14F-4D97-AF65-F5344CB8AC3E}">
        <p14:creationId xmlns:p14="http://schemas.microsoft.com/office/powerpoint/2010/main" val="3988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Adding a Grid to Show Data</a:t>
            </a:r>
          </a:p>
        </p:txBody>
      </p:sp>
      <p:sp>
        <p:nvSpPr>
          <p:cNvPr id="2" name="TextBox 1">
            <a:extLst>
              <a:ext uri="{FF2B5EF4-FFF2-40B4-BE49-F238E27FC236}">
                <a16:creationId xmlns:a16="http://schemas.microsoft.com/office/drawing/2014/main" id="{263BEB62-87E4-4269-9077-21951472E1F2}"/>
              </a:ext>
            </a:extLst>
          </p:cNvPr>
          <p:cNvSpPr txBox="1"/>
          <p:nvPr/>
        </p:nvSpPr>
        <p:spPr>
          <a:xfrm>
            <a:off x="2055812" y="1676400"/>
            <a:ext cx="7372531" cy="3046988"/>
          </a:xfrm>
          <a:prstGeom prst="rect">
            <a:avLst/>
          </a:prstGeom>
          <a:noFill/>
        </p:spPr>
        <p:txBody>
          <a:bodyPr wrap="none" rtlCol="0">
            <a:spAutoFit/>
          </a:bodyPr>
          <a:lstStyle/>
          <a:p>
            <a:r>
              <a:rPr lang="en-US" dirty="0"/>
              <a:t>Cannot show data directly, have to get it into a </a:t>
            </a:r>
          </a:p>
          <a:p>
            <a:r>
              <a:rPr lang="en-US" dirty="0"/>
              <a:t>data structure that .NET recognizes</a:t>
            </a:r>
          </a:p>
          <a:p>
            <a:endParaRPr lang="en-US" dirty="0"/>
          </a:p>
          <a:p>
            <a:endParaRPr lang="en-US" dirty="0"/>
          </a:p>
          <a:p>
            <a:r>
              <a:rPr lang="en-US" dirty="0" err="1">
                <a:solidFill>
                  <a:srgbClr val="000000"/>
                </a:solidFill>
                <a:latin typeface="Consolas" panose="020B0609020204030204" pitchFamily="49" charset="0"/>
              </a:rPr>
              <a:t>aToDos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ObservableCollection</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XToDo</a:t>
            </a:r>
            <a:r>
              <a:rPr lang="en-US" dirty="0">
                <a:solidFill>
                  <a:srgbClr val="000000"/>
                </a:solidFill>
                <a:latin typeface="Consolas" panose="020B0609020204030204" pitchFamily="49" charset="0"/>
              </a:rPr>
              <a:t>&gt;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t>DbDataSource</a:t>
            </a:r>
            <a:r>
              <a:rPr lang="en-US" dirty="0"/>
              <a:t>() </a:t>
            </a:r>
          </a:p>
        </p:txBody>
      </p:sp>
    </p:spTree>
    <p:extLst>
      <p:ext uri="{BB962C8B-B14F-4D97-AF65-F5344CB8AC3E}">
        <p14:creationId xmlns:p14="http://schemas.microsoft.com/office/powerpoint/2010/main" val="313562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Adding a Grid to Show Data</a:t>
            </a:r>
          </a:p>
        </p:txBody>
      </p:sp>
      <p:sp>
        <p:nvSpPr>
          <p:cNvPr id="2" name="TextBox 1">
            <a:extLst>
              <a:ext uri="{FF2B5EF4-FFF2-40B4-BE49-F238E27FC236}">
                <a16:creationId xmlns:a16="http://schemas.microsoft.com/office/drawing/2014/main" id="{263BEB62-87E4-4269-9077-21951472E1F2}"/>
              </a:ext>
            </a:extLst>
          </p:cNvPr>
          <p:cNvSpPr txBox="1"/>
          <p:nvPr/>
        </p:nvSpPr>
        <p:spPr>
          <a:xfrm>
            <a:off x="2055812" y="1676400"/>
            <a:ext cx="8860118" cy="3046988"/>
          </a:xfrm>
          <a:prstGeom prst="rect">
            <a:avLst/>
          </a:prstGeom>
          <a:noFill/>
        </p:spPr>
        <p:txBody>
          <a:bodyPr wrap="none" rtlCol="0">
            <a:spAutoFit/>
          </a:bodyPr>
          <a:lstStyle/>
          <a:p>
            <a:r>
              <a:rPr lang="en-US" dirty="0"/>
              <a:t>There are multiple controls to view data in tabular formats:</a:t>
            </a:r>
          </a:p>
          <a:p>
            <a:endParaRPr lang="en-US" dirty="0"/>
          </a:p>
          <a:p>
            <a:pPr marL="342900" indent="-342900">
              <a:buFont typeface="Arial" panose="020B0604020202020204" pitchFamily="34" charset="0"/>
              <a:buChar char="•"/>
            </a:pPr>
            <a:r>
              <a:rPr lang="en-US" dirty="0"/>
              <a:t>DataGrid</a:t>
            </a:r>
          </a:p>
          <a:p>
            <a:pPr marL="342900" indent="-342900">
              <a:buFont typeface="Arial" panose="020B0604020202020204" pitchFamily="34" charset="0"/>
              <a:buChar char="•"/>
            </a:pPr>
            <a:r>
              <a:rPr lang="en-US" dirty="0" err="1"/>
              <a:t>GridView</a:t>
            </a:r>
            <a:endParaRPr lang="en-US" dirty="0"/>
          </a:p>
          <a:p>
            <a:pPr marL="342900" indent="-342900">
              <a:buFont typeface="Arial" panose="020B0604020202020204" pitchFamily="34" charset="0"/>
              <a:buChar char="•"/>
            </a:pPr>
            <a:r>
              <a:rPr lang="en-US" dirty="0" err="1"/>
              <a:t>ListView</a:t>
            </a:r>
            <a:endParaRPr lang="en-US" dirty="0"/>
          </a:p>
          <a:p>
            <a:pPr marL="342900" indent="-342900">
              <a:buFont typeface="Arial" panose="020B0604020202020204" pitchFamily="34" charset="0"/>
              <a:buChar char="•"/>
            </a:pPr>
            <a:endParaRPr lang="en-US" dirty="0"/>
          </a:p>
          <a:p>
            <a:r>
              <a:rPr lang="en-US" dirty="0"/>
              <a:t>Like layout controls, they each have their behaviors</a:t>
            </a:r>
            <a:br>
              <a:rPr lang="en-US" dirty="0"/>
            </a:br>
            <a:endParaRPr lang="en-US" dirty="0"/>
          </a:p>
        </p:txBody>
      </p:sp>
    </p:spTree>
    <p:extLst>
      <p:ext uri="{BB962C8B-B14F-4D97-AF65-F5344CB8AC3E}">
        <p14:creationId xmlns:p14="http://schemas.microsoft.com/office/powerpoint/2010/main" val="13619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The Final Product</a:t>
            </a:r>
          </a:p>
        </p:txBody>
      </p:sp>
      <p:pic>
        <p:nvPicPr>
          <p:cNvPr id="4098" name="Picture 2">
            <a:extLst>
              <a:ext uri="{FF2B5EF4-FFF2-40B4-BE49-F238E27FC236}">
                <a16:creationId xmlns:a16="http://schemas.microsoft.com/office/drawing/2014/main" id="{E813E8A9-0E84-4EB0-B08A-A251B5739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812" y="1600200"/>
            <a:ext cx="373380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87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BAE2-579D-4DF9-9A47-6440ECE5E54B}"/>
              </a:ext>
            </a:extLst>
          </p:cNvPr>
          <p:cNvSpPr>
            <a:spLocks noGrp="1"/>
          </p:cNvSpPr>
          <p:nvPr>
            <p:ph type="ctrTitle"/>
          </p:nvPr>
        </p:nvSpPr>
        <p:spPr/>
        <p:txBody>
          <a:bodyPr/>
          <a:lstStyle/>
          <a:p>
            <a:pPr algn="l"/>
            <a:r>
              <a:rPr lang="en-US" dirty="0"/>
              <a:t>More!</a:t>
            </a:r>
          </a:p>
        </p:txBody>
      </p:sp>
      <p:pic>
        <p:nvPicPr>
          <p:cNvPr id="3" name="Picture 2">
            <a:extLst>
              <a:ext uri="{FF2B5EF4-FFF2-40B4-BE49-F238E27FC236}">
                <a16:creationId xmlns:a16="http://schemas.microsoft.com/office/drawing/2014/main" id="{BB14C5E3-23C9-4C6C-9662-A19593261989}"/>
              </a:ext>
            </a:extLst>
          </p:cNvPr>
          <p:cNvPicPr>
            <a:picLocks noChangeAspect="1"/>
          </p:cNvPicPr>
          <p:nvPr/>
        </p:nvPicPr>
        <p:blipFill>
          <a:blip r:embed="rId2"/>
          <a:stretch>
            <a:fillRect/>
          </a:stretch>
        </p:blipFill>
        <p:spPr>
          <a:xfrm>
            <a:off x="6551612" y="990600"/>
            <a:ext cx="3896269" cy="2734057"/>
          </a:xfrm>
          <a:prstGeom prst="rect">
            <a:avLst/>
          </a:prstGeom>
        </p:spPr>
      </p:pic>
    </p:spTree>
    <p:extLst>
      <p:ext uri="{BB962C8B-B14F-4D97-AF65-F5344CB8AC3E}">
        <p14:creationId xmlns:p14="http://schemas.microsoft.com/office/powerpoint/2010/main" val="175067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a:t>VFP Exporter</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r>
              <a:rPr lang="en-US" dirty="0"/>
              <a:t>Available very soon if not already</a:t>
            </a:r>
          </a:p>
          <a:p>
            <a:r>
              <a:rPr lang="en-US" dirty="0"/>
              <a:t>Will automate many of the things we saw today</a:t>
            </a:r>
          </a:p>
          <a:p>
            <a:r>
              <a:rPr lang="en-US" dirty="0"/>
              <a:t>Demo video in the Expo Sessions area</a:t>
            </a:r>
          </a:p>
        </p:txBody>
      </p:sp>
      <p:pic>
        <p:nvPicPr>
          <p:cNvPr id="7" name="Picture 6" descr="A picture containing table, cup, small, sitting&#10;&#10;Description automatically generated">
            <a:extLst>
              <a:ext uri="{FF2B5EF4-FFF2-40B4-BE49-F238E27FC236}">
                <a16:creationId xmlns:a16="http://schemas.microsoft.com/office/drawing/2014/main" id="{45D9C0F8-E2CB-446F-8EDA-392C50A40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3352800"/>
            <a:ext cx="3086100" cy="3086100"/>
          </a:xfrm>
          <a:prstGeom prst="rect">
            <a:avLst/>
          </a:prstGeom>
        </p:spPr>
      </p:pic>
      <p:pic>
        <p:nvPicPr>
          <p:cNvPr id="1026" name="Picture 2">
            <a:extLst>
              <a:ext uri="{FF2B5EF4-FFF2-40B4-BE49-F238E27FC236}">
                <a16:creationId xmlns:a16="http://schemas.microsoft.com/office/drawing/2014/main" id="{3DDC8096-3F49-4746-A357-88B56B4EB9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812" y="3962400"/>
            <a:ext cx="838200" cy="8761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0798F93-C918-42E4-99E6-FDD9947AA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812" y="5181600"/>
            <a:ext cx="1133604" cy="81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2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Note</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9675812" cy="4648200"/>
          </a:xfrm>
        </p:spPr>
        <p:txBody>
          <a:bodyPr/>
          <a:lstStyle/>
          <a:p>
            <a:pPr marL="0" indent="0">
              <a:buNone/>
            </a:pPr>
            <a:r>
              <a:rPr lang="en-US" sz="2400" dirty="0"/>
              <a:t>Source code is at github.com/</a:t>
            </a:r>
            <a:r>
              <a:rPr lang="en-US" sz="2400" dirty="0" err="1"/>
              <a:t>eselje</a:t>
            </a:r>
            <a:r>
              <a:rPr lang="en-US" sz="2400" dirty="0"/>
              <a:t>/</a:t>
            </a:r>
            <a:r>
              <a:rPr lang="en-US" sz="2400" dirty="0" err="1"/>
              <a:t>XToDos</a:t>
            </a:r>
            <a:r>
              <a:rPr lang="en-US" sz="2400" dirty="0"/>
              <a:t> and </a:t>
            </a:r>
            <a:r>
              <a:rPr lang="en-US" sz="2400" dirty="0" err="1"/>
              <a:t>FoxToDos</a:t>
            </a:r>
            <a:endParaRPr lang="en-US" sz="2400" dirty="0"/>
          </a:p>
          <a:p>
            <a:pPr marL="0" indent="0">
              <a:buNone/>
            </a:pPr>
            <a:endParaRPr lang="en-US" dirty="0"/>
          </a:p>
          <a:p>
            <a:pPr marL="0" indent="0">
              <a:buNone/>
            </a:pPr>
            <a:endParaRPr lang="en-US" dirty="0"/>
          </a:p>
          <a:p>
            <a:pPr>
              <a:buFont typeface="Wingdings" panose="05000000000000000000" pitchFamily="2" charset="2"/>
              <a:buChar char="q"/>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459CCEE-2551-4B4C-B325-5EE639AEA846}"/>
              </a:ext>
            </a:extLst>
          </p:cNvPr>
          <p:cNvPicPr>
            <a:picLocks noChangeAspect="1"/>
          </p:cNvPicPr>
          <p:nvPr/>
        </p:nvPicPr>
        <p:blipFill>
          <a:blip r:embed="rId3"/>
          <a:stretch>
            <a:fillRect/>
          </a:stretch>
        </p:blipFill>
        <p:spPr>
          <a:xfrm>
            <a:off x="1958146" y="2667000"/>
            <a:ext cx="9677400" cy="3216142"/>
          </a:xfrm>
          <a:prstGeom prst="rect">
            <a:avLst/>
          </a:prstGeom>
        </p:spPr>
      </p:pic>
    </p:spTree>
    <p:extLst>
      <p:ext uri="{BB962C8B-B14F-4D97-AF65-F5344CB8AC3E}">
        <p14:creationId xmlns:p14="http://schemas.microsoft.com/office/powerpoint/2010/main" val="7001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a:t>More Stuff to Talk About</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pPr>
              <a:buFont typeface="Wingdings" panose="05000000000000000000" pitchFamily="2" charset="2"/>
              <a:buChar char="q"/>
            </a:pPr>
            <a:r>
              <a:rPr lang="en-US" dirty="0"/>
              <a:t>Reports</a:t>
            </a:r>
          </a:p>
          <a:p>
            <a:pPr>
              <a:buFont typeface="Wingdings" panose="05000000000000000000" pitchFamily="2" charset="2"/>
              <a:buChar char="q"/>
            </a:pPr>
            <a:r>
              <a:rPr lang="en-US" dirty="0"/>
              <a:t>Source Control</a:t>
            </a:r>
          </a:p>
          <a:p>
            <a:pPr>
              <a:buFont typeface="Wingdings" panose="05000000000000000000" pitchFamily="2" charset="2"/>
              <a:buChar char="q"/>
            </a:pPr>
            <a:r>
              <a:rPr lang="en-US" dirty="0"/>
              <a:t>Databases</a:t>
            </a:r>
          </a:p>
          <a:p>
            <a:pPr>
              <a:buFont typeface="Wingdings" panose="05000000000000000000" pitchFamily="2" charset="2"/>
              <a:buChar char="q"/>
            </a:pPr>
            <a:r>
              <a:rPr lang="en-US" dirty="0"/>
              <a:t>Frameworks</a:t>
            </a:r>
          </a:p>
          <a:p>
            <a:pPr>
              <a:buFont typeface="Wingdings" panose="05000000000000000000" pitchFamily="2" charset="2"/>
              <a:buChar char="q"/>
            </a:pPr>
            <a:r>
              <a:rPr lang="en-US" dirty="0"/>
              <a:t>External Libraries</a:t>
            </a:r>
          </a:p>
          <a:p>
            <a:pPr>
              <a:buFont typeface="Wingdings" panose="05000000000000000000" pitchFamily="2" charset="2"/>
              <a:buChar char="q"/>
            </a:pPr>
            <a:r>
              <a:rPr lang="en-US" dirty="0"/>
              <a:t>Help</a:t>
            </a:r>
          </a:p>
          <a:p>
            <a:endParaRPr lang="en-US" dirty="0"/>
          </a:p>
        </p:txBody>
      </p:sp>
    </p:spTree>
    <p:extLst>
      <p:ext uri="{BB962C8B-B14F-4D97-AF65-F5344CB8AC3E}">
        <p14:creationId xmlns:p14="http://schemas.microsoft.com/office/powerpoint/2010/main" val="11104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err="1"/>
              <a:t>.Net</a:t>
            </a:r>
            <a:r>
              <a:rPr lang="en-US" dirty="0"/>
              <a:t> Core	</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pPr>
              <a:buFont typeface="Wingdings" panose="05000000000000000000" pitchFamily="2" charset="2"/>
              <a:buChar char="q"/>
            </a:pPr>
            <a:r>
              <a:rPr lang="en-US" dirty="0"/>
              <a:t>Not Windows Only</a:t>
            </a:r>
          </a:p>
          <a:p>
            <a:pPr>
              <a:buFont typeface="Wingdings" panose="05000000000000000000" pitchFamily="2" charset="2"/>
              <a:buChar char="q"/>
            </a:pPr>
            <a:r>
              <a:rPr lang="en-US" dirty="0"/>
              <a:t>Linux, Mac, Web Assembly</a:t>
            </a:r>
          </a:p>
          <a:p>
            <a:endParaRPr lang="en-US" dirty="0"/>
          </a:p>
        </p:txBody>
      </p:sp>
      <p:pic>
        <p:nvPicPr>
          <p:cNvPr id="5" name="Picture 4" descr="Icon&#10;&#10;Description automatically generated">
            <a:extLst>
              <a:ext uri="{FF2B5EF4-FFF2-40B4-BE49-F238E27FC236}">
                <a16:creationId xmlns:a16="http://schemas.microsoft.com/office/drawing/2014/main" id="{7A15D9FD-D9B0-4BF2-AF8B-3907A0D53A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0412" y="2057400"/>
            <a:ext cx="2729481" cy="3720543"/>
          </a:xfrm>
          <a:prstGeom prst="rect">
            <a:avLst/>
          </a:prstGeom>
        </p:spPr>
      </p:pic>
    </p:spTree>
    <p:extLst>
      <p:ext uri="{BB962C8B-B14F-4D97-AF65-F5344CB8AC3E}">
        <p14:creationId xmlns:p14="http://schemas.microsoft.com/office/powerpoint/2010/main" val="67706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F2F8-AB85-4F9C-A292-04A22C58517E}"/>
              </a:ext>
            </a:extLst>
          </p:cNvPr>
          <p:cNvSpPr>
            <a:spLocks noGrp="1"/>
          </p:cNvSpPr>
          <p:nvPr>
            <p:ph type="ctrTitle"/>
          </p:nvPr>
        </p:nvSpPr>
        <p:spPr/>
        <p:txBody>
          <a:bodyPr/>
          <a:lstStyle/>
          <a:p>
            <a:r>
              <a:rPr lang="en-US" dirty="0"/>
              <a:t>Summary</a:t>
            </a:r>
          </a:p>
        </p:txBody>
      </p:sp>
      <p:pic>
        <p:nvPicPr>
          <p:cNvPr id="4" name="Picture 3" descr="Logo&#10;&#10;Description automatically generated">
            <a:extLst>
              <a:ext uri="{FF2B5EF4-FFF2-40B4-BE49-F238E27FC236}">
                <a16:creationId xmlns:a16="http://schemas.microsoft.com/office/drawing/2014/main" id="{F9FAD816-8B22-45A4-B0FA-5BDCDF64E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295" y="628650"/>
            <a:ext cx="2337092" cy="3409950"/>
          </a:xfrm>
          <a:prstGeom prst="rect">
            <a:avLst/>
          </a:prstGeom>
        </p:spPr>
      </p:pic>
    </p:spTree>
    <p:extLst>
      <p:ext uri="{BB962C8B-B14F-4D97-AF65-F5344CB8AC3E}">
        <p14:creationId xmlns:p14="http://schemas.microsoft.com/office/powerpoint/2010/main" val="178063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What You Learned Today</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Created an X# Application from scratch</a:t>
            </a:r>
          </a:p>
          <a:p>
            <a:pPr>
              <a:buFont typeface="Wingdings" panose="05000000000000000000" pitchFamily="2" charset="2"/>
              <a:buChar char="q"/>
            </a:pPr>
            <a:r>
              <a:rPr lang="en-US" dirty="0"/>
              <a:t>Considerations when creating classes</a:t>
            </a:r>
          </a:p>
          <a:p>
            <a:pPr>
              <a:buFont typeface="Wingdings" panose="05000000000000000000" pitchFamily="2" charset="2"/>
              <a:buChar char="q"/>
            </a:pPr>
            <a:r>
              <a:rPr lang="en-US" dirty="0"/>
              <a:t>Converting visual classes and forms to XAML</a:t>
            </a:r>
          </a:p>
        </p:txBody>
      </p:sp>
      <p:pic>
        <p:nvPicPr>
          <p:cNvPr id="5" name="Picture 4" descr="Icon&#10;&#10;Description automatically generated">
            <a:extLst>
              <a:ext uri="{FF2B5EF4-FFF2-40B4-BE49-F238E27FC236}">
                <a16:creationId xmlns:a16="http://schemas.microsoft.com/office/drawing/2014/main" id="{0F83816C-9062-48F7-9C30-BC99CA21DD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0012" y="3429000"/>
            <a:ext cx="2346696" cy="2467520"/>
          </a:xfrm>
          <a:prstGeom prst="rect">
            <a:avLst/>
          </a:prstGeom>
        </p:spPr>
      </p:pic>
      <p:pic>
        <p:nvPicPr>
          <p:cNvPr id="7" name="Picture 6" descr="Icon&#10;&#10;Description automatically generated">
            <a:extLst>
              <a:ext uri="{FF2B5EF4-FFF2-40B4-BE49-F238E27FC236}">
                <a16:creationId xmlns:a16="http://schemas.microsoft.com/office/drawing/2014/main" id="{88651740-9780-4CAC-861E-9790F18C7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612" y="4186510"/>
            <a:ext cx="1343025" cy="952500"/>
          </a:xfrm>
          <a:prstGeom prst="rect">
            <a:avLst/>
          </a:prstGeom>
        </p:spPr>
      </p:pic>
    </p:spTree>
    <p:extLst>
      <p:ext uri="{BB962C8B-B14F-4D97-AF65-F5344CB8AC3E}">
        <p14:creationId xmlns:p14="http://schemas.microsoft.com/office/powerpoint/2010/main" val="265334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Why X#?</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Native DBF access</a:t>
            </a:r>
          </a:p>
          <a:p>
            <a:pPr>
              <a:buFont typeface="Wingdings" panose="05000000000000000000" pitchFamily="2" charset="2"/>
              <a:buChar char="q"/>
            </a:pPr>
            <a:r>
              <a:rPr lang="en-US" dirty="0"/>
              <a:t>Familiar syntax</a:t>
            </a:r>
          </a:p>
          <a:p>
            <a:pPr>
              <a:buFont typeface="Wingdings" panose="05000000000000000000" pitchFamily="2" charset="2"/>
              <a:buChar char="q"/>
            </a:pPr>
            <a:r>
              <a:rPr lang="en-US" dirty="0"/>
              <a:t>Excellent Tooling</a:t>
            </a:r>
          </a:p>
          <a:p>
            <a:pPr>
              <a:buFont typeface="Wingdings" panose="05000000000000000000" pitchFamily="2" charset="2"/>
              <a:buChar char="q"/>
            </a:pPr>
            <a:r>
              <a:rPr lang="en-US" dirty="0"/>
              <a:t>.NET Framework</a:t>
            </a:r>
          </a:p>
          <a:p>
            <a:pPr>
              <a:buFont typeface="Wingdings" panose="05000000000000000000" pitchFamily="2" charset="2"/>
              <a:buChar char="q"/>
            </a:pPr>
            <a:r>
              <a:rPr lang="en-US" dirty="0"/>
              <a:t>Supported</a:t>
            </a:r>
          </a:p>
        </p:txBody>
      </p:sp>
      <p:pic>
        <p:nvPicPr>
          <p:cNvPr id="7" name="Picture 6" descr="Icon&#10;&#10;Description automatically generated">
            <a:extLst>
              <a:ext uri="{FF2B5EF4-FFF2-40B4-BE49-F238E27FC236}">
                <a16:creationId xmlns:a16="http://schemas.microsoft.com/office/drawing/2014/main" id="{88651740-9780-4CAC-861E-9790F18C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012" y="2514600"/>
            <a:ext cx="2578608" cy="1828800"/>
          </a:xfrm>
          <a:prstGeom prst="rect">
            <a:avLst/>
          </a:prstGeom>
        </p:spPr>
      </p:pic>
    </p:spTree>
    <p:extLst>
      <p:ext uri="{BB962C8B-B14F-4D97-AF65-F5344CB8AC3E}">
        <p14:creationId xmlns:p14="http://schemas.microsoft.com/office/powerpoint/2010/main" val="169889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Next</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Go to the Expo Sessions and watch more videos</a:t>
            </a:r>
          </a:p>
          <a:p>
            <a:pPr>
              <a:buFont typeface="Wingdings" panose="05000000000000000000" pitchFamily="2" charset="2"/>
              <a:buChar char="q"/>
            </a:pPr>
            <a:r>
              <a:rPr lang="en-US" dirty="0"/>
              <a:t>Download and install it from </a:t>
            </a:r>
            <a:r>
              <a:rPr lang="en-US" dirty="0">
                <a:hlinkClick r:id="rId2"/>
              </a:rPr>
              <a:t>http://xsharp.info</a:t>
            </a:r>
            <a:endParaRPr lang="en-US" dirty="0"/>
          </a:p>
          <a:p>
            <a:pPr>
              <a:buFont typeface="Wingdings" panose="05000000000000000000" pitchFamily="2" charset="2"/>
              <a:buChar char="q"/>
            </a:pPr>
            <a:r>
              <a:rPr lang="en-US" dirty="0"/>
              <a:t>Get on the forums</a:t>
            </a:r>
          </a:p>
          <a:p>
            <a:pPr>
              <a:buFont typeface="Wingdings" panose="05000000000000000000" pitchFamily="2" charset="2"/>
              <a:buChar char="q"/>
            </a:pPr>
            <a:r>
              <a:rPr lang="en-US" dirty="0"/>
              <a:t>Buy a subscription to Friends of X#</a:t>
            </a:r>
          </a:p>
        </p:txBody>
      </p:sp>
    </p:spTree>
    <p:extLst>
      <p:ext uri="{BB962C8B-B14F-4D97-AF65-F5344CB8AC3E}">
        <p14:creationId xmlns:p14="http://schemas.microsoft.com/office/powerpoint/2010/main" val="29719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Next</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There will be Q&amp;A with me. </a:t>
            </a:r>
          </a:p>
          <a:p>
            <a:pPr>
              <a:buFont typeface="Wingdings" panose="05000000000000000000" pitchFamily="2" charset="2"/>
              <a:buChar char="q"/>
            </a:pPr>
            <a:r>
              <a:rPr lang="en-US" dirty="0"/>
              <a:t>Go to the live Expo Session and chat with Robert and Fabrice.</a:t>
            </a:r>
          </a:p>
          <a:p>
            <a:pPr>
              <a:buFont typeface="Wingdings" panose="05000000000000000000" pitchFamily="2" charset="2"/>
              <a:buChar char="q"/>
            </a:pPr>
            <a:r>
              <a:rPr lang="en-US" dirty="0"/>
              <a:t>Pull down my sample app and we can use it as a prototype to help migration. </a:t>
            </a:r>
          </a:p>
          <a:p>
            <a:pPr marL="0" indent="0">
              <a:buNone/>
            </a:pPr>
            <a:endParaRPr lang="en-US" dirty="0"/>
          </a:p>
        </p:txBody>
      </p:sp>
    </p:spTree>
    <p:extLst>
      <p:ext uri="{BB962C8B-B14F-4D97-AF65-F5344CB8AC3E}">
        <p14:creationId xmlns:p14="http://schemas.microsoft.com/office/powerpoint/2010/main" val="25029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Did We Accomplish Our Goal?</a:t>
            </a:r>
          </a:p>
        </p:txBody>
      </p:sp>
      <p:pic>
        <p:nvPicPr>
          <p:cNvPr id="7" name="Picture 6">
            <a:extLst>
              <a:ext uri="{FF2B5EF4-FFF2-40B4-BE49-F238E27FC236}">
                <a16:creationId xmlns:a16="http://schemas.microsoft.com/office/drawing/2014/main" id="{8C2690AB-3C42-4FAF-A854-0C4813B9BE59}"/>
              </a:ext>
            </a:extLst>
          </p:cNvPr>
          <p:cNvPicPr>
            <a:picLocks noChangeAspect="1"/>
          </p:cNvPicPr>
          <p:nvPr/>
        </p:nvPicPr>
        <p:blipFill>
          <a:blip r:embed="rId3"/>
          <a:stretch>
            <a:fillRect/>
          </a:stretch>
        </p:blipFill>
        <p:spPr>
          <a:xfrm>
            <a:off x="2894012" y="2057400"/>
            <a:ext cx="2780952" cy="3038095"/>
          </a:xfrm>
          <a:prstGeom prst="rect">
            <a:avLst/>
          </a:prstGeom>
        </p:spPr>
      </p:pic>
      <p:pic>
        <p:nvPicPr>
          <p:cNvPr id="8" name="Picture 7">
            <a:extLst>
              <a:ext uri="{FF2B5EF4-FFF2-40B4-BE49-F238E27FC236}">
                <a16:creationId xmlns:a16="http://schemas.microsoft.com/office/drawing/2014/main" id="{4F794719-E6DA-4A09-BC0D-8509C3D6F899}"/>
              </a:ext>
            </a:extLst>
          </p:cNvPr>
          <p:cNvPicPr>
            <a:picLocks noChangeAspect="1"/>
          </p:cNvPicPr>
          <p:nvPr/>
        </p:nvPicPr>
        <p:blipFill>
          <a:blip r:embed="rId4"/>
          <a:stretch>
            <a:fillRect/>
          </a:stretch>
        </p:blipFill>
        <p:spPr>
          <a:xfrm>
            <a:off x="6932612" y="2076863"/>
            <a:ext cx="2752381" cy="3028571"/>
          </a:xfrm>
          <a:prstGeom prst="rect">
            <a:avLst/>
          </a:prstGeom>
        </p:spPr>
      </p:pic>
    </p:spTree>
    <p:extLst>
      <p:ext uri="{BB962C8B-B14F-4D97-AF65-F5344CB8AC3E}">
        <p14:creationId xmlns:p14="http://schemas.microsoft.com/office/powerpoint/2010/main" val="386386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C866F-EFAC-46BA-904A-D52904C901EA}"/>
              </a:ext>
            </a:extLst>
          </p:cNvPr>
          <p:cNvSpPr>
            <a:spLocks noGrp="1"/>
          </p:cNvSpPr>
          <p:nvPr>
            <p:ph type="ctrTitle"/>
          </p:nvPr>
        </p:nvSpPr>
        <p:spPr/>
        <p:txBody>
          <a:bodyPr/>
          <a:lstStyle/>
          <a:p>
            <a:r>
              <a:rPr lang="en-US" dirty="0"/>
              <a:t>Eric Selje</a:t>
            </a:r>
            <a:br>
              <a:rPr lang="en-US" dirty="0"/>
            </a:br>
            <a:r>
              <a:rPr lang="en-US" dirty="0"/>
              <a:t>Salty Dog Solutions, LLC</a:t>
            </a:r>
            <a:br>
              <a:rPr lang="en-US" dirty="0"/>
            </a:br>
            <a:r>
              <a:rPr lang="en-US" dirty="0" err="1"/>
              <a:t>Eric@SaltyDogLLC</a:t>
            </a:r>
            <a:br>
              <a:rPr lang="en-US" dirty="0"/>
            </a:br>
            <a:r>
              <a:rPr lang="en-US" dirty="0"/>
              <a:t>www.SaltyDogLLC.com</a:t>
            </a:r>
          </a:p>
        </p:txBody>
      </p:sp>
    </p:spTree>
    <p:extLst>
      <p:ext uri="{BB962C8B-B14F-4D97-AF65-F5344CB8AC3E}">
        <p14:creationId xmlns:p14="http://schemas.microsoft.com/office/powerpoint/2010/main" val="26559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95CD-8FB4-497D-91AF-3E37610418C4}"/>
              </a:ext>
            </a:extLst>
          </p:cNvPr>
          <p:cNvSpPr>
            <a:spLocks noGrp="1"/>
          </p:cNvSpPr>
          <p:nvPr>
            <p:ph type="ctrTitle"/>
          </p:nvPr>
        </p:nvSpPr>
        <p:spPr/>
        <p:txBody>
          <a:bodyPr/>
          <a:lstStyle/>
          <a:p>
            <a:r>
              <a:rPr lang="en-US" dirty="0"/>
              <a:t>Bonus Info</a:t>
            </a:r>
          </a:p>
        </p:txBody>
      </p:sp>
    </p:spTree>
    <p:extLst>
      <p:ext uri="{BB962C8B-B14F-4D97-AF65-F5344CB8AC3E}">
        <p14:creationId xmlns:p14="http://schemas.microsoft.com/office/powerpoint/2010/main" val="33728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X# Recap</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4114799" cy="4648200"/>
          </a:xfrm>
        </p:spPr>
        <p:txBody>
          <a:bodyPr/>
          <a:lstStyle/>
          <a:p>
            <a:r>
              <a:rPr lang="en-US" dirty="0" err="1"/>
              <a:t>.Net</a:t>
            </a:r>
            <a:r>
              <a:rPr lang="en-US" dirty="0"/>
              <a:t> Language</a:t>
            </a:r>
          </a:p>
          <a:p>
            <a:r>
              <a:rPr lang="en-US" dirty="0"/>
              <a:t>FoxPro Dialect</a:t>
            </a:r>
          </a:p>
          <a:p>
            <a:r>
              <a:rPr lang="en-US" dirty="0"/>
              <a:t>Can read DBF</a:t>
            </a:r>
          </a:p>
          <a:p>
            <a:r>
              <a:rPr lang="en-US" dirty="0"/>
              <a:t>Open Source</a:t>
            </a:r>
          </a:p>
          <a:p>
            <a:r>
              <a:rPr lang="en-US" dirty="0"/>
              <a:t>Things are moving along nicely</a:t>
            </a:r>
          </a:p>
          <a:p>
            <a:endParaRPr lang="en-US" dirty="0"/>
          </a:p>
          <a:p>
            <a:endParaRPr lang="en-US" dirty="0"/>
          </a:p>
          <a:p>
            <a:pPr>
              <a:buFont typeface="Wingdings" panose="05000000000000000000" pitchFamily="2" charset="2"/>
              <a:buChar char="q"/>
            </a:pPr>
            <a:endParaRPr lang="en-US" dirty="0"/>
          </a:p>
          <a:p>
            <a:pPr marL="0" indent="0">
              <a:buNone/>
            </a:pPr>
            <a:endParaRPr lang="en-US" dirty="0"/>
          </a:p>
          <a:p>
            <a:endParaRPr lang="en-US" dirty="0"/>
          </a:p>
        </p:txBody>
      </p:sp>
      <p:pic>
        <p:nvPicPr>
          <p:cNvPr id="8" name="Picture 7">
            <a:extLst>
              <a:ext uri="{FF2B5EF4-FFF2-40B4-BE49-F238E27FC236}">
                <a16:creationId xmlns:a16="http://schemas.microsoft.com/office/drawing/2014/main" id="{A5FCDA74-CE3B-4E6A-BC2C-A674A33ED124}"/>
              </a:ext>
            </a:extLst>
          </p:cNvPr>
          <p:cNvPicPr>
            <a:picLocks noChangeAspect="1"/>
          </p:cNvPicPr>
          <p:nvPr/>
        </p:nvPicPr>
        <p:blipFill>
          <a:blip r:embed="rId3"/>
          <a:stretch>
            <a:fillRect/>
          </a:stretch>
        </p:blipFill>
        <p:spPr>
          <a:xfrm>
            <a:off x="5713412" y="2667000"/>
            <a:ext cx="6606047" cy="3662238"/>
          </a:xfrm>
          <a:prstGeom prst="rect">
            <a:avLst/>
          </a:prstGeom>
        </p:spPr>
      </p:pic>
    </p:spTree>
    <p:extLst>
      <p:ext uri="{BB962C8B-B14F-4D97-AF65-F5344CB8AC3E}">
        <p14:creationId xmlns:p14="http://schemas.microsoft.com/office/powerpoint/2010/main" val="126121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9E01CB-F4A1-4B01-A49C-6E57454363E6}"/>
              </a:ext>
            </a:extLst>
          </p:cNvPr>
          <p:cNvSpPr>
            <a:spLocks noGrp="1"/>
          </p:cNvSpPr>
          <p:nvPr>
            <p:ph idx="1"/>
          </p:nvPr>
        </p:nvSpPr>
        <p:spPr/>
        <p:txBody>
          <a:bodyPr/>
          <a:lstStyle/>
          <a:p>
            <a:r>
              <a:rPr lang="en-US" dirty="0"/>
              <a:t>If you order now…</a:t>
            </a:r>
          </a:p>
          <a:p>
            <a:pPr lvl="1"/>
            <a:r>
              <a:rPr lang="en-US" dirty="0"/>
              <a:t>You’ll get double the product!</a:t>
            </a:r>
          </a:p>
          <a:p>
            <a:pPr lvl="1"/>
            <a:r>
              <a:rPr lang="en-US" dirty="0"/>
              <a:t>And the shipping is free!</a:t>
            </a:r>
          </a:p>
          <a:p>
            <a:r>
              <a:rPr lang="en-US" dirty="0"/>
              <a:t>The logo at the bottom hyperlinks back to the “Thank-You” slide</a:t>
            </a:r>
          </a:p>
          <a:p>
            <a:endParaRPr lang="en-US" dirty="0"/>
          </a:p>
        </p:txBody>
      </p:sp>
      <p:sp>
        <p:nvSpPr>
          <p:cNvPr id="3" name="Title 2">
            <a:extLst>
              <a:ext uri="{FF2B5EF4-FFF2-40B4-BE49-F238E27FC236}">
                <a16:creationId xmlns:a16="http://schemas.microsoft.com/office/drawing/2014/main" id="{5CBA38E5-4A77-4425-A8D8-A6D7E700307E}"/>
              </a:ext>
            </a:extLst>
          </p:cNvPr>
          <p:cNvSpPr>
            <a:spLocks noGrp="1"/>
          </p:cNvSpPr>
          <p:nvPr>
            <p:ph type="title"/>
          </p:nvPr>
        </p:nvSpPr>
        <p:spPr/>
        <p:txBody>
          <a:bodyPr>
            <a:normAutofit fontScale="90000"/>
          </a:bodyPr>
          <a:lstStyle/>
          <a:p>
            <a:r>
              <a:rPr lang="en-US" dirty="0"/>
              <a:t>But wait … There’s more</a:t>
            </a:r>
          </a:p>
        </p:txBody>
      </p:sp>
    </p:spTree>
    <p:extLst>
      <p:ext uri="{BB962C8B-B14F-4D97-AF65-F5344CB8AC3E}">
        <p14:creationId xmlns:p14="http://schemas.microsoft.com/office/powerpoint/2010/main" val="9985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02E986-4A44-4100-8713-C8C8CCCD2B33}"/>
              </a:ext>
            </a:extLst>
          </p:cNvPr>
          <p:cNvSpPr>
            <a:spLocks noGrp="1"/>
          </p:cNvSpPr>
          <p:nvPr>
            <p:ph idx="1"/>
          </p:nvPr>
        </p:nvSpPr>
        <p:spPr/>
        <p:txBody>
          <a:bodyPr/>
          <a:lstStyle/>
          <a:p>
            <a:r>
              <a:rPr lang="en-US" dirty="0" err="1"/>
              <a:t>Abc</a:t>
            </a:r>
            <a:endParaRPr lang="en-US" dirty="0"/>
          </a:p>
          <a:p>
            <a:r>
              <a:rPr lang="en-US" dirty="0"/>
              <a:t>Def</a:t>
            </a:r>
          </a:p>
          <a:p>
            <a:r>
              <a:rPr lang="en-US" dirty="0" err="1"/>
              <a:t>Xyz</a:t>
            </a:r>
            <a:endParaRPr lang="en-US" dirty="0"/>
          </a:p>
          <a:p>
            <a:endParaRPr lang="en-US" dirty="0"/>
          </a:p>
        </p:txBody>
      </p:sp>
      <p:sp>
        <p:nvSpPr>
          <p:cNvPr id="3" name="Title 2">
            <a:extLst>
              <a:ext uri="{FF2B5EF4-FFF2-40B4-BE49-F238E27FC236}">
                <a16:creationId xmlns:a16="http://schemas.microsoft.com/office/drawing/2014/main" id="{62B177BF-2DE9-435D-B825-AC82EE2FF459}"/>
              </a:ext>
            </a:extLst>
          </p:cNvPr>
          <p:cNvSpPr>
            <a:spLocks noGrp="1"/>
          </p:cNvSpPr>
          <p:nvPr>
            <p:ph type="title"/>
          </p:nvPr>
        </p:nvSpPr>
        <p:spPr/>
        <p:txBody>
          <a:bodyPr>
            <a:normAutofit fontScale="90000"/>
          </a:bodyPr>
          <a:lstStyle/>
          <a:p>
            <a:r>
              <a:rPr lang="en-US" dirty="0"/>
              <a:t>More Stuff</a:t>
            </a:r>
          </a:p>
        </p:txBody>
      </p:sp>
    </p:spTree>
    <p:extLst>
      <p:ext uri="{BB962C8B-B14F-4D97-AF65-F5344CB8AC3E}">
        <p14:creationId xmlns:p14="http://schemas.microsoft.com/office/powerpoint/2010/main" val="6501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00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9A883116-3CB4-4653-8856-5BBCF0826364}"/>
              </a:ext>
            </a:extLst>
          </p:cNvPr>
          <p:cNvSpPr txBox="1"/>
          <p:nvPr/>
        </p:nvSpPr>
        <p:spPr>
          <a:xfrm>
            <a:off x="8456612" y="449441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42" name="TextBox 41">
            <a:extLst>
              <a:ext uri="{FF2B5EF4-FFF2-40B4-BE49-F238E27FC236}">
                <a16:creationId xmlns:a16="http://schemas.microsoft.com/office/drawing/2014/main" id="{3270B806-C50D-43E6-9D5B-1D644AF63C0C}"/>
              </a:ext>
            </a:extLst>
          </p:cNvPr>
          <p:cNvSpPr txBox="1"/>
          <p:nvPr/>
        </p:nvSpPr>
        <p:spPr>
          <a:xfrm>
            <a:off x="8456612" y="403741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43" name="TextBox 42">
            <a:extLst>
              <a:ext uri="{FF2B5EF4-FFF2-40B4-BE49-F238E27FC236}">
                <a16:creationId xmlns:a16="http://schemas.microsoft.com/office/drawing/2014/main" id="{08F60D47-8621-45AB-92B7-9D3066E50410}"/>
              </a:ext>
            </a:extLst>
          </p:cNvPr>
          <p:cNvSpPr txBox="1"/>
          <p:nvPr/>
        </p:nvSpPr>
        <p:spPr>
          <a:xfrm>
            <a:off x="8456612" y="358041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44" name="TextBox 43">
            <a:extLst>
              <a:ext uri="{FF2B5EF4-FFF2-40B4-BE49-F238E27FC236}">
                <a16:creationId xmlns:a16="http://schemas.microsoft.com/office/drawing/2014/main" id="{F36200A6-0323-48C3-B97D-3A6E80134C68}"/>
              </a:ext>
            </a:extLst>
          </p:cNvPr>
          <p:cNvSpPr txBox="1"/>
          <p:nvPr/>
        </p:nvSpPr>
        <p:spPr>
          <a:xfrm>
            <a:off x="8456612" y="3123408"/>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45" name="TextBox 44">
            <a:extLst>
              <a:ext uri="{FF2B5EF4-FFF2-40B4-BE49-F238E27FC236}">
                <a16:creationId xmlns:a16="http://schemas.microsoft.com/office/drawing/2014/main" id="{851F3480-A29F-4172-B23A-C5498C178EEB}"/>
              </a:ext>
            </a:extLst>
          </p:cNvPr>
          <p:cNvSpPr txBox="1"/>
          <p:nvPr/>
        </p:nvSpPr>
        <p:spPr>
          <a:xfrm>
            <a:off x="8456612" y="2666406"/>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46" name="TextBox 45">
            <a:extLst>
              <a:ext uri="{FF2B5EF4-FFF2-40B4-BE49-F238E27FC236}">
                <a16:creationId xmlns:a16="http://schemas.microsoft.com/office/drawing/2014/main" id="{2FFDDCD0-1C32-4003-ABC6-69C301D3BDE4}"/>
              </a:ext>
            </a:extLst>
          </p:cNvPr>
          <p:cNvSpPr txBox="1"/>
          <p:nvPr/>
        </p:nvSpPr>
        <p:spPr>
          <a:xfrm>
            <a:off x="8456612" y="2209404"/>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67" name="TextBox 66">
            <a:extLst>
              <a:ext uri="{FF2B5EF4-FFF2-40B4-BE49-F238E27FC236}">
                <a16:creationId xmlns:a16="http://schemas.microsoft.com/office/drawing/2014/main" id="{6D298E0F-93AA-4790-A837-ADCFE984AF19}"/>
              </a:ext>
            </a:extLst>
          </p:cNvPr>
          <p:cNvSpPr txBox="1"/>
          <p:nvPr/>
        </p:nvSpPr>
        <p:spPr>
          <a:xfrm>
            <a:off x="8456612" y="1752402"/>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36" name="TextBox 35">
            <a:extLst>
              <a:ext uri="{FF2B5EF4-FFF2-40B4-BE49-F238E27FC236}">
                <a16:creationId xmlns:a16="http://schemas.microsoft.com/office/drawing/2014/main" id="{469472C4-4F6B-4CAD-9C60-12950857FDB9}"/>
              </a:ext>
            </a:extLst>
          </p:cNvPr>
          <p:cNvSpPr txBox="1"/>
          <p:nvPr/>
        </p:nvSpPr>
        <p:spPr>
          <a:xfrm>
            <a:off x="8456612" y="1295400"/>
            <a:ext cx="1295400" cy="292388"/>
          </a:xfrm>
          <a:prstGeom prst="rect">
            <a:avLst/>
          </a:prstGeom>
          <a:noFill/>
        </p:spPr>
        <p:txBody>
          <a:bodyPr wrap="square" rtlCol="0">
            <a:spAutoFit/>
          </a:bodyPr>
          <a:lstStyle/>
          <a:p>
            <a:pPr algn="r"/>
            <a:r>
              <a:rPr lang="en-US" sz="1300" dirty="0">
                <a:solidFill>
                  <a:srgbClr val="2F92FF"/>
                </a:solidFill>
              </a:rPr>
              <a:t>. . . . . . . .</a:t>
            </a:r>
          </a:p>
        </p:txBody>
      </p:sp>
      <p:sp>
        <p:nvSpPr>
          <p:cNvPr id="87" name="TextBox 86">
            <a:extLst>
              <a:ext uri="{FF2B5EF4-FFF2-40B4-BE49-F238E27FC236}">
                <a16:creationId xmlns:a16="http://schemas.microsoft.com/office/drawing/2014/main" id="{88352A88-E0DC-4EA8-AE74-48BA9292119B}"/>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88" name="TextBox 87">
            <a:extLst>
              <a:ext uri="{FF2B5EF4-FFF2-40B4-BE49-F238E27FC236}">
                <a16:creationId xmlns:a16="http://schemas.microsoft.com/office/drawing/2014/main" id="{F6E9F908-A306-4DBC-A1B0-88BA87540CC2}"/>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89" name="TextBox 88">
            <a:extLst>
              <a:ext uri="{FF2B5EF4-FFF2-40B4-BE49-F238E27FC236}">
                <a16:creationId xmlns:a16="http://schemas.microsoft.com/office/drawing/2014/main" id="{427B8F59-C3E7-4EE5-B1DC-B8074DBF022B}"/>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90" name="TextBox 89">
            <a:extLst>
              <a:ext uri="{FF2B5EF4-FFF2-40B4-BE49-F238E27FC236}">
                <a16:creationId xmlns:a16="http://schemas.microsoft.com/office/drawing/2014/main" id="{DEB3E9B9-ADEB-47B4-B450-906A6E06ADAE}"/>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91" name="TextBox 90">
            <a:extLst>
              <a:ext uri="{FF2B5EF4-FFF2-40B4-BE49-F238E27FC236}">
                <a16:creationId xmlns:a16="http://schemas.microsoft.com/office/drawing/2014/main" id="{F562158A-28C0-462C-AF3C-6EB0A5DC3A6C}"/>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92" name="TextBox 91">
            <a:extLst>
              <a:ext uri="{FF2B5EF4-FFF2-40B4-BE49-F238E27FC236}">
                <a16:creationId xmlns:a16="http://schemas.microsoft.com/office/drawing/2014/main" id="{FC4A657C-A5EE-4BD6-B2F1-082F5A8B6E31}"/>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93" name="TextBox 92">
            <a:extLst>
              <a:ext uri="{FF2B5EF4-FFF2-40B4-BE49-F238E27FC236}">
                <a16:creationId xmlns:a16="http://schemas.microsoft.com/office/drawing/2014/main" id="{4303D413-6A32-4CE4-8BB0-EDC4955E48D5}"/>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94" name="TextBox 93">
            <a:extLst>
              <a:ext uri="{FF2B5EF4-FFF2-40B4-BE49-F238E27FC236}">
                <a16:creationId xmlns:a16="http://schemas.microsoft.com/office/drawing/2014/main" id="{206D6C13-881E-4BB0-9AF5-308A6EA0BAF1}"/>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 . .</a:t>
            </a:r>
          </a:p>
        </p:txBody>
      </p:sp>
      <p:sp>
        <p:nvSpPr>
          <p:cNvPr id="95" name="TextBox 94">
            <a:extLst>
              <a:ext uri="{FF2B5EF4-FFF2-40B4-BE49-F238E27FC236}">
                <a16:creationId xmlns:a16="http://schemas.microsoft.com/office/drawing/2014/main" id="{228B0A9F-EAB0-45E4-9EB3-029373A9B398}"/>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96" name="TextBox 95">
            <a:extLst>
              <a:ext uri="{FF2B5EF4-FFF2-40B4-BE49-F238E27FC236}">
                <a16:creationId xmlns:a16="http://schemas.microsoft.com/office/drawing/2014/main" id="{0A9BEABF-99DB-45A6-BD38-3F84E1ED06E4}"/>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97" name="TextBox 96">
            <a:extLst>
              <a:ext uri="{FF2B5EF4-FFF2-40B4-BE49-F238E27FC236}">
                <a16:creationId xmlns:a16="http://schemas.microsoft.com/office/drawing/2014/main" id="{F5454A67-542B-4FDB-ABAF-4DF9B9884895}"/>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98" name="TextBox 97">
            <a:extLst>
              <a:ext uri="{FF2B5EF4-FFF2-40B4-BE49-F238E27FC236}">
                <a16:creationId xmlns:a16="http://schemas.microsoft.com/office/drawing/2014/main" id="{1772421C-A5AF-452E-A765-9B2F8DB4A711}"/>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99" name="TextBox 98">
            <a:extLst>
              <a:ext uri="{FF2B5EF4-FFF2-40B4-BE49-F238E27FC236}">
                <a16:creationId xmlns:a16="http://schemas.microsoft.com/office/drawing/2014/main" id="{593B61B9-2078-43CE-8CC6-870D6BE498EB}"/>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00" name="TextBox 99">
            <a:extLst>
              <a:ext uri="{FF2B5EF4-FFF2-40B4-BE49-F238E27FC236}">
                <a16:creationId xmlns:a16="http://schemas.microsoft.com/office/drawing/2014/main" id="{D4B23E02-C7EE-4E52-AD96-DF8C34894584}"/>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101" name="TextBox 100">
            <a:extLst>
              <a:ext uri="{FF2B5EF4-FFF2-40B4-BE49-F238E27FC236}">
                <a16:creationId xmlns:a16="http://schemas.microsoft.com/office/drawing/2014/main" id="{590C31DC-2486-4D96-8B5D-A2C3181CFE0B}"/>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102" name="TextBox 101">
            <a:extLst>
              <a:ext uri="{FF2B5EF4-FFF2-40B4-BE49-F238E27FC236}">
                <a16:creationId xmlns:a16="http://schemas.microsoft.com/office/drawing/2014/main" id="{42A5F5AF-BD20-4729-9112-3A65542205BA}"/>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03" name="TextBox 102">
            <a:extLst>
              <a:ext uri="{FF2B5EF4-FFF2-40B4-BE49-F238E27FC236}">
                <a16:creationId xmlns:a16="http://schemas.microsoft.com/office/drawing/2014/main" id="{09E4A74C-C05D-46B6-9175-A64668085182}"/>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04" name="TextBox 103">
            <a:extLst>
              <a:ext uri="{FF2B5EF4-FFF2-40B4-BE49-F238E27FC236}">
                <a16:creationId xmlns:a16="http://schemas.microsoft.com/office/drawing/2014/main" id="{7A0B5CEB-F5EA-43F1-830D-5540BEBA345B}"/>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05" name="TextBox 104">
            <a:extLst>
              <a:ext uri="{FF2B5EF4-FFF2-40B4-BE49-F238E27FC236}">
                <a16:creationId xmlns:a16="http://schemas.microsoft.com/office/drawing/2014/main" id="{01278024-1C0A-4045-AC94-F89FAD58E069}"/>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06" name="TextBox 105">
            <a:extLst>
              <a:ext uri="{FF2B5EF4-FFF2-40B4-BE49-F238E27FC236}">
                <a16:creationId xmlns:a16="http://schemas.microsoft.com/office/drawing/2014/main" id="{E70EC5FC-FE91-4013-827B-45D700648DE3}"/>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07" name="TextBox 106">
            <a:extLst>
              <a:ext uri="{FF2B5EF4-FFF2-40B4-BE49-F238E27FC236}">
                <a16:creationId xmlns:a16="http://schemas.microsoft.com/office/drawing/2014/main" id="{FA1CA83D-4E1C-46D0-B719-04CB648A7F7A}"/>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108" name="TextBox 107">
            <a:extLst>
              <a:ext uri="{FF2B5EF4-FFF2-40B4-BE49-F238E27FC236}">
                <a16:creationId xmlns:a16="http://schemas.microsoft.com/office/drawing/2014/main" id="{408D8B70-966D-4F6F-82AE-5EE409FDFF00}"/>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09" name="TextBox 108">
            <a:extLst>
              <a:ext uri="{FF2B5EF4-FFF2-40B4-BE49-F238E27FC236}">
                <a16:creationId xmlns:a16="http://schemas.microsoft.com/office/drawing/2014/main" id="{ABC48D24-85B1-4FFE-B132-E86575423AAF}"/>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0" name="TextBox 109">
            <a:extLst>
              <a:ext uri="{FF2B5EF4-FFF2-40B4-BE49-F238E27FC236}">
                <a16:creationId xmlns:a16="http://schemas.microsoft.com/office/drawing/2014/main" id="{C8412B05-9010-4757-859C-A39DE87FE25A}"/>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11" name="TextBox 110">
            <a:extLst>
              <a:ext uri="{FF2B5EF4-FFF2-40B4-BE49-F238E27FC236}">
                <a16:creationId xmlns:a16="http://schemas.microsoft.com/office/drawing/2014/main" id="{16CA05AD-AB03-4E4E-8A83-5BE764E7F1A5}"/>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12" name="TextBox 111">
            <a:extLst>
              <a:ext uri="{FF2B5EF4-FFF2-40B4-BE49-F238E27FC236}">
                <a16:creationId xmlns:a16="http://schemas.microsoft.com/office/drawing/2014/main" id="{F7C10710-327E-48F3-903D-E276B59EE3CE}"/>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13" name="TextBox 112">
            <a:extLst>
              <a:ext uri="{FF2B5EF4-FFF2-40B4-BE49-F238E27FC236}">
                <a16:creationId xmlns:a16="http://schemas.microsoft.com/office/drawing/2014/main" id="{FC2F5F08-15F7-4C1D-98A9-C85BBEB1AA1D}"/>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14" name="TextBox 113">
            <a:extLst>
              <a:ext uri="{FF2B5EF4-FFF2-40B4-BE49-F238E27FC236}">
                <a16:creationId xmlns:a16="http://schemas.microsoft.com/office/drawing/2014/main" id="{3A0CEF84-A005-483D-A15B-79A65035269C}"/>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5" name="TextBox 114">
            <a:extLst>
              <a:ext uri="{FF2B5EF4-FFF2-40B4-BE49-F238E27FC236}">
                <a16:creationId xmlns:a16="http://schemas.microsoft.com/office/drawing/2014/main" id="{C8A03B9D-F128-49CD-AF97-C5FBFAB3AFBF}"/>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16" name="TextBox 115">
            <a:extLst>
              <a:ext uri="{FF2B5EF4-FFF2-40B4-BE49-F238E27FC236}">
                <a16:creationId xmlns:a16="http://schemas.microsoft.com/office/drawing/2014/main" id="{441346B7-5B9D-4D18-943D-32270231F154}"/>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17" name="TextBox 116">
            <a:extLst>
              <a:ext uri="{FF2B5EF4-FFF2-40B4-BE49-F238E27FC236}">
                <a16:creationId xmlns:a16="http://schemas.microsoft.com/office/drawing/2014/main" id="{196DD691-EB3D-4F72-8C77-F50455FE5B4E}"/>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18" name="TextBox 117">
            <a:extLst>
              <a:ext uri="{FF2B5EF4-FFF2-40B4-BE49-F238E27FC236}">
                <a16:creationId xmlns:a16="http://schemas.microsoft.com/office/drawing/2014/main" id="{C0F06EBA-788C-43B2-8596-5E4818A6C7E9}"/>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9" name="TextBox 118">
            <a:extLst>
              <a:ext uri="{FF2B5EF4-FFF2-40B4-BE49-F238E27FC236}">
                <a16:creationId xmlns:a16="http://schemas.microsoft.com/office/drawing/2014/main" id="{8110CFAE-0A0D-4181-8F86-596062DA6C94}"/>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20" name="TextBox 119">
            <a:extLst>
              <a:ext uri="{FF2B5EF4-FFF2-40B4-BE49-F238E27FC236}">
                <a16:creationId xmlns:a16="http://schemas.microsoft.com/office/drawing/2014/main" id="{319F3E6F-1F0F-46FB-9205-957614FB32FD}"/>
              </a:ext>
            </a:extLst>
          </p:cNvPr>
          <p:cNvSpPr txBox="1"/>
          <p:nvPr/>
        </p:nvSpPr>
        <p:spPr>
          <a:xfrm>
            <a:off x="10437812" y="403741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21" name="TextBox 120">
            <a:extLst>
              <a:ext uri="{FF2B5EF4-FFF2-40B4-BE49-F238E27FC236}">
                <a16:creationId xmlns:a16="http://schemas.microsoft.com/office/drawing/2014/main" id="{B9A35497-F8B4-4A9D-B04C-93B778872588}"/>
              </a:ext>
            </a:extLst>
          </p:cNvPr>
          <p:cNvSpPr txBox="1"/>
          <p:nvPr/>
        </p:nvSpPr>
        <p:spPr>
          <a:xfrm>
            <a:off x="10437812" y="403741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2" name="TextBox 1">
            <a:extLst>
              <a:ext uri="{FF2B5EF4-FFF2-40B4-BE49-F238E27FC236}">
                <a16:creationId xmlns:a16="http://schemas.microsoft.com/office/drawing/2014/main" id="{34514536-B58D-4D7D-95BB-459780CCA96F}"/>
              </a:ext>
            </a:extLst>
          </p:cNvPr>
          <p:cNvSpPr txBox="1"/>
          <p:nvPr/>
        </p:nvSpPr>
        <p:spPr>
          <a:xfrm>
            <a:off x="8304212" y="838200"/>
            <a:ext cx="1447800" cy="369332"/>
          </a:xfrm>
          <a:prstGeom prst="rect">
            <a:avLst/>
          </a:prstGeom>
          <a:noFill/>
        </p:spPr>
        <p:txBody>
          <a:bodyPr wrap="square" rtlCol="0">
            <a:spAutoFit/>
          </a:bodyPr>
          <a:lstStyle/>
          <a:p>
            <a:pPr algn="r"/>
            <a:r>
              <a:rPr lang="en-US" sz="1800" dirty="0">
                <a:solidFill>
                  <a:schemeClr val="bg1">
                    <a:lumMod val="95000"/>
                  </a:schemeClr>
                </a:solidFill>
              </a:rPr>
              <a:t>Individual</a:t>
            </a:r>
          </a:p>
        </p:txBody>
      </p:sp>
      <p:sp>
        <p:nvSpPr>
          <p:cNvPr id="122" name="TextBox 121">
            <a:extLst>
              <a:ext uri="{FF2B5EF4-FFF2-40B4-BE49-F238E27FC236}">
                <a16:creationId xmlns:a16="http://schemas.microsoft.com/office/drawing/2014/main" id="{FA59F86B-761E-400A-9348-6A9640016E62}"/>
              </a:ext>
            </a:extLst>
          </p:cNvPr>
          <p:cNvSpPr txBox="1"/>
          <p:nvPr/>
        </p:nvSpPr>
        <p:spPr>
          <a:xfrm>
            <a:off x="10285412" y="838200"/>
            <a:ext cx="1447800" cy="369332"/>
          </a:xfrm>
          <a:prstGeom prst="rect">
            <a:avLst/>
          </a:prstGeom>
          <a:noFill/>
        </p:spPr>
        <p:txBody>
          <a:bodyPr wrap="square" rtlCol="0">
            <a:spAutoFit/>
          </a:bodyPr>
          <a:lstStyle/>
          <a:p>
            <a:pPr algn="r"/>
            <a:r>
              <a:rPr lang="en-US" sz="1800" dirty="0">
                <a:solidFill>
                  <a:schemeClr val="bg1">
                    <a:lumMod val="95000"/>
                  </a:schemeClr>
                </a:solidFill>
              </a:rPr>
              <a:t>Stacked</a:t>
            </a:r>
          </a:p>
        </p:txBody>
      </p:sp>
    </p:spTree>
    <p:extLst>
      <p:ext uri="{BB962C8B-B14F-4D97-AF65-F5344CB8AC3E}">
        <p14:creationId xmlns:p14="http://schemas.microsoft.com/office/powerpoint/2010/main" val="3273977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7"/>
                                        </p:tgtEl>
                                      </p:cBhvr>
                                    </p:animEffect>
                                    <p:set>
                                      <p:cBhvr>
                                        <p:cTn id="25" dur="1" fill="hold">
                                          <p:stCondLst>
                                            <p:cond delay="499"/>
                                          </p:stCondLst>
                                        </p:cTn>
                                        <p:tgtEl>
                                          <p:spTgt spid="6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6"/>
                                        </p:tgtEl>
                                      </p:cBhvr>
                                    </p:animEffect>
                                    <p:set>
                                      <p:cBhvr>
                                        <p:cTn id="28" dur="1" fill="hold">
                                          <p:stCondLst>
                                            <p:cond delay="499"/>
                                          </p:stCondLst>
                                        </p:cTn>
                                        <p:tgtEl>
                                          <p:spTgt spid="3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2"/>
                                        </p:tgtEl>
                                      </p:cBhvr>
                                    </p:animEffect>
                                    <p:set>
                                      <p:cBhvr>
                                        <p:cTn id="31" dur="1" fill="hold">
                                          <p:stCondLst>
                                            <p:cond delay="499"/>
                                          </p:stCondLst>
                                        </p:cTn>
                                        <p:tgtEl>
                                          <p:spTgt spid="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91"/>
                                        </p:tgtEl>
                                      </p:cBhvr>
                                    </p:animEffect>
                                    <p:set>
                                      <p:cBhvr>
                                        <p:cTn id="34" dur="1" fill="hold">
                                          <p:stCondLst>
                                            <p:cond delay="499"/>
                                          </p:stCondLst>
                                        </p:cTn>
                                        <p:tgtEl>
                                          <p:spTgt spid="91"/>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90"/>
                                        </p:tgtEl>
                                      </p:cBhvr>
                                    </p:animEffect>
                                    <p:set>
                                      <p:cBhvr>
                                        <p:cTn id="37" dur="1" fill="hold">
                                          <p:stCondLst>
                                            <p:cond delay="499"/>
                                          </p:stCondLst>
                                        </p:cTn>
                                        <p:tgtEl>
                                          <p:spTgt spid="90"/>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9"/>
                                        </p:tgtEl>
                                      </p:cBhvr>
                                    </p:animEffect>
                                    <p:set>
                                      <p:cBhvr>
                                        <p:cTn id="40" dur="1" fill="hold">
                                          <p:stCondLst>
                                            <p:cond delay="499"/>
                                          </p:stCondLst>
                                        </p:cTn>
                                        <p:tgtEl>
                                          <p:spTgt spid="8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8"/>
                                        </p:tgtEl>
                                      </p:cBhvr>
                                    </p:animEffect>
                                    <p:set>
                                      <p:cBhvr>
                                        <p:cTn id="43" dur="1" fill="hold">
                                          <p:stCondLst>
                                            <p:cond delay="499"/>
                                          </p:stCondLst>
                                        </p:cTn>
                                        <p:tgtEl>
                                          <p:spTgt spid="88"/>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7"/>
                                        </p:tgtEl>
                                      </p:cBhvr>
                                    </p:animEffect>
                                    <p:set>
                                      <p:cBhvr>
                                        <p:cTn id="46" dur="1" fill="hold">
                                          <p:stCondLst>
                                            <p:cond delay="499"/>
                                          </p:stCondLst>
                                        </p:cTn>
                                        <p:tgtEl>
                                          <p:spTgt spid="87"/>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93"/>
                                        </p:tgtEl>
                                      </p:cBhvr>
                                    </p:animEffect>
                                    <p:set>
                                      <p:cBhvr>
                                        <p:cTn id="49" dur="1" fill="hold">
                                          <p:stCondLst>
                                            <p:cond delay="499"/>
                                          </p:stCondLst>
                                        </p:cTn>
                                        <p:tgtEl>
                                          <p:spTgt spid="93"/>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94"/>
                                        </p:tgtEl>
                                      </p:cBhvr>
                                    </p:animEffect>
                                    <p:set>
                                      <p:cBhvr>
                                        <p:cTn id="52" dur="1" fill="hold">
                                          <p:stCondLst>
                                            <p:cond delay="499"/>
                                          </p:stCondLst>
                                        </p:cTn>
                                        <p:tgtEl>
                                          <p:spTgt spid="9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100"/>
                                        </p:tgtEl>
                                      </p:cBhvr>
                                    </p:animEffect>
                                    <p:set>
                                      <p:cBhvr>
                                        <p:cTn id="55" dur="1" fill="hold">
                                          <p:stCondLst>
                                            <p:cond delay="499"/>
                                          </p:stCondLst>
                                        </p:cTn>
                                        <p:tgtEl>
                                          <p:spTgt spid="100"/>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99"/>
                                        </p:tgtEl>
                                      </p:cBhvr>
                                    </p:animEffect>
                                    <p:set>
                                      <p:cBhvr>
                                        <p:cTn id="58" dur="1" fill="hold">
                                          <p:stCondLst>
                                            <p:cond delay="499"/>
                                          </p:stCondLst>
                                        </p:cTn>
                                        <p:tgtEl>
                                          <p:spTgt spid="99"/>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98"/>
                                        </p:tgtEl>
                                      </p:cBhvr>
                                    </p:animEffect>
                                    <p:set>
                                      <p:cBhvr>
                                        <p:cTn id="61" dur="1" fill="hold">
                                          <p:stCondLst>
                                            <p:cond delay="499"/>
                                          </p:stCondLst>
                                        </p:cTn>
                                        <p:tgtEl>
                                          <p:spTgt spid="98"/>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97"/>
                                        </p:tgtEl>
                                      </p:cBhvr>
                                    </p:animEffect>
                                    <p:set>
                                      <p:cBhvr>
                                        <p:cTn id="64" dur="1" fill="hold">
                                          <p:stCondLst>
                                            <p:cond delay="499"/>
                                          </p:stCondLst>
                                        </p:cTn>
                                        <p:tgtEl>
                                          <p:spTgt spid="97"/>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96"/>
                                        </p:tgtEl>
                                      </p:cBhvr>
                                    </p:animEffect>
                                    <p:set>
                                      <p:cBhvr>
                                        <p:cTn id="67" dur="1" fill="hold">
                                          <p:stCondLst>
                                            <p:cond delay="499"/>
                                          </p:stCondLst>
                                        </p:cTn>
                                        <p:tgtEl>
                                          <p:spTgt spid="96"/>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95"/>
                                        </p:tgtEl>
                                      </p:cBhvr>
                                    </p:animEffect>
                                    <p:set>
                                      <p:cBhvr>
                                        <p:cTn id="70" dur="1" fill="hold">
                                          <p:stCondLst>
                                            <p:cond delay="499"/>
                                          </p:stCondLst>
                                        </p:cTn>
                                        <p:tgtEl>
                                          <p:spTgt spid="95"/>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01"/>
                                        </p:tgtEl>
                                      </p:cBhvr>
                                    </p:animEffect>
                                    <p:set>
                                      <p:cBhvr>
                                        <p:cTn id="73" dur="1" fill="hold">
                                          <p:stCondLst>
                                            <p:cond delay="499"/>
                                          </p:stCondLst>
                                        </p:cTn>
                                        <p:tgtEl>
                                          <p:spTgt spid="101"/>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107"/>
                                        </p:tgtEl>
                                      </p:cBhvr>
                                    </p:animEffect>
                                    <p:set>
                                      <p:cBhvr>
                                        <p:cTn id="76" dur="1" fill="hold">
                                          <p:stCondLst>
                                            <p:cond delay="499"/>
                                          </p:stCondLst>
                                        </p:cTn>
                                        <p:tgtEl>
                                          <p:spTgt spid="107"/>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06"/>
                                        </p:tgtEl>
                                      </p:cBhvr>
                                    </p:animEffect>
                                    <p:set>
                                      <p:cBhvr>
                                        <p:cTn id="79" dur="1" fill="hold">
                                          <p:stCondLst>
                                            <p:cond delay="499"/>
                                          </p:stCondLst>
                                        </p:cTn>
                                        <p:tgtEl>
                                          <p:spTgt spid="106"/>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105"/>
                                        </p:tgtEl>
                                      </p:cBhvr>
                                    </p:animEffect>
                                    <p:set>
                                      <p:cBhvr>
                                        <p:cTn id="82" dur="1" fill="hold">
                                          <p:stCondLst>
                                            <p:cond delay="499"/>
                                          </p:stCondLst>
                                        </p:cTn>
                                        <p:tgtEl>
                                          <p:spTgt spid="105"/>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104"/>
                                        </p:tgtEl>
                                      </p:cBhvr>
                                    </p:animEffect>
                                    <p:set>
                                      <p:cBhvr>
                                        <p:cTn id="85" dur="1" fill="hold">
                                          <p:stCondLst>
                                            <p:cond delay="499"/>
                                          </p:stCondLst>
                                        </p:cTn>
                                        <p:tgtEl>
                                          <p:spTgt spid="104"/>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103"/>
                                        </p:tgtEl>
                                      </p:cBhvr>
                                    </p:animEffect>
                                    <p:set>
                                      <p:cBhvr>
                                        <p:cTn id="88" dur="1" fill="hold">
                                          <p:stCondLst>
                                            <p:cond delay="499"/>
                                          </p:stCondLst>
                                        </p:cTn>
                                        <p:tgtEl>
                                          <p:spTgt spid="103"/>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102"/>
                                        </p:tgtEl>
                                      </p:cBhvr>
                                    </p:animEffect>
                                    <p:set>
                                      <p:cBhvr>
                                        <p:cTn id="91" dur="1" fill="hold">
                                          <p:stCondLst>
                                            <p:cond delay="499"/>
                                          </p:stCondLst>
                                        </p:cTn>
                                        <p:tgtEl>
                                          <p:spTgt spid="102"/>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112"/>
                                        </p:tgtEl>
                                      </p:cBhvr>
                                    </p:animEffect>
                                    <p:set>
                                      <p:cBhvr>
                                        <p:cTn id="94" dur="1" fill="hold">
                                          <p:stCondLst>
                                            <p:cond delay="499"/>
                                          </p:stCondLst>
                                        </p:cTn>
                                        <p:tgtEl>
                                          <p:spTgt spid="112"/>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111"/>
                                        </p:tgtEl>
                                      </p:cBhvr>
                                    </p:animEffect>
                                    <p:set>
                                      <p:cBhvr>
                                        <p:cTn id="97" dur="1" fill="hold">
                                          <p:stCondLst>
                                            <p:cond delay="499"/>
                                          </p:stCondLst>
                                        </p:cTn>
                                        <p:tgtEl>
                                          <p:spTgt spid="111"/>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110"/>
                                        </p:tgtEl>
                                      </p:cBhvr>
                                    </p:animEffect>
                                    <p:set>
                                      <p:cBhvr>
                                        <p:cTn id="100" dur="1" fill="hold">
                                          <p:stCondLst>
                                            <p:cond delay="499"/>
                                          </p:stCondLst>
                                        </p:cTn>
                                        <p:tgtEl>
                                          <p:spTgt spid="110"/>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09"/>
                                        </p:tgtEl>
                                      </p:cBhvr>
                                    </p:animEffect>
                                    <p:set>
                                      <p:cBhvr>
                                        <p:cTn id="103" dur="1" fill="hold">
                                          <p:stCondLst>
                                            <p:cond delay="499"/>
                                          </p:stCondLst>
                                        </p:cTn>
                                        <p:tgtEl>
                                          <p:spTgt spid="109"/>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08"/>
                                        </p:tgtEl>
                                      </p:cBhvr>
                                    </p:animEffect>
                                    <p:set>
                                      <p:cBhvr>
                                        <p:cTn id="106" dur="1" fill="hold">
                                          <p:stCondLst>
                                            <p:cond delay="499"/>
                                          </p:stCondLst>
                                        </p:cTn>
                                        <p:tgtEl>
                                          <p:spTgt spid="108"/>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116"/>
                                        </p:tgtEl>
                                      </p:cBhvr>
                                    </p:animEffect>
                                    <p:set>
                                      <p:cBhvr>
                                        <p:cTn id="109" dur="1" fill="hold">
                                          <p:stCondLst>
                                            <p:cond delay="499"/>
                                          </p:stCondLst>
                                        </p:cTn>
                                        <p:tgtEl>
                                          <p:spTgt spid="116"/>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115"/>
                                        </p:tgtEl>
                                      </p:cBhvr>
                                    </p:animEffect>
                                    <p:set>
                                      <p:cBhvr>
                                        <p:cTn id="112" dur="1" fill="hold">
                                          <p:stCondLst>
                                            <p:cond delay="499"/>
                                          </p:stCondLst>
                                        </p:cTn>
                                        <p:tgtEl>
                                          <p:spTgt spid="115"/>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4"/>
                                        </p:tgtEl>
                                      </p:cBhvr>
                                    </p:animEffect>
                                    <p:set>
                                      <p:cBhvr>
                                        <p:cTn id="115" dur="1" fill="hold">
                                          <p:stCondLst>
                                            <p:cond delay="499"/>
                                          </p:stCondLst>
                                        </p:cTn>
                                        <p:tgtEl>
                                          <p:spTgt spid="114"/>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113"/>
                                        </p:tgtEl>
                                      </p:cBhvr>
                                    </p:animEffect>
                                    <p:set>
                                      <p:cBhvr>
                                        <p:cTn id="118" dur="1" fill="hold">
                                          <p:stCondLst>
                                            <p:cond delay="499"/>
                                          </p:stCondLst>
                                        </p:cTn>
                                        <p:tgtEl>
                                          <p:spTgt spid="113"/>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119"/>
                                        </p:tgtEl>
                                      </p:cBhvr>
                                    </p:animEffect>
                                    <p:set>
                                      <p:cBhvr>
                                        <p:cTn id="121" dur="1" fill="hold">
                                          <p:stCondLst>
                                            <p:cond delay="499"/>
                                          </p:stCondLst>
                                        </p:cTn>
                                        <p:tgtEl>
                                          <p:spTgt spid="119"/>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18"/>
                                        </p:tgtEl>
                                      </p:cBhvr>
                                    </p:animEffect>
                                    <p:set>
                                      <p:cBhvr>
                                        <p:cTn id="124" dur="1" fill="hold">
                                          <p:stCondLst>
                                            <p:cond delay="499"/>
                                          </p:stCondLst>
                                        </p:cTn>
                                        <p:tgtEl>
                                          <p:spTgt spid="118"/>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17"/>
                                        </p:tgtEl>
                                      </p:cBhvr>
                                    </p:animEffect>
                                    <p:set>
                                      <p:cBhvr>
                                        <p:cTn id="127" dur="1" fill="hold">
                                          <p:stCondLst>
                                            <p:cond delay="499"/>
                                          </p:stCondLst>
                                        </p:cTn>
                                        <p:tgtEl>
                                          <p:spTgt spid="117"/>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21"/>
                                        </p:tgtEl>
                                      </p:cBhvr>
                                    </p:animEffect>
                                    <p:set>
                                      <p:cBhvr>
                                        <p:cTn id="130" dur="1" fill="hold">
                                          <p:stCondLst>
                                            <p:cond delay="499"/>
                                          </p:stCondLst>
                                        </p:cTn>
                                        <p:tgtEl>
                                          <p:spTgt spid="121"/>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20"/>
                                        </p:tgtEl>
                                      </p:cBhvr>
                                    </p:animEffect>
                                    <p:set>
                                      <p:cBhvr>
                                        <p:cTn id="133"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67" grpId="0"/>
      <p:bldP spid="3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C635A7-E1B4-4D29-ACCF-1B9B44E13692}"/>
              </a:ext>
            </a:extLst>
          </p:cNvPr>
          <p:cNvSpPr>
            <a:spLocks noGrp="1"/>
          </p:cNvSpPr>
          <p:nvPr>
            <p:ph type="ctrTitle"/>
          </p:nvPr>
        </p:nvSpPr>
        <p:spPr>
          <a:xfrm>
            <a:off x="2590125" y="3200399"/>
            <a:ext cx="7008574" cy="1055511"/>
          </a:xfrm>
        </p:spPr>
        <p:txBody>
          <a:bodyPr/>
          <a:lstStyle/>
          <a:p>
            <a:r>
              <a:rPr lang="en-US" dirty="0" err="1"/>
              <a:t>FoxToDos</a:t>
            </a:r>
            <a:endParaRPr lang="en-US" dirty="0"/>
          </a:p>
        </p:txBody>
      </p:sp>
      <p:pic>
        <p:nvPicPr>
          <p:cNvPr id="4" name="Picture 3" descr="Icon&#10;&#10;Description automatically generated">
            <a:extLst>
              <a:ext uri="{FF2B5EF4-FFF2-40B4-BE49-F238E27FC236}">
                <a16:creationId xmlns:a16="http://schemas.microsoft.com/office/drawing/2014/main" id="{DC3268DF-1E6C-4F78-9F76-20C2018020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5012" y="467603"/>
            <a:ext cx="3200932" cy="2732796"/>
          </a:xfrm>
          <a:prstGeom prst="rect">
            <a:avLst/>
          </a:prstGeom>
        </p:spPr>
      </p:pic>
    </p:spTree>
    <p:extLst>
      <p:ext uri="{BB962C8B-B14F-4D97-AF65-F5344CB8AC3E}">
        <p14:creationId xmlns:p14="http://schemas.microsoft.com/office/powerpoint/2010/main" val="339700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051E33-F15A-4058-A3AE-FF365FCA4159}"/>
              </a:ext>
            </a:extLst>
          </p:cNvPr>
          <p:cNvSpPr>
            <a:spLocks noGrp="1"/>
          </p:cNvSpPr>
          <p:nvPr>
            <p:ph type="title"/>
          </p:nvPr>
        </p:nvSpPr>
        <p:spPr/>
        <p:txBody>
          <a:bodyPr>
            <a:normAutofit fontScale="90000"/>
          </a:bodyPr>
          <a:lstStyle/>
          <a:p>
            <a:r>
              <a:rPr lang="en-US" dirty="0" err="1"/>
              <a:t>FoxToDos</a:t>
            </a:r>
            <a:r>
              <a:rPr lang="en-US" dirty="0"/>
              <a:t> </a:t>
            </a:r>
          </a:p>
        </p:txBody>
      </p:sp>
      <p:pic>
        <p:nvPicPr>
          <p:cNvPr id="5" name="Snagit_SNG873">
            <a:extLst>
              <a:ext uri="{FF2B5EF4-FFF2-40B4-BE49-F238E27FC236}">
                <a16:creationId xmlns:a16="http://schemas.microsoft.com/office/drawing/2014/main" id="{0C2E52A6-1CAD-463E-BF0F-91EFF2D99F4D}"/>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937919" y="1447800"/>
            <a:ext cx="3759200" cy="4648200"/>
          </a:xfrm>
        </p:spPr>
      </p:pic>
    </p:spTree>
    <p:extLst>
      <p:ext uri="{BB962C8B-B14F-4D97-AF65-F5344CB8AC3E}">
        <p14:creationId xmlns:p14="http://schemas.microsoft.com/office/powerpoint/2010/main" val="129415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4403-470C-4BAD-854A-20B4A7EDD4E1}"/>
              </a:ext>
            </a:extLst>
          </p:cNvPr>
          <p:cNvSpPr>
            <a:spLocks noGrp="1"/>
          </p:cNvSpPr>
          <p:nvPr>
            <p:ph type="title"/>
          </p:nvPr>
        </p:nvSpPr>
        <p:spPr/>
        <p:txBody>
          <a:bodyPr>
            <a:normAutofit fontScale="90000"/>
          </a:bodyPr>
          <a:lstStyle/>
          <a:p>
            <a:r>
              <a:rPr lang="en-US" dirty="0"/>
              <a:t>Under the Covers</a:t>
            </a:r>
          </a:p>
        </p:txBody>
      </p:sp>
      <p:pic>
        <p:nvPicPr>
          <p:cNvPr id="5" name="Snagit_SNG87B">
            <a:extLst>
              <a:ext uri="{FF2B5EF4-FFF2-40B4-BE49-F238E27FC236}">
                <a16:creationId xmlns:a16="http://schemas.microsoft.com/office/drawing/2014/main" id="{DC5049C7-7D51-408B-8333-E1BD720E782D}"/>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79612" y="1371600"/>
            <a:ext cx="3281082" cy="4648200"/>
          </a:xfrm>
        </p:spPr>
      </p:pic>
      <p:sp>
        <p:nvSpPr>
          <p:cNvPr id="6" name="TextBox 5">
            <a:extLst>
              <a:ext uri="{FF2B5EF4-FFF2-40B4-BE49-F238E27FC236}">
                <a16:creationId xmlns:a16="http://schemas.microsoft.com/office/drawing/2014/main" id="{7CDB6BF3-6F1B-4B3F-BACD-FC1749A637B6}"/>
              </a:ext>
            </a:extLst>
          </p:cNvPr>
          <p:cNvSpPr txBox="1"/>
          <p:nvPr/>
        </p:nvSpPr>
        <p:spPr>
          <a:xfrm>
            <a:off x="5561012" y="1524000"/>
            <a:ext cx="6096000" cy="2677656"/>
          </a:xfrm>
          <a:prstGeom prst="rect">
            <a:avLst/>
          </a:prstGeom>
          <a:noFill/>
        </p:spPr>
        <p:txBody>
          <a:bodyPr wrap="square" rtlCol="0">
            <a:spAutoFit/>
          </a:bodyPr>
          <a:lstStyle/>
          <a:p>
            <a:pPr marL="342900" indent="-342900">
              <a:buFont typeface="Arial" panose="020B0604020202020204" pitchFamily="34" charset="0"/>
              <a:buChar char="•"/>
            </a:pPr>
            <a:r>
              <a:rPr lang="en-US" dirty="0"/>
              <a:t>Data: </a:t>
            </a:r>
            <a:r>
              <a:rPr lang="en-US" dirty="0" err="1"/>
              <a:t>ToDos.dbf</a:t>
            </a:r>
            <a:endParaRPr lang="en-US" dirty="0"/>
          </a:p>
          <a:p>
            <a:pPr marL="342900" indent="-342900">
              <a:buFont typeface="Arial" panose="020B0604020202020204" pitchFamily="34" charset="0"/>
              <a:buChar char="•"/>
            </a:pPr>
            <a:r>
              <a:rPr lang="en-US" dirty="0"/>
              <a:t>Form: </a:t>
            </a:r>
            <a:r>
              <a:rPr lang="en-US" dirty="0" err="1"/>
              <a:t>ToDos</a:t>
            </a:r>
            <a:endParaRPr lang="en-US" dirty="0"/>
          </a:p>
          <a:p>
            <a:pPr marL="342900" indent="-342900">
              <a:buFont typeface="Arial" panose="020B0604020202020204" pitchFamily="34" charset="0"/>
              <a:buChar char="•"/>
            </a:pPr>
            <a:r>
              <a:rPr lang="en-US" dirty="0"/>
              <a:t>Report: </a:t>
            </a:r>
            <a:r>
              <a:rPr lang="en-US" dirty="0" err="1"/>
              <a:t>ToDos</a:t>
            </a:r>
            <a:endParaRPr lang="en-US" dirty="0"/>
          </a:p>
          <a:p>
            <a:pPr marL="342900" indent="-342900">
              <a:buFont typeface="Arial" panose="020B0604020202020204" pitchFamily="34" charset="0"/>
              <a:buChar char="•"/>
            </a:pPr>
            <a:r>
              <a:rPr lang="en-US" dirty="0"/>
              <a:t>Visual Classes: </a:t>
            </a:r>
            <a:r>
              <a:rPr lang="en-US" dirty="0" err="1"/>
              <a:t>cntToDo</a:t>
            </a:r>
            <a:endParaRPr lang="en-US" dirty="0"/>
          </a:p>
          <a:p>
            <a:pPr marL="342900" indent="-342900">
              <a:buFont typeface="Arial" panose="020B0604020202020204" pitchFamily="34" charset="0"/>
              <a:buChar char="•"/>
            </a:pPr>
            <a:r>
              <a:rPr lang="en-US" dirty="0" err="1"/>
              <a:t>NonVisual</a:t>
            </a:r>
            <a:r>
              <a:rPr lang="en-US" dirty="0"/>
              <a:t> Classes: </a:t>
            </a:r>
            <a:r>
              <a:rPr lang="en-US" dirty="0" err="1"/>
              <a:t>ToDoClasses</a:t>
            </a:r>
            <a:endParaRPr lang="en-US" dirty="0"/>
          </a:p>
          <a:p>
            <a:pPr marL="342900" indent="-342900">
              <a:buFont typeface="Arial" panose="020B0604020202020204" pitchFamily="34" charset="0"/>
              <a:buChar char="•"/>
            </a:pPr>
            <a:r>
              <a:rPr lang="en-US" dirty="0"/>
              <a:t>Code: </a:t>
            </a:r>
            <a:r>
              <a:rPr lang="en-US" dirty="0" err="1"/>
              <a:t>ToDoMain</a:t>
            </a:r>
            <a:endParaRPr lang="en-US" dirty="0"/>
          </a:p>
          <a:p>
            <a:endParaRPr lang="en-US" dirty="0"/>
          </a:p>
        </p:txBody>
      </p:sp>
    </p:spTree>
    <p:extLst>
      <p:ext uri="{BB962C8B-B14F-4D97-AF65-F5344CB8AC3E}">
        <p14:creationId xmlns:p14="http://schemas.microsoft.com/office/powerpoint/2010/main" val="18598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WFox">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12786181_TF02787940" id="{1798802C-84EE-40F8-AA82-749FCB0DAB40}" vid="{E03FD201-C9ED-47D9-B1F3-097360176F4C}"/>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7d07999-8e88-45a7-b776-aa394cd3ee89" Revision="1" Stencil="System.MyShapes" StencilVersion="1.0"/>
</Control>
</file>

<file path=customXml/item10.xml><?xml version="1.0" encoding="utf-8"?>
<Control xmlns="http://schemas.microsoft.com/VisualStudio/2011/storyboarding/control">
  <Id Name="3a5f3215-4f7c-4247-9247-a9acf7619a8c" Revision="1" Stencil="System.MyShapes" StencilVersion="1.0"/>
</Control>
</file>

<file path=customXml/item11.xml><?xml version="1.0" encoding="utf-8"?>
<Control xmlns="http://schemas.microsoft.com/VisualStudio/2011/storyboarding/control">
  <Id Name="3a5f3215-4f7c-4247-9247-a9acf7619a8c" Revision="1" Stencil="System.MyShapes" StencilVersion="1.0"/>
</Control>
</file>

<file path=customXml/item12.xml><?xml version="1.0" encoding="utf-8"?>
<Control xmlns="http://schemas.microsoft.com/VisualStudio/2011/storyboarding/control">
  <Id Name="3a5f3215-4f7c-4247-9247-a9acf7619a8c" Revision="1" Stencil="System.MyShapes" StencilVersion="1.0"/>
</Control>
</file>

<file path=customXml/item13.xml><?xml version="1.0" encoding="utf-8"?>
<Control xmlns="http://schemas.microsoft.com/VisualStudio/2011/storyboarding/control">
  <Id Name="3a5f3215-4f7c-4247-9247-a9acf7619a8c" Revision="1" Stencil="System.MyShapes" StencilVersion="1.0"/>
</Control>
</file>

<file path=customXml/item14.xml><?xml version="1.0" encoding="utf-8"?>
<Control xmlns="http://schemas.microsoft.com/VisualStudio/2011/storyboarding/control">
  <Id Name="37d07999-8e88-45a7-b776-aa394cd3ee89" Revision="1" Stencil="System.MyShapes" StencilVersion="1.0"/>
</Control>
</file>

<file path=customXml/item15.xml><?xml version="1.0" encoding="utf-8"?>
<Control xmlns="http://schemas.microsoft.com/VisualStudio/2011/storyboarding/control">
  <Id Name="37d07999-8e88-45a7-b776-aa394cd3ee89" Revision="1" Stencil="System.MyShapes" StencilVersion="1.0"/>
</Control>
</file>

<file path=customXml/item16.xml><?xml version="1.0" encoding="utf-8"?>
<Control xmlns="http://schemas.microsoft.com/VisualStudio/2011/storyboarding/control">
  <Id Name="3a5f3215-4f7c-4247-9247-a9acf7619a8c" Revision="1" Stencil="System.MyShapes" StencilVersion="1.0"/>
</Control>
</file>

<file path=customXml/item17.xml><?xml version="1.0" encoding="utf-8"?>
<?mso-contentType ?>
<FormTemplates xmlns="http://schemas.microsoft.com/sharepoint/v3/contenttype/forms">
  <Display>DocumentLibraryForm</Display>
  <Edit>AssetEditForm</Edit>
  <New>DocumentLibraryForm</New>
</FormTemplates>
</file>

<file path=customXml/item18.xml><?xml version="1.0" encoding="utf-8"?>
<Control xmlns="http://schemas.microsoft.com/VisualStudio/2011/storyboarding/control">
  <Id Name="37d07999-8e88-45a7-b776-aa394cd3ee89" Revision="1" Stencil="System.MyShapes" StencilVersion="1.0"/>
</Control>
</file>

<file path=customXml/item19.xml><?xml version="1.0" encoding="utf-8"?>
<Control xmlns="http://schemas.microsoft.com/VisualStudio/2011/storyboarding/control">
  <Id Name="3a5f3215-4f7c-4247-9247-a9acf7619a8c" Revision="1" Stencil="System.MyShapes" StencilVersion="1.0"/>
</Control>
</file>

<file path=customXml/item2.xml><?xml version="1.0" encoding="utf-8"?>
<Control xmlns="http://schemas.microsoft.com/VisualStudio/2011/storyboarding/control">
  <Id Name="3a5f3215-4f7c-4247-9247-a9acf7619a8c" Revision="1" Stencil="System.MyShapes" StencilVersion="1.0"/>
</Control>
</file>

<file path=customXml/item20.xml><?xml version="1.0" encoding="utf-8"?>
<Control xmlns="http://schemas.microsoft.com/VisualStudio/2011/storyboarding/control">
  <Id Name="3a5f3215-4f7c-4247-9247-a9acf7619a8c" Revision="1" Stencil="System.MyShapes"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2.xml><?xml version="1.0" encoding="utf-8"?>
<Control xmlns="http://schemas.microsoft.com/VisualStudio/2011/storyboarding/control">
  <Id Name="3a5f3215-4f7c-4247-9247-a9acf7619a8c" Revision="1" Stencil="System.MyShapes" StencilVersion="1.0"/>
</Control>
</file>

<file path=customXml/item23.xml><?xml version="1.0" encoding="utf-8"?>
<Control xmlns="http://schemas.microsoft.com/VisualStudio/2011/storyboarding/control">
  <Id Name="37d07999-8e88-45a7-b776-aa394cd3ee89" Revision="1" Stencil="System.MyShapes" StencilVersion="1.0"/>
</Control>
</file>

<file path=customXml/item24.xml><?xml version="1.0" encoding="utf-8"?>
<Control xmlns="http://schemas.microsoft.com/VisualStudio/2011/storyboarding/control">
  <Id Name="3a5f3215-4f7c-4247-9247-a9acf7619a8c" Revision="1" Stencil="System.MyShapes" StencilVersion="1.0"/>
</Control>
</file>

<file path=customXml/item25.xml><?xml version="1.0" encoding="utf-8"?>
<Control xmlns="http://schemas.microsoft.com/VisualStudio/2011/storyboarding/control">
  <Id Name="37d07999-8e88-45a7-b776-aa394cd3ee89" Revision="1" Stencil="System.MyShapes" StencilVersion="1.0"/>
</Control>
</file>

<file path=customXml/item26.xml><?xml version="1.0" encoding="utf-8"?>
<Control xmlns="http://schemas.microsoft.com/VisualStudio/2011/storyboarding/control">
  <Id Name="3a5f3215-4f7c-4247-9247-a9acf7619a8c" Revision="1" Stencil="System.MyShapes" StencilVersion="1.0"/>
</Control>
</file>

<file path=customXml/item27.xml><?xml version="1.0" encoding="utf-8"?>
<Control xmlns="http://schemas.microsoft.com/VisualStudio/2011/storyboarding/control">
  <Id Name="3a5f3215-4f7c-4247-9247-a9acf7619a8c" Revision="1" Stencil="System.MyShapes" StencilVersion="1.0"/>
</Control>
</file>

<file path=customXml/item28.xml><?xml version="1.0" encoding="utf-8"?>
<Control xmlns="http://schemas.microsoft.com/VisualStudio/2011/storyboarding/control">
  <Id Name="3a5f3215-4f7c-4247-9247-a9acf7619a8c" Revision="1" Stencil="System.MyShapes" StencilVersion="1.0"/>
</Control>
</file>

<file path=customXml/item29.xml><?xml version="1.0" encoding="utf-8"?>
<Control xmlns="http://schemas.microsoft.com/VisualStudio/2011/storyboarding/control">
  <Id Name="37d07999-8e88-45a7-b776-aa394cd3ee89" Revision="1" Stencil="System.MyShapes" StencilVersion="1.0"/>
</Control>
</file>

<file path=customXml/item3.xml><?xml version="1.0" encoding="utf-8"?>
<Control xmlns="http://schemas.microsoft.com/VisualStudio/2011/storyboarding/control">
  <Id Name="3a5f3215-4f7c-4247-9247-a9acf7619a8c" Revision="1" Stencil="System.MyShapes" StencilVersion="1.0"/>
</Control>
</file>

<file path=customXml/item30.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Control xmlns="http://schemas.microsoft.com/VisualStudio/2011/storyboarding/control">
  <Id Name="3a5f3215-4f7c-4247-9247-a9acf7619a8c" Revision="1" Stencil="System.MyShapes" StencilVersion="1.0"/>
</Control>
</file>

<file path=customXml/item32.xml><?xml version="1.0" encoding="utf-8"?>
<Control xmlns="http://schemas.microsoft.com/VisualStudio/2011/storyboarding/control">
  <Id Name="37d07999-8e88-45a7-b776-aa394cd3ee89" Revision="1" Stencil="System.MyShapes" StencilVersion="1.0"/>
</Control>
</file>

<file path=customXml/item33.xml><?xml version="1.0" encoding="utf-8"?>
<Control xmlns="http://schemas.microsoft.com/VisualStudio/2011/storyboarding/control">
  <Id Name="3a5f3215-4f7c-4247-9247-a9acf7619a8c" Revision="1" Stencil="System.MyShapes" StencilVersion="1.0"/>
</Control>
</file>

<file path=customXml/item34.xml><?xml version="1.0" encoding="utf-8"?>
<Control xmlns="http://schemas.microsoft.com/VisualStudio/2011/storyboarding/control">
  <Id Name="3a5f3215-4f7c-4247-9247-a9acf7619a8c" Revision="1" Stencil="System.MyShapes" StencilVersion="1.0"/>
</Control>
</file>

<file path=customXml/item35.xml><?xml version="1.0" encoding="utf-8"?>
<Control xmlns="http://schemas.microsoft.com/VisualStudio/2011/storyboarding/control">
  <Id Name="3a5f3215-4f7c-4247-9247-a9acf7619a8c" Revision="1" Stencil="System.MyShapes" StencilVersion="1.0"/>
</Control>
</file>

<file path=customXml/item4.xml><?xml version="1.0" encoding="utf-8"?>
<Control xmlns="http://schemas.microsoft.com/VisualStudio/2011/storyboarding/control">
  <Id Name="37d07999-8e88-45a7-b776-aa394cd3ee89" Revision="1" Stencil="System.MyShapes" StencilVersion="1.0"/>
</Control>
</file>

<file path=customXml/item5.xml><?xml version="1.0" encoding="utf-8"?>
<Control xmlns="http://schemas.microsoft.com/VisualStudio/2011/storyboarding/control">
  <Id Name="37d07999-8e88-45a7-b776-aa394cd3ee89" Revision="1" Stencil="System.MyShapes" StencilVersion="1.0"/>
</Control>
</file>

<file path=customXml/item6.xml><?xml version="1.0" encoding="utf-8"?>
<Control xmlns="http://schemas.microsoft.com/VisualStudio/2011/storyboarding/control">
  <Id Name="3a5f3215-4f7c-4247-9247-a9acf7619a8c" Revision="1" Stencil="System.MyShapes" StencilVersion="1.0"/>
</Control>
</file>

<file path=customXml/item7.xml><?xml version="1.0" encoding="utf-8"?>
<Control xmlns="http://schemas.microsoft.com/VisualStudio/2011/storyboarding/control">
  <Id Name="37d07999-8e88-45a7-b776-aa394cd3ee89" Revision="1" Stencil="System.MyShapes" StencilVersion="1.0"/>
</Control>
</file>

<file path=customXml/item8.xml><?xml version="1.0" encoding="utf-8"?>
<Control xmlns="http://schemas.microsoft.com/VisualStudio/2011/storyboarding/control">
  <Id Name="3a5f3215-4f7c-4247-9247-a9acf7619a8c" Revision="1" Stencil="System.MyShapes" StencilVersion="1.0"/>
</Control>
</file>

<file path=customXml/item9.xml><?xml version="1.0" encoding="utf-8"?>
<Control xmlns="http://schemas.microsoft.com/VisualStudio/2011/storyboarding/control">
  <Id Name="37d07999-8e88-45a7-b776-aa394cd3ee89" Revision="1" Stencil="System.MyShapes" StencilVersion="1.0"/>
</Control>
</file>

<file path=customXml/itemProps1.xml><?xml version="1.0" encoding="utf-8"?>
<ds:datastoreItem xmlns:ds="http://schemas.openxmlformats.org/officeDocument/2006/customXml" ds:itemID="{E81EC6C6-313F-4420-95BE-F0E8567B4073}">
  <ds:schemaRefs>
    <ds:schemaRef ds:uri="http://schemas.microsoft.com/VisualStudio/2011/storyboarding/control"/>
  </ds:schemaRefs>
</ds:datastoreItem>
</file>

<file path=customXml/itemProps10.xml><?xml version="1.0" encoding="utf-8"?>
<ds:datastoreItem xmlns:ds="http://schemas.openxmlformats.org/officeDocument/2006/customXml" ds:itemID="{A449BAC2-0751-46E4-958E-F0D2B9AA6981}">
  <ds:schemaRefs>
    <ds:schemaRef ds:uri="http://schemas.microsoft.com/VisualStudio/2011/storyboarding/control"/>
  </ds:schemaRefs>
</ds:datastoreItem>
</file>

<file path=customXml/itemProps11.xml><?xml version="1.0" encoding="utf-8"?>
<ds:datastoreItem xmlns:ds="http://schemas.openxmlformats.org/officeDocument/2006/customXml" ds:itemID="{B93E3EFA-D9D3-4448-BC21-BB6156158366}">
  <ds:schemaRefs>
    <ds:schemaRef ds:uri="http://schemas.microsoft.com/VisualStudio/2011/storyboarding/control"/>
  </ds:schemaRefs>
</ds:datastoreItem>
</file>

<file path=customXml/itemProps12.xml><?xml version="1.0" encoding="utf-8"?>
<ds:datastoreItem xmlns:ds="http://schemas.openxmlformats.org/officeDocument/2006/customXml" ds:itemID="{703D5DC7-4616-43D3-84A1-089DFA00F45E}">
  <ds:schemaRefs>
    <ds:schemaRef ds:uri="http://schemas.microsoft.com/VisualStudio/2011/storyboarding/control"/>
  </ds:schemaRefs>
</ds:datastoreItem>
</file>

<file path=customXml/itemProps13.xml><?xml version="1.0" encoding="utf-8"?>
<ds:datastoreItem xmlns:ds="http://schemas.openxmlformats.org/officeDocument/2006/customXml" ds:itemID="{E8627265-8428-4117-A97B-61BC0B24BAEF}">
  <ds:schemaRefs>
    <ds:schemaRef ds:uri="http://schemas.microsoft.com/VisualStudio/2011/storyboarding/control"/>
  </ds:schemaRefs>
</ds:datastoreItem>
</file>

<file path=customXml/itemProps14.xml><?xml version="1.0" encoding="utf-8"?>
<ds:datastoreItem xmlns:ds="http://schemas.openxmlformats.org/officeDocument/2006/customXml" ds:itemID="{15FBB92F-9753-43F3-AE00-0E261CE62CA8}">
  <ds:schemaRefs>
    <ds:schemaRef ds:uri="http://schemas.microsoft.com/VisualStudio/2011/storyboarding/control"/>
  </ds:schemaRefs>
</ds:datastoreItem>
</file>

<file path=customXml/itemProps15.xml><?xml version="1.0" encoding="utf-8"?>
<ds:datastoreItem xmlns:ds="http://schemas.openxmlformats.org/officeDocument/2006/customXml" ds:itemID="{B3671B56-5AB6-40D1-9748-16D9AEAD0962}">
  <ds:schemaRefs>
    <ds:schemaRef ds:uri="http://schemas.microsoft.com/VisualStudio/2011/storyboarding/control"/>
  </ds:schemaRefs>
</ds:datastoreItem>
</file>

<file path=customXml/itemProps16.xml><?xml version="1.0" encoding="utf-8"?>
<ds:datastoreItem xmlns:ds="http://schemas.openxmlformats.org/officeDocument/2006/customXml" ds:itemID="{D525C38F-E3F5-4F86-AA79-5F0615D92028}">
  <ds:schemaRefs>
    <ds:schemaRef ds:uri="http://schemas.microsoft.com/VisualStudio/2011/storyboarding/control"/>
  </ds:schemaRefs>
</ds:datastoreItem>
</file>

<file path=customXml/itemProps17.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18.xml><?xml version="1.0" encoding="utf-8"?>
<ds:datastoreItem xmlns:ds="http://schemas.openxmlformats.org/officeDocument/2006/customXml" ds:itemID="{56D5947B-D538-4E10-AB7C-984491B58DE1}">
  <ds:schemaRefs>
    <ds:schemaRef ds:uri="http://schemas.microsoft.com/VisualStudio/2011/storyboarding/control"/>
  </ds:schemaRefs>
</ds:datastoreItem>
</file>

<file path=customXml/itemProps19.xml><?xml version="1.0" encoding="utf-8"?>
<ds:datastoreItem xmlns:ds="http://schemas.openxmlformats.org/officeDocument/2006/customXml" ds:itemID="{0C9D7982-E449-4E88-B30D-029D8CC3261F}">
  <ds:schemaRefs>
    <ds:schemaRef ds:uri="http://schemas.microsoft.com/VisualStudio/2011/storyboarding/control"/>
  </ds:schemaRefs>
</ds:datastoreItem>
</file>

<file path=customXml/itemProps2.xml><?xml version="1.0" encoding="utf-8"?>
<ds:datastoreItem xmlns:ds="http://schemas.openxmlformats.org/officeDocument/2006/customXml" ds:itemID="{0BFC68A0-F33C-4D0A-8B07-0BF6B29C698E}">
  <ds:schemaRefs>
    <ds:schemaRef ds:uri="http://schemas.microsoft.com/VisualStudio/2011/storyboarding/control"/>
  </ds:schemaRefs>
</ds:datastoreItem>
</file>

<file path=customXml/itemProps20.xml><?xml version="1.0" encoding="utf-8"?>
<ds:datastoreItem xmlns:ds="http://schemas.openxmlformats.org/officeDocument/2006/customXml" ds:itemID="{E66239DD-0B2D-408A-BBA0-1CA7E59810AE}">
  <ds:schemaRefs>
    <ds:schemaRef ds:uri="http://schemas.microsoft.com/VisualStudio/2011/storyboarding/control"/>
  </ds:schemaRefs>
</ds:datastoreItem>
</file>

<file path=customXml/itemProps2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22.xml><?xml version="1.0" encoding="utf-8"?>
<ds:datastoreItem xmlns:ds="http://schemas.openxmlformats.org/officeDocument/2006/customXml" ds:itemID="{133E8427-525B-443B-BDB2-D61569B9E8D5}">
  <ds:schemaRefs>
    <ds:schemaRef ds:uri="http://schemas.microsoft.com/VisualStudio/2011/storyboarding/control"/>
  </ds:schemaRefs>
</ds:datastoreItem>
</file>

<file path=customXml/itemProps23.xml><?xml version="1.0" encoding="utf-8"?>
<ds:datastoreItem xmlns:ds="http://schemas.openxmlformats.org/officeDocument/2006/customXml" ds:itemID="{7CC5A912-861C-4DE5-A79D-195E5086349C}">
  <ds:schemaRefs>
    <ds:schemaRef ds:uri="http://schemas.microsoft.com/VisualStudio/2011/storyboarding/control"/>
  </ds:schemaRefs>
</ds:datastoreItem>
</file>

<file path=customXml/itemProps24.xml><?xml version="1.0" encoding="utf-8"?>
<ds:datastoreItem xmlns:ds="http://schemas.openxmlformats.org/officeDocument/2006/customXml" ds:itemID="{424F15E0-202D-4292-9536-B4298F98D690}">
  <ds:schemaRefs>
    <ds:schemaRef ds:uri="http://schemas.microsoft.com/VisualStudio/2011/storyboarding/control"/>
  </ds:schemaRefs>
</ds:datastoreItem>
</file>

<file path=customXml/itemProps25.xml><?xml version="1.0" encoding="utf-8"?>
<ds:datastoreItem xmlns:ds="http://schemas.openxmlformats.org/officeDocument/2006/customXml" ds:itemID="{E1C273FD-24F9-45CA-B498-6393D3AA6D7F}">
  <ds:schemaRefs>
    <ds:schemaRef ds:uri="http://schemas.microsoft.com/VisualStudio/2011/storyboarding/control"/>
  </ds:schemaRefs>
</ds:datastoreItem>
</file>

<file path=customXml/itemProps26.xml><?xml version="1.0" encoding="utf-8"?>
<ds:datastoreItem xmlns:ds="http://schemas.openxmlformats.org/officeDocument/2006/customXml" ds:itemID="{3DCE84C0-C49E-43FD-B3E0-95EA30D6B555}">
  <ds:schemaRefs>
    <ds:schemaRef ds:uri="http://schemas.microsoft.com/VisualStudio/2011/storyboarding/control"/>
  </ds:schemaRefs>
</ds:datastoreItem>
</file>

<file path=customXml/itemProps27.xml><?xml version="1.0" encoding="utf-8"?>
<ds:datastoreItem xmlns:ds="http://schemas.openxmlformats.org/officeDocument/2006/customXml" ds:itemID="{F8B7C765-2F36-4486-9DE5-D0E485AFE8E4}">
  <ds:schemaRefs>
    <ds:schemaRef ds:uri="http://schemas.microsoft.com/VisualStudio/2011/storyboarding/control"/>
  </ds:schemaRefs>
</ds:datastoreItem>
</file>

<file path=customXml/itemProps28.xml><?xml version="1.0" encoding="utf-8"?>
<ds:datastoreItem xmlns:ds="http://schemas.openxmlformats.org/officeDocument/2006/customXml" ds:itemID="{F37E7FF5-D44D-41C7-A85C-ED0B35DB1B54}">
  <ds:schemaRefs>
    <ds:schemaRef ds:uri="http://schemas.microsoft.com/VisualStudio/2011/storyboarding/control"/>
  </ds:schemaRefs>
</ds:datastoreItem>
</file>

<file path=customXml/itemProps29.xml><?xml version="1.0" encoding="utf-8"?>
<ds:datastoreItem xmlns:ds="http://schemas.openxmlformats.org/officeDocument/2006/customXml" ds:itemID="{24248713-04D9-4B55-9B64-290315285C69}">
  <ds:schemaRefs>
    <ds:schemaRef ds:uri="http://schemas.microsoft.com/VisualStudio/2011/storyboarding/control"/>
  </ds:schemaRefs>
</ds:datastoreItem>
</file>

<file path=customXml/itemProps3.xml><?xml version="1.0" encoding="utf-8"?>
<ds:datastoreItem xmlns:ds="http://schemas.openxmlformats.org/officeDocument/2006/customXml" ds:itemID="{C6026F5C-553B-4AEF-A946-FF60FDFF7695}">
  <ds:schemaRefs>
    <ds:schemaRef ds:uri="http://schemas.microsoft.com/VisualStudio/2011/storyboarding/control"/>
  </ds:schemaRefs>
</ds:datastoreItem>
</file>

<file path=customXml/itemProps30.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6F3822C3-EEBF-463B-A843-8264A05022FC}">
  <ds:schemaRefs>
    <ds:schemaRef ds:uri="http://schemas.microsoft.com/VisualStudio/2011/storyboarding/control"/>
  </ds:schemaRefs>
</ds:datastoreItem>
</file>

<file path=customXml/itemProps32.xml><?xml version="1.0" encoding="utf-8"?>
<ds:datastoreItem xmlns:ds="http://schemas.openxmlformats.org/officeDocument/2006/customXml" ds:itemID="{9BE992AB-AC79-4CFA-8E4D-01B8E612C593}">
  <ds:schemaRefs>
    <ds:schemaRef ds:uri="http://schemas.microsoft.com/VisualStudio/2011/storyboarding/control"/>
  </ds:schemaRefs>
</ds:datastoreItem>
</file>

<file path=customXml/itemProps33.xml><?xml version="1.0" encoding="utf-8"?>
<ds:datastoreItem xmlns:ds="http://schemas.openxmlformats.org/officeDocument/2006/customXml" ds:itemID="{1F5A8671-688F-418F-87AD-EBAB911812B5}">
  <ds:schemaRefs>
    <ds:schemaRef ds:uri="http://schemas.microsoft.com/VisualStudio/2011/storyboarding/control"/>
  </ds:schemaRefs>
</ds:datastoreItem>
</file>

<file path=customXml/itemProps34.xml><?xml version="1.0" encoding="utf-8"?>
<ds:datastoreItem xmlns:ds="http://schemas.openxmlformats.org/officeDocument/2006/customXml" ds:itemID="{E8F86DD1-857D-4AA1-B615-777BBB99609C}">
  <ds:schemaRefs>
    <ds:schemaRef ds:uri="http://schemas.microsoft.com/VisualStudio/2011/storyboarding/control"/>
  </ds:schemaRefs>
</ds:datastoreItem>
</file>

<file path=customXml/itemProps35.xml><?xml version="1.0" encoding="utf-8"?>
<ds:datastoreItem xmlns:ds="http://schemas.openxmlformats.org/officeDocument/2006/customXml" ds:itemID="{72561CD2-555C-498E-8707-E7E0AC23D6F7}">
  <ds:schemaRefs>
    <ds:schemaRef ds:uri="http://schemas.microsoft.com/VisualStudio/2011/storyboarding/control"/>
  </ds:schemaRefs>
</ds:datastoreItem>
</file>

<file path=customXml/itemProps4.xml><?xml version="1.0" encoding="utf-8"?>
<ds:datastoreItem xmlns:ds="http://schemas.openxmlformats.org/officeDocument/2006/customXml" ds:itemID="{D64DEF83-831D-41CA-B887-8B4678D84355}">
  <ds:schemaRefs>
    <ds:schemaRef ds:uri="http://schemas.microsoft.com/VisualStudio/2011/storyboarding/control"/>
  </ds:schemaRefs>
</ds:datastoreItem>
</file>

<file path=customXml/itemProps5.xml><?xml version="1.0" encoding="utf-8"?>
<ds:datastoreItem xmlns:ds="http://schemas.openxmlformats.org/officeDocument/2006/customXml" ds:itemID="{1C519524-8703-4E59-AB9B-4A5A7263BA01}">
  <ds:schemaRefs>
    <ds:schemaRef ds:uri="http://schemas.microsoft.com/VisualStudio/2011/storyboarding/control"/>
  </ds:schemaRefs>
</ds:datastoreItem>
</file>

<file path=customXml/itemProps6.xml><?xml version="1.0" encoding="utf-8"?>
<ds:datastoreItem xmlns:ds="http://schemas.openxmlformats.org/officeDocument/2006/customXml" ds:itemID="{C9624944-4F3E-45E8-8829-37C8DAF54683}">
  <ds:schemaRefs>
    <ds:schemaRef ds:uri="http://schemas.microsoft.com/VisualStudio/2011/storyboarding/control"/>
  </ds:schemaRefs>
</ds:datastoreItem>
</file>

<file path=customXml/itemProps7.xml><?xml version="1.0" encoding="utf-8"?>
<ds:datastoreItem xmlns:ds="http://schemas.openxmlformats.org/officeDocument/2006/customXml" ds:itemID="{ACA1E08C-925C-4F09-8122-887C405DAD0E}">
  <ds:schemaRefs>
    <ds:schemaRef ds:uri="http://schemas.microsoft.com/VisualStudio/2011/storyboarding/control"/>
  </ds:schemaRefs>
</ds:datastoreItem>
</file>

<file path=customXml/itemProps8.xml><?xml version="1.0" encoding="utf-8"?>
<ds:datastoreItem xmlns:ds="http://schemas.openxmlformats.org/officeDocument/2006/customXml" ds:itemID="{EACA768D-D3F6-4A15-AE55-87B86B85F153}">
  <ds:schemaRefs>
    <ds:schemaRef ds:uri="http://schemas.microsoft.com/VisualStudio/2011/storyboarding/control"/>
  </ds:schemaRefs>
</ds:datastoreItem>
</file>

<file path=customXml/itemProps9.xml><?xml version="1.0" encoding="utf-8"?>
<ds:datastoreItem xmlns:ds="http://schemas.openxmlformats.org/officeDocument/2006/customXml" ds:itemID="{BF220CCF-993E-43A0-9212-BB380CAF81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VirtualFoxFest Template_4_Sections</Template>
  <TotalTime>0</TotalTime>
  <Words>6977</Words>
  <Application>Microsoft Office PowerPoint</Application>
  <PresentationFormat>Custom</PresentationFormat>
  <Paragraphs>936</Paragraphs>
  <Slides>63</Slides>
  <Notes>56</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4" baseType="lpstr">
      <vt:lpstr>-apple-system</vt:lpstr>
      <vt:lpstr>Arial</vt:lpstr>
      <vt:lpstr>Cambria</vt:lpstr>
      <vt:lpstr>Century Gothic</vt:lpstr>
      <vt:lpstr>Consolas</vt:lpstr>
      <vt:lpstr>Forte</vt:lpstr>
      <vt:lpstr>Lucida Handwriting</vt:lpstr>
      <vt:lpstr>Wingdings</vt:lpstr>
      <vt:lpstr>Wingdings 2</vt:lpstr>
      <vt:lpstr>SWFox</vt:lpstr>
      <vt:lpstr>Packager Shell Object</vt:lpstr>
      <vt:lpstr>X# </vt:lpstr>
      <vt:lpstr>Eric Selje</vt:lpstr>
      <vt:lpstr>Goal!</vt:lpstr>
      <vt:lpstr>Agenda</vt:lpstr>
      <vt:lpstr>Note</vt:lpstr>
      <vt:lpstr>X# Recap</vt:lpstr>
      <vt:lpstr>FoxToDos</vt:lpstr>
      <vt:lpstr>FoxToDos </vt:lpstr>
      <vt:lpstr>Under the Covers</vt:lpstr>
      <vt:lpstr>Creating the Solution</vt:lpstr>
      <vt:lpstr>Concocting our Solution in Visual Studio</vt:lpstr>
      <vt:lpstr>Project Templates</vt:lpstr>
      <vt:lpstr>Project General Properties</vt:lpstr>
      <vt:lpstr>Project Language Properties</vt:lpstr>
      <vt:lpstr>Project Dialect Properties</vt:lpstr>
      <vt:lpstr>Our First Class - XToDo</vt:lpstr>
      <vt:lpstr>XToDo.New()</vt:lpstr>
      <vt:lpstr>XToDo.Load()</vt:lpstr>
      <vt:lpstr>XToDo.Save()</vt:lpstr>
      <vt:lpstr>XToDo.OpenToDos()/CloseToDos()</vt:lpstr>
      <vt:lpstr>Our Second Class - XToDos</vt:lpstr>
      <vt:lpstr>File Templates</vt:lpstr>
      <vt:lpstr>Testing our Class</vt:lpstr>
      <vt:lpstr>Testing our Class</vt:lpstr>
      <vt:lpstr>Testing our Class – Console App</vt:lpstr>
      <vt:lpstr>Testing our Class – Console App</vt:lpstr>
      <vt:lpstr>Testing our Class – Console App</vt:lpstr>
      <vt:lpstr>Testing our Class – Unit Tests</vt:lpstr>
      <vt:lpstr>Testing our Class – Unit Tests</vt:lpstr>
      <vt:lpstr>Testing our Class – Unit Tests</vt:lpstr>
      <vt:lpstr>The User Interface</vt:lpstr>
      <vt:lpstr>WinForms or WPF?</vt:lpstr>
      <vt:lpstr>Create a WPF Form Project</vt:lpstr>
      <vt:lpstr>Create a WPF Form Project</vt:lpstr>
      <vt:lpstr>The XAML Application Class</vt:lpstr>
      <vt:lpstr>Our first WPF Form</vt:lpstr>
      <vt:lpstr>Adding Controls</vt:lpstr>
      <vt:lpstr>Layout Container</vt:lpstr>
      <vt:lpstr>Layout Container</vt:lpstr>
      <vt:lpstr>Adding buttons into panels</vt:lpstr>
      <vt:lpstr>Binding Events to Controls</vt:lpstr>
      <vt:lpstr>Binding Events to Controls</vt:lpstr>
      <vt:lpstr>Pulling in our Business Objects</vt:lpstr>
      <vt:lpstr>The Custom Control</vt:lpstr>
      <vt:lpstr>Adding a Grid to Show Data</vt:lpstr>
      <vt:lpstr>Adding a Grid to Show Data</vt:lpstr>
      <vt:lpstr>The Final Product</vt:lpstr>
      <vt:lpstr>More!</vt:lpstr>
      <vt:lpstr>VFP Exporter</vt:lpstr>
      <vt:lpstr>More Stuff to Talk About</vt:lpstr>
      <vt:lpstr>.Net Core </vt:lpstr>
      <vt:lpstr>Summary</vt:lpstr>
      <vt:lpstr>What You Learned Today</vt:lpstr>
      <vt:lpstr>Why X#?</vt:lpstr>
      <vt:lpstr>Next</vt:lpstr>
      <vt:lpstr>Next</vt:lpstr>
      <vt:lpstr>Did We Accomplish Our Goal?</vt:lpstr>
      <vt:lpstr>Eric Selje Salty Dog Solutions, LLC Eric@SaltyDogLLC www.SaltyDogLLC.com</vt:lpstr>
      <vt:lpstr>Bonus Info</vt:lpstr>
      <vt:lpstr>But wait … There’s more</vt:lpstr>
      <vt:lpstr>More Stuff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from Scratch</dc:title>
  <dc:creator/>
  <cp:lastModifiedBy/>
  <cp:revision>1</cp:revision>
  <dcterms:created xsi:type="dcterms:W3CDTF">2020-09-19T15:29:07Z</dcterms:created>
  <dcterms:modified xsi:type="dcterms:W3CDTF">2020-10-21T17:33:50Z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