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36"/>
  </p:sldMasterIdLst>
  <p:notesMasterIdLst>
    <p:notesMasterId r:id="rId86"/>
  </p:notesMasterIdLst>
  <p:handoutMasterIdLst>
    <p:handoutMasterId r:id="rId87"/>
  </p:handoutMasterIdLst>
  <p:sldIdLst>
    <p:sldId id="383" r:id="rId37"/>
    <p:sldId id="384" r:id="rId38"/>
    <p:sldId id="385" r:id="rId39"/>
    <p:sldId id="408" r:id="rId40"/>
    <p:sldId id="409" r:id="rId41"/>
    <p:sldId id="410" r:id="rId42"/>
    <p:sldId id="386" r:id="rId43"/>
    <p:sldId id="387" r:id="rId44"/>
    <p:sldId id="402" r:id="rId45"/>
    <p:sldId id="388" r:id="rId46"/>
    <p:sldId id="389" r:id="rId47"/>
    <p:sldId id="416" r:id="rId48"/>
    <p:sldId id="424" r:id="rId49"/>
    <p:sldId id="426" r:id="rId50"/>
    <p:sldId id="425" r:id="rId51"/>
    <p:sldId id="417" r:id="rId52"/>
    <p:sldId id="418" r:id="rId53"/>
    <p:sldId id="419" r:id="rId54"/>
    <p:sldId id="420" r:id="rId55"/>
    <p:sldId id="421" r:id="rId56"/>
    <p:sldId id="403" r:id="rId57"/>
    <p:sldId id="423" r:id="rId58"/>
    <p:sldId id="422" r:id="rId59"/>
    <p:sldId id="427" r:id="rId60"/>
    <p:sldId id="428" r:id="rId61"/>
    <p:sldId id="429" r:id="rId62"/>
    <p:sldId id="430" r:id="rId63"/>
    <p:sldId id="431" r:id="rId64"/>
    <p:sldId id="432" r:id="rId65"/>
    <p:sldId id="433" r:id="rId66"/>
    <p:sldId id="390" r:id="rId67"/>
    <p:sldId id="391" r:id="rId68"/>
    <p:sldId id="404" r:id="rId69"/>
    <p:sldId id="392" r:id="rId70"/>
    <p:sldId id="405" r:id="rId71"/>
    <p:sldId id="413" r:id="rId72"/>
    <p:sldId id="414" r:id="rId73"/>
    <p:sldId id="396" r:id="rId74"/>
    <p:sldId id="397" r:id="rId75"/>
    <p:sldId id="415" r:id="rId76"/>
    <p:sldId id="411" r:id="rId77"/>
    <p:sldId id="412" r:id="rId78"/>
    <p:sldId id="398" r:id="rId79"/>
    <p:sldId id="377" r:id="rId80"/>
    <p:sldId id="400" r:id="rId81"/>
    <p:sldId id="401" r:id="rId82"/>
    <p:sldId id="407" r:id="rId83"/>
    <p:sldId id="355" r:id="rId84"/>
    <p:sldId id="334" r:id="rId85"/>
  </p:sldIdLst>
  <p:sldSz cx="12188825" cy="6858000"/>
  <p:notesSz cx="9101138" cy="6858000"/>
  <p:defaultTextStyle>
    <a:defPPr rtl="0">
      <a:defRPr lang="en-gb"/>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BBE6CB-4989-42C9-AAE0-6FC6CB15F578}">
          <p14:sldIdLst>
            <p14:sldId id="383"/>
            <p14:sldId id="384"/>
            <p14:sldId id="385"/>
            <p14:sldId id="408"/>
            <p14:sldId id="409"/>
            <p14:sldId id="410"/>
          </p14:sldIdLst>
        </p14:section>
        <p14:section name="FoxToDos" id="{B6CC72F0-8A07-4111-80B3-8A0A4B51CBCC}">
          <p14:sldIdLst>
            <p14:sldId id="386"/>
            <p14:sldId id="387"/>
            <p14:sldId id="402"/>
          </p14:sldIdLst>
        </p14:section>
        <p14:section name="Visual Studio" id="{34E34419-7587-40D1-9FF6-F7D111616252}">
          <p14:sldIdLst>
            <p14:sldId id="388"/>
            <p14:sldId id="389"/>
            <p14:sldId id="416"/>
            <p14:sldId id="424"/>
            <p14:sldId id="426"/>
            <p14:sldId id="425"/>
            <p14:sldId id="417"/>
            <p14:sldId id="418"/>
            <p14:sldId id="419"/>
            <p14:sldId id="420"/>
            <p14:sldId id="421"/>
            <p14:sldId id="403"/>
            <p14:sldId id="423"/>
            <p14:sldId id="422"/>
            <p14:sldId id="427"/>
            <p14:sldId id="428"/>
            <p14:sldId id="429"/>
            <p14:sldId id="430"/>
            <p14:sldId id="431"/>
            <p14:sldId id="432"/>
            <p14:sldId id="433"/>
          </p14:sldIdLst>
        </p14:section>
        <p14:section name="Forms" id="{940281F3-A0C7-47C5-A1A0-149C6BB39AFB}">
          <p14:sldIdLst>
            <p14:sldId id="390"/>
            <p14:sldId id="391"/>
            <p14:sldId id="404"/>
          </p14:sldIdLst>
        </p14:section>
        <p14:section name="More Info" id="{9D97F36B-1E0A-47A7-9A6C-D0E15C04EC2C}">
          <p14:sldIdLst>
            <p14:sldId id="392"/>
            <p14:sldId id="405"/>
            <p14:sldId id="413"/>
            <p14:sldId id="414"/>
          </p14:sldIdLst>
        </p14:section>
        <p14:section name="Agenda Item #5" id="{07EA3D7F-A661-4FC1-98A4-93F3E6E3A2F4}">
          <p14:sldIdLst/>
        </p14:section>
        <p14:section name="Summary" id="{8E0BE18E-BFF4-4D7D-AA64-F0A34D1CA452}">
          <p14:sldIdLst>
            <p14:sldId id="396"/>
            <p14:sldId id="397"/>
            <p14:sldId id="415"/>
            <p14:sldId id="411"/>
            <p14:sldId id="412"/>
            <p14:sldId id="398"/>
            <p14:sldId id="377"/>
          </p14:sldIdLst>
        </p14:section>
        <p14:section name="Bonus Slides" id="{6A18978F-6F5F-422C-82AE-14FD77344017}">
          <p14:sldIdLst>
            <p14:sldId id="400"/>
            <p14:sldId id="401"/>
            <p14:sldId id="407"/>
          </p14:sldIdLst>
        </p14:section>
        <p14:section name="The End" id="{5B32C182-C37C-4F8B-A200-2D5CCD11C7D4}">
          <p14:sldIdLst>
            <p14:sldId id="355"/>
          </p14:sldIdLst>
        </p14:section>
        <p14:section name="Hidden Stuff" id="{AF8B2BE3-148D-45E5-8A49-A50B622118EA}">
          <p14:sldIdLst>
            <p14:sldId id="334"/>
          </p14:sldIdLst>
        </p14:section>
      </p14:sectionLst>
    </p:ex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6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2FF"/>
    <a:srgbClr val="007AFF"/>
    <a:srgbClr val="414E77"/>
    <a:srgbClr val="007BFF"/>
    <a:srgbClr val="EA772A"/>
    <a:srgbClr val="D98049"/>
    <a:srgbClr val="858FB9"/>
    <a:srgbClr val="929BC0"/>
    <a:srgbClr val="9BA3C5"/>
    <a:srgbClr val="A5AC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63636" autoAdjust="0"/>
  </p:normalViewPr>
  <p:slideViewPr>
    <p:cSldViewPr showGuides="1">
      <p:cViewPr varScale="1">
        <p:scale>
          <a:sx n="45" d="100"/>
          <a:sy n="45" d="100"/>
        </p:scale>
        <p:origin x="696" y="54"/>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95" d="100"/>
          <a:sy n="95" d="100"/>
        </p:scale>
        <p:origin x="1860" y="84"/>
      </p:cViewPr>
      <p:guideLst>
        <p:guide orient="horz" pos="2160"/>
        <p:guide pos="28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slide" Target="slides/slide11.xml"/><Relationship Id="rId50" Type="http://schemas.openxmlformats.org/officeDocument/2006/relationships/slide" Target="slides/slide14.xml"/><Relationship Id="rId55" Type="http://schemas.openxmlformats.org/officeDocument/2006/relationships/slide" Target="slides/slide19.xml"/><Relationship Id="rId63" Type="http://schemas.openxmlformats.org/officeDocument/2006/relationships/slide" Target="slides/slide27.xml"/><Relationship Id="rId68" Type="http://schemas.openxmlformats.org/officeDocument/2006/relationships/slide" Target="slides/slide32.xml"/><Relationship Id="rId76" Type="http://schemas.openxmlformats.org/officeDocument/2006/relationships/slide" Target="slides/slide40.xml"/><Relationship Id="rId84" Type="http://schemas.openxmlformats.org/officeDocument/2006/relationships/slide" Target="slides/slide48.xml"/><Relationship Id="rId89"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slide" Target="slides/slide35.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slide" Target="slides/slide9.xml"/><Relationship Id="rId53" Type="http://schemas.openxmlformats.org/officeDocument/2006/relationships/slide" Target="slides/slide17.xml"/><Relationship Id="rId58" Type="http://schemas.openxmlformats.org/officeDocument/2006/relationships/slide" Target="slides/slide22.xml"/><Relationship Id="rId66" Type="http://schemas.openxmlformats.org/officeDocument/2006/relationships/slide" Target="slides/slide30.xml"/><Relationship Id="rId74" Type="http://schemas.openxmlformats.org/officeDocument/2006/relationships/slide" Target="slides/slide38.xml"/><Relationship Id="rId79" Type="http://schemas.openxmlformats.org/officeDocument/2006/relationships/slide" Target="slides/slide43.xml"/><Relationship Id="rId87"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slide" Target="slides/slide25.xml"/><Relationship Id="rId82" Type="http://schemas.openxmlformats.org/officeDocument/2006/relationships/slide" Target="slides/slide46.xml"/><Relationship Id="rId90" Type="http://schemas.openxmlformats.org/officeDocument/2006/relationships/theme" Target="theme/theme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slide" Target="slides/slide12.xml"/><Relationship Id="rId56" Type="http://schemas.openxmlformats.org/officeDocument/2006/relationships/slide" Target="slides/slide20.xml"/><Relationship Id="rId64" Type="http://schemas.openxmlformats.org/officeDocument/2006/relationships/slide" Target="slides/slide28.xml"/><Relationship Id="rId69" Type="http://schemas.openxmlformats.org/officeDocument/2006/relationships/slide" Target="slides/slide33.xml"/><Relationship Id="rId77" Type="http://schemas.openxmlformats.org/officeDocument/2006/relationships/slide" Target="slides/slide41.xml"/><Relationship Id="rId8" Type="http://schemas.openxmlformats.org/officeDocument/2006/relationships/customXml" Target="../customXml/item8.xml"/><Relationship Id="rId51" Type="http://schemas.openxmlformats.org/officeDocument/2006/relationships/slide" Target="slides/slide15.xml"/><Relationship Id="rId72" Type="http://schemas.openxmlformats.org/officeDocument/2006/relationships/slide" Target="slides/slide36.xml"/><Relationship Id="rId80" Type="http://schemas.openxmlformats.org/officeDocument/2006/relationships/slide" Target="slides/slide44.xml"/><Relationship Id="rId85" Type="http://schemas.openxmlformats.org/officeDocument/2006/relationships/slide" Target="slides/slide4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slide" Target="slides/slide10.xml"/><Relationship Id="rId59" Type="http://schemas.openxmlformats.org/officeDocument/2006/relationships/slide" Target="slides/slide23.xml"/><Relationship Id="rId67" Type="http://schemas.openxmlformats.org/officeDocument/2006/relationships/slide" Target="slides/slide31.xml"/><Relationship Id="rId20" Type="http://schemas.openxmlformats.org/officeDocument/2006/relationships/customXml" Target="../customXml/item20.xml"/><Relationship Id="rId41" Type="http://schemas.openxmlformats.org/officeDocument/2006/relationships/slide" Target="slides/slide5.xml"/><Relationship Id="rId54" Type="http://schemas.openxmlformats.org/officeDocument/2006/relationships/slide" Target="slides/slide18.xml"/><Relationship Id="rId62" Type="http://schemas.openxmlformats.org/officeDocument/2006/relationships/slide" Target="slides/slide26.xml"/><Relationship Id="rId70" Type="http://schemas.openxmlformats.org/officeDocument/2006/relationships/slide" Target="slides/slide34.xml"/><Relationship Id="rId75" Type="http://schemas.openxmlformats.org/officeDocument/2006/relationships/slide" Target="slides/slide39.xml"/><Relationship Id="rId83" Type="http://schemas.openxmlformats.org/officeDocument/2006/relationships/slide" Target="slides/slide47.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slide" Target="slides/slide13.xml"/><Relationship Id="rId57" Type="http://schemas.openxmlformats.org/officeDocument/2006/relationships/slide" Target="slides/slide2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8.xml"/><Relationship Id="rId52" Type="http://schemas.openxmlformats.org/officeDocument/2006/relationships/slide" Target="slides/slide16.xml"/><Relationship Id="rId60" Type="http://schemas.openxmlformats.org/officeDocument/2006/relationships/slide" Target="slides/slide24.xml"/><Relationship Id="rId65" Type="http://schemas.openxmlformats.org/officeDocument/2006/relationships/slide" Target="slides/slide29.xml"/><Relationship Id="rId73" Type="http://schemas.openxmlformats.org/officeDocument/2006/relationships/slide" Target="slides/slide37.xml"/><Relationship Id="rId78" Type="http://schemas.openxmlformats.org/officeDocument/2006/relationships/slide" Target="slides/slide42.xml"/><Relationship Id="rId81" Type="http://schemas.openxmlformats.org/officeDocument/2006/relationships/slide" Target="slides/slide45.xml"/><Relationship Id="rId86"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43826" cy="342900"/>
          </a:xfrm>
          <a:prstGeom prst="rect">
            <a:avLst/>
          </a:prstGeom>
        </p:spPr>
        <p:txBody>
          <a:bodyPr vert="horz" lIns="91440" tIns="45720" rIns="91440" bIns="45720" rtlCol="0"/>
          <a:lstStyle>
            <a:lvl1pPr algn="l">
              <a:defRPr sz="1200"/>
            </a:lvl1pPr>
          </a:lstStyle>
          <a:p>
            <a:pPr rtl="0"/>
            <a:endParaRPr lang="en-GB" dirty="0">
              <a:solidFill>
                <a:schemeClr val="tx2"/>
              </a:solidFill>
            </a:endParaRPr>
          </a:p>
        </p:txBody>
      </p:sp>
      <p:sp>
        <p:nvSpPr>
          <p:cNvPr id="3" name="Date Placeholder 2"/>
          <p:cNvSpPr>
            <a:spLocks noGrp="1"/>
          </p:cNvSpPr>
          <p:nvPr>
            <p:ph type="dt" sz="quarter" idx="1"/>
          </p:nvPr>
        </p:nvSpPr>
        <p:spPr>
          <a:xfrm>
            <a:off x="5155206" y="0"/>
            <a:ext cx="3943826" cy="342900"/>
          </a:xfrm>
          <a:prstGeom prst="rect">
            <a:avLst/>
          </a:prstGeom>
        </p:spPr>
        <p:txBody>
          <a:bodyPr vert="horz" lIns="91440" tIns="45720" rIns="91440" bIns="45720" rtlCol="0"/>
          <a:lstStyle>
            <a:lvl1pPr algn="r">
              <a:defRPr sz="1200"/>
            </a:lvl1pPr>
          </a:lstStyle>
          <a:p>
            <a:pPr rtl="0"/>
            <a:fld id="{31AF1FCD-5B2D-45CF-A6D4-0F3F74FBD606}" type="datetime1">
              <a:rPr lang="en-GB" smtClean="0">
                <a:solidFill>
                  <a:schemeClr val="tx2"/>
                </a:solidFill>
              </a:rPr>
              <a:t>19/10/2020</a:t>
            </a:fld>
            <a:endParaRPr lang="en-GB" dirty="0">
              <a:solidFill>
                <a:schemeClr val="tx2"/>
              </a:solidFill>
            </a:endParaRPr>
          </a:p>
        </p:txBody>
      </p:sp>
      <p:sp>
        <p:nvSpPr>
          <p:cNvPr id="4" name="Footer Placeholder 3"/>
          <p:cNvSpPr>
            <a:spLocks noGrp="1"/>
          </p:cNvSpPr>
          <p:nvPr>
            <p:ph type="ftr" sz="quarter" idx="2"/>
          </p:nvPr>
        </p:nvSpPr>
        <p:spPr>
          <a:xfrm>
            <a:off x="0" y="6513910"/>
            <a:ext cx="3943826" cy="342900"/>
          </a:xfrm>
          <a:prstGeom prst="rect">
            <a:avLst/>
          </a:prstGeom>
        </p:spPr>
        <p:txBody>
          <a:bodyPr vert="horz" lIns="91440" tIns="45720" rIns="91440" bIns="45720" rtlCol="0" anchor="b"/>
          <a:lstStyle>
            <a:lvl1pPr algn="l">
              <a:defRPr sz="1200"/>
            </a:lvl1pPr>
          </a:lstStyle>
          <a:p>
            <a:pPr rtl="0"/>
            <a:endParaRPr lang="en-GB" dirty="0">
              <a:solidFill>
                <a:schemeClr val="tx2"/>
              </a:solidFill>
            </a:endParaRPr>
          </a:p>
        </p:txBody>
      </p:sp>
      <p:sp>
        <p:nvSpPr>
          <p:cNvPr id="5" name="Slide Number Placeholder 4"/>
          <p:cNvSpPr>
            <a:spLocks noGrp="1"/>
          </p:cNvSpPr>
          <p:nvPr>
            <p:ph type="sldNum" sz="quarter" idx="3"/>
          </p:nvPr>
        </p:nvSpPr>
        <p:spPr>
          <a:xfrm>
            <a:off x="5155206" y="6513910"/>
            <a:ext cx="3943826" cy="342900"/>
          </a:xfrm>
          <a:prstGeom prst="rect">
            <a:avLst/>
          </a:prstGeom>
        </p:spPr>
        <p:txBody>
          <a:bodyPr vert="horz" lIns="91440" tIns="45720" rIns="91440" bIns="45720" rtlCol="0" anchor="b"/>
          <a:lstStyle>
            <a:lvl1pPr algn="r">
              <a:defRPr sz="1200"/>
            </a:lvl1pPr>
          </a:lstStyle>
          <a:p>
            <a:pPr rtl="0"/>
            <a:fld id="{CFD77566-CD65-4859-9FA1-43956DC85B8C}"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43826" cy="342900"/>
          </a:xfrm>
          <a:prstGeom prst="rect">
            <a:avLst/>
          </a:prstGeom>
        </p:spPr>
        <p:txBody>
          <a:bodyPr vert="horz" lIns="91440" tIns="45720" rIns="91440" bIns="45720" rtlCol="0"/>
          <a:lstStyle>
            <a:lvl1pPr algn="l">
              <a:defRPr sz="1200">
                <a:solidFill>
                  <a:schemeClr val="tx2"/>
                </a:solidFill>
              </a:defRPr>
            </a:lvl1pPr>
          </a:lstStyle>
          <a:p>
            <a:pPr rtl="0"/>
            <a:endParaRPr lang="en-GB" noProof="0" dirty="0"/>
          </a:p>
        </p:txBody>
      </p:sp>
      <p:sp>
        <p:nvSpPr>
          <p:cNvPr id="3" name="Date Placeholder 2"/>
          <p:cNvSpPr>
            <a:spLocks noGrp="1"/>
          </p:cNvSpPr>
          <p:nvPr>
            <p:ph type="dt" idx="1"/>
          </p:nvPr>
        </p:nvSpPr>
        <p:spPr>
          <a:xfrm>
            <a:off x="5155206" y="0"/>
            <a:ext cx="3943826" cy="342900"/>
          </a:xfrm>
          <a:prstGeom prst="rect">
            <a:avLst/>
          </a:prstGeom>
        </p:spPr>
        <p:txBody>
          <a:bodyPr vert="horz" lIns="91440" tIns="45720" rIns="91440" bIns="45720" rtlCol="0"/>
          <a:lstStyle>
            <a:lvl1pPr algn="r">
              <a:defRPr sz="1200">
                <a:solidFill>
                  <a:schemeClr val="tx2"/>
                </a:solidFill>
              </a:defRPr>
            </a:lvl1pPr>
          </a:lstStyle>
          <a:p>
            <a:fld id="{43F82CE1-C859-40EE-9EB2-765AABAEDB14}" type="datetime1">
              <a:rPr lang="en-GB" noProof="0" smtClean="0"/>
              <a:t>19/10/2020</a:t>
            </a:fld>
            <a:endParaRPr lang="en-GB" noProof="0" dirty="0"/>
          </a:p>
        </p:txBody>
      </p:sp>
      <p:sp>
        <p:nvSpPr>
          <p:cNvPr id="4" name="Slide Image Placeholder 3"/>
          <p:cNvSpPr>
            <a:spLocks noGrp="1" noRot="1" noChangeAspect="1"/>
          </p:cNvSpPr>
          <p:nvPr>
            <p:ph type="sldImg" idx="2"/>
          </p:nvPr>
        </p:nvSpPr>
        <p:spPr>
          <a:xfrm>
            <a:off x="2265363" y="514350"/>
            <a:ext cx="4570412" cy="257175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910114" y="3257550"/>
            <a:ext cx="7280910" cy="30861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6513910"/>
            <a:ext cx="3943826" cy="342900"/>
          </a:xfrm>
          <a:prstGeom prst="rect">
            <a:avLst/>
          </a:prstGeom>
        </p:spPr>
        <p:txBody>
          <a:bodyPr vert="horz" lIns="91440" tIns="45720" rIns="91440" bIns="45720" rtlCol="0" anchor="b"/>
          <a:lstStyle>
            <a:lvl1pPr algn="l">
              <a:defRPr sz="1200">
                <a:solidFill>
                  <a:schemeClr val="tx2"/>
                </a:solidFill>
              </a:defRPr>
            </a:lvl1pPr>
          </a:lstStyle>
          <a:p>
            <a:pPr rtl="0"/>
            <a:endParaRPr lang="en-GB" noProof="0" dirty="0"/>
          </a:p>
        </p:txBody>
      </p:sp>
      <p:sp>
        <p:nvSpPr>
          <p:cNvPr id="7" name="Slide Number Placeholder 6"/>
          <p:cNvSpPr>
            <a:spLocks noGrp="1"/>
          </p:cNvSpPr>
          <p:nvPr>
            <p:ph type="sldNum" sz="quarter" idx="5"/>
          </p:nvPr>
        </p:nvSpPr>
        <p:spPr>
          <a:xfrm>
            <a:off x="5155206" y="6513910"/>
            <a:ext cx="3943826" cy="342900"/>
          </a:xfrm>
          <a:prstGeom prst="rect">
            <a:avLst/>
          </a:prstGeom>
        </p:spPr>
        <p:txBody>
          <a:bodyPr vert="horz" lIns="91440" tIns="45720" rIns="91440" bIns="45720" rtlCol="0" anchor="b"/>
          <a:lstStyle>
            <a:lvl1pPr algn="r">
              <a:defRPr sz="1200">
                <a:solidFill>
                  <a:schemeClr val="tx2"/>
                </a:solidFill>
              </a:defRPr>
            </a:lvl1pPr>
          </a:lstStyle>
          <a:p>
            <a:pPr rtl="0"/>
            <a:fld id="{B8796F01-7154-41E0-B48B-A6921757531A}" type="slidenum">
              <a:rPr lang="en-GB" noProof="0" smtClean="0"/>
              <a:pPr/>
              <a:t>‹#›</a:t>
            </a:fld>
            <a:endParaRPr lang="en-GB" noProof="0"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hf hdr="0" ftr="0"/>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Reminders for Eric:</a:t>
            </a:r>
          </a:p>
          <a:p>
            <a:r>
              <a:rPr lang="en-US" dirty="0"/>
              <a:t>Use Chrome</a:t>
            </a:r>
          </a:p>
          <a:p>
            <a:r>
              <a:rPr lang="en-US" dirty="0"/>
              <a:t>Get off VPN</a:t>
            </a:r>
          </a:p>
          <a:p>
            <a:r>
              <a:rPr lang="en-US" dirty="0"/>
              <a:t>Make sure your Bluetooth headset is working ok</a:t>
            </a:r>
          </a:p>
          <a:p>
            <a:r>
              <a:rPr lang="en-US" dirty="0"/>
              <a:t>Respect the 20s delay</a:t>
            </a:r>
          </a:p>
          <a:p>
            <a:r>
              <a:rPr lang="en-US" dirty="0"/>
              <a:t>Turn off Camera when showing screen</a:t>
            </a:r>
          </a:p>
          <a:p>
            <a:r>
              <a:rPr lang="en-US" dirty="0"/>
              <a:t>1280x800</a:t>
            </a:r>
          </a:p>
          <a:p>
            <a:endParaRPr lang="en-US" dirty="0"/>
          </a:p>
          <a:p>
            <a:r>
              <a:rPr lang="en-US" dirty="0"/>
              <a:t>Don’t use Julia Child voice</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a:t>
            </a:fld>
            <a:endParaRPr lang="en-GB" noProof="0" dirty="0"/>
          </a:p>
        </p:txBody>
      </p:sp>
    </p:spTree>
    <p:extLst>
      <p:ext uri="{BB962C8B-B14F-4D97-AF65-F5344CB8AC3E}">
        <p14:creationId xmlns:p14="http://schemas.microsoft.com/office/powerpoint/2010/main" val="3419831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were a session on Test Driven Development or even good application design, I’d start with writing unit tests. We’ll get to unit tests in a bit and since our code is already written we’ve already got our design.</a:t>
            </a:r>
          </a:p>
          <a:p>
            <a:endParaRPr lang="en-US" dirty="0"/>
          </a:p>
          <a:p>
            <a:r>
              <a:rPr lang="en-US" dirty="0"/>
              <a:t>As far as the IDE, I could have chosen Code or Atom or COPY CON or XIDE or VI or VS Community Edition</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XIDE, the X# integrated development environment that may be downloaded along with the rest of X#. XIDE is a perfectly serviceable environment and has a lot in common with Visual FoxPro’s IDE. It’s written in X# itself, so it provides a dramatic example of what the language can do in the right hands. </a:t>
            </a:r>
          </a:p>
          <a:p>
            <a:endParaRPr lang="en-US" dirty="0"/>
          </a:p>
          <a:p>
            <a:r>
              <a:rPr lang="en-US" sz="1600" kern="1200" dirty="0">
                <a:solidFill>
                  <a:schemeClr val="tx2"/>
                </a:solidFill>
                <a:effectLst/>
                <a:latin typeface="+mn-lt"/>
                <a:ea typeface="+mn-ea"/>
                <a:cs typeface="+mn-cs"/>
              </a:rPr>
              <a:t>Visual Studio, either the Professional (</a:t>
            </a:r>
            <a:r>
              <a:rPr lang="en-US" sz="1600" kern="1200" dirty="0" err="1">
                <a:solidFill>
                  <a:schemeClr val="tx2"/>
                </a:solidFill>
                <a:effectLst/>
                <a:latin typeface="+mn-lt"/>
                <a:ea typeface="+mn-ea"/>
                <a:cs typeface="+mn-cs"/>
              </a:rPr>
              <a:t>ie</a:t>
            </a:r>
            <a:r>
              <a:rPr lang="en-US" sz="1600" kern="1200" dirty="0">
                <a:solidFill>
                  <a:schemeClr val="tx2"/>
                </a:solidFill>
                <a:effectLst/>
                <a:latin typeface="+mn-lt"/>
                <a:ea typeface="+mn-ea"/>
                <a:cs typeface="+mn-cs"/>
              </a:rPr>
              <a:t> paid) or Community (</a:t>
            </a:r>
            <a:r>
              <a:rPr lang="en-US" sz="1600" kern="1200" dirty="0" err="1">
                <a:solidFill>
                  <a:schemeClr val="tx2"/>
                </a:solidFill>
                <a:effectLst/>
                <a:latin typeface="+mn-lt"/>
                <a:ea typeface="+mn-ea"/>
                <a:cs typeface="+mn-cs"/>
              </a:rPr>
              <a:t>ie</a:t>
            </a:r>
            <a:r>
              <a:rPr lang="en-US" sz="1600" kern="1200" dirty="0">
                <a:solidFill>
                  <a:schemeClr val="tx2"/>
                </a:solidFill>
                <a:effectLst/>
                <a:latin typeface="+mn-lt"/>
                <a:ea typeface="+mn-ea"/>
                <a:cs typeface="+mn-cs"/>
              </a:rPr>
              <a:t> free) Edition. The big advantage of Visual Studio is that it’s used by a lot of developers all over the world, so it’s well-supported by its developer and the community. </a:t>
            </a:r>
            <a:endParaRPr lang="en-US" dirty="0"/>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10</a:t>
            </a:fld>
            <a:endParaRPr lang="en-GB" noProof="0" dirty="0"/>
          </a:p>
        </p:txBody>
      </p:sp>
    </p:spTree>
    <p:extLst>
      <p:ext uri="{BB962C8B-B14F-4D97-AF65-F5344CB8AC3E}">
        <p14:creationId xmlns:p14="http://schemas.microsoft.com/office/powerpoint/2010/main" val="1457141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In Visual Studio’s parlance, a “Solution” is the main structure for an application. It’s a collection of “Projects”, which are the main work units.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Our first project is going to be the nonvisual business objects from our FoxPro class, </a:t>
            </a:r>
            <a:r>
              <a:rPr lang="en-US" sz="1600" kern="1200" dirty="0" err="1">
                <a:solidFill>
                  <a:schemeClr val="tx2"/>
                </a:solidFill>
                <a:effectLst/>
                <a:latin typeface="+mn-lt"/>
                <a:ea typeface="+mn-ea"/>
                <a:cs typeface="+mn-cs"/>
              </a:rPr>
              <a:t>ToDoClasses</a:t>
            </a:r>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11</a:t>
            </a:fld>
            <a:endParaRPr lang="en-GB" noProof="0" dirty="0"/>
          </a:p>
        </p:txBody>
      </p:sp>
    </p:spTree>
    <p:extLst>
      <p:ext uri="{BB962C8B-B14F-4D97-AF65-F5344CB8AC3E}">
        <p14:creationId xmlns:p14="http://schemas.microsoft.com/office/powerpoint/2010/main" val="2128355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Because we’ve already installed X#, we have Project Templates available to us.</a:t>
            </a:r>
          </a:p>
          <a:p>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(Take a moment to highlight the options for creating a directory and git and naming the Solution)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You may be wondering about Solution Frameworks or Wizards. We’ll talk about that in a bit…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12</a:t>
            </a:fld>
            <a:endParaRPr lang="en-GB" noProof="0" dirty="0"/>
          </a:p>
        </p:txBody>
      </p:sp>
    </p:spTree>
    <p:extLst>
      <p:ext uri="{BB962C8B-B14F-4D97-AF65-F5344CB8AC3E}">
        <p14:creationId xmlns:p14="http://schemas.microsoft.com/office/powerpoint/2010/main" val="271958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85750" indent="-285750">
              <a:buFont typeface="Arial" panose="020B0604020202020204" pitchFamily="34" charset="0"/>
              <a:buChar char="•"/>
            </a:pPr>
            <a:r>
              <a:rPr lang="en-US" dirty="0"/>
              <a:t>FoxPro “Dialect”</a:t>
            </a:r>
          </a:p>
          <a:p>
            <a:pPr marL="285750" indent="-285750">
              <a:buFont typeface="Arial" panose="020B0604020202020204" pitchFamily="34" charset="0"/>
              <a:buChar char="•"/>
            </a:pPr>
            <a:r>
              <a:rPr lang="en-US" dirty="0"/>
              <a:t>Output type (console application, DLL, Windows EXE)</a:t>
            </a:r>
          </a:p>
          <a:p>
            <a:pPr marL="0" indent="0">
              <a:buFont typeface="Arial" panose="020B0604020202020204" pitchFamily="34" charset="0"/>
              <a:buNone/>
            </a:pPr>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Pay extra special attention to the </a:t>
            </a:r>
            <a:r>
              <a:rPr lang="en-US" sz="1600" b="1" kern="1200" dirty="0">
                <a:solidFill>
                  <a:schemeClr val="tx2"/>
                </a:solidFill>
                <a:effectLst/>
                <a:latin typeface="+mn-lt"/>
                <a:ea typeface="+mn-ea"/>
                <a:cs typeface="+mn-cs"/>
              </a:rPr>
              <a:t>Visual FoxPro Compatibility / Inherit from Custom Class</a:t>
            </a:r>
            <a:r>
              <a:rPr lang="en-US" sz="1600" kern="1200" dirty="0">
                <a:solidFill>
                  <a:schemeClr val="tx2"/>
                </a:solidFill>
                <a:effectLst/>
                <a:latin typeface="+mn-lt"/>
                <a:ea typeface="+mn-ea"/>
                <a:cs typeface="+mn-cs"/>
              </a:rPr>
              <a:t> setting. If you want your code to behave the way it does in VFP, you want that set to True. Among other things, that causes X# to fire an Init() method (which wasn’t a thing in X# before, as they use Constructor()) and create virtual _access and _assign methods for our “properties” – more on that later.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[Show code – take a moment to highlight the options for creating a directory and git]</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13</a:t>
            </a:fld>
            <a:endParaRPr lang="en-GB" noProof="0" dirty="0"/>
          </a:p>
        </p:txBody>
      </p:sp>
    </p:spTree>
    <p:extLst>
      <p:ext uri="{BB962C8B-B14F-4D97-AF65-F5344CB8AC3E}">
        <p14:creationId xmlns:p14="http://schemas.microsoft.com/office/powerpoint/2010/main" val="32869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These default to the values you’re used to in FoxPro so you should have to change</a:t>
            </a:r>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14</a:t>
            </a:fld>
            <a:endParaRPr lang="en-GB" noProof="0" dirty="0"/>
          </a:p>
        </p:txBody>
      </p:sp>
    </p:spTree>
    <p:extLst>
      <p:ext uri="{BB962C8B-B14F-4D97-AF65-F5344CB8AC3E}">
        <p14:creationId xmlns:p14="http://schemas.microsoft.com/office/powerpoint/2010/main" val="3226729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solidFill>
                  <a:schemeClr val="tx2"/>
                </a:solidFill>
                <a:effectLst/>
                <a:latin typeface="+mn-lt"/>
                <a:ea typeface="+mn-ea"/>
                <a:cs typeface="+mn-cs"/>
              </a:rPr>
              <a:t>Pay extra special attention to the </a:t>
            </a:r>
            <a:r>
              <a:rPr lang="en-US" sz="1600" b="1" kern="1200" dirty="0">
                <a:solidFill>
                  <a:schemeClr val="tx2"/>
                </a:solidFill>
                <a:effectLst/>
                <a:latin typeface="+mn-lt"/>
                <a:ea typeface="+mn-ea"/>
                <a:cs typeface="+mn-cs"/>
              </a:rPr>
              <a:t>Visual FoxPro Compatibility / Inherit from Custom Class</a:t>
            </a:r>
            <a:r>
              <a:rPr lang="en-US" sz="1600" kern="1200" dirty="0">
                <a:solidFill>
                  <a:schemeClr val="tx2"/>
                </a:solidFill>
                <a:effectLst/>
                <a:latin typeface="+mn-lt"/>
                <a:ea typeface="+mn-ea"/>
                <a:cs typeface="+mn-cs"/>
              </a:rPr>
              <a:t> setting. If you want your code to behave the way it does in VFP, you want that set to True.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2"/>
                </a:solidFill>
                <a:effectLst/>
                <a:latin typeface="+mn-lt"/>
                <a:ea typeface="+mn-ea"/>
                <a:cs typeface="+mn-cs"/>
              </a:rPr>
              <a:t>Causes X# to fire an Init() method (which wasn’t a thing in X# before, as they use Constructor())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2"/>
                </a:solidFill>
                <a:effectLst/>
                <a:latin typeface="+mn-lt"/>
                <a:ea typeface="+mn-ea"/>
                <a:cs typeface="+mn-cs"/>
              </a:rPr>
              <a:t>Create virtual _access and _assign methods for our “properties” – more on in the next slide</a:t>
            </a:r>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15</a:t>
            </a:fld>
            <a:endParaRPr lang="en-GB" noProof="0" dirty="0"/>
          </a:p>
        </p:txBody>
      </p:sp>
    </p:spTree>
    <p:extLst>
      <p:ext uri="{BB962C8B-B14F-4D97-AF65-F5344CB8AC3E}">
        <p14:creationId xmlns:p14="http://schemas.microsoft.com/office/powerpoint/2010/main" val="4090992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Overall you should be struck by how similar and familiar the X# code is. </a:t>
            </a:r>
          </a:p>
          <a:p>
            <a:pPr marL="0" indent="0">
              <a:buFont typeface="Arial" panose="020B0604020202020204" pitchFamily="34" charset="0"/>
              <a:buNone/>
            </a:pPr>
            <a:r>
              <a:rPr lang="en-US" dirty="0"/>
              <a:t>The next few slides are going to highlight some differences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USING </a:t>
            </a:r>
          </a:p>
          <a:p>
            <a:pPr marL="285750" indent="-285750">
              <a:buFont typeface="Arial" panose="020B0604020202020204" pitchFamily="34" charset="0"/>
              <a:buChar char="•"/>
            </a:pPr>
            <a:r>
              <a:rPr lang="en-US" dirty="0"/>
              <a:t>NAMESPACES</a:t>
            </a:r>
          </a:p>
          <a:p>
            <a:pPr marL="285750" indent="-285750">
              <a:buFont typeface="Arial" panose="020B0604020202020204" pitchFamily="34" charset="0"/>
              <a:buChar char="•"/>
            </a:pPr>
            <a:r>
              <a:rPr lang="en-US" dirty="0"/>
              <a:t>In FoxPro I stored our data in an object, which I called </a:t>
            </a:r>
            <a:r>
              <a:rPr lang="en-US" dirty="0" err="1"/>
              <a:t>oData</a:t>
            </a:r>
            <a:r>
              <a:rPr lang="en-US" dirty="0"/>
              <a:t>. SCATTER/GATHER now works in X# so I </a:t>
            </a:r>
            <a:r>
              <a:rPr lang="en-US" i="1" dirty="0"/>
              <a:t>could</a:t>
            </a:r>
            <a:r>
              <a:rPr lang="en-US" i="0" dirty="0"/>
              <a:t> have done that but it wasn’t when I first started this conversion, so I didn’t use them.  This is the fast moving progress I’m talking about.</a:t>
            </a:r>
          </a:p>
          <a:p>
            <a:pPr hangingPunct="0"/>
            <a:r>
              <a:rPr lang="en-US" sz="1600" b="1" kern="1200" dirty="0">
                <a:solidFill>
                  <a:schemeClr val="tx2"/>
                </a:solidFill>
                <a:effectLst/>
                <a:latin typeface="+mn-lt"/>
                <a:ea typeface="+mn-ea"/>
                <a:cs typeface="+mn-cs"/>
              </a:rPr>
              <a:t>Properties v. Fields</a:t>
            </a:r>
          </a:p>
          <a:p>
            <a:r>
              <a:rPr lang="en-US" sz="1600" kern="1200" dirty="0">
                <a:solidFill>
                  <a:schemeClr val="tx2"/>
                </a:solidFill>
                <a:effectLst/>
                <a:latin typeface="+mn-lt"/>
                <a:ea typeface="+mn-ea"/>
                <a:cs typeface="+mn-cs"/>
              </a:rPr>
              <a:t>There is a fundamental difference in .NET classes vs Visual FoxPro classes. In VFP when we added what we called a “property” to a class, we could immediately assign values to that property without going through any hoops. This is bad, because there were no checks on the input at all, and anyone could read the value.  We got around that by adding _access and _assign methods to the properties. The “visibility” of the property (public, protected, hidden) affected how whether other objects could see the properties, but had no effect on what values were visible within the class itself. </a:t>
            </a:r>
          </a:p>
          <a:p>
            <a:r>
              <a:rPr lang="en-US" sz="1600" kern="1200" dirty="0" err="1">
                <a:solidFill>
                  <a:schemeClr val="tx2"/>
                </a:solidFill>
                <a:effectLst/>
                <a:latin typeface="+mn-lt"/>
                <a:ea typeface="+mn-ea"/>
                <a:cs typeface="+mn-cs"/>
              </a:rPr>
              <a:t>.Net</a:t>
            </a:r>
            <a:r>
              <a:rPr lang="en-US" sz="1600" kern="1200" dirty="0">
                <a:solidFill>
                  <a:schemeClr val="tx2"/>
                </a:solidFill>
                <a:effectLst/>
                <a:latin typeface="+mn-lt"/>
                <a:ea typeface="+mn-ea"/>
                <a:cs typeface="+mn-cs"/>
              </a:rPr>
              <a:t> classes call those “Fields” rather than properties, and their visibility is determined by whether they’re Public or Private. Public fields are akin to our Properties, but this isn’t recommended because all the reasons mentioned above. </a:t>
            </a:r>
          </a:p>
          <a:p>
            <a:pPr hangingPunct="0"/>
            <a:r>
              <a:rPr lang="en-US" sz="1600" kern="1200" dirty="0">
                <a:solidFill>
                  <a:schemeClr val="tx2"/>
                </a:solidFill>
                <a:effectLst/>
                <a:latin typeface="+mn-lt"/>
                <a:ea typeface="+mn-ea"/>
                <a:cs typeface="+mn-cs"/>
              </a:rPr>
              <a:t>Best Practice</a:t>
            </a:r>
          </a:p>
          <a:p>
            <a:pPr hangingPunct="0"/>
            <a:r>
              <a:rPr lang="en-US" sz="1600" kern="1200" cap="all" dirty="0">
                <a:solidFill>
                  <a:schemeClr val="tx2"/>
                </a:solidFill>
                <a:effectLst/>
                <a:latin typeface="+mn-lt"/>
                <a:ea typeface="+mn-ea"/>
                <a:cs typeface="+mn-cs"/>
              </a:rPr>
              <a:t>Use PRIVATE fields and PUBLIC properties</a:t>
            </a:r>
            <a:endParaRPr lang="en-US" sz="1600" kern="1200" dirty="0">
              <a:solidFill>
                <a:schemeClr val="tx2"/>
              </a:solidFill>
              <a:effectLst/>
              <a:latin typeface="+mn-lt"/>
              <a:ea typeface="+mn-ea"/>
              <a:cs typeface="+mn-cs"/>
            </a:endParaRPr>
          </a:p>
          <a:p>
            <a:r>
              <a:rPr lang="en-US" dirty="0">
                <a:effectLst/>
              </a:rPr>
              <a:t>Properties on a </a:t>
            </a:r>
            <a:r>
              <a:rPr lang="en-US" dirty="0" err="1">
                <a:effectLst/>
              </a:rPr>
              <a:t>.Net</a:t>
            </a:r>
            <a:r>
              <a:rPr lang="en-US" dirty="0">
                <a:effectLst/>
              </a:rPr>
              <a:t> class are the public-facing interface, akin to our</a:t>
            </a:r>
            <a:r>
              <a:rPr lang="en-US" sz="1600" kern="1200" dirty="0">
                <a:solidFill>
                  <a:schemeClr val="tx2"/>
                </a:solidFill>
                <a:effectLst/>
                <a:latin typeface="+mn-lt"/>
                <a:ea typeface="+mn-ea"/>
                <a:cs typeface="+mn-cs"/>
              </a:rPr>
              <a:t> _access </a:t>
            </a:r>
            <a:r>
              <a:rPr lang="en-US" dirty="0">
                <a:effectLst/>
              </a:rPr>
              <a:t>and </a:t>
            </a:r>
            <a:r>
              <a:rPr lang="en-US" sz="1600" kern="1200" dirty="0">
                <a:solidFill>
                  <a:schemeClr val="tx2"/>
                </a:solidFill>
                <a:effectLst/>
                <a:latin typeface="+mn-lt"/>
                <a:ea typeface="+mn-ea"/>
                <a:cs typeface="+mn-cs"/>
              </a:rPr>
              <a:t>_assign</a:t>
            </a:r>
            <a:r>
              <a:rPr lang="en-US" dirty="0">
                <a:effectLst/>
              </a:rPr>
              <a:t>, they have get() and set() methods, which filter the input to the fields or restrict the output. </a:t>
            </a:r>
            <a:r>
              <a:rPr lang="en-US" sz="1600" kern="1200" dirty="0">
                <a:solidFill>
                  <a:schemeClr val="tx2"/>
                </a:solidFill>
                <a:effectLst/>
                <a:latin typeface="+mn-lt"/>
                <a:ea typeface="+mn-ea"/>
                <a:cs typeface="+mn-cs"/>
              </a:rPr>
              <a:t>In order to emulate Visual FoxPro’s class behavior, there’s an option for X# classes to “Inherit from Custom Class”, which is set to True by default in the FoxPro Project Templates. Under the covers, this Custom class emulates FoxPro Properties in .NET’s Fields.</a:t>
            </a:r>
          </a:p>
          <a:p>
            <a:pPr marL="285750" indent="-285750">
              <a:buFont typeface="Arial" panose="020B0604020202020204" pitchFamily="34" charset="0"/>
              <a:buChar char="•"/>
            </a:pPr>
            <a:endParaRPr lang="en-US" i="0" dirty="0"/>
          </a:p>
          <a:p>
            <a:pPr marL="285750" indent="-285750">
              <a:buFont typeface="Arial" panose="020B0604020202020204" pitchFamily="34" charset="0"/>
              <a:buChar char="•"/>
            </a:pPr>
            <a:r>
              <a:rPr lang="en-US" i="0" dirty="0"/>
              <a:t>Notice the </a:t>
            </a:r>
            <a:r>
              <a:rPr lang="en-US" i="0" dirty="0" err="1"/>
              <a:t>DateTime</a:t>
            </a:r>
            <a:endParaRPr lang="en-US" i="0" dirty="0"/>
          </a:p>
          <a:p>
            <a:pPr marL="285750" indent="-285750">
              <a:buFont typeface="Arial" panose="020B0604020202020204" pitchFamily="34" charset="0"/>
              <a:buChar char="•"/>
            </a:pPr>
            <a:r>
              <a:rPr lang="en-US" i="0" dirty="0"/>
              <a:t>2 Constructor() methods with different signatures. FoxPro dialect does have INIT()</a:t>
            </a:r>
          </a:p>
          <a:p>
            <a:pPr marL="285750" indent="-285750">
              <a:buFont typeface="Arial" panose="020B0604020202020204" pitchFamily="34" charset="0"/>
              <a:buChar char="•"/>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16</a:t>
            </a:fld>
            <a:endParaRPr lang="en-GB" noProof="0" dirty="0"/>
          </a:p>
        </p:txBody>
      </p:sp>
    </p:spTree>
    <p:extLst>
      <p:ext uri="{BB962C8B-B14F-4D97-AF65-F5344CB8AC3E}">
        <p14:creationId xmlns:p14="http://schemas.microsoft.com/office/powerpoint/2010/main" val="361672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Because I’m using SCATTER BLANK, I have to open the table. Don’t have to do that in X#</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Better design in X# is completely due to Unit Testing, which we’ll talk about soon.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Again with the overloading of a function, this time New can take a title but if I don’t send one it seeds it with blank. There may be a way to assign default values right in the signature of the function.</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Here I’m taking advantage of the GUID class in .NET. When we get to the saving I’ll show you the equivalent in FoxPro.</a:t>
            </a: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17</a:t>
            </a:fld>
            <a:endParaRPr lang="en-GB" noProof="0" dirty="0"/>
          </a:p>
        </p:txBody>
      </p:sp>
    </p:spTree>
    <p:extLst>
      <p:ext uri="{BB962C8B-B14F-4D97-AF65-F5344CB8AC3E}">
        <p14:creationId xmlns:p14="http://schemas.microsoft.com/office/powerpoint/2010/main" val="105618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Notice how I mixed False with .f.</a:t>
            </a:r>
          </a:p>
          <a:p>
            <a:pPr marL="0" indent="0">
              <a:spcBef>
                <a:spcPts val="0"/>
              </a:spcBef>
              <a:buFont typeface="Arial" panose="020B0604020202020204" pitchFamily="34" charset="0"/>
              <a:buNone/>
            </a:pPr>
            <a:r>
              <a:rPr lang="en-US" sz="1600" dirty="0">
                <a:latin typeface="Consolas" panose="020B0609020204030204" pitchFamily="49" charset="0"/>
              </a:rPr>
              <a:t>Case insensitive</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18</a:t>
            </a:fld>
            <a:endParaRPr lang="en-GB" noProof="0" dirty="0"/>
          </a:p>
        </p:txBody>
      </p:sp>
    </p:spTree>
    <p:extLst>
      <p:ext uri="{BB962C8B-B14F-4D97-AF65-F5344CB8AC3E}">
        <p14:creationId xmlns:p14="http://schemas.microsoft.com/office/powerpoint/2010/main" val="762822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600" dirty="0">
                <a:latin typeface="Consolas" panose="020B0609020204030204" pitchFamily="49" charset="0"/>
              </a:rPr>
              <a:t>* There are many ways to create a GUID, including calls to </a:t>
            </a:r>
            <a:r>
              <a:rPr lang="en-US" sz="1600" dirty="0" err="1">
                <a:latin typeface="Consolas" panose="020B0609020204030204" pitchFamily="49" charset="0"/>
              </a:rPr>
              <a:t>CoCreateGUID</a:t>
            </a:r>
            <a:r>
              <a:rPr lang="en-US" sz="1600" dirty="0">
                <a:latin typeface="Consolas" panose="020B0609020204030204" pitchFamily="49" charset="0"/>
              </a:rPr>
              <a:t> in Ole32.dll, but this is easy</a:t>
            </a:r>
          </a:p>
          <a:p>
            <a:pPr marL="285750" indent="-285750">
              <a:spcBef>
                <a:spcPts val="0"/>
              </a:spcBef>
              <a:buFont typeface="Arial" panose="020B0604020202020204" pitchFamily="34" charset="0"/>
              <a:buChar char="•"/>
            </a:pPr>
            <a:r>
              <a:rPr lang="en-US" sz="1600" dirty="0">
                <a:latin typeface="Consolas" panose="020B0609020204030204" pitchFamily="49" charset="0"/>
              </a:rPr>
              <a:t>This may not always work.  The .NET </a:t>
            </a:r>
            <a:r>
              <a:rPr lang="en-US" sz="1600" dirty="0" err="1">
                <a:latin typeface="Consolas" panose="020B0609020204030204" pitchFamily="49" charset="0"/>
              </a:rPr>
              <a:t>equivalen</a:t>
            </a: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Can use </a:t>
            </a:r>
            <a:r>
              <a:rPr lang="en-US" sz="1600" dirty="0" err="1">
                <a:latin typeface="Consolas" panose="020B0609020204030204" pitchFamily="49" charset="0"/>
              </a:rPr>
              <a:t>sql</a:t>
            </a:r>
            <a:r>
              <a:rPr lang="en-US" sz="1600" dirty="0">
                <a:latin typeface="Consolas" panose="020B0609020204030204" pitchFamily="49" charset="0"/>
              </a:rPr>
              <a:t> insert to add record</a:t>
            </a:r>
          </a:p>
          <a:p>
            <a:pPr marL="0" indent="0">
              <a:spcBef>
                <a:spcPts val="0"/>
              </a:spcBef>
              <a:buFont typeface="Arial" panose="020B0604020202020204" pitchFamily="34" charset="0"/>
              <a:buNone/>
            </a:pPr>
            <a:r>
              <a:rPr lang="en-US" sz="1600" dirty="0">
                <a:latin typeface="Consolas" panose="020B0609020204030204" pitchFamily="49" charset="0"/>
              </a:rPr>
              <a:t>This is the biggest shortcoming of X# right now but things are changing quickly!</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Can also use GATHER to move info from object into cursor</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19</a:t>
            </a:fld>
            <a:endParaRPr lang="en-GB" noProof="0" dirty="0"/>
          </a:p>
        </p:txBody>
      </p:sp>
    </p:spTree>
    <p:extLst>
      <p:ext uri="{BB962C8B-B14F-4D97-AF65-F5344CB8AC3E}">
        <p14:creationId xmlns:p14="http://schemas.microsoft.com/office/powerpoint/2010/main" val="13722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a:t>
            </a:fld>
            <a:endParaRPr lang="en-GB" noProof="0" dirty="0"/>
          </a:p>
        </p:txBody>
      </p:sp>
    </p:spTree>
    <p:extLst>
      <p:ext uri="{BB962C8B-B14F-4D97-AF65-F5344CB8AC3E}">
        <p14:creationId xmlns:p14="http://schemas.microsoft.com/office/powerpoint/2010/main" val="2264772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Font typeface="Arial" panose="020B0604020202020204" pitchFamily="34" charset="0"/>
              <a:buNone/>
            </a:pPr>
            <a:r>
              <a:rPr lang="en-US" sz="1600" dirty="0">
                <a:latin typeface="Consolas" panose="020B0609020204030204" pitchFamily="49" charset="0"/>
              </a:rPr>
              <a:t>One warning about SET DEFAULT – it will not warn you if the folder you set it to doesn’t exist</a:t>
            </a:r>
          </a:p>
          <a:p>
            <a:pPr marL="0" indent="0">
              <a:spcBef>
                <a:spcPts val="0"/>
              </a:spcBef>
              <a:buFont typeface="Arial" panose="020B0604020202020204" pitchFamily="34" charset="0"/>
              <a:buNone/>
            </a:pPr>
            <a:r>
              <a:rPr lang="en-US" sz="1600" dirty="0">
                <a:latin typeface="Consolas" panose="020B0609020204030204" pitchFamily="49" charset="0"/>
              </a:rPr>
              <a:t>When you try to open the table it will fail</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I dare you to try this syntax in C#</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r>
              <a:rPr lang="en-US" sz="1600" dirty="0">
                <a:latin typeface="Consolas" panose="020B0609020204030204" pitchFamily="49" charset="0"/>
              </a:rPr>
              <a:t>“IN 0” syntax not supported</a:t>
            </a:r>
          </a:p>
          <a:p>
            <a:pPr marL="0" indent="0">
              <a:spcBef>
                <a:spcPts val="0"/>
              </a:spcBef>
              <a:buFont typeface="Arial" panose="020B0604020202020204" pitchFamily="34" charset="0"/>
              <a:buNone/>
            </a:pPr>
            <a:r>
              <a:rPr lang="en-US" sz="1600" dirty="0">
                <a:latin typeface="Consolas" panose="020B0609020204030204" pitchFamily="49" charset="0"/>
              </a:rPr>
              <a:t>USE IN SELECT(</a:t>
            </a:r>
            <a:r>
              <a:rPr lang="en-US" sz="1600" dirty="0" err="1">
                <a:latin typeface="Consolas" panose="020B0609020204030204" pitchFamily="49" charset="0"/>
              </a:rPr>
              <a:t>Workarea</a:t>
            </a:r>
            <a:r>
              <a:rPr lang="en-US" sz="1600" dirty="0">
                <a:latin typeface="Consolas" panose="020B0609020204030204" pitchFamily="49" charset="0"/>
              </a:rPr>
              <a:t>) </a:t>
            </a: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pPr marL="0" indent="0">
              <a:spcBef>
                <a:spcPts val="0"/>
              </a:spcBef>
              <a:buFont typeface="Arial" panose="020B0604020202020204" pitchFamily="34" charset="0"/>
              <a:buNone/>
            </a:pPr>
            <a:endParaRPr lang="en-US" sz="1600" dirty="0">
              <a:latin typeface="Consolas" panose="020B0609020204030204" pitchFamily="49" charset="0"/>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20</a:t>
            </a:fld>
            <a:endParaRPr lang="en-GB" noProof="0" dirty="0"/>
          </a:p>
        </p:txBody>
      </p:sp>
    </p:spTree>
    <p:extLst>
      <p:ext uri="{BB962C8B-B14F-4D97-AF65-F5344CB8AC3E}">
        <p14:creationId xmlns:p14="http://schemas.microsoft.com/office/powerpoint/2010/main" val="2544935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that we “Add New Item” to our existing Project</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Show code</a:t>
            </a:r>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21</a:t>
            </a:fld>
            <a:endParaRPr lang="en-GB" noProof="0" dirty="0"/>
          </a:p>
        </p:txBody>
      </p:sp>
    </p:spTree>
    <p:extLst>
      <p:ext uri="{BB962C8B-B14F-4D97-AF65-F5344CB8AC3E}">
        <p14:creationId xmlns:p14="http://schemas.microsoft.com/office/powerpoint/2010/main" val="3688321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Codefile</a:t>
            </a:r>
            <a:r>
              <a:rPr lang="en-US" dirty="0"/>
              <a:t>” is a straightforward FoxPro program.</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2"/>
                </a:solidFill>
                <a:effectLst/>
                <a:latin typeface="+mn-lt"/>
                <a:ea typeface="+mn-ea"/>
                <a:cs typeface="+mn-cs"/>
              </a:rPr>
              <a:t>What’s interesting about the starter class from the template is that it uses syntax that doesn’t really look like FoxPro’s. The X# dev team has updated its understanding of VFP syntax now, but I suspect the templates were written before that was officially supported. </a:t>
            </a:r>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22</a:t>
            </a:fld>
            <a:endParaRPr lang="en-GB" noProof="0" dirty="0"/>
          </a:p>
        </p:txBody>
      </p:sp>
    </p:spTree>
    <p:extLst>
      <p:ext uri="{BB962C8B-B14F-4D97-AF65-F5344CB8AC3E}">
        <p14:creationId xmlns:p14="http://schemas.microsoft.com/office/powerpoint/2010/main" val="1941526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it compiles, we can ship it!</a:t>
            </a:r>
          </a:p>
          <a:p>
            <a:endParaRPr lang="en-US" dirty="0"/>
          </a:p>
          <a:p>
            <a:r>
              <a:rPr lang="en-US" dirty="0" err="1"/>
              <a:t>.Net</a:t>
            </a:r>
            <a:r>
              <a:rPr lang="en-US" dirty="0"/>
              <a:t> debugger works a lot like FoxPro’s. Step through code, set breakpoints etc.</a:t>
            </a:r>
          </a:p>
          <a:p>
            <a:r>
              <a:rPr lang="en-US" dirty="0" err="1"/>
              <a:t>Doubleclick</a:t>
            </a:r>
            <a:r>
              <a:rPr lang="en-US" dirty="0"/>
              <a:t> on error to jump straight to the code</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23</a:t>
            </a:fld>
            <a:endParaRPr lang="en-GB" noProof="0" dirty="0"/>
          </a:p>
        </p:txBody>
      </p:sp>
    </p:spTree>
    <p:extLst>
      <p:ext uri="{BB962C8B-B14F-4D97-AF65-F5344CB8AC3E}">
        <p14:creationId xmlns:p14="http://schemas.microsoft.com/office/powerpoint/2010/main" val="3991022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We FoxPro developers love to “test” our code by opening the Command Window, instantiating an instance of our class, and invoking the methods manually. If they didn’t do what we expected, we’d set a Breakpoint and walk through the code in debug mode.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Visual Studio doesn’t have a Command Window though. If you installed the XIDE environment you will get something </a:t>
            </a:r>
            <a:r>
              <a:rPr lang="en-US" sz="1600" i="1" kern="1200" dirty="0">
                <a:solidFill>
                  <a:schemeClr val="tx2"/>
                </a:solidFill>
                <a:effectLst/>
                <a:latin typeface="+mn-lt"/>
                <a:ea typeface="+mn-ea"/>
                <a:cs typeface="+mn-cs"/>
              </a:rPr>
              <a:t>like</a:t>
            </a:r>
            <a:r>
              <a:rPr lang="en-US" sz="1600" kern="1200" dirty="0">
                <a:solidFill>
                  <a:schemeClr val="tx2"/>
                </a:solidFill>
                <a:effectLst/>
                <a:latin typeface="+mn-lt"/>
                <a:ea typeface="+mn-ea"/>
                <a:cs typeface="+mn-cs"/>
              </a:rPr>
              <a:t> a Command Window called XSI, the X# Interpreter (there’s more on XSI in last year’s whitepaper.)  Since we are using Visual Studio for this demonstration, we’ll instead create a quick Console Application that we can use to “test” our code. </a:t>
            </a: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24</a:t>
            </a:fld>
            <a:endParaRPr lang="en-GB" noProof="0" dirty="0"/>
          </a:p>
        </p:txBody>
      </p:sp>
    </p:spTree>
    <p:extLst>
      <p:ext uri="{BB962C8B-B14F-4D97-AF65-F5344CB8AC3E}">
        <p14:creationId xmlns:p14="http://schemas.microsoft.com/office/powerpoint/2010/main" val="4144663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Our first “UI” </a:t>
            </a:r>
          </a:p>
          <a:p>
            <a:r>
              <a:rPr lang="en-US" sz="1600" kern="1200" dirty="0">
                <a:solidFill>
                  <a:schemeClr val="tx2"/>
                </a:solidFill>
                <a:effectLst/>
                <a:latin typeface="+mn-lt"/>
                <a:ea typeface="+mn-ea"/>
                <a:cs typeface="+mn-cs"/>
              </a:rPr>
              <a:t>Add a “Reference” to our Business Objects</a:t>
            </a: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25</a:t>
            </a:fld>
            <a:endParaRPr lang="en-GB" noProof="0" dirty="0"/>
          </a:p>
        </p:txBody>
      </p:sp>
    </p:spTree>
    <p:extLst>
      <p:ext uri="{BB962C8B-B14F-4D97-AF65-F5344CB8AC3E}">
        <p14:creationId xmlns:p14="http://schemas.microsoft.com/office/powerpoint/2010/main" val="69417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Every solution has to have a Start() somewhere in there to get going</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Threw some gratuitous </a:t>
            </a:r>
            <a:r>
              <a:rPr lang="en-US" sz="1600" kern="1200" dirty="0" err="1">
                <a:solidFill>
                  <a:schemeClr val="tx2"/>
                </a:solidFill>
                <a:effectLst/>
                <a:latin typeface="+mn-lt"/>
                <a:ea typeface="+mn-ea"/>
                <a:cs typeface="+mn-cs"/>
              </a:rPr>
              <a:t>Console.Writes</a:t>
            </a:r>
            <a:r>
              <a:rPr lang="en-US" sz="1600" kern="1200" dirty="0">
                <a:solidFill>
                  <a:schemeClr val="tx2"/>
                </a:solidFill>
                <a:effectLst/>
                <a:latin typeface="+mn-lt"/>
                <a:ea typeface="+mn-ea"/>
                <a:cs typeface="+mn-cs"/>
              </a:rPr>
              <a:t> and </a:t>
            </a:r>
            <a:r>
              <a:rPr lang="en-US" sz="1600" kern="1200" dirty="0" err="1">
                <a:solidFill>
                  <a:schemeClr val="tx2"/>
                </a:solidFill>
                <a:effectLst/>
                <a:latin typeface="+mn-lt"/>
                <a:ea typeface="+mn-ea"/>
                <a:cs typeface="+mn-cs"/>
              </a:rPr>
              <a:t>WriteLines</a:t>
            </a:r>
            <a:r>
              <a:rPr lang="en-US" sz="1600" kern="1200" dirty="0">
                <a:solidFill>
                  <a:schemeClr val="tx2"/>
                </a:solidFill>
                <a:effectLst/>
                <a:latin typeface="+mn-lt"/>
                <a:ea typeface="+mn-ea"/>
                <a:cs typeface="+mn-cs"/>
              </a:rPr>
              <a:t> in there to show off the power of .NET Syntax</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Set </a:t>
            </a:r>
            <a:r>
              <a:rPr lang="en-US" sz="1600" kern="1200">
                <a:solidFill>
                  <a:schemeClr val="tx2"/>
                </a:solidFill>
                <a:effectLst/>
                <a:latin typeface="+mn-lt"/>
                <a:ea typeface="+mn-ea"/>
                <a:cs typeface="+mn-cs"/>
              </a:rPr>
              <a:t>startup project</a:t>
            </a:r>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26</a:t>
            </a:fld>
            <a:endParaRPr lang="en-GB" noProof="0" dirty="0"/>
          </a:p>
        </p:txBody>
      </p:sp>
    </p:spTree>
    <p:extLst>
      <p:ext uri="{BB962C8B-B14F-4D97-AF65-F5344CB8AC3E}">
        <p14:creationId xmlns:p14="http://schemas.microsoft.com/office/powerpoint/2010/main" val="3707223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Set startup project</a:t>
            </a: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27</a:t>
            </a:fld>
            <a:endParaRPr lang="en-GB" noProof="0" dirty="0"/>
          </a:p>
        </p:txBody>
      </p:sp>
    </p:spTree>
    <p:extLst>
      <p:ext uri="{BB962C8B-B14F-4D97-AF65-F5344CB8AC3E}">
        <p14:creationId xmlns:p14="http://schemas.microsoft.com/office/powerpoint/2010/main" val="388628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A better way to test your code is to write unit tests, and in fact true Test-Driven development would have directed us to write those even before we started coding. But this isn’t real TDD because a) these aren’t “true” unit tests (they interact with the real database), and b) we’re just getting around to writing them now. </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With FoxPro there is one popular unit testing harness, </a:t>
            </a:r>
            <a:r>
              <a:rPr lang="en-US" sz="1600" kern="1200" dirty="0" err="1">
                <a:solidFill>
                  <a:schemeClr val="tx2"/>
                </a:solidFill>
                <a:effectLst/>
                <a:latin typeface="+mn-lt"/>
                <a:ea typeface="+mn-ea"/>
                <a:cs typeface="+mn-cs"/>
              </a:rPr>
              <a:t>FoxUnit</a:t>
            </a:r>
            <a:r>
              <a:rPr lang="en-US" sz="1600" kern="1200" dirty="0">
                <a:solidFill>
                  <a:schemeClr val="tx2"/>
                </a:solidFill>
                <a:effectLst/>
                <a:latin typeface="+mn-lt"/>
                <a:ea typeface="+mn-ea"/>
                <a:cs typeface="+mn-cs"/>
              </a:rPr>
              <a:t>. It’s a separate install (via Thor, ideally) and not integrated into the IDE at all. </a:t>
            </a: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28</a:t>
            </a:fld>
            <a:endParaRPr lang="en-GB" noProof="0" dirty="0"/>
          </a:p>
        </p:txBody>
      </p:sp>
    </p:spTree>
    <p:extLst>
      <p:ext uri="{BB962C8B-B14F-4D97-AF65-F5344CB8AC3E}">
        <p14:creationId xmlns:p14="http://schemas.microsoft.com/office/powerpoint/2010/main" val="3090561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Creating a text fixture is a lot like creating a class, but  you annotate each method with [Test] syntax.</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Notice I’m using the := syntax, which I first learned in Pascal and actually does make more readable code</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I’m also using an alternative syntax to create objects</a:t>
            </a:r>
          </a:p>
          <a:p>
            <a:endParaRPr lang="en-US" sz="1600" kern="1200" dirty="0">
              <a:solidFill>
                <a:schemeClr val="tx2"/>
              </a:solidFill>
              <a:effectLst/>
              <a:latin typeface="+mn-lt"/>
              <a:ea typeface="+mn-ea"/>
              <a:cs typeface="+mn-cs"/>
            </a:endParaRPr>
          </a:p>
          <a:p>
            <a:r>
              <a:rPr lang="en-US" sz="1600" kern="1200" dirty="0">
                <a:solidFill>
                  <a:schemeClr val="tx2"/>
                </a:solidFill>
                <a:effectLst/>
                <a:latin typeface="+mn-lt"/>
                <a:ea typeface="+mn-ea"/>
                <a:cs typeface="+mn-cs"/>
              </a:rPr>
              <a:t>You can mix and match syntax, dialects, and even other languages in one solution</a:t>
            </a:r>
          </a:p>
          <a:p>
            <a:endParaRPr lang="en-US" sz="1600" kern="1200" dirty="0">
              <a:solidFill>
                <a:schemeClr val="tx2"/>
              </a:solidFill>
              <a:effectLst/>
              <a:latin typeface="+mn-lt"/>
              <a:ea typeface="+mn-ea"/>
              <a:cs typeface="+mn-cs"/>
            </a:endParaRPr>
          </a:p>
          <a:p>
            <a:endParaRPr lang="en-US" sz="1600" kern="1200" dirty="0">
              <a:solidFill>
                <a:schemeClr val="tx2"/>
              </a:solidFill>
              <a:effectLst/>
              <a:latin typeface="+mn-lt"/>
              <a:ea typeface="+mn-ea"/>
              <a:cs typeface="+mn-cs"/>
            </a:endParaRP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29</a:t>
            </a:fld>
            <a:endParaRPr lang="en-GB" noProof="0" dirty="0"/>
          </a:p>
        </p:txBody>
      </p:sp>
    </p:spTree>
    <p:extLst>
      <p:ext uri="{BB962C8B-B14F-4D97-AF65-F5344CB8AC3E}">
        <p14:creationId xmlns:p14="http://schemas.microsoft.com/office/powerpoint/2010/main" val="3483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https://www.clipartmax.com/</a:t>
            </a:r>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a:t>
            </a:fld>
            <a:endParaRPr lang="en-GB" noProof="0" dirty="0"/>
          </a:p>
        </p:txBody>
      </p:sp>
    </p:spTree>
    <p:extLst>
      <p:ext uri="{BB962C8B-B14F-4D97-AF65-F5344CB8AC3E}">
        <p14:creationId xmlns:p14="http://schemas.microsoft.com/office/powerpoint/2010/main" val="3588440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2"/>
                </a:solidFill>
                <a:effectLst/>
                <a:latin typeface="+mn-lt"/>
                <a:ea typeface="+mn-ea"/>
                <a:cs typeface="+mn-cs"/>
              </a:rPr>
              <a:t>One </a:t>
            </a:r>
            <a:r>
              <a:rPr lang="en-US" sz="1600" i="1" kern="1200" dirty="0">
                <a:solidFill>
                  <a:schemeClr val="tx2"/>
                </a:solidFill>
                <a:effectLst/>
                <a:latin typeface="+mn-lt"/>
                <a:ea typeface="+mn-ea"/>
                <a:cs typeface="+mn-cs"/>
              </a:rPr>
              <a:t>very</a:t>
            </a:r>
            <a:r>
              <a:rPr lang="en-US" sz="1600" kern="1200" dirty="0">
                <a:solidFill>
                  <a:schemeClr val="tx2"/>
                </a:solidFill>
                <a:effectLst/>
                <a:latin typeface="+mn-lt"/>
                <a:ea typeface="+mn-ea"/>
                <a:cs typeface="+mn-cs"/>
              </a:rPr>
              <a:t> frustrating problem I was having, and this is an </a:t>
            </a:r>
            <a:r>
              <a:rPr lang="en-US" sz="1600" kern="1200" dirty="0" err="1">
                <a:solidFill>
                  <a:schemeClr val="tx2"/>
                </a:solidFill>
                <a:effectLst/>
                <a:latin typeface="+mn-lt"/>
                <a:ea typeface="+mn-ea"/>
                <a:cs typeface="+mn-cs"/>
              </a:rPr>
              <a:t>Nunit</a:t>
            </a:r>
            <a:r>
              <a:rPr lang="en-US" sz="1600" kern="1200" dirty="0">
                <a:solidFill>
                  <a:schemeClr val="tx2"/>
                </a:solidFill>
                <a:effectLst/>
                <a:latin typeface="+mn-lt"/>
                <a:ea typeface="+mn-ea"/>
                <a:cs typeface="+mn-cs"/>
              </a:rPr>
              <a:t> problem and not an X# problem, is that I kept getting this message when trying to run my tests.</a:t>
            </a: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30</a:t>
            </a:fld>
            <a:endParaRPr lang="en-GB" noProof="0" dirty="0"/>
          </a:p>
        </p:txBody>
      </p:sp>
    </p:spTree>
    <p:extLst>
      <p:ext uri="{BB962C8B-B14F-4D97-AF65-F5344CB8AC3E}">
        <p14:creationId xmlns:p14="http://schemas.microsoft.com/office/powerpoint/2010/main" val="4202977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installer for this available on Oct 19</a:t>
            </a:r>
            <a:r>
              <a:rPr lang="en-US" baseline="30000" dirty="0"/>
              <a:t>th</a:t>
            </a:r>
            <a:endParaRPr lang="en-US" dirty="0"/>
          </a:p>
          <a:p>
            <a:r>
              <a:rPr lang="en-US" dirty="0"/>
              <a:t>Didn’t make the cut for inclusion in this session</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35</a:t>
            </a:fld>
            <a:endParaRPr lang="en-GB" noProof="0" dirty="0"/>
          </a:p>
        </p:txBody>
      </p:sp>
    </p:spTree>
    <p:extLst>
      <p:ext uri="{BB962C8B-B14F-4D97-AF65-F5344CB8AC3E}">
        <p14:creationId xmlns:p14="http://schemas.microsoft.com/office/powerpoint/2010/main" val="3694096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Slow down and discuss each of these items in detail.</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36</a:t>
            </a:fld>
            <a:endParaRPr lang="en-GB" noProof="0" dirty="0"/>
          </a:p>
        </p:txBody>
      </p:sp>
    </p:spTree>
    <p:extLst>
      <p:ext uri="{BB962C8B-B14F-4D97-AF65-F5344CB8AC3E}">
        <p14:creationId xmlns:p14="http://schemas.microsoft.com/office/powerpoint/2010/main" val="283627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Devs</a:t>
            </a:r>
            <a:r>
              <a:rPr lang="en-US" dirty="0"/>
              <a:t> are working to make all of their libraries work with </a:t>
            </a:r>
            <a:r>
              <a:rPr lang="en-US" dirty="0" err="1"/>
              <a:t>.Net</a:t>
            </a:r>
            <a:r>
              <a:rPr lang="en-US" dirty="0"/>
              <a:t> core</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37</a:t>
            </a:fld>
            <a:endParaRPr lang="en-GB" noProof="0" dirty="0"/>
          </a:p>
        </p:txBody>
      </p:sp>
    </p:spTree>
    <p:extLst>
      <p:ext uri="{BB962C8B-B14F-4D97-AF65-F5344CB8AC3E}">
        <p14:creationId xmlns:p14="http://schemas.microsoft.com/office/powerpoint/2010/main" val="1118335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39</a:t>
            </a:fld>
            <a:endParaRPr lang="en-GB" noProof="0" dirty="0"/>
          </a:p>
        </p:txBody>
      </p:sp>
    </p:spTree>
    <p:extLst>
      <p:ext uri="{BB962C8B-B14F-4D97-AF65-F5344CB8AC3E}">
        <p14:creationId xmlns:p14="http://schemas.microsoft.com/office/powerpoint/2010/main" val="829207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difficulties I had in putting together this session were </a:t>
            </a:r>
            <a:r>
              <a:rPr lang="en-US" sz="1600" kern="1200" dirty="0">
                <a:solidFill>
                  <a:schemeClr val="tx2"/>
                </a:solidFill>
                <a:effectLst/>
                <a:latin typeface="+mn-lt"/>
                <a:ea typeface="+mn-ea"/>
                <a:cs typeface="+mn-cs"/>
              </a:rPr>
              <a:t>but navigating the differences between Visual FoxPro’s development environment and Visual Studio’s. If you’re experienced with Visual Studio that will be one less barrier for you to hurdle. And if you’re experienced with developing C# applications in Visual Studio, you’ll probably find X# to be extremely easy to pick up. </a:t>
            </a:r>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40</a:t>
            </a:fld>
            <a:endParaRPr lang="en-GB" noProof="0" dirty="0"/>
          </a:p>
        </p:txBody>
      </p:sp>
    </p:spTree>
    <p:extLst>
      <p:ext uri="{BB962C8B-B14F-4D97-AF65-F5344CB8AC3E}">
        <p14:creationId xmlns:p14="http://schemas.microsoft.com/office/powerpoint/2010/main" val="1548887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Q&amp;A should focus on my experience with it</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Go to the live Expo Session and chat with Robert and Fabrice. </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42</a:t>
            </a:fld>
            <a:endParaRPr lang="en-GB" noProof="0" dirty="0"/>
          </a:p>
        </p:txBody>
      </p:sp>
    </p:spTree>
    <p:extLst>
      <p:ext uri="{BB962C8B-B14F-4D97-AF65-F5344CB8AC3E}">
        <p14:creationId xmlns:p14="http://schemas.microsoft.com/office/powerpoint/2010/main" val="941128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link is pinned to the top of the chat.</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43</a:t>
            </a:fld>
            <a:endParaRPr lang="en-GB" noProof="0" dirty="0"/>
          </a:p>
        </p:txBody>
      </p:sp>
    </p:spTree>
    <p:extLst>
      <p:ext uri="{BB962C8B-B14F-4D97-AF65-F5344CB8AC3E}">
        <p14:creationId xmlns:p14="http://schemas.microsoft.com/office/powerpoint/2010/main" val="173510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pause a few times to take questions – type them in the chat window.</a:t>
            </a:r>
          </a:p>
          <a:p>
            <a:r>
              <a:rPr lang="en-US" dirty="0"/>
              <a:t>I don’t have Robert here to help me this year so please take it easy on me.</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Ok we’ve got a lot to </a:t>
            </a:r>
            <a:r>
              <a:rPr lang="en-US"/>
              <a:t>talk about so let's </a:t>
            </a:r>
            <a:r>
              <a:rPr lang="en-US" dirty="0"/>
              <a:t>get to it</a:t>
            </a:r>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4</a:t>
            </a:fld>
            <a:endParaRPr lang="en-GB" noProof="0" dirty="0"/>
          </a:p>
        </p:txBody>
      </p:sp>
    </p:spTree>
    <p:extLst>
      <p:ext uri="{BB962C8B-B14F-4D97-AF65-F5344CB8AC3E}">
        <p14:creationId xmlns:p14="http://schemas.microsoft.com/office/powerpoint/2010/main" val="283328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Whatever’s in the whitepaper is probably out of date already, and I’m going to continue working on this and encourage you too participate.  This whitepaper is in the Docs folder of the </a:t>
            </a:r>
            <a:r>
              <a:rPr lang="en-US" dirty="0" err="1"/>
              <a:t>XToDos</a:t>
            </a:r>
            <a:r>
              <a:rPr lang="en-US" dirty="0"/>
              <a:t> repository.</a:t>
            </a:r>
          </a:p>
          <a:p>
            <a:endParaRPr lang="en-US" dirty="0"/>
          </a:p>
          <a:p>
            <a:r>
              <a:rPr lang="en-US" dirty="0"/>
              <a:t>If you didn’t watch Rick </a:t>
            </a:r>
            <a:r>
              <a:rPr lang="en-US" dirty="0" err="1"/>
              <a:t>Borup’s</a:t>
            </a:r>
            <a:r>
              <a:rPr lang="en-US" dirty="0"/>
              <a:t> Git session, find that recording or read his whitepaper because he’s excellent.</a:t>
            </a: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5</a:t>
            </a:fld>
            <a:endParaRPr lang="en-GB" noProof="0" dirty="0"/>
          </a:p>
        </p:txBody>
      </p:sp>
    </p:spTree>
    <p:extLst>
      <p:ext uri="{BB962C8B-B14F-4D97-AF65-F5344CB8AC3E}">
        <p14:creationId xmlns:p14="http://schemas.microsoft.com/office/powerpoint/2010/main" val="3949596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Overview:</a:t>
            </a:r>
          </a:p>
          <a:p>
            <a:r>
              <a:rPr lang="en-US" dirty="0" err="1"/>
              <a:t>.Net</a:t>
            </a:r>
            <a:r>
              <a:rPr lang="en-US" dirty="0"/>
              <a:t> Language – compiles to same IL as C# and all other </a:t>
            </a:r>
            <a:r>
              <a:rPr lang="en-US" dirty="0" err="1"/>
              <a:t>.Net</a:t>
            </a:r>
            <a:r>
              <a:rPr lang="en-US" dirty="0"/>
              <a:t> languages.  Can take advantage of all other </a:t>
            </a:r>
            <a:r>
              <a:rPr lang="en-US" dirty="0" err="1"/>
              <a:t>.Net</a:t>
            </a:r>
            <a:r>
              <a:rPr lang="en-US" dirty="0"/>
              <a:t> libraries and 3</a:t>
            </a:r>
            <a:r>
              <a:rPr lang="en-US" baseline="30000" dirty="0"/>
              <a:t>rd</a:t>
            </a:r>
            <a:r>
              <a:rPr lang="en-US" dirty="0"/>
              <a:t> party apps.  </a:t>
            </a:r>
          </a:p>
          <a:p>
            <a:endParaRPr lang="en-US" dirty="0"/>
          </a:p>
          <a:p>
            <a:r>
              <a:rPr lang="en-US" dirty="0"/>
              <a:t>FoxPro Dialect – Its history is Clipper, the original compiled </a:t>
            </a:r>
            <a:r>
              <a:rPr lang="en-US" dirty="0" err="1"/>
              <a:t>xBase</a:t>
            </a:r>
            <a:r>
              <a:rPr lang="en-US" dirty="0"/>
              <a:t> dialect. Because FoxPro was interpreted there are divergent abilities that are now being </a:t>
            </a:r>
            <a:r>
              <a:rPr lang="en-US" dirty="0" err="1"/>
              <a:t>reassimilated</a:t>
            </a:r>
            <a:r>
              <a:rPr lang="en-US" dirty="0"/>
              <a:t> into the language.</a:t>
            </a:r>
          </a:p>
          <a:p>
            <a:endParaRPr lang="en-US" dirty="0"/>
          </a:p>
          <a:p>
            <a:r>
              <a:rPr lang="en-US" dirty="0"/>
              <a:t>DBF Files is a big plus</a:t>
            </a:r>
          </a:p>
          <a:p>
            <a:endParaRPr lang="en-US" dirty="0"/>
          </a:p>
          <a:p>
            <a:r>
              <a:rPr lang="en-US" dirty="0"/>
              <a:t>Open Source – You can contribute</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A lot of what I said last year is already out of date, and that’s going to be the case again this year. At the end I will mention a new tool that’s out that makes all of this even easier.</a:t>
            </a:r>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6</a:t>
            </a:fld>
            <a:endParaRPr lang="en-GB" noProof="0" dirty="0"/>
          </a:p>
        </p:txBody>
      </p:sp>
    </p:spTree>
    <p:extLst>
      <p:ext uri="{BB962C8B-B14F-4D97-AF65-F5344CB8AC3E}">
        <p14:creationId xmlns:p14="http://schemas.microsoft.com/office/powerpoint/2010/main" val="1701908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Tried to create an example with just enough scope to give you a good idea of what it takes to convert in 75 minutes. </a:t>
            </a: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7</a:t>
            </a:fld>
            <a:endParaRPr lang="en-GB" noProof="0" dirty="0"/>
          </a:p>
        </p:txBody>
      </p:sp>
    </p:spTree>
    <p:extLst>
      <p:ext uri="{BB962C8B-B14F-4D97-AF65-F5344CB8AC3E}">
        <p14:creationId xmlns:p14="http://schemas.microsoft.com/office/powerpoint/2010/main" val="63624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Look familiar? Based on Rick </a:t>
            </a:r>
            <a:r>
              <a:rPr lang="en-US" dirty="0" err="1"/>
              <a:t>Strahl’s</a:t>
            </a:r>
            <a:r>
              <a:rPr lang="en-US" dirty="0"/>
              <a:t> Vue.js session last year. Good programmers borrow, great programmers steal. This does NOT use a framework, and I would not consider this a production-ready application.</a:t>
            </a:r>
          </a:p>
          <a:p>
            <a:endParaRPr lang="en-US" dirty="0"/>
          </a:p>
          <a:p>
            <a:r>
              <a:rPr lang="en-US" dirty="0"/>
              <a:t>DBF files, because if I was just going to use SQL Server I could have done it all in C# and then what’s the point?</a:t>
            </a:r>
          </a:p>
          <a:p>
            <a:endParaRPr lang="en-US" dirty="0"/>
          </a:p>
          <a:p>
            <a:r>
              <a:rPr lang="en-US" dirty="0"/>
              <a:t>In VFP this is a grid, with one column and a custom container in that column. We’ll take a closer look at that on the next slide.</a:t>
            </a:r>
          </a:p>
          <a:p>
            <a:endParaRPr lang="en-US" dirty="0"/>
          </a:p>
          <a:p>
            <a:r>
              <a:rPr lang="en-US" dirty="0"/>
              <a:t>Bind the click events to our business objects to add, delete, or complete a task.</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8</a:t>
            </a:fld>
            <a:endParaRPr lang="en-GB" noProof="0" dirty="0"/>
          </a:p>
        </p:txBody>
      </p:sp>
    </p:spTree>
    <p:extLst>
      <p:ext uri="{BB962C8B-B14F-4D97-AF65-F5344CB8AC3E}">
        <p14:creationId xmlns:p14="http://schemas.microsoft.com/office/powerpoint/2010/main" val="353497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dirty="0" err="1">
                <a:effectLst/>
              </a:rPr>
              <a:t>ToDos.dbf</a:t>
            </a:r>
            <a:r>
              <a:rPr lang="en-US" dirty="0">
                <a:effectLst/>
              </a:rPr>
              <a:t>, the free table with our tasks.  We are going to use the same table for both solutions.</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ToDos.scx</a:t>
            </a:r>
            <a:r>
              <a:rPr lang="en-US" sz="1600" kern="1200" dirty="0">
                <a:solidFill>
                  <a:schemeClr val="tx2"/>
                </a:solidFill>
                <a:effectLst/>
                <a:latin typeface="+mn-lt"/>
                <a:ea typeface="+mn-ea"/>
                <a:cs typeface="+mn-cs"/>
              </a:rPr>
              <a:t>, a form that serves as the user interface and includes a grid that contains one custom control, </a:t>
            </a:r>
            <a:r>
              <a:rPr lang="en-US" sz="1600" kern="1200" dirty="0" err="1">
                <a:solidFill>
                  <a:schemeClr val="tx2"/>
                </a:solidFill>
                <a:effectLst/>
                <a:latin typeface="+mn-lt"/>
                <a:ea typeface="+mn-ea"/>
                <a:cs typeface="+mn-cs"/>
              </a:rPr>
              <a:t>cntToDo</a:t>
            </a:r>
            <a:r>
              <a:rPr lang="en-US" sz="1600" kern="1200" dirty="0">
                <a:solidFill>
                  <a:schemeClr val="tx2"/>
                </a:solidFill>
                <a:effectLst/>
                <a:latin typeface="+mn-lt"/>
                <a:ea typeface="+mn-ea"/>
                <a:cs typeface="+mn-cs"/>
              </a:rPr>
              <a:t>.</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ToDos.frx</a:t>
            </a:r>
            <a:r>
              <a:rPr lang="en-US" sz="1600" kern="1200" dirty="0">
                <a:solidFill>
                  <a:schemeClr val="tx2"/>
                </a:solidFill>
                <a:effectLst/>
                <a:latin typeface="+mn-lt"/>
                <a:ea typeface="+mn-ea"/>
                <a:cs typeface="+mn-cs"/>
              </a:rPr>
              <a:t>, a simple, wizard-generated report for those that like their tasks on paper.  </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ToDoUIClasses.vcx</a:t>
            </a:r>
            <a:r>
              <a:rPr lang="en-US" sz="1600" kern="1200" dirty="0">
                <a:solidFill>
                  <a:schemeClr val="tx2"/>
                </a:solidFill>
                <a:effectLst/>
                <a:latin typeface="+mn-lt"/>
                <a:ea typeface="+mn-ea"/>
                <a:cs typeface="+mn-cs"/>
              </a:rPr>
              <a:t>, a visual class library , that has the </a:t>
            </a:r>
            <a:r>
              <a:rPr lang="en-US" sz="1600" kern="1200" dirty="0" err="1">
                <a:solidFill>
                  <a:schemeClr val="tx2"/>
                </a:solidFill>
                <a:effectLst/>
                <a:latin typeface="+mn-lt"/>
                <a:ea typeface="+mn-ea"/>
                <a:cs typeface="+mn-cs"/>
              </a:rPr>
              <a:t>cntToDo</a:t>
            </a:r>
            <a:r>
              <a:rPr lang="en-US" sz="1600" kern="1200" dirty="0">
                <a:solidFill>
                  <a:schemeClr val="tx2"/>
                </a:solidFill>
                <a:effectLst/>
                <a:latin typeface="+mn-lt"/>
                <a:ea typeface="+mn-ea"/>
                <a:cs typeface="+mn-cs"/>
              </a:rPr>
              <a:t> control we use in the grid on our form. </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ToDoClasses.prg</a:t>
            </a:r>
            <a:r>
              <a:rPr lang="en-US" sz="1600" kern="1200" dirty="0">
                <a:solidFill>
                  <a:schemeClr val="tx2"/>
                </a:solidFill>
                <a:effectLst/>
                <a:latin typeface="+mn-lt"/>
                <a:ea typeface="+mn-ea"/>
                <a:cs typeface="+mn-cs"/>
              </a:rPr>
              <a:t> contains our non-visual business objects.  while has one user interface control, </a:t>
            </a:r>
            <a:r>
              <a:rPr lang="en-US" sz="1600" kern="1200" dirty="0" err="1">
                <a:solidFill>
                  <a:schemeClr val="tx2"/>
                </a:solidFill>
                <a:effectLst/>
                <a:latin typeface="+mn-lt"/>
                <a:ea typeface="+mn-ea"/>
                <a:cs typeface="+mn-cs"/>
              </a:rPr>
              <a:t>cntToDo</a:t>
            </a:r>
            <a:r>
              <a:rPr lang="en-US" sz="1600" kern="1200" dirty="0">
                <a:solidFill>
                  <a:schemeClr val="tx2"/>
                </a:solidFill>
                <a:effectLst/>
                <a:latin typeface="+mn-lt"/>
                <a:ea typeface="+mn-ea"/>
                <a:cs typeface="+mn-cs"/>
              </a:rPr>
              <a:t>, for presenting each task on the form cohesively. Lastly, we have a simple wizard-generated report Converting these to X# should be enough to give us a good feel for what the experience is like.</a:t>
            </a:r>
          </a:p>
          <a:p>
            <a:pPr marL="285750" lvl="0" indent="-285750">
              <a:buFont typeface="Arial" panose="020B0604020202020204" pitchFamily="34" charset="0"/>
              <a:buChar char="•"/>
            </a:pPr>
            <a:r>
              <a:rPr lang="en-US" sz="1600" kern="1200" dirty="0" err="1">
                <a:solidFill>
                  <a:schemeClr val="tx2"/>
                </a:solidFill>
                <a:effectLst/>
                <a:latin typeface="+mn-lt"/>
                <a:ea typeface="+mn-ea"/>
                <a:cs typeface="+mn-cs"/>
              </a:rPr>
              <a:t>ToDoMain.prg</a:t>
            </a:r>
            <a:r>
              <a:rPr lang="en-US" sz="1600" kern="1200" dirty="0">
                <a:solidFill>
                  <a:schemeClr val="tx2"/>
                </a:solidFill>
                <a:effectLst/>
                <a:latin typeface="+mn-lt"/>
                <a:ea typeface="+mn-ea"/>
                <a:cs typeface="+mn-cs"/>
              </a:rPr>
              <a:t>.  A simple startup program that gets us going. </a:t>
            </a:r>
          </a:p>
          <a:p>
            <a:endParaRPr lang="en-US" dirty="0"/>
          </a:p>
          <a:p>
            <a:r>
              <a:rPr lang="en-US" dirty="0"/>
              <a:t>(Pause for questions)</a:t>
            </a:r>
          </a:p>
        </p:txBody>
      </p:sp>
      <p:sp>
        <p:nvSpPr>
          <p:cNvPr id="4" name="Date Placeholder 3"/>
          <p:cNvSpPr>
            <a:spLocks noGrp="1"/>
          </p:cNvSpPr>
          <p:nvPr>
            <p:ph type="dt" idx="1"/>
          </p:nvPr>
        </p:nvSpPr>
        <p:spPr/>
        <p:txBody>
          <a:bodyPr/>
          <a:lstStyle/>
          <a:p>
            <a:fld id="{43F82CE1-C859-40EE-9EB2-765AABAEDB14}" type="datetime1">
              <a:rPr lang="en-GB" noProof="0" smtClean="0"/>
              <a:t>19/10/2020</a:t>
            </a:fld>
            <a:endParaRPr lang="en-GB" noProof="0" dirty="0"/>
          </a:p>
        </p:txBody>
      </p:sp>
      <p:sp>
        <p:nvSpPr>
          <p:cNvPr id="5" name="Slide Number Placeholder 4"/>
          <p:cNvSpPr>
            <a:spLocks noGrp="1"/>
          </p:cNvSpPr>
          <p:nvPr>
            <p:ph type="sldNum" sz="quarter" idx="5"/>
          </p:nvPr>
        </p:nvSpPr>
        <p:spPr/>
        <p:txBody>
          <a:bodyPr/>
          <a:lstStyle/>
          <a:p>
            <a:pPr rtl="0"/>
            <a:fld id="{B8796F01-7154-41E0-B48B-A6921757531A}" type="slidenum">
              <a:rPr lang="en-GB" noProof="0" smtClean="0"/>
              <a:pPr rtl="0"/>
              <a:t>9</a:t>
            </a:fld>
            <a:endParaRPr lang="en-GB" noProof="0" dirty="0"/>
          </a:p>
        </p:txBody>
      </p:sp>
    </p:spTree>
    <p:extLst>
      <p:ext uri="{BB962C8B-B14F-4D97-AF65-F5344CB8AC3E}">
        <p14:creationId xmlns:p14="http://schemas.microsoft.com/office/powerpoint/2010/main" val="2674942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12.xml"/><Relationship Id="rId7" Type="http://schemas.openxmlformats.org/officeDocument/2006/relationships/slide" Target="../slides/slide31.xml"/><Relationship Id="rId2" Type="http://schemas.openxmlformats.org/officeDocument/2006/relationships/customXml" Target="../../customXml/item32.xml"/><Relationship Id="rId1" Type="http://schemas.openxmlformats.org/officeDocument/2006/relationships/customXml" Target="../../customXml/item19.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4.xml"/><Relationship Id="rId7" Type="http://schemas.openxmlformats.org/officeDocument/2006/relationships/slide" Target="../slides/slide31.xml"/><Relationship Id="rId2" Type="http://schemas.openxmlformats.org/officeDocument/2006/relationships/customXml" Target="../../customXml/item5.xml"/><Relationship Id="rId1" Type="http://schemas.openxmlformats.org/officeDocument/2006/relationships/customXml" Target="../../customXml/item28.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3.xml"/><Relationship Id="rId7" Type="http://schemas.openxmlformats.org/officeDocument/2006/relationships/slide" Target="../slides/slide31.xml"/><Relationship Id="rId2" Type="http://schemas.openxmlformats.org/officeDocument/2006/relationships/customXml" Target="../../customXml/item6.xml"/><Relationship Id="rId1" Type="http://schemas.openxmlformats.org/officeDocument/2006/relationships/customXml" Target="../../customXml/item10.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4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21.xml"/><Relationship Id="rId7" Type="http://schemas.openxmlformats.org/officeDocument/2006/relationships/slide" Target="../slides/slide31.xml"/><Relationship Id="rId2" Type="http://schemas.openxmlformats.org/officeDocument/2006/relationships/customXml" Target="../../customXml/item15.xml"/><Relationship Id="rId1" Type="http://schemas.openxmlformats.org/officeDocument/2006/relationships/customXml" Target="../../customXml/item2.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24.xml"/><Relationship Id="rId7" Type="http://schemas.openxmlformats.org/officeDocument/2006/relationships/slide" Target="../slides/slide31.xml"/><Relationship Id="rId2" Type="http://schemas.openxmlformats.org/officeDocument/2006/relationships/customXml" Target="../../customXml/item1.xml"/><Relationship Id="rId1" Type="http://schemas.openxmlformats.org/officeDocument/2006/relationships/customXml" Target="../../customXml/item13.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11.xml"/><Relationship Id="rId7" Type="http://schemas.openxmlformats.org/officeDocument/2006/relationships/slide" Target="../slides/slide31.xml"/><Relationship Id="rId2" Type="http://schemas.openxmlformats.org/officeDocument/2006/relationships/customXml" Target="../../customXml/item35.xml"/><Relationship Id="rId1" Type="http://schemas.openxmlformats.org/officeDocument/2006/relationships/customXml" Target="../../customXml/item20.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17.xml"/><Relationship Id="rId7" Type="http://schemas.openxmlformats.org/officeDocument/2006/relationships/slide" Target="../slides/slide31.xml"/><Relationship Id="rId2" Type="http://schemas.openxmlformats.org/officeDocument/2006/relationships/customXml" Target="../../customXml/item25.xml"/><Relationship Id="rId1" Type="http://schemas.openxmlformats.org/officeDocument/2006/relationships/customXml" Target="../../customXml/item27.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customXml" Target="../../customXml/item8.xml"/><Relationship Id="rId7" Type="http://schemas.openxmlformats.org/officeDocument/2006/relationships/slide" Target="../slides/slide31.xml"/><Relationship Id="rId2" Type="http://schemas.openxmlformats.org/officeDocument/2006/relationships/customXml" Target="../../customXml/item29.xml"/><Relationship Id="rId1" Type="http://schemas.openxmlformats.org/officeDocument/2006/relationships/customXml" Target="../../customXml/item18.xml"/><Relationship Id="rId6" Type="http://schemas.openxmlformats.org/officeDocument/2006/relationships/slide" Target="../slides/slide7.xml"/><Relationship Id="rId5" Type="http://schemas.openxmlformats.org/officeDocument/2006/relationships/slide" Target="../slides/slide10.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801C60-24B8-4358-B00A-C7D4793DB24A}"/>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6C0198-0AF6-42FC-859E-8AE7174EA4A5}"/>
              </a:ext>
            </a:extLst>
          </p:cNvPr>
          <p:cNvSpPr/>
          <p:nvPr userDrawn="1"/>
        </p:nvSpPr>
        <p:spPr>
          <a:xfrm>
            <a:off x="10666412"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700A1E8-E824-4A4D-B44A-3948D308F212}"/>
              </a:ext>
            </a:extLst>
          </p:cNvPr>
          <p:cNvCxnSpPr>
            <a:cxnSpLocks/>
          </p:cNvCxnSpPr>
          <p:nvPr userDrawn="1"/>
        </p:nvCxnSpPr>
        <p:spPr>
          <a:xfrm>
            <a:off x="2010699" y="3200400"/>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22D00C-DC2D-4BFE-A4C1-4A5709CFE5E2}"/>
              </a:ext>
            </a:extLst>
          </p:cNvPr>
          <p:cNvCxnSpPr>
            <a:cxnSpLocks/>
          </p:cNvCxnSpPr>
          <p:nvPr userDrawn="1"/>
        </p:nvCxnSpPr>
        <p:spPr>
          <a:xfrm>
            <a:off x="2086899" y="3282244"/>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8DC458-C09B-4F04-AE2C-C15F32DE7775}"/>
              </a:ext>
            </a:extLst>
          </p:cNvPr>
          <p:cNvCxnSpPr>
            <a:cxnSpLocks/>
          </p:cNvCxnSpPr>
          <p:nvPr userDrawn="1"/>
        </p:nvCxnSpPr>
        <p:spPr>
          <a:xfrm>
            <a:off x="2163099" y="3364089"/>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590125" y="457202"/>
            <a:ext cx="7008574" cy="2666998"/>
          </a:xfrm>
        </p:spPr>
        <p:txBody>
          <a:bodyPr rtlCol="0" anchor="ctr">
            <a:normAutofit/>
          </a:bodyPr>
          <a:lstStyle>
            <a:lvl1pPr>
              <a:lnSpc>
                <a:spcPct val="90000"/>
              </a:lnSpc>
              <a:defRPr sz="5400" cap="none" baseline="0">
                <a:solidFill>
                  <a:srgbClr val="007BFF"/>
                </a:solidFill>
                <a:effectLst>
                  <a:outerShdw blurRad="50800" dist="38100" dir="2700000" algn="tl" rotWithShape="0">
                    <a:schemeClr val="bg1">
                      <a:lumMod val="95000"/>
                      <a:alpha val="40000"/>
                    </a:schemeClr>
                  </a:outerShdw>
                </a:effectLst>
              </a:defRPr>
            </a:lvl1pPr>
          </a:lstStyle>
          <a:p>
            <a:pPr rtl="0"/>
            <a:r>
              <a:rPr lang="en-US"/>
              <a:t>Click to edit Master title style</a:t>
            </a:r>
            <a:endParaRPr dirty="0"/>
          </a:p>
        </p:txBody>
      </p:sp>
      <p:sp>
        <p:nvSpPr>
          <p:cNvPr id="3" name="Subtitle 2"/>
          <p:cNvSpPr>
            <a:spLocks noGrp="1"/>
          </p:cNvSpPr>
          <p:nvPr>
            <p:ph type="subTitle" idx="1"/>
          </p:nvPr>
        </p:nvSpPr>
        <p:spPr>
          <a:xfrm>
            <a:off x="2590125" y="3733798"/>
            <a:ext cx="7008574" cy="1853611"/>
          </a:xfrm>
          <a:prstGeom prst="rect">
            <a:avLst/>
          </a:prstGeom>
        </p:spPr>
        <p:txBody>
          <a:bodyPr rtlCol="0">
            <a:normAutofit/>
          </a:bodyPr>
          <a:lstStyle>
            <a:lvl1pPr marL="0" indent="0" algn="r">
              <a:spcBef>
                <a:spcPts val="0"/>
              </a:spcBef>
              <a:buNone/>
              <a:defRPr sz="2800" b="0">
                <a:solidFill>
                  <a:srgbClr val="EA772A"/>
                </a:solidFill>
                <a:effectLst>
                  <a:outerShdw blurRad="50800" dist="38100" dir="2700000" algn="tl" rotWithShape="0">
                    <a:prstClr val="black">
                      <a:alpha val="40000"/>
                    </a:prstClr>
                  </a:outerShdw>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n-US"/>
              <a:t>Click to edit Master subtitle style</a:t>
            </a:r>
            <a:endParaRPr dirty="0"/>
          </a:p>
        </p:txBody>
      </p:sp>
      <p:pic>
        <p:nvPicPr>
          <p:cNvPr id="13" name="Picture 12">
            <a:extLst>
              <a:ext uri="{FF2B5EF4-FFF2-40B4-BE49-F238E27FC236}">
                <a16:creationId xmlns:a16="http://schemas.microsoft.com/office/drawing/2014/main" id="{3082175E-98DB-418E-8F73-CB4A1EF1B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16" name="TextBox 15">
            <a:extLst>
              <a:ext uri="{FF2B5EF4-FFF2-40B4-BE49-F238E27FC236}">
                <a16:creationId xmlns:a16="http://schemas.microsoft.com/office/drawing/2014/main" id="{C7573F4A-2B36-4560-95CF-F9398DAC3466}"/>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7" name="TextBox 16">
            <a:extLst>
              <a:ext uri="{FF2B5EF4-FFF2-40B4-BE49-F238E27FC236}">
                <a16:creationId xmlns:a16="http://schemas.microsoft.com/office/drawing/2014/main" id="{E6B62227-0B4D-4412-B644-05CEFAF8C234}"/>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pic>
        <p:nvPicPr>
          <p:cNvPr id="14" name="Picture 13">
            <a:hlinkClick r:id="rId3" action="ppaction://hlinksldjump"/>
            <a:extLst>
              <a:ext uri="{FF2B5EF4-FFF2-40B4-BE49-F238E27FC236}">
                <a16:creationId xmlns:a16="http://schemas.microsoft.com/office/drawing/2014/main" id="{837E4C93-B228-48B1-B22B-E34E249E702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2-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4D89A40E-9F5F-4C88-8398-5CAB91C6B859}"/>
              </a:ext>
            </a:extLst>
          </p:cNvPr>
          <p:cNvSpPr txBox="1"/>
          <p:nvPr userDrawn="1">
            <p:custDataLst>
              <p:custData r:id="rId1"/>
            </p:custDataLst>
          </p:nvPr>
        </p:nvSpPr>
        <p:spPr>
          <a:xfrm>
            <a:off x="3176" y="2683013"/>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#2</a:t>
            </a:r>
          </a:p>
        </p:txBody>
      </p:sp>
      <p:sp>
        <p:nvSpPr>
          <p:cNvPr id="10" name="TextBox 9">
            <a:hlinkClick r:id="rId6" action="ppaction://hlinksldjump"/>
            <a:extLst>
              <a:ext uri="{FF2B5EF4-FFF2-40B4-BE49-F238E27FC236}">
                <a16:creationId xmlns:a16="http://schemas.microsoft.com/office/drawing/2014/main" id="{7568E6BC-2E8D-4FA6-86D0-144127E28D57}"/>
              </a:ext>
            </a:extLst>
          </p:cNvPr>
          <p:cNvSpPr txBox="1"/>
          <p:nvPr userDrawn="1">
            <p:custDataLst>
              <p:custData r:id="rId2"/>
            </p:custDataLst>
          </p:nvPr>
        </p:nvSpPr>
        <p:spPr>
          <a:xfrm>
            <a:off x="3176" y="1847088"/>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#1</a:t>
            </a:r>
          </a:p>
        </p:txBody>
      </p:sp>
      <p:sp>
        <p:nvSpPr>
          <p:cNvPr id="11" name="TextBox 10">
            <a:hlinkClick r:id="rId7" action="ppaction://hlinksldjump"/>
            <a:extLst>
              <a:ext uri="{FF2B5EF4-FFF2-40B4-BE49-F238E27FC236}">
                <a16:creationId xmlns:a16="http://schemas.microsoft.com/office/drawing/2014/main" id="{9DC25330-F247-4CC7-A77D-B0B1E38A2E0A}"/>
              </a:ext>
            </a:extLst>
          </p:cNvPr>
          <p:cNvSpPr txBox="1"/>
          <p:nvPr userDrawn="1"/>
        </p:nvSpPr>
        <p:spPr>
          <a:xfrm>
            <a:off x="1588" y="3502152"/>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#3</a:t>
            </a:r>
          </a:p>
        </p:txBody>
      </p:sp>
      <p:sp>
        <p:nvSpPr>
          <p:cNvPr id="12" name="TextBox 11">
            <a:hlinkClick r:id="rId8" action="ppaction://hlinksldjump"/>
            <a:extLst>
              <a:ext uri="{FF2B5EF4-FFF2-40B4-BE49-F238E27FC236}">
                <a16:creationId xmlns:a16="http://schemas.microsoft.com/office/drawing/2014/main" id="{1DDC73F0-30E8-4EFA-9C62-037981905B1B}"/>
              </a:ext>
            </a:extLst>
          </p:cNvPr>
          <p:cNvSpPr txBox="1"/>
          <p:nvPr userDrawn="1"/>
        </p:nvSpPr>
        <p:spPr>
          <a:xfrm>
            <a:off x="0" y="4334256"/>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#4</a:t>
            </a:r>
          </a:p>
        </p:txBody>
      </p:sp>
      <p:sp>
        <p:nvSpPr>
          <p:cNvPr id="16" name="Content Placeholder 4">
            <a:extLst>
              <a:ext uri="{FF2B5EF4-FFF2-40B4-BE49-F238E27FC236}">
                <a16:creationId xmlns:a16="http://schemas.microsoft.com/office/drawing/2014/main" id="{4B0BD3C3-C629-439D-BC6C-7E21A375AD7C}"/>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656C2068-19CD-4200-BAED-A250E7119BCA}"/>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hlinkClick r:id="rId5" action="ppaction://hlinksldjump"/>
            <a:extLst>
              <a:ext uri="{FF2B5EF4-FFF2-40B4-BE49-F238E27FC236}">
                <a16:creationId xmlns:a16="http://schemas.microsoft.com/office/drawing/2014/main" id="{BE47820D-0CDD-4FF1-8DE0-18A4DA8C147D}"/>
              </a:ext>
            </a:extLst>
          </p:cNvPr>
          <p:cNvSpPr txBox="1"/>
          <p:nvPr userDrawn="1">
            <p:custDataLst>
              <p:custData r:id="rId3"/>
            </p:custDataLst>
          </p:nvPr>
        </p:nvSpPr>
        <p:spPr>
          <a:xfrm>
            <a:off x="1508760" y="2683013"/>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136365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3-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14" name="TextBox 13">
            <a:hlinkClick r:id="rId5" action="ppaction://hlinksldjump"/>
            <a:extLst>
              <a:ext uri="{FF2B5EF4-FFF2-40B4-BE49-F238E27FC236}">
                <a16:creationId xmlns:a16="http://schemas.microsoft.com/office/drawing/2014/main" id="{82B6BB62-86FE-402E-8944-2C0421F98E41}"/>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#2</a:t>
            </a:r>
          </a:p>
        </p:txBody>
      </p:sp>
      <p:sp>
        <p:nvSpPr>
          <p:cNvPr id="15" name="TextBox 14">
            <a:hlinkClick r:id="rId6" action="ppaction://hlinksldjump"/>
            <a:extLst>
              <a:ext uri="{FF2B5EF4-FFF2-40B4-BE49-F238E27FC236}">
                <a16:creationId xmlns:a16="http://schemas.microsoft.com/office/drawing/2014/main" id="{1A5E983C-6ED3-4BB9-BDF5-69F16042BDF6}"/>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#1</a:t>
            </a:r>
          </a:p>
        </p:txBody>
      </p:sp>
      <p:sp>
        <p:nvSpPr>
          <p:cNvPr id="16" name="TextBox 15">
            <a:hlinkClick r:id="rId7" action="ppaction://hlinksldjump"/>
            <a:extLst>
              <a:ext uri="{FF2B5EF4-FFF2-40B4-BE49-F238E27FC236}">
                <a16:creationId xmlns:a16="http://schemas.microsoft.com/office/drawing/2014/main" id="{D3E0ECB0-2C61-4684-8CB0-11ECB9014BF7}"/>
              </a:ext>
            </a:extLst>
          </p:cNvPr>
          <p:cNvSpPr txBox="1"/>
          <p:nvPr userDrawn="1"/>
        </p:nvSpPr>
        <p:spPr>
          <a:xfrm>
            <a:off x="1588" y="3505577"/>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#3</a:t>
            </a:r>
          </a:p>
        </p:txBody>
      </p:sp>
      <p:sp>
        <p:nvSpPr>
          <p:cNvPr id="17" name="TextBox 16">
            <a:hlinkClick r:id="rId8" action="ppaction://hlinksldjump"/>
            <a:extLst>
              <a:ext uri="{FF2B5EF4-FFF2-40B4-BE49-F238E27FC236}">
                <a16:creationId xmlns:a16="http://schemas.microsoft.com/office/drawing/2014/main" id="{5DEB1F92-B60F-47D8-80C6-6AE8C7D17897}"/>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#4</a:t>
            </a:r>
          </a:p>
        </p:txBody>
      </p:sp>
      <p:sp>
        <p:nvSpPr>
          <p:cNvPr id="11" name="Content Placeholder 4">
            <a:extLst>
              <a:ext uri="{FF2B5EF4-FFF2-40B4-BE49-F238E27FC236}">
                <a16:creationId xmlns:a16="http://schemas.microsoft.com/office/drawing/2014/main" id="{6A4404C6-C79F-4B3F-8C62-AD79D57D926D}"/>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A3E6A9CB-47CC-4407-9567-41D83DF7041B}"/>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hlinkClick r:id="rId7" action="ppaction://hlinksldjump"/>
            <a:extLst>
              <a:ext uri="{FF2B5EF4-FFF2-40B4-BE49-F238E27FC236}">
                <a16:creationId xmlns:a16="http://schemas.microsoft.com/office/drawing/2014/main" id="{3ECBAD66-3C3B-4105-BD3B-10E8FC55AFCA}"/>
              </a:ext>
            </a:extLst>
          </p:cNvPr>
          <p:cNvSpPr txBox="1"/>
          <p:nvPr userDrawn="1">
            <p:custDataLst>
              <p:custData r:id="rId3"/>
            </p:custDataLst>
          </p:nvPr>
        </p:nvSpPr>
        <p:spPr>
          <a:xfrm>
            <a:off x="1508760" y="3505577"/>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116865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4-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5D0C843C-232C-4E28-B5A4-341EA14D650F}"/>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#2</a:t>
            </a:r>
          </a:p>
        </p:txBody>
      </p:sp>
      <p:sp>
        <p:nvSpPr>
          <p:cNvPr id="10" name="TextBox 9">
            <a:hlinkClick r:id="rId6" action="ppaction://hlinksldjump"/>
            <a:extLst>
              <a:ext uri="{FF2B5EF4-FFF2-40B4-BE49-F238E27FC236}">
                <a16:creationId xmlns:a16="http://schemas.microsoft.com/office/drawing/2014/main" id="{860B9B08-3288-4AA0-B3B7-4CFEF107E650}"/>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#1</a:t>
            </a:r>
          </a:p>
        </p:txBody>
      </p:sp>
      <p:sp>
        <p:nvSpPr>
          <p:cNvPr id="11" name="TextBox 10">
            <a:hlinkClick r:id="rId7" action="ppaction://hlinksldjump"/>
            <a:extLst>
              <a:ext uri="{FF2B5EF4-FFF2-40B4-BE49-F238E27FC236}">
                <a16:creationId xmlns:a16="http://schemas.microsoft.com/office/drawing/2014/main" id="{426E1F54-3E92-4780-B1A8-3A8F4CC1EA83}"/>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#3</a:t>
            </a:r>
          </a:p>
        </p:txBody>
      </p:sp>
      <p:sp>
        <p:nvSpPr>
          <p:cNvPr id="12" name="TextBox 11">
            <a:hlinkClick r:id="rId8" action="ppaction://hlinksldjump"/>
            <a:extLst>
              <a:ext uri="{FF2B5EF4-FFF2-40B4-BE49-F238E27FC236}">
                <a16:creationId xmlns:a16="http://schemas.microsoft.com/office/drawing/2014/main" id="{E48ECA88-6A1C-45FE-B292-929FC38A1F8A}"/>
              </a:ext>
            </a:extLst>
          </p:cNvPr>
          <p:cNvSpPr txBox="1"/>
          <p:nvPr userDrawn="1"/>
        </p:nvSpPr>
        <p:spPr>
          <a:xfrm>
            <a:off x="0" y="4335959"/>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#4</a:t>
            </a:r>
          </a:p>
        </p:txBody>
      </p:sp>
      <p:sp>
        <p:nvSpPr>
          <p:cNvPr id="16" name="Content Placeholder 4">
            <a:extLst>
              <a:ext uri="{FF2B5EF4-FFF2-40B4-BE49-F238E27FC236}">
                <a16:creationId xmlns:a16="http://schemas.microsoft.com/office/drawing/2014/main" id="{65B8010E-FEA7-48B0-9B08-A452A87970B0}"/>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CE954A45-9244-47FB-BBF0-300CDAE4BC7B}"/>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Box 13">
            <a:hlinkClick r:id="rId8" action="ppaction://hlinksldjump"/>
            <a:extLst>
              <a:ext uri="{FF2B5EF4-FFF2-40B4-BE49-F238E27FC236}">
                <a16:creationId xmlns:a16="http://schemas.microsoft.com/office/drawing/2014/main" id="{6B727769-193C-4883-9311-176CD7E3E832}"/>
              </a:ext>
            </a:extLst>
          </p:cNvPr>
          <p:cNvSpPr txBox="1"/>
          <p:nvPr userDrawn="1">
            <p:custDataLst>
              <p:custData r:id="rId3"/>
            </p:custDataLst>
          </p:nvPr>
        </p:nvSpPr>
        <p:spPr>
          <a:xfrm>
            <a:off x="1508760" y="4335959"/>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6140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You">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0E4E552-1C7D-4F9B-BA9A-7B9CCD9B8154}"/>
              </a:ext>
            </a:extLst>
          </p:cNvPr>
          <p:cNvSpPr/>
          <p:nvPr userDrawn="1"/>
        </p:nvSpPr>
        <p:spPr>
          <a:xfrm>
            <a:off x="0" y="0"/>
            <a:ext cx="12188824" cy="1288773"/>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801C60-24B8-4358-B00A-C7D4793DB24A}"/>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6C0198-0AF6-42FC-859E-8AE7174EA4A5}"/>
              </a:ext>
            </a:extLst>
          </p:cNvPr>
          <p:cNvSpPr/>
          <p:nvPr userDrawn="1"/>
        </p:nvSpPr>
        <p:spPr>
          <a:xfrm>
            <a:off x="10666412"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700A1E8-E824-4A4D-B44A-3948D308F212}"/>
              </a:ext>
            </a:extLst>
          </p:cNvPr>
          <p:cNvCxnSpPr>
            <a:cxnSpLocks/>
          </p:cNvCxnSpPr>
          <p:nvPr userDrawn="1"/>
        </p:nvCxnSpPr>
        <p:spPr>
          <a:xfrm>
            <a:off x="2010699" y="4724399"/>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22D00C-DC2D-4BFE-A4C1-4A5709CFE5E2}"/>
              </a:ext>
            </a:extLst>
          </p:cNvPr>
          <p:cNvCxnSpPr>
            <a:cxnSpLocks/>
          </p:cNvCxnSpPr>
          <p:nvPr userDrawn="1"/>
        </p:nvCxnSpPr>
        <p:spPr>
          <a:xfrm>
            <a:off x="2086899" y="4806243"/>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8DC458-C09B-4F04-AE2C-C15F32DE7775}"/>
              </a:ext>
            </a:extLst>
          </p:cNvPr>
          <p:cNvCxnSpPr>
            <a:cxnSpLocks/>
          </p:cNvCxnSpPr>
          <p:nvPr userDrawn="1"/>
        </p:nvCxnSpPr>
        <p:spPr>
          <a:xfrm>
            <a:off x="2163099" y="4888088"/>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2590125" y="1981201"/>
            <a:ext cx="7008574" cy="2666998"/>
          </a:xfrm>
        </p:spPr>
        <p:txBody>
          <a:bodyPr rtlCol="0" anchor="ctr">
            <a:normAutofit/>
          </a:bodyPr>
          <a:lstStyle>
            <a:lvl1pPr algn="ctr">
              <a:lnSpc>
                <a:spcPct val="90000"/>
              </a:lnSpc>
              <a:defRPr sz="4000" cap="none" baseline="0">
                <a:solidFill>
                  <a:srgbClr val="007BFF"/>
                </a:solidFill>
                <a:effectLst>
                  <a:outerShdw blurRad="50800" dist="38100" dir="2700000" algn="tl" rotWithShape="0">
                    <a:schemeClr val="bg1">
                      <a:lumMod val="95000"/>
                      <a:alpha val="40000"/>
                    </a:schemeClr>
                  </a:outerShdw>
                </a:effectLst>
              </a:defRPr>
            </a:lvl1pPr>
          </a:lstStyle>
          <a:p>
            <a:pPr lvl="0"/>
            <a:r>
              <a:rPr lang="en-US" dirty="0"/>
              <a:t>Click to edit Name &amp; Contact Info</a:t>
            </a:r>
          </a:p>
        </p:txBody>
      </p:sp>
      <p:pic>
        <p:nvPicPr>
          <p:cNvPr id="13" name="Picture 12">
            <a:extLst>
              <a:ext uri="{FF2B5EF4-FFF2-40B4-BE49-F238E27FC236}">
                <a16:creationId xmlns:a16="http://schemas.microsoft.com/office/drawing/2014/main" id="{3082175E-98DB-418E-8F73-CB4A1EF1B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16" name="TextBox 15">
            <a:extLst>
              <a:ext uri="{FF2B5EF4-FFF2-40B4-BE49-F238E27FC236}">
                <a16:creationId xmlns:a16="http://schemas.microsoft.com/office/drawing/2014/main" id="{C7573F4A-2B36-4560-95CF-F9398DAC3466}"/>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7" name="TextBox 16">
            <a:extLst>
              <a:ext uri="{FF2B5EF4-FFF2-40B4-BE49-F238E27FC236}">
                <a16:creationId xmlns:a16="http://schemas.microsoft.com/office/drawing/2014/main" id="{E6B62227-0B4D-4412-B644-05CEFAF8C234}"/>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sp>
        <p:nvSpPr>
          <p:cNvPr id="20" name="Title 1">
            <a:extLst>
              <a:ext uri="{FF2B5EF4-FFF2-40B4-BE49-F238E27FC236}">
                <a16:creationId xmlns:a16="http://schemas.microsoft.com/office/drawing/2014/main" id="{683934EC-8BEE-42BE-BCF5-1D32DE917333}"/>
              </a:ext>
            </a:extLst>
          </p:cNvPr>
          <p:cNvSpPr txBox="1">
            <a:spLocks/>
          </p:cNvSpPr>
          <p:nvPr userDrawn="1"/>
        </p:nvSpPr>
        <p:spPr>
          <a:xfrm>
            <a:off x="1877316" y="304795"/>
            <a:ext cx="8434192" cy="685805"/>
          </a:xfrm>
          <a:prstGeom prst="rect">
            <a:avLst/>
          </a:prstGeom>
        </p:spPr>
        <p:txBody>
          <a:bodyPr vert="horz" lIns="121899" tIns="60949" rIns="121899" bIns="60949" rtlCol="0" anchor="b">
            <a:normAutofit lnSpcReduction="10000"/>
          </a:bodyPr>
          <a:lstStyle>
            <a:lvl1pPr algn="l" defTabSz="1218987" rtl="0" eaLnBrk="1" latinLnBrk="0" hangingPunct="1">
              <a:lnSpc>
                <a:spcPct val="85000"/>
              </a:lnSpc>
              <a:spcBef>
                <a:spcPct val="0"/>
              </a:spcBef>
              <a:buNone/>
              <a:tabLst/>
              <a:defRPr sz="4400" kern="1200" cap="none"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b="1" dirty="0"/>
              <a:t>Thank-You!</a:t>
            </a:r>
          </a:p>
        </p:txBody>
      </p:sp>
      <p:pic>
        <p:nvPicPr>
          <p:cNvPr id="14" name="Picture 13">
            <a:extLst>
              <a:ext uri="{FF2B5EF4-FFF2-40B4-BE49-F238E27FC236}">
                <a16:creationId xmlns:a16="http://schemas.microsoft.com/office/drawing/2014/main" id="{877A0303-9F7E-429E-B82C-73477F8BA46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
        <p:nvSpPr>
          <p:cNvPr id="4" name="TextBox 3">
            <a:extLst>
              <a:ext uri="{FF2B5EF4-FFF2-40B4-BE49-F238E27FC236}">
                <a16:creationId xmlns:a16="http://schemas.microsoft.com/office/drawing/2014/main" id="{B84376D5-D3DA-4B34-9341-FCE708F0DD5D}"/>
              </a:ext>
            </a:extLst>
          </p:cNvPr>
          <p:cNvSpPr txBox="1"/>
          <p:nvPr userDrawn="1"/>
        </p:nvSpPr>
        <p:spPr>
          <a:xfrm>
            <a:off x="2590125" y="5334000"/>
            <a:ext cx="7008574" cy="461665"/>
          </a:xfrm>
          <a:prstGeom prst="rect">
            <a:avLst/>
          </a:prstGeom>
          <a:noFill/>
        </p:spPr>
        <p:txBody>
          <a:bodyPr wrap="square" rtlCol="0">
            <a:spAutoFit/>
          </a:bodyPr>
          <a:lstStyle/>
          <a:p>
            <a:pPr algn="ctr"/>
            <a:r>
              <a:rPr lang="en-US" b="1" dirty="0">
                <a:solidFill>
                  <a:srgbClr val="FFC000"/>
                </a:solidFill>
              </a:rPr>
              <a:t>Please Fill Out Your Evaluations!</a:t>
            </a:r>
          </a:p>
        </p:txBody>
      </p:sp>
    </p:spTree>
    <p:extLst>
      <p:ext uri="{BB962C8B-B14F-4D97-AF65-F5344CB8AC3E}">
        <p14:creationId xmlns:p14="http://schemas.microsoft.com/office/powerpoint/2010/main" val="760069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onus Slides">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DFE4EF7-5F1C-4578-A1E9-E2360F68DBA8}"/>
              </a:ext>
            </a:extLst>
          </p:cNvPr>
          <p:cNvSpPr>
            <a:spLocks noGrp="1"/>
          </p:cNvSpPr>
          <p:nvPr>
            <p:ph idx="1"/>
          </p:nvPr>
        </p:nvSpPr>
        <p:spPr>
          <a:xfrm>
            <a:off x="1979614" y="1447800"/>
            <a:ext cx="9677399" cy="4571999"/>
          </a:xfrm>
          <a:prstGeom prst="rect">
            <a:avLst/>
          </a:prstGeom>
        </p:spPr>
        <p:txBody>
          <a:bodyPr rtlCol="0">
            <a:normAutofit/>
          </a:bodyPr>
          <a:lstStyle>
            <a:lvl1pPr marL="411480">
              <a:defRPr sz="2800"/>
            </a:lvl1pPr>
            <a:lvl2pPr>
              <a:defRPr sz="2400"/>
            </a:lvl2pPr>
            <a:lvl3pPr>
              <a:defRPr sz="2000"/>
            </a:lvl3pPr>
            <a:lvl4pPr>
              <a:defRPr sz="2000"/>
            </a:lvl4pPr>
            <a:lvl5pPr>
              <a:defRPr sz="2000"/>
            </a:lvl5pPr>
            <a:lvl6pPr>
              <a:defRPr/>
            </a:lvl6pPr>
            <a:lvl7pPr>
              <a:defRPr baseline="0"/>
            </a:lvl7pPr>
            <a:lvl8pPr>
              <a:defRPr baseline="0"/>
            </a:lvl8pPr>
            <a:lvl9pPr>
              <a:defRPr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2" name="Title 1">
            <a:extLst>
              <a:ext uri="{FF2B5EF4-FFF2-40B4-BE49-F238E27FC236}">
                <a16:creationId xmlns:a16="http://schemas.microsoft.com/office/drawing/2014/main" id="{241A3BBB-1A78-4CA1-BAC8-CFAC9A7DA09F}"/>
              </a:ext>
            </a:extLst>
          </p:cNvPr>
          <p:cNvSpPr>
            <a:spLocks noGrp="1"/>
          </p:cNvSpPr>
          <p:nvPr>
            <p:ph type="title"/>
          </p:nvPr>
        </p:nvSpPr>
        <p:spPr/>
        <p:txBody>
          <a:bodyPr/>
          <a:lstStyle>
            <a:lvl1pPr>
              <a:defRPr>
                <a:effectLst>
                  <a:outerShdw blurRad="50800" dist="38100" dir="2700000" algn="tl" rotWithShape="0">
                    <a:prstClr val="black">
                      <a:alpha val="40000"/>
                    </a:prstClr>
                  </a:outerShdw>
                </a:effectLst>
              </a:defRPr>
            </a:lvl1pPr>
          </a:lstStyle>
          <a:p>
            <a:r>
              <a:rPr lang="en-US"/>
              <a:t>Click to edit Master title style</a:t>
            </a:r>
            <a:endParaRPr lang="en-US" dirty="0"/>
          </a:p>
        </p:txBody>
      </p:sp>
      <p:pic>
        <p:nvPicPr>
          <p:cNvPr id="11" name="Picture 10">
            <a:hlinkClick r:id="rId2" action="ppaction://hlinksldjump"/>
            <a:extLst>
              <a:ext uri="{FF2B5EF4-FFF2-40B4-BE49-F238E27FC236}">
                <a16:creationId xmlns:a16="http://schemas.microsoft.com/office/drawing/2014/main" id="{95F57123-2500-4BB4-AD73-BCA0692BE4E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380564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ackground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AA1E6F-8DD4-4C99-B6E4-E2A8AF792625}"/>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C6D82FF-E919-46AB-87F1-814F77685059}"/>
              </a:ext>
            </a:extLst>
          </p:cNvPr>
          <p:cNvSpPr/>
          <p:nvPr userDrawn="1"/>
        </p:nvSpPr>
        <p:spPr>
          <a:xfrm>
            <a:off x="0" y="0"/>
            <a:ext cx="12188824" cy="1288773"/>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AD5C920-7C1C-4722-87A6-E1C4CEC504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8" name="Rectangle 7">
            <a:extLst>
              <a:ext uri="{FF2B5EF4-FFF2-40B4-BE49-F238E27FC236}">
                <a16:creationId xmlns:a16="http://schemas.microsoft.com/office/drawing/2014/main" id="{357E0AEA-76F1-4A7C-B95B-D89B47CB57AB}"/>
              </a:ext>
            </a:extLst>
          </p:cNvPr>
          <p:cNvSpPr/>
          <p:nvPr userDrawn="1"/>
        </p:nvSpPr>
        <p:spPr>
          <a:xfrm>
            <a:off x="-3176" y="6425473"/>
            <a:ext cx="12188824" cy="432527"/>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4A9B38E-D76F-419D-95B1-650B804F1573}"/>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0" name="TextBox 9">
            <a:extLst>
              <a:ext uri="{FF2B5EF4-FFF2-40B4-BE49-F238E27FC236}">
                <a16:creationId xmlns:a16="http://schemas.microsoft.com/office/drawing/2014/main" id="{F3E6C81A-5666-4FCC-824F-CF554595A61E}"/>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801C60-24B8-4358-B00A-C7D4793DB24A}"/>
              </a:ext>
            </a:extLst>
          </p:cNvPr>
          <p:cNvSpPr/>
          <p:nvPr userDrawn="1"/>
        </p:nvSpPr>
        <p:spPr>
          <a:xfrm>
            <a:off x="-1588"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56C0198-0AF6-42FC-859E-8AE7174EA4A5}"/>
              </a:ext>
            </a:extLst>
          </p:cNvPr>
          <p:cNvSpPr/>
          <p:nvPr userDrawn="1"/>
        </p:nvSpPr>
        <p:spPr>
          <a:xfrm>
            <a:off x="10666412" y="0"/>
            <a:ext cx="1554480" cy="6858000"/>
          </a:xfrm>
          <a:prstGeom prst="rect">
            <a:avLst/>
          </a:prstGeom>
          <a:solidFill>
            <a:srgbClr val="007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700A1E8-E824-4A4D-B44A-3948D308F212}"/>
              </a:ext>
            </a:extLst>
          </p:cNvPr>
          <p:cNvCxnSpPr>
            <a:cxnSpLocks/>
          </p:cNvCxnSpPr>
          <p:nvPr userDrawn="1"/>
        </p:nvCxnSpPr>
        <p:spPr>
          <a:xfrm>
            <a:off x="2010699" y="4332111"/>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22D00C-DC2D-4BFE-A4C1-4A5709CFE5E2}"/>
              </a:ext>
            </a:extLst>
          </p:cNvPr>
          <p:cNvCxnSpPr>
            <a:cxnSpLocks/>
          </p:cNvCxnSpPr>
          <p:nvPr userDrawn="1"/>
        </p:nvCxnSpPr>
        <p:spPr>
          <a:xfrm>
            <a:off x="2086899" y="4413955"/>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8DC458-C09B-4F04-AE2C-C15F32DE7775}"/>
              </a:ext>
            </a:extLst>
          </p:cNvPr>
          <p:cNvCxnSpPr>
            <a:cxnSpLocks/>
          </p:cNvCxnSpPr>
          <p:nvPr userDrawn="1"/>
        </p:nvCxnSpPr>
        <p:spPr>
          <a:xfrm>
            <a:off x="2163099" y="4495800"/>
            <a:ext cx="8015026" cy="0"/>
          </a:xfrm>
          <a:prstGeom prst="line">
            <a:avLst/>
          </a:prstGeom>
          <a:ln>
            <a:solidFill>
              <a:srgbClr val="007B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590125" y="1588913"/>
            <a:ext cx="7008574" cy="2666998"/>
          </a:xfrm>
        </p:spPr>
        <p:txBody>
          <a:bodyPr rtlCol="0" anchor="ctr">
            <a:normAutofit/>
          </a:bodyPr>
          <a:lstStyle>
            <a:lvl1pPr algn="ctr">
              <a:lnSpc>
                <a:spcPct val="90000"/>
              </a:lnSpc>
              <a:defRPr sz="5400" cap="none" baseline="0">
                <a:solidFill>
                  <a:srgbClr val="007BFF"/>
                </a:solidFill>
                <a:effectLst>
                  <a:outerShdw blurRad="50800" dist="38100" dir="2700000" algn="tl" rotWithShape="0">
                    <a:schemeClr val="bg1">
                      <a:lumMod val="95000"/>
                      <a:alpha val="40000"/>
                    </a:schemeClr>
                  </a:outerShdw>
                </a:effectLst>
              </a:defRPr>
            </a:lvl1pPr>
          </a:lstStyle>
          <a:p>
            <a:pPr rtl="0"/>
            <a:r>
              <a:rPr lang="en-US"/>
              <a:t>Click to edit Master title style</a:t>
            </a:r>
            <a:endParaRPr dirty="0"/>
          </a:p>
        </p:txBody>
      </p:sp>
      <p:pic>
        <p:nvPicPr>
          <p:cNvPr id="13" name="Picture 12">
            <a:extLst>
              <a:ext uri="{FF2B5EF4-FFF2-40B4-BE49-F238E27FC236}">
                <a16:creationId xmlns:a16="http://schemas.microsoft.com/office/drawing/2014/main" id="{3082175E-98DB-418E-8F73-CB4A1EF1B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554" y="125896"/>
            <a:ext cx="1139730" cy="854798"/>
          </a:xfrm>
          <a:prstGeom prst="rect">
            <a:avLst/>
          </a:prstGeom>
        </p:spPr>
      </p:pic>
      <p:sp>
        <p:nvSpPr>
          <p:cNvPr id="16" name="TextBox 15">
            <a:extLst>
              <a:ext uri="{FF2B5EF4-FFF2-40B4-BE49-F238E27FC236}">
                <a16:creationId xmlns:a16="http://schemas.microsoft.com/office/drawing/2014/main" id="{C7573F4A-2B36-4560-95CF-F9398DAC3466}"/>
              </a:ext>
            </a:extLst>
          </p:cNvPr>
          <p:cNvSpPr txBox="1"/>
          <p:nvPr userDrawn="1"/>
        </p:nvSpPr>
        <p:spPr>
          <a:xfrm>
            <a:off x="45848" y="950220"/>
            <a:ext cx="1476564"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Virtual Fox Fest</a:t>
            </a:r>
            <a:endParaRPr lang="en-US" sz="1800" dirty="0"/>
          </a:p>
        </p:txBody>
      </p:sp>
      <p:sp>
        <p:nvSpPr>
          <p:cNvPr id="17" name="TextBox 16">
            <a:extLst>
              <a:ext uri="{FF2B5EF4-FFF2-40B4-BE49-F238E27FC236}">
                <a16:creationId xmlns:a16="http://schemas.microsoft.com/office/drawing/2014/main" id="{E6B62227-0B4D-4412-B644-05CEFAF8C234}"/>
              </a:ext>
            </a:extLst>
          </p:cNvPr>
          <p:cNvSpPr txBox="1"/>
          <p:nvPr userDrawn="1"/>
        </p:nvSpPr>
        <p:spPr>
          <a:xfrm rot="16200000">
            <a:off x="1037432" y="364593"/>
            <a:ext cx="631405"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i="0" dirty="0">
                <a:solidFill>
                  <a:srgbClr val="FFFFFF"/>
                </a:solidFill>
                <a:effectLst/>
                <a:latin typeface="-apple-system"/>
              </a:rPr>
              <a:t>2020</a:t>
            </a:r>
            <a:endParaRPr lang="en-US" sz="1800" dirty="0"/>
          </a:p>
        </p:txBody>
      </p:sp>
      <p:pic>
        <p:nvPicPr>
          <p:cNvPr id="14" name="Picture 13">
            <a:hlinkClick r:id="rId3" action="ppaction://hlinksldjump"/>
            <a:extLst>
              <a:ext uri="{FF2B5EF4-FFF2-40B4-BE49-F238E27FC236}">
                <a16:creationId xmlns:a16="http://schemas.microsoft.com/office/drawing/2014/main" id="{837E4C93-B228-48B1-B22B-E34E249E702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25430665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NoTab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a:xfrm>
            <a:off x="1979612" y="304795"/>
            <a:ext cx="9677400" cy="685805"/>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FB9248E8-1FA9-417F-8B76-833AE802A4AF}"/>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36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4" name="TextBox 3">
            <a:hlinkClick r:id="rId5" action="ppaction://hlinksldjump"/>
            <a:extLst>
              <a:ext uri="{FF2B5EF4-FFF2-40B4-BE49-F238E27FC236}">
                <a16:creationId xmlns:a16="http://schemas.microsoft.com/office/drawing/2014/main" id="{5F6A5D96-18C9-4BA0-80DA-28C4409AC2A5}"/>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Classes</a:t>
            </a:r>
          </a:p>
        </p:txBody>
      </p:sp>
      <p:sp>
        <p:nvSpPr>
          <p:cNvPr id="5" name="TextBox 4">
            <a:hlinkClick r:id="rId6" action="ppaction://hlinksldjump"/>
            <a:extLst>
              <a:ext uri="{FF2B5EF4-FFF2-40B4-BE49-F238E27FC236}">
                <a16:creationId xmlns:a16="http://schemas.microsoft.com/office/drawing/2014/main" id="{5A5988C0-C6CD-440F-ADD4-C63068DF2F10}"/>
              </a:ext>
            </a:extLst>
          </p:cNvPr>
          <p:cNvSpPr txBox="1"/>
          <p:nvPr userDrawn="1">
            <p:custDataLst>
              <p:custData r:id="rId2"/>
            </p:custDataLst>
          </p:nvPr>
        </p:nvSpPr>
        <p:spPr>
          <a:xfrm>
            <a:off x="3176" y="1844813"/>
            <a:ext cx="1554480" cy="769441"/>
          </a:xfrm>
          <a:prstGeom prst="rect">
            <a:avLst/>
          </a:prstGeom>
          <a:solidFill>
            <a:schemeClr val="bg1"/>
          </a:solidFill>
        </p:spPr>
        <p:txBody>
          <a:bodyPr wrap="square" lIns="137160" tIns="137160" rIns="137160" bIns="137160" rtlCol="0" anchor="ctr">
            <a:noAutofit/>
          </a:bodyPr>
          <a:lstStyle/>
          <a:p>
            <a:pPr algn="ctr"/>
            <a:r>
              <a:rPr lang="en-US" sz="1600" dirty="0" err="1">
                <a:solidFill>
                  <a:srgbClr val="007BFF"/>
                </a:solidFill>
              </a:rPr>
              <a:t>FoxToDos</a:t>
            </a:r>
            <a:endParaRPr lang="en-US" sz="1600" dirty="0">
              <a:solidFill>
                <a:srgbClr val="007BFF"/>
              </a:solidFill>
            </a:endParaRPr>
          </a:p>
        </p:txBody>
      </p:sp>
      <p:sp>
        <p:nvSpPr>
          <p:cNvPr id="6" name="TextBox 5">
            <a:hlinkClick r:id="rId7" action="ppaction://hlinksldjump"/>
            <a:extLst>
              <a:ext uri="{FF2B5EF4-FFF2-40B4-BE49-F238E27FC236}">
                <a16:creationId xmlns:a16="http://schemas.microsoft.com/office/drawing/2014/main" id="{43E91B10-B310-4DCD-B92E-02D692D98CF7}"/>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Forms</a:t>
            </a:r>
          </a:p>
        </p:txBody>
      </p:sp>
      <p:sp>
        <p:nvSpPr>
          <p:cNvPr id="7" name="TextBox 6">
            <a:hlinkClick r:id="rId8" action="ppaction://hlinksldjump"/>
            <a:extLst>
              <a:ext uri="{FF2B5EF4-FFF2-40B4-BE49-F238E27FC236}">
                <a16:creationId xmlns:a16="http://schemas.microsoft.com/office/drawing/2014/main" id="{810F0649-6DA7-483E-B6F2-1DA5863E6C50}"/>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More</a:t>
            </a:r>
          </a:p>
        </p:txBody>
      </p:sp>
      <p:sp>
        <p:nvSpPr>
          <p:cNvPr id="9" name="Content Placeholder 4">
            <a:extLst>
              <a:ext uri="{FF2B5EF4-FFF2-40B4-BE49-F238E27FC236}">
                <a16:creationId xmlns:a16="http://schemas.microsoft.com/office/drawing/2014/main" id="{F085E1A2-AB21-4CDD-B94B-8A28C377BDBB}"/>
              </a:ext>
            </a:extLst>
          </p:cNvPr>
          <p:cNvSpPr>
            <a:spLocks noGrp="1"/>
          </p:cNvSpPr>
          <p:nvPr>
            <p:ph sz="quarter" idx="10"/>
          </p:nvPr>
        </p:nvSpPr>
        <p:spPr>
          <a:xfrm>
            <a:off x="1979612" y="1447808"/>
            <a:ext cx="9676359" cy="4648192"/>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hlinkClick r:id="rId6" action="ppaction://hlinksldjump"/>
            <a:extLst>
              <a:ext uri="{FF2B5EF4-FFF2-40B4-BE49-F238E27FC236}">
                <a16:creationId xmlns:a16="http://schemas.microsoft.com/office/drawing/2014/main" id="{4165D537-7301-4605-A885-B3F0CC43990A}"/>
              </a:ext>
            </a:extLst>
          </p:cNvPr>
          <p:cNvSpPr txBox="1"/>
          <p:nvPr userDrawn="1">
            <p:custDataLst>
              <p:custData r:id="rId3"/>
            </p:custDataLst>
          </p:nvPr>
        </p:nvSpPr>
        <p:spPr>
          <a:xfrm>
            <a:off x="1508760" y="1844812"/>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568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4D89A40E-9F5F-4C88-8398-5CAB91C6B859}"/>
              </a:ext>
            </a:extLst>
          </p:cNvPr>
          <p:cNvSpPr txBox="1"/>
          <p:nvPr userDrawn="1">
            <p:custDataLst>
              <p:custData r:id="rId1"/>
            </p:custDataLst>
          </p:nvPr>
        </p:nvSpPr>
        <p:spPr>
          <a:xfrm>
            <a:off x="3176" y="2675195"/>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Classes</a:t>
            </a:r>
          </a:p>
        </p:txBody>
      </p:sp>
      <p:sp>
        <p:nvSpPr>
          <p:cNvPr id="10" name="TextBox 9">
            <a:hlinkClick r:id="rId6" action="ppaction://hlinksldjump"/>
            <a:extLst>
              <a:ext uri="{FF2B5EF4-FFF2-40B4-BE49-F238E27FC236}">
                <a16:creationId xmlns:a16="http://schemas.microsoft.com/office/drawing/2014/main" id="{7568E6BC-2E8D-4FA6-86D0-144127E28D57}"/>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err="1">
                <a:solidFill>
                  <a:schemeClr val="bg1"/>
                </a:solidFill>
              </a:rPr>
              <a:t>FoxToDos</a:t>
            </a:r>
            <a:endParaRPr lang="en-US" sz="1600" dirty="0">
              <a:solidFill>
                <a:schemeClr val="bg1"/>
              </a:solidFill>
            </a:endParaRPr>
          </a:p>
        </p:txBody>
      </p:sp>
      <p:sp>
        <p:nvSpPr>
          <p:cNvPr id="11" name="TextBox 10">
            <a:hlinkClick r:id="rId7" action="ppaction://hlinksldjump"/>
            <a:extLst>
              <a:ext uri="{FF2B5EF4-FFF2-40B4-BE49-F238E27FC236}">
                <a16:creationId xmlns:a16="http://schemas.microsoft.com/office/drawing/2014/main" id="{9DC25330-F247-4CC7-A77D-B0B1E38A2E0A}"/>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Forms</a:t>
            </a:r>
          </a:p>
        </p:txBody>
      </p:sp>
      <p:sp>
        <p:nvSpPr>
          <p:cNvPr id="12" name="TextBox 11">
            <a:hlinkClick r:id="rId8" action="ppaction://hlinksldjump"/>
            <a:extLst>
              <a:ext uri="{FF2B5EF4-FFF2-40B4-BE49-F238E27FC236}">
                <a16:creationId xmlns:a16="http://schemas.microsoft.com/office/drawing/2014/main" id="{1DDC73F0-30E8-4EFA-9C62-037981905B1B}"/>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More</a:t>
            </a:r>
          </a:p>
        </p:txBody>
      </p:sp>
      <p:sp>
        <p:nvSpPr>
          <p:cNvPr id="14" name="Content Placeholder 4">
            <a:extLst>
              <a:ext uri="{FF2B5EF4-FFF2-40B4-BE49-F238E27FC236}">
                <a16:creationId xmlns:a16="http://schemas.microsoft.com/office/drawing/2014/main" id="{4355D656-3A71-4691-913B-8D80E7478897}"/>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4">
            <a:hlinkClick r:id="rId5" action="ppaction://hlinksldjump"/>
            <a:extLst>
              <a:ext uri="{FF2B5EF4-FFF2-40B4-BE49-F238E27FC236}">
                <a16:creationId xmlns:a16="http://schemas.microsoft.com/office/drawing/2014/main" id="{720EC496-A25B-4130-B585-EEBD777F591B}"/>
              </a:ext>
            </a:extLst>
          </p:cNvPr>
          <p:cNvSpPr txBox="1"/>
          <p:nvPr userDrawn="1">
            <p:custDataLst>
              <p:custData r:id="rId3"/>
            </p:custDataLst>
          </p:nvPr>
        </p:nvSpPr>
        <p:spPr>
          <a:xfrm>
            <a:off x="1508760" y="2675195"/>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33528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14" name="TextBox 13">
            <a:hlinkClick r:id="rId5" action="ppaction://hlinksldjump"/>
            <a:extLst>
              <a:ext uri="{FF2B5EF4-FFF2-40B4-BE49-F238E27FC236}">
                <a16:creationId xmlns:a16="http://schemas.microsoft.com/office/drawing/2014/main" id="{82B6BB62-86FE-402E-8944-2C0421F98E41}"/>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Classes</a:t>
            </a:r>
          </a:p>
        </p:txBody>
      </p:sp>
      <p:sp>
        <p:nvSpPr>
          <p:cNvPr id="15" name="TextBox 14">
            <a:hlinkClick r:id="rId6" action="ppaction://hlinksldjump"/>
            <a:extLst>
              <a:ext uri="{FF2B5EF4-FFF2-40B4-BE49-F238E27FC236}">
                <a16:creationId xmlns:a16="http://schemas.microsoft.com/office/drawing/2014/main" id="{1A5E983C-6ED3-4BB9-BDF5-69F16042BDF6}"/>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Intro</a:t>
            </a:r>
          </a:p>
        </p:txBody>
      </p:sp>
      <p:sp>
        <p:nvSpPr>
          <p:cNvPr id="16" name="TextBox 15">
            <a:hlinkClick r:id="rId7" action="ppaction://hlinksldjump"/>
            <a:extLst>
              <a:ext uri="{FF2B5EF4-FFF2-40B4-BE49-F238E27FC236}">
                <a16:creationId xmlns:a16="http://schemas.microsoft.com/office/drawing/2014/main" id="{D3E0ECB0-2C61-4684-8CB0-11ECB9014BF7}"/>
              </a:ext>
            </a:extLst>
          </p:cNvPr>
          <p:cNvSpPr txBox="1"/>
          <p:nvPr userDrawn="1"/>
        </p:nvSpPr>
        <p:spPr>
          <a:xfrm>
            <a:off x="1588" y="3505577"/>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Forms</a:t>
            </a:r>
          </a:p>
        </p:txBody>
      </p:sp>
      <p:sp>
        <p:nvSpPr>
          <p:cNvPr id="17" name="TextBox 16">
            <a:hlinkClick r:id="rId8" action="ppaction://hlinksldjump"/>
            <a:extLst>
              <a:ext uri="{FF2B5EF4-FFF2-40B4-BE49-F238E27FC236}">
                <a16:creationId xmlns:a16="http://schemas.microsoft.com/office/drawing/2014/main" id="{5DEB1F92-B60F-47D8-80C6-6AE8C7D17897}"/>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More</a:t>
            </a:r>
          </a:p>
        </p:txBody>
      </p:sp>
      <p:sp>
        <p:nvSpPr>
          <p:cNvPr id="19" name="Content Placeholder 4">
            <a:extLst>
              <a:ext uri="{FF2B5EF4-FFF2-40B4-BE49-F238E27FC236}">
                <a16:creationId xmlns:a16="http://schemas.microsoft.com/office/drawing/2014/main" id="{463DC7D0-7111-4FE2-A6FF-3FB9BEF0EDE9}"/>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hlinkClick r:id="rId7" action="ppaction://hlinksldjump"/>
            <a:extLst>
              <a:ext uri="{FF2B5EF4-FFF2-40B4-BE49-F238E27FC236}">
                <a16:creationId xmlns:a16="http://schemas.microsoft.com/office/drawing/2014/main" id="{725B2195-0B64-43EC-93F8-0E7948002EBE}"/>
              </a:ext>
            </a:extLst>
          </p:cNvPr>
          <p:cNvSpPr txBox="1"/>
          <p:nvPr userDrawn="1">
            <p:custDataLst>
              <p:custData r:id="rId3"/>
            </p:custDataLst>
          </p:nvPr>
        </p:nvSpPr>
        <p:spPr>
          <a:xfrm>
            <a:off x="1508760" y="3505577"/>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228297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9" name="TextBox 8">
            <a:hlinkClick r:id="rId5" action="ppaction://hlinksldjump"/>
            <a:extLst>
              <a:ext uri="{FF2B5EF4-FFF2-40B4-BE49-F238E27FC236}">
                <a16:creationId xmlns:a16="http://schemas.microsoft.com/office/drawing/2014/main" id="{5D0C843C-232C-4E28-B5A4-341EA14D650F}"/>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Classes</a:t>
            </a:r>
          </a:p>
        </p:txBody>
      </p:sp>
      <p:sp>
        <p:nvSpPr>
          <p:cNvPr id="10" name="TextBox 9">
            <a:hlinkClick r:id="rId6" action="ppaction://hlinksldjump"/>
            <a:extLst>
              <a:ext uri="{FF2B5EF4-FFF2-40B4-BE49-F238E27FC236}">
                <a16:creationId xmlns:a16="http://schemas.microsoft.com/office/drawing/2014/main" id="{860B9B08-3288-4AA0-B3B7-4CFEF107E650}"/>
              </a:ext>
            </a:extLst>
          </p:cNvPr>
          <p:cNvSpPr txBox="1"/>
          <p:nvPr userDrawn="1">
            <p:custDataLst>
              <p:custData r:id="rId2"/>
            </p:custDataLst>
          </p:nvPr>
        </p:nvSpPr>
        <p:spPr>
          <a:xfrm>
            <a:off x="3176" y="1844813"/>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Intro</a:t>
            </a:r>
          </a:p>
        </p:txBody>
      </p:sp>
      <p:sp>
        <p:nvSpPr>
          <p:cNvPr id="11" name="TextBox 10">
            <a:hlinkClick r:id="rId7" action="ppaction://hlinksldjump"/>
            <a:extLst>
              <a:ext uri="{FF2B5EF4-FFF2-40B4-BE49-F238E27FC236}">
                <a16:creationId xmlns:a16="http://schemas.microsoft.com/office/drawing/2014/main" id="{426E1F54-3E92-4780-B1A8-3A8F4CC1EA83}"/>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Forms</a:t>
            </a:r>
          </a:p>
        </p:txBody>
      </p:sp>
      <p:sp>
        <p:nvSpPr>
          <p:cNvPr id="12" name="TextBox 11">
            <a:hlinkClick r:id="rId8" action="ppaction://hlinksldjump"/>
            <a:extLst>
              <a:ext uri="{FF2B5EF4-FFF2-40B4-BE49-F238E27FC236}">
                <a16:creationId xmlns:a16="http://schemas.microsoft.com/office/drawing/2014/main" id="{E48ECA88-6A1C-45FE-B292-929FC38A1F8A}"/>
              </a:ext>
            </a:extLst>
          </p:cNvPr>
          <p:cNvSpPr txBox="1"/>
          <p:nvPr userDrawn="1"/>
        </p:nvSpPr>
        <p:spPr>
          <a:xfrm>
            <a:off x="0" y="4335959"/>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More</a:t>
            </a:r>
          </a:p>
        </p:txBody>
      </p:sp>
      <p:sp>
        <p:nvSpPr>
          <p:cNvPr id="19" name="Content Placeholder 4">
            <a:extLst>
              <a:ext uri="{FF2B5EF4-FFF2-40B4-BE49-F238E27FC236}">
                <a16:creationId xmlns:a16="http://schemas.microsoft.com/office/drawing/2014/main" id="{C6004F62-3D64-4C19-8C55-1BEBD659AC06}"/>
              </a:ext>
            </a:extLst>
          </p:cNvPr>
          <p:cNvSpPr>
            <a:spLocks noGrp="1"/>
          </p:cNvSpPr>
          <p:nvPr>
            <p:ph sz="quarter" idx="10"/>
          </p:nvPr>
        </p:nvSpPr>
        <p:spPr>
          <a:xfrm>
            <a:off x="1979612" y="1447808"/>
            <a:ext cx="9676359"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a:hlinkClick r:id="rId8" action="ppaction://hlinksldjump"/>
            <a:extLst>
              <a:ext uri="{FF2B5EF4-FFF2-40B4-BE49-F238E27FC236}">
                <a16:creationId xmlns:a16="http://schemas.microsoft.com/office/drawing/2014/main" id="{7DB0BC71-E509-41F3-92FC-C94D84640593}"/>
              </a:ext>
            </a:extLst>
          </p:cNvPr>
          <p:cNvSpPr txBox="1"/>
          <p:nvPr userDrawn="1">
            <p:custDataLst>
              <p:custData r:id="rId3"/>
            </p:custDataLst>
          </p:nvPr>
        </p:nvSpPr>
        <p:spPr>
          <a:xfrm>
            <a:off x="1508760" y="4335959"/>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374466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NoTabs-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7413FCF6-5E85-4AAB-A056-2F887AB51303}"/>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86136745-51EE-4927-87F0-436C5B135BED}"/>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022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1-2-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1E5C-1C61-48E7-B7D6-8C8F4D777BF2}"/>
              </a:ext>
            </a:extLst>
          </p:cNvPr>
          <p:cNvSpPr>
            <a:spLocks noGrp="1"/>
          </p:cNvSpPr>
          <p:nvPr>
            <p:ph type="title"/>
          </p:nvPr>
        </p:nvSpPr>
        <p:spPr/>
        <p:txBody>
          <a:bodyPr/>
          <a:lstStyle/>
          <a:p>
            <a:r>
              <a:rPr lang="en-US"/>
              <a:t>Click to edit Master title style</a:t>
            </a:r>
          </a:p>
        </p:txBody>
      </p:sp>
      <p:sp>
        <p:nvSpPr>
          <p:cNvPr id="4" name="TextBox 3">
            <a:hlinkClick r:id="rId5" action="ppaction://hlinksldjump"/>
            <a:extLst>
              <a:ext uri="{FF2B5EF4-FFF2-40B4-BE49-F238E27FC236}">
                <a16:creationId xmlns:a16="http://schemas.microsoft.com/office/drawing/2014/main" id="{5F6A5D96-18C9-4BA0-80DA-28C4409AC2A5}"/>
              </a:ext>
            </a:extLst>
          </p:cNvPr>
          <p:cNvSpPr txBox="1"/>
          <p:nvPr userDrawn="1">
            <p:custDataLst>
              <p:custData r:id="rId1"/>
            </p:custDataLst>
          </p:nvPr>
        </p:nvSpPr>
        <p:spPr>
          <a:xfrm>
            <a:off x="3176" y="2675195"/>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#2</a:t>
            </a:r>
          </a:p>
        </p:txBody>
      </p:sp>
      <p:sp>
        <p:nvSpPr>
          <p:cNvPr id="5" name="TextBox 4">
            <a:hlinkClick r:id="rId6" action="ppaction://hlinksldjump"/>
            <a:extLst>
              <a:ext uri="{FF2B5EF4-FFF2-40B4-BE49-F238E27FC236}">
                <a16:creationId xmlns:a16="http://schemas.microsoft.com/office/drawing/2014/main" id="{5A5988C0-C6CD-440F-ADD4-C63068DF2F10}"/>
              </a:ext>
            </a:extLst>
          </p:cNvPr>
          <p:cNvSpPr txBox="1"/>
          <p:nvPr userDrawn="1">
            <p:custDataLst>
              <p:custData r:id="rId2"/>
            </p:custDataLst>
          </p:nvPr>
        </p:nvSpPr>
        <p:spPr>
          <a:xfrm>
            <a:off x="3176" y="1844813"/>
            <a:ext cx="1554480" cy="769441"/>
          </a:xfrm>
          <a:prstGeom prst="rect">
            <a:avLst/>
          </a:prstGeom>
          <a:solidFill>
            <a:schemeClr val="bg1"/>
          </a:solidFill>
        </p:spPr>
        <p:txBody>
          <a:bodyPr wrap="square" lIns="137160" tIns="137160" rIns="137160" bIns="137160" rtlCol="0" anchor="ctr">
            <a:noAutofit/>
          </a:bodyPr>
          <a:lstStyle/>
          <a:p>
            <a:pPr algn="ctr"/>
            <a:r>
              <a:rPr lang="en-US" sz="1600" dirty="0">
                <a:solidFill>
                  <a:srgbClr val="007BFF"/>
                </a:solidFill>
              </a:rPr>
              <a:t>Agenda Item #1</a:t>
            </a:r>
          </a:p>
        </p:txBody>
      </p:sp>
      <p:sp>
        <p:nvSpPr>
          <p:cNvPr id="6" name="TextBox 5">
            <a:hlinkClick r:id="rId7" action="ppaction://hlinksldjump"/>
            <a:extLst>
              <a:ext uri="{FF2B5EF4-FFF2-40B4-BE49-F238E27FC236}">
                <a16:creationId xmlns:a16="http://schemas.microsoft.com/office/drawing/2014/main" id="{43E91B10-B310-4DCD-B92E-02D692D98CF7}"/>
              </a:ext>
            </a:extLst>
          </p:cNvPr>
          <p:cNvSpPr txBox="1"/>
          <p:nvPr userDrawn="1"/>
        </p:nvSpPr>
        <p:spPr>
          <a:xfrm>
            <a:off x="1588" y="3505577"/>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#3</a:t>
            </a:r>
          </a:p>
        </p:txBody>
      </p:sp>
      <p:sp>
        <p:nvSpPr>
          <p:cNvPr id="7" name="TextBox 6">
            <a:hlinkClick r:id="rId8" action="ppaction://hlinksldjump"/>
            <a:extLst>
              <a:ext uri="{FF2B5EF4-FFF2-40B4-BE49-F238E27FC236}">
                <a16:creationId xmlns:a16="http://schemas.microsoft.com/office/drawing/2014/main" id="{810F0649-6DA7-483E-B6F2-1DA5863E6C50}"/>
              </a:ext>
            </a:extLst>
          </p:cNvPr>
          <p:cNvSpPr txBox="1"/>
          <p:nvPr userDrawn="1"/>
        </p:nvSpPr>
        <p:spPr>
          <a:xfrm>
            <a:off x="0" y="4335959"/>
            <a:ext cx="1554480" cy="769441"/>
          </a:xfrm>
          <a:prstGeom prst="rect">
            <a:avLst/>
          </a:prstGeom>
          <a:noFill/>
        </p:spPr>
        <p:txBody>
          <a:bodyPr wrap="square" lIns="137160" tIns="137160" rIns="137160" bIns="137160" rtlCol="0" anchor="ctr">
            <a:noAutofit/>
          </a:bodyPr>
          <a:lstStyle/>
          <a:p>
            <a:pPr algn="ctr"/>
            <a:r>
              <a:rPr lang="en-US" sz="1600" dirty="0">
                <a:solidFill>
                  <a:schemeClr val="bg1"/>
                </a:solidFill>
              </a:rPr>
              <a:t>Agenda Item #4</a:t>
            </a:r>
          </a:p>
        </p:txBody>
      </p:sp>
      <p:sp>
        <p:nvSpPr>
          <p:cNvPr id="11" name="Content Placeholder 4">
            <a:extLst>
              <a:ext uri="{FF2B5EF4-FFF2-40B4-BE49-F238E27FC236}">
                <a16:creationId xmlns:a16="http://schemas.microsoft.com/office/drawing/2014/main" id="{6033F6A5-0FFF-4FF7-8A24-93680E5CA630}"/>
              </a:ext>
            </a:extLst>
          </p:cNvPr>
          <p:cNvSpPr>
            <a:spLocks noGrp="1"/>
          </p:cNvSpPr>
          <p:nvPr>
            <p:ph sz="quarter" idx="10"/>
          </p:nvPr>
        </p:nvSpPr>
        <p:spPr>
          <a:xfrm>
            <a:off x="1979613"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A13DDA10-3495-4E45-B4FE-D9F5770087A8}"/>
              </a:ext>
            </a:extLst>
          </p:cNvPr>
          <p:cNvSpPr>
            <a:spLocks noGrp="1"/>
          </p:cNvSpPr>
          <p:nvPr>
            <p:ph sz="quarter" idx="11"/>
          </p:nvPr>
        </p:nvSpPr>
        <p:spPr>
          <a:xfrm>
            <a:off x="7161212" y="1447808"/>
            <a:ext cx="4495800" cy="4648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hlinkClick r:id="rId6" action="ppaction://hlinksldjump"/>
            <a:extLst>
              <a:ext uri="{FF2B5EF4-FFF2-40B4-BE49-F238E27FC236}">
                <a16:creationId xmlns:a16="http://schemas.microsoft.com/office/drawing/2014/main" id="{359033C0-7A25-4BFF-AC7C-E2B089B4EACD}"/>
              </a:ext>
            </a:extLst>
          </p:cNvPr>
          <p:cNvSpPr txBox="1"/>
          <p:nvPr userDrawn="1">
            <p:custDataLst>
              <p:custData r:id="rId3"/>
            </p:custDataLst>
          </p:nvPr>
        </p:nvSpPr>
        <p:spPr>
          <a:xfrm>
            <a:off x="1508760" y="1844812"/>
            <a:ext cx="91440" cy="769441"/>
          </a:xfrm>
          <a:prstGeom prst="rect">
            <a:avLst/>
          </a:prstGeom>
          <a:solidFill>
            <a:schemeClr val="bg1"/>
          </a:solidFill>
        </p:spPr>
        <p:txBody>
          <a:bodyPr wrap="square" lIns="137160" tIns="137160" rIns="137160" bIns="137160" rtlCol="0" anchor="ctr">
            <a:noAutofit/>
          </a:bodyPr>
          <a:lstStyle/>
          <a:p>
            <a:pPr algn="ctr"/>
            <a:endParaRPr lang="en-US" sz="1600" dirty="0">
              <a:solidFill>
                <a:srgbClr val="007BFF"/>
              </a:solidFill>
            </a:endParaRPr>
          </a:p>
        </p:txBody>
      </p:sp>
    </p:spTree>
    <p:extLst>
      <p:ext uri="{BB962C8B-B14F-4D97-AF65-F5344CB8AC3E}">
        <p14:creationId xmlns:p14="http://schemas.microsoft.com/office/powerpoint/2010/main" val="11236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 Target="../slides/slide3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79612" y="304795"/>
            <a:ext cx="9677400" cy="685805"/>
          </a:xfrm>
          <a:prstGeom prst="rect">
            <a:avLst/>
          </a:prstGeom>
        </p:spPr>
        <p:txBody>
          <a:bodyPr vert="horz" lIns="121899" tIns="60949" rIns="121899" bIns="60949" rtlCol="0" anchor="b">
            <a:normAutofit/>
          </a:bodyPr>
          <a:lstStyle/>
          <a:p>
            <a:pPr rtl="0"/>
            <a:r>
              <a:rPr lang="en-US" noProof="0"/>
              <a:t>Click to edit Master title style</a:t>
            </a:r>
            <a:endParaRPr lang="en-GB" noProof="0" dirty="0"/>
          </a:p>
        </p:txBody>
      </p:sp>
      <p:pic>
        <p:nvPicPr>
          <p:cNvPr id="9" name="Picture 8">
            <a:hlinkClick r:id="rId18" action="ppaction://hlinksldjump"/>
            <a:extLst>
              <a:ext uri="{FF2B5EF4-FFF2-40B4-BE49-F238E27FC236}">
                <a16:creationId xmlns:a16="http://schemas.microsoft.com/office/drawing/2014/main" id="{EE693225-1342-4C1C-BEB7-FC933041437F}"/>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48712" y="6044474"/>
            <a:ext cx="653881" cy="653881"/>
          </a:xfrm>
          <a:prstGeom prst="rect">
            <a:avLst/>
          </a:prstGeom>
        </p:spPr>
      </p:pic>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721" r:id="rId2"/>
    <p:sldLayoutId id="2147483709" r:id="rId3"/>
    <p:sldLayoutId id="2147483710" r:id="rId4"/>
    <p:sldLayoutId id="2147483711" r:id="rId5"/>
    <p:sldLayoutId id="2147483712" r:id="rId6"/>
    <p:sldLayoutId id="2147483713" r:id="rId7"/>
    <p:sldLayoutId id="2147483715" r:id="rId8"/>
    <p:sldLayoutId id="2147483716" r:id="rId9"/>
    <p:sldLayoutId id="2147483717" r:id="rId10"/>
    <p:sldLayoutId id="2147483718" r:id="rId11"/>
    <p:sldLayoutId id="2147483719" r:id="rId12"/>
    <p:sldLayoutId id="2147483701" r:id="rId13"/>
    <p:sldLayoutId id="2147483702" r:id="rId14"/>
    <p:sldLayoutId id="214748366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kern="1200" cap="none" baseline="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xsharp.info/"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747FE-A305-46DB-85E4-48B528DF5939}"/>
              </a:ext>
            </a:extLst>
          </p:cNvPr>
          <p:cNvSpPr>
            <a:spLocks noGrp="1"/>
          </p:cNvSpPr>
          <p:nvPr>
            <p:ph type="ctrTitle"/>
          </p:nvPr>
        </p:nvSpPr>
        <p:spPr/>
        <p:txBody>
          <a:bodyPr>
            <a:normAutofit/>
          </a:bodyPr>
          <a:lstStyle/>
          <a:p>
            <a:r>
              <a:rPr lang="en-US" sz="9600" dirty="0">
                <a:solidFill>
                  <a:schemeClr val="bg2">
                    <a:lumMod val="50000"/>
                  </a:schemeClr>
                </a:solidFill>
                <a:latin typeface="Lucida Handwriting" panose="03010101010101010101" pitchFamily="66" charset="0"/>
              </a:rPr>
              <a:t>X#</a:t>
            </a:r>
            <a:r>
              <a:rPr lang="en-US" sz="9600" dirty="0">
                <a:latin typeface="Forte" panose="03060902040502070203" pitchFamily="66" charset="0"/>
              </a:rPr>
              <a:t> </a:t>
            </a:r>
          </a:p>
        </p:txBody>
      </p:sp>
      <p:sp>
        <p:nvSpPr>
          <p:cNvPr id="4" name="Subtitle 3">
            <a:extLst>
              <a:ext uri="{FF2B5EF4-FFF2-40B4-BE49-F238E27FC236}">
                <a16:creationId xmlns:a16="http://schemas.microsoft.com/office/drawing/2014/main" id="{DC7EF910-D56A-4F0E-B025-4DA186C5EBCF}"/>
              </a:ext>
            </a:extLst>
          </p:cNvPr>
          <p:cNvSpPr>
            <a:spLocks noGrp="1"/>
          </p:cNvSpPr>
          <p:nvPr>
            <p:ph type="subTitle" idx="1"/>
          </p:nvPr>
        </p:nvSpPr>
        <p:spPr>
          <a:xfrm>
            <a:off x="2590125" y="3733801"/>
            <a:ext cx="7008574" cy="1853611"/>
          </a:xfrm>
        </p:spPr>
        <p:txBody>
          <a:bodyPr/>
          <a:lstStyle/>
          <a:p>
            <a:r>
              <a:rPr lang="en-US" dirty="0">
                <a:solidFill>
                  <a:schemeClr val="bg2">
                    <a:lumMod val="50000"/>
                  </a:schemeClr>
                </a:solidFill>
                <a:latin typeface="Lucida Handwriting" panose="03010101010101010101" pitchFamily="66" charset="0"/>
              </a:rPr>
              <a:t>Eric Selje</a:t>
            </a:r>
          </a:p>
        </p:txBody>
      </p:sp>
      <p:pic>
        <p:nvPicPr>
          <p:cNvPr id="5" name="Picture 4" descr="A picture containing table, indoor, sitting, small&#10;&#10;Description automatically generated">
            <a:extLst>
              <a:ext uri="{FF2B5EF4-FFF2-40B4-BE49-F238E27FC236}">
                <a16:creationId xmlns:a16="http://schemas.microsoft.com/office/drawing/2014/main" id="{16E6A1AD-CFDD-446B-8848-F504FB7B9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2" y="3429000"/>
            <a:ext cx="5667375" cy="3200400"/>
          </a:xfrm>
          <a:prstGeom prst="rect">
            <a:avLst/>
          </a:prstGeom>
        </p:spPr>
      </p:pic>
      <p:pic>
        <p:nvPicPr>
          <p:cNvPr id="7" name="Picture 6" descr="A picture containing logo&#10;&#10;Description automatically generated">
            <a:extLst>
              <a:ext uri="{FF2B5EF4-FFF2-40B4-BE49-F238E27FC236}">
                <a16:creationId xmlns:a16="http://schemas.microsoft.com/office/drawing/2014/main" id="{299544EC-02D8-4875-A522-F90752E7A3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0412" y="254895"/>
            <a:ext cx="3945263" cy="2666998"/>
          </a:xfrm>
          <a:prstGeom prst="rect">
            <a:avLst/>
          </a:prstGeom>
        </p:spPr>
      </p:pic>
    </p:spTree>
    <p:extLst>
      <p:ext uri="{BB962C8B-B14F-4D97-AF65-F5344CB8AC3E}">
        <p14:creationId xmlns:p14="http://schemas.microsoft.com/office/powerpoint/2010/main" val="233970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1663-0E26-4E33-8C7F-4D0A34916CAC}"/>
              </a:ext>
            </a:extLst>
          </p:cNvPr>
          <p:cNvSpPr>
            <a:spLocks noGrp="1"/>
          </p:cNvSpPr>
          <p:nvPr>
            <p:ph type="ctrTitle"/>
          </p:nvPr>
        </p:nvSpPr>
        <p:spPr/>
        <p:txBody>
          <a:bodyPr/>
          <a:lstStyle/>
          <a:p>
            <a:r>
              <a:rPr lang="en-US" dirty="0"/>
              <a:t>Creating the Solution</a:t>
            </a:r>
          </a:p>
        </p:txBody>
      </p:sp>
      <p:pic>
        <p:nvPicPr>
          <p:cNvPr id="4" name="Picture 3">
            <a:extLst>
              <a:ext uri="{FF2B5EF4-FFF2-40B4-BE49-F238E27FC236}">
                <a16:creationId xmlns:a16="http://schemas.microsoft.com/office/drawing/2014/main" id="{7994A78F-5878-4595-BFFA-5E45B4006F95}"/>
              </a:ext>
            </a:extLst>
          </p:cNvPr>
          <p:cNvPicPr>
            <a:picLocks noChangeAspect="1"/>
          </p:cNvPicPr>
          <p:nvPr/>
        </p:nvPicPr>
        <p:blipFill>
          <a:blip r:embed="rId3"/>
          <a:stretch>
            <a:fillRect/>
          </a:stretch>
        </p:blipFill>
        <p:spPr>
          <a:xfrm>
            <a:off x="8074132" y="4800600"/>
            <a:ext cx="1542857" cy="1580952"/>
          </a:xfrm>
          <a:prstGeom prst="rect">
            <a:avLst/>
          </a:prstGeom>
        </p:spPr>
      </p:pic>
    </p:spTree>
    <p:extLst>
      <p:ext uri="{BB962C8B-B14F-4D97-AF65-F5344CB8AC3E}">
        <p14:creationId xmlns:p14="http://schemas.microsoft.com/office/powerpoint/2010/main" val="386936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a:xfrm>
            <a:off x="1979611" y="304795"/>
            <a:ext cx="9982201" cy="685805"/>
          </a:xfrm>
        </p:spPr>
        <p:txBody>
          <a:bodyPr>
            <a:normAutofit fontScale="90000"/>
          </a:bodyPr>
          <a:lstStyle/>
          <a:p>
            <a:r>
              <a:rPr lang="en-US" dirty="0"/>
              <a:t>Concocting our Solution in Visual Studio</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3" y="1447808"/>
            <a:ext cx="5556756" cy="4648192"/>
          </a:xfrm>
        </p:spPr>
        <p:txBody>
          <a:bodyPr/>
          <a:lstStyle/>
          <a:p>
            <a:r>
              <a:rPr lang="en-US" dirty="0"/>
              <a:t>Solution is a collection of Projects</a:t>
            </a:r>
          </a:p>
          <a:p>
            <a:r>
              <a:rPr lang="en-US" dirty="0"/>
              <a:t>Projects can be based on Templates</a:t>
            </a:r>
          </a:p>
        </p:txBody>
      </p:sp>
      <p:pic>
        <p:nvPicPr>
          <p:cNvPr id="4" name="Picture 3" descr="A picture containing diagram&#10;&#10;Description automatically generated">
            <a:extLst>
              <a:ext uri="{FF2B5EF4-FFF2-40B4-BE49-F238E27FC236}">
                <a16:creationId xmlns:a16="http://schemas.microsoft.com/office/drawing/2014/main" id="{A9F0F37F-BECD-4C7A-A62B-5A6DA3B8A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8412" y="2209799"/>
            <a:ext cx="4191001" cy="4191001"/>
          </a:xfrm>
          <a:prstGeom prst="rect">
            <a:avLst/>
          </a:prstGeom>
        </p:spPr>
      </p:pic>
      <p:pic>
        <p:nvPicPr>
          <p:cNvPr id="2050" name="Picture 2">
            <a:extLst>
              <a:ext uri="{FF2B5EF4-FFF2-40B4-BE49-F238E27FC236}">
                <a16:creationId xmlns:a16="http://schemas.microsoft.com/office/drawing/2014/main" id="{6E9952B6-8D59-4E8D-AD90-A7B4EC57E6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8359" y="4581533"/>
            <a:ext cx="434183" cy="4476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717DE43-474E-475D-B6D7-4B45520116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5799" y="4795418"/>
            <a:ext cx="633413" cy="4619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373FEFE-CCD1-44C1-9125-A5CC73D212A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1123612" y="4369170"/>
            <a:ext cx="437394"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79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Templates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7808"/>
            <a:ext cx="3967841" cy="4648192"/>
          </a:xfrm>
        </p:spPr>
        <p:txBody>
          <a:bodyPr/>
          <a:lstStyle/>
          <a:p>
            <a:r>
              <a:rPr lang="en-US" dirty="0"/>
              <a:t>Set properties of the project</a:t>
            </a:r>
          </a:p>
          <a:p>
            <a:r>
              <a:rPr lang="en-US" dirty="0"/>
              <a:t>Seed the project with starter File Templates</a:t>
            </a:r>
          </a:p>
          <a:p>
            <a:endParaRPr lang="en-US" dirty="0"/>
          </a:p>
        </p:txBody>
      </p:sp>
      <p:pic>
        <p:nvPicPr>
          <p:cNvPr id="2" name="Picture 1">
            <a:extLst>
              <a:ext uri="{FF2B5EF4-FFF2-40B4-BE49-F238E27FC236}">
                <a16:creationId xmlns:a16="http://schemas.microsoft.com/office/drawing/2014/main" id="{6ECEA36E-C1E6-46EF-9DCE-667B02537EEF}"/>
              </a:ext>
            </a:extLst>
          </p:cNvPr>
          <p:cNvPicPr>
            <a:picLocks noChangeAspect="1"/>
          </p:cNvPicPr>
          <p:nvPr/>
        </p:nvPicPr>
        <p:blipFill>
          <a:blip r:embed="rId3"/>
          <a:stretch>
            <a:fillRect/>
          </a:stretch>
        </p:blipFill>
        <p:spPr>
          <a:xfrm>
            <a:off x="6066320" y="1427930"/>
            <a:ext cx="5752381" cy="4904762"/>
          </a:xfrm>
          <a:prstGeom prst="rect">
            <a:avLst/>
          </a:prstGeom>
        </p:spPr>
      </p:pic>
    </p:spTree>
    <p:extLst>
      <p:ext uri="{BB962C8B-B14F-4D97-AF65-F5344CB8AC3E}">
        <p14:creationId xmlns:p14="http://schemas.microsoft.com/office/powerpoint/2010/main" val="288314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General Properties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7808"/>
            <a:ext cx="3967841" cy="4648192"/>
          </a:xfrm>
        </p:spPr>
        <p:txBody>
          <a:bodyPr/>
          <a:lstStyle/>
          <a:p>
            <a:r>
              <a:rPr lang="en-US" dirty="0"/>
              <a:t>FoxPro Dialect</a:t>
            </a:r>
          </a:p>
          <a:p>
            <a:r>
              <a:rPr lang="en-US" dirty="0"/>
              <a:t>Output Type</a:t>
            </a:r>
          </a:p>
          <a:p>
            <a:endParaRPr lang="en-US" dirty="0"/>
          </a:p>
          <a:p>
            <a:endParaRPr lang="en-US" dirty="0"/>
          </a:p>
        </p:txBody>
      </p:sp>
      <p:pic>
        <p:nvPicPr>
          <p:cNvPr id="3074" name="Picture 2">
            <a:extLst>
              <a:ext uri="{FF2B5EF4-FFF2-40B4-BE49-F238E27FC236}">
                <a16:creationId xmlns:a16="http://schemas.microsoft.com/office/drawing/2014/main" id="{2C837D1C-C8A7-43DB-9E53-BE326CFDA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455" y="1961114"/>
            <a:ext cx="6930165" cy="414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Language Properties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7808"/>
            <a:ext cx="3967841" cy="4648192"/>
          </a:xfrm>
        </p:spPr>
        <p:txBody>
          <a:bodyPr/>
          <a:lstStyle/>
          <a:p>
            <a:r>
              <a:rPr lang="en-US" dirty="0" err="1"/>
              <a:t>Memvar</a:t>
            </a:r>
            <a:endParaRPr lang="en-US" dirty="0"/>
          </a:p>
          <a:p>
            <a:r>
              <a:rPr lang="en-US" dirty="0"/>
              <a:t>Undeclared variables</a:t>
            </a:r>
          </a:p>
          <a:p>
            <a:endParaRPr lang="en-US" dirty="0"/>
          </a:p>
        </p:txBody>
      </p:sp>
      <p:pic>
        <p:nvPicPr>
          <p:cNvPr id="5122" name="Picture 2">
            <a:extLst>
              <a:ext uri="{FF2B5EF4-FFF2-40B4-BE49-F238E27FC236}">
                <a16:creationId xmlns:a16="http://schemas.microsoft.com/office/drawing/2014/main" id="{78B23D14-7D6C-493D-91B7-0C17F6C8F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012" y="1448676"/>
            <a:ext cx="6543675" cy="491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7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Project Dialect Properties</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3" y="1447808"/>
            <a:ext cx="2743200" cy="4648192"/>
          </a:xfrm>
        </p:spPr>
        <p:txBody>
          <a:bodyPr/>
          <a:lstStyle/>
          <a:p>
            <a:r>
              <a:rPr lang="en-US" dirty="0"/>
              <a:t>Inherit from Custom class</a:t>
            </a:r>
          </a:p>
          <a:p>
            <a:endParaRPr lang="en-US" dirty="0"/>
          </a:p>
          <a:p>
            <a:endParaRPr lang="en-US" dirty="0"/>
          </a:p>
        </p:txBody>
      </p:sp>
      <p:pic>
        <p:nvPicPr>
          <p:cNvPr id="4098" name="Picture 2">
            <a:extLst>
              <a:ext uri="{FF2B5EF4-FFF2-40B4-BE49-F238E27FC236}">
                <a16:creationId xmlns:a16="http://schemas.microsoft.com/office/drawing/2014/main" id="{E8138F10-081B-4AFA-98E5-BA4AF03C0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2" y="1669413"/>
            <a:ext cx="7381875" cy="462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7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a:t>Our First Class - </a:t>
            </a:r>
            <a:r>
              <a:rPr lang="en-US" dirty="0" err="1"/>
              <a:t>XToDo</a:t>
            </a:r>
            <a:endParaRPr lang="en-US" dirty="0"/>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4495"/>
            <a:ext cx="3967841" cy="4648192"/>
          </a:xfrm>
        </p:spPr>
        <p:txBody>
          <a:bodyPr/>
          <a:lstStyle/>
          <a:p>
            <a:pPr marL="0" indent="0">
              <a:spcBef>
                <a:spcPts val="0"/>
              </a:spcBef>
              <a:buNone/>
            </a:pPr>
            <a:r>
              <a:rPr lang="en-US" sz="1200" dirty="0">
                <a:latin typeface="Consolas" panose="020B0609020204030204" pitchFamily="49" charset="0"/>
              </a:rPr>
              <a:t>DEFINE CLASS </a:t>
            </a:r>
            <a:r>
              <a:rPr lang="en-US" sz="1200" dirty="0" err="1">
                <a:latin typeface="Consolas" panose="020B0609020204030204" pitchFamily="49" charset="0"/>
              </a:rPr>
              <a:t>ToDo</a:t>
            </a:r>
            <a:r>
              <a:rPr lang="en-US" sz="1200" dirty="0">
                <a:latin typeface="Consolas" panose="020B0609020204030204" pitchFamily="49" charset="0"/>
              </a:rPr>
              <a:t> AS Custom</a:t>
            </a:r>
          </a:p>
          <a:p>
            <a:pPr marL="0" indent="0">
              <a:spcBef>
                <a:spcPts val="0"/>
              </a:spcBef>
              <a:buNone/>
            </a:pPr>
            <a:r>
              <a:rPr lang="en-US" sz="1200" dirty="0">
                <a:latin typeface="Consolas" panose="020B0609020204030204" pitchFamily="49" charset="0"/>
              </a:rPr>
              <a:t>Name = "</a:t>
            </a:r>
            <a:r>
              <a:rPr lang="en-US" sz="1200" dirty="0" err="1">
                <a:latin typeface="Consolas" panose="020B0609020204030204" pitchFamily="49" charset="0"/>
              </a:rPr>
              <a:t>ToDo</a:t>
            </a:r>
            <a:r>
              <a:rPr lang="en-US" sz="1200" dirty="0">
                <a:latin typeface="Consolas" panose="020B0609020204030204" pitchFamily="49" charset="0"/>
              </a:rPr>
              <a:t>"</a:t>
            </a:r>
          </a:p>
          <a:p>
            <a:pPr marL="0" indent="0">
              <a:spcBef>
                <a:spcPts val="0"/>
              </a:spcBef>
              <a:buNone/>
            </a:pPr>
            <a:r>
              <a:rPr lang="en-US" sz="1200" dirty="0" err="1">
                <a:latin typeface="Consolas" panose="020B0609020204030204" pitchFamily="49" charset="0"/>
              </a:rPr>
              <a:t>cId</a:t>
            </a:r>
            <a:r>
              <a:rPr lang="en-US" sz="1200" dirty="0">
                <a:latin typeface="Consolas" panose="020B0609020204030204" pitchFamily="49" charset="0"/>
              </a:rPr>
              <a:t> = ""</a:t>
            </a:r>
          </a:p>
          <a:p>
            <a:pPr marL="0" indent="0">
              <a:spcBef>
                <a:spcPts val="0"/>
              </a:spcBef>
              <a:buNone/>
            </a:pPr>
            <a:r>
              <a:rPr lang="en-US" sz="1200" dirty="0" err="1">
                <a:latin typeface="Consolas" panose="020B0609020204030204" pitchFamily="49" charset="0"/>
              </a:rPr>
              <a:t>oData</a:t>
            </a:r>
            <a:r>
              <a:rPr lang="en-US" sz="1200" dirty="0">
                <a:latin typeface="Consolas" panose="020B0609020204030204" pitchFamily="49" charset="0"/>
              </a:rPr>
              <a:t> = .null.</a:t>
            </a:r>
          </a:p>
          <a:p>
            <a:pPr marL="0" indent="0">
              <a:spcBef>
                <a:spcPts val="0"/>
              </a:spcBef>
              <a:buNone/>
            </a:pPr>
            <a:r>
              <a:rPr lang="en-US" sz="1200" dirty="0" err="1">
                <a:latin typeface="Consolas" panose="020B0609020204030204" pitchFamily="49" charset="0"/>
              </a:rPr>
              <a:t>lNew</a:t>
            </a:r>
            <a:r>
              <a:rPr lang="en-US" sz="1200" dirty="0">
                <a:latin typeface="Consolas" panose="020B0609020204030204" pitchFamily="49" charset="0"/>
              </a:rPr>
              <a:t> = .f.</a:t>
            </a:r>
          </a:p>
          <a:p>
            <a:pPr marL="0" indent="0">
              <a:spcBef>
                <a:spcPts val="0"/>
              </a:spcBef>
              <a:buNone/>
            </a:pPr>
            <a:r>
              <a:rPr lang="en-US" sz="1200" dirty="0" err="1">
                <a:latin typeface="Consolas" panose="020B0609020204030204" pitchFamily="49" charset="0"/>
              </a:rPr>
              <a:t>lSaved</a:t>
            </a:r>
            <a:r>
              <a:rPr lang="en-US" sz="1200" dirty="0">
                <a:latin typeface="Consolas" panose="020B0609020204030204" pitchFamily="49" charset="0"/>
              </a:rPr>
              <a:t> = .f.</a:t>
            </a:r>
          </a:p>
          <a:p>
            <a:pPr marL="0" indent="0">
              <a:spcBef>
                <a:spcPts val="0"/>
              </a:spcBef>
              <a:buNone/>
            </a:pPr>
            <a:r>
              <a:rPr lang="en-US" sz="1200" dirty="0" err="1">
                <a:latin typeface="Consolas" panose="020B0609020204030204" pitchFamily="49" charset="0"/>
              </a:rPr>
              <a:t>lLoaded</a:t>
            </a:r>
            <a:r>
              <a:rPr lang="en-US" sz="1200" dirty="0">
                <a:latin typeface="Consolas" panose="020B0609020204030204" pitchFamily="49" charset="0"/>
              </a:rPr>
              <a:t> = .f.</a:t>
            </a:r>
          </a:p>
          <a:p>
            <a:pPr marL="0" indent="0">
              <a:spcBef>
                <a:spcPts val="0"/>
              </a:spcBef>
              <a:buNone/>
            </a:pPr>
            <a:r>
              <a:rPr lang="en-US" sz="1200" dirty="0" err="1">
                <a:latin typeface="Consolas" panose="020B0609020204030204" pitchFamily="49" charset="0"/>
              </a:rPr>
              <a:t>oException</a:t>
            </a:r>
            <a:r>
              <a:rPr lang="en-US" sz="1200" dirty="0">
                <a:latin typeface="Consolas" panose="020B0609020204030204" pitchFamily="49" charset="0"/>
              </a:rPr>
              <a:t> = .null.</a:t>
            </a:r>
          </a:p>
          <a:p>
            <a:pPr marL="0" indent="0">
              <a:spcBef>
                <a:spcPts val="0"/>
              </a:spcBef>
              <a:buNone/>
            </a:pPr>
            <a:endParaRPr lang="en-US" sz="12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PROCEDURE Init</a:t>
            </a:r>
          </a:p>
          <a:p>
            <a:pPr marL="0" indent="0">
              <a:spcBef>
                <a:spcPts val="0"/>
              </a:spcBef>
              <a:buNone/>
            </a:pPr>
            <a:r>
              <a:rPr lang="en-US" sz="1200" dirty="0">
                <a:latin typeface="Consolas" panose="020B0609020204030204" pitchFamily="49" charset="0"/>
              </a:rPr>
              <a:t>LPARAMETERS </a:t>
            </a:r>
            <a:r>
              <a:rPr lang="en-US" sz="1200" dirty="0" err="1">
                <a:latin typeface="Consolas" panose="020B0609020204030204" pitchFamily="49" charset="0"/>
              </a:rPr>
              <a:t>cId</a:t>
            </a:r>
            <a:endParaRPr lang="en-US" sz="1200" dirty="0">
              <a:latin typeface="Consolas" panose="020B0609020204030204" pitchFamily="49" charset="0"/>
            </a:endParaRPr>
          </a:p>
          <a:p>
            <a:pPr marL="0" indent="0">
              <a:spcBef>
                <a:spcPts val="0"/>
              </a:spcBef>
              <a:buNone/>
            </a:pPr>
            <a:r>
              <a:rPr lang="en-US" sz="1200" dirty="0" err="1">
                <a:latin typeface="Consolas" panose="020B0609020204030204" pitchFamily="49" charset="0"/>
              </a:rPr>
              <a:t>This.cId</a:t>
            </a:r>
            <a:r>
              <a:rPr lang="en-US" sz="1200" dirty="0">
                <a:latin typeface="Consolas" panose="020B0609020204030204" pitchFamily="49" charset="0"/>
              </a:rPr>
              <a:t> = </a:t>
            </a:r>
            <a:r>
              <a:rPr lang="en-US" sz="1200" dirty="0" err="1">
                <a:latin typeface="Consolas" panose="020B0609020204030204" pitchFamily="49" charset="0"/>
              </a:rPr>
              <a:t>cId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IF EMPTY(</a:t>
            </a:r>
            <a:r>
              <a:rPr lang="en-US" sz="1200" dirty="0" err="1">
                <a:latin typeface="Consolas" panose="020B0609020204030204" pitchFamily="49" charset="0"/>
              </a:rPr>
              <a:t>cId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This.New</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ELSE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This.Load</a:t>
            </a:r>
            <a:r>
              <a:rPr lang="en-US" sz="1200" dirty="0">
                <a:latin typeface="Consolas" panose="020B0609020204030204" pitchFamily="49" charset="0"/>
              </a:rPr>
              <a:t>(</a:t>
            </a:r>
            <a:r>
              <a:rPr lang="en-US" sz="1200" dirty="0" err="1">
                <a:latin typeface="Consolas" panose="020B0609020204030204" pitchFamily="49" charset="0"/>
              </a:rPr>
              <a:t>This.cId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ENDIF </a:t>
            </a:r>
          </a:p>
          <a:p>
            <a:pPr marL="0" indent="0">
              <a:spcBef>
                <a:spcPts val="0"/>
              </a:spcBef>
              <a:buNone/>
            </a:pPr>
            <a:r>
              <a:rPr lang="en-US" sz="1200" dirty="0">
                <a:latin typeface="Consolas" panose="020B0609020204030204" pitchFamily="49" charset="0"/>
              </a:rPr>
              <a:t>ENDPROC</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More function here</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END DEFINE</a:t>
            </a:r>
          </a:p>
          <a:p>
            <a:pPr marL="0" indent="0">
              <a:spcBef>
                <a:spcPts val="0"/>
              </a:spcBef>
              <a:buNone/>
            </a:pPr>
            <a:endParaRPr lang="en-US" sz="12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6818312" y="1444495"/>
            <a:ext cx="3967841"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200" dirty="0">
                <a:latin typeface="Consolas" panose="020B0609020204030204" pitchFamily="49" charset="0"/>
              </a:rPr>
              <a:t>USING System</a:t>
            </a:r>
          </a:p>
          <a:p>
            <a:pPr marL="0" indent="0">
              <a:spcBef>
                <a:spcPts val="0"/>
              </a:spcBef>
              <a:buNone/>
            </a:pPr>
            <a:r>
              <a:rPr lang="en-US" sz="1200" dirty="0">
                <a:latin typeface="Consolas" panose="020B0609020204030204" pitchFamily="49" charset="0"/>
              </a:rPr>
              <a:t>USING </a:t>
            </a:r>
            <a:r>
              <a:rPr lang="en-US" sz="1200" dirty="0" err="1">
                <a:latin typeface="Consolas" panose="020B0609020204030204" pitchFamily="49" charset="0"/>
              </a:rPr>
              <a:t>System.Collections.Generic</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USING </a:t>
            </a:r>
            <a:r>
              <a:rPr lang="en-US" sz="1200" dirty="0" err="1">
                <a:latin typeface="Consolas" panose="020B0609020204030204" pitchFamily="49" charset="0"/>
              </a:rPr>
              <a:t>System.Text</a:t>
            </a:r>
            <a:endParaRPr lang="en-US" sz="12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BEGIN NAMESPACE </a:t>
            </a:r>
            <a:r>
              <a:rPr lang="en-US" sz="1200" dirty="0" err="1">
                <a:latin typeface="Consolas" panose="020B0609020204030204" pitchFamily="49" charset="0"/>
              </a:rPr>
              <a:t>XSharpToDo</a:t>
            </a:r>
            <a:endParaRPr lang="en-US" sz="12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DEFINE CLASS </a:t>
            </a:r>
            <a:r>
              <a:rPr lang="en-US" sz="1200" dirty="0" err="1">
                <a:latin typeface="Consolas" panose="020B0609020204030204" pitchFamily="49" charset="0"/>
              </a:rPr>
              <a:t>XToDo</a:t>
            </a:r>
            <a:r>
              <a:rPr lang="en-US" sz="1200" dirty="0">
                <a:latin typeface="Consolas" panose="020B0609020204030204" pitchFamily="49" charset="0"/>
              </a:rPr>
              <a:t> as Custom</a:t>
            </a:r>
          </a:p>
          <a:p>
            <a:pPr marL="0" indent="0">
              <a:spcBef>
                <a:spcPts val="0"/>
              </a:spcBef>
              <a:buNone/>
            </a:pPr>
            <a:r>
              <a:rPr lang="en-US" sz="1200" dirty="0">
                <a:latin typeface="Consolas" panose="020B0609020204030204" pitchFamily="49" charset="0"/>
              </a:rPr>
              <a:t>  id = ""</a:t>
            </a:r>
          </a:p>
          <a:p>
            <a:pPr marL="0" indent="0">
              <a:spcBef>
                <a:spcPts val="0"/>
              </a:spcBef>
              <a:buNone/>
            </a:pPr>
            <a:r>
              <a:rPr lang="en-US" sz="1200" dirty="0">
                <a:latin typeface="Consolas" panose="020B0609020204030204" pitchFamily="49" charset="0"/>
              </a:rPr>
              <a:t>  title = ""</a:t>
            </a:r>
          </a:p>
          <a:p>
            <a:pPr marL="0" indent="0">
              <a:spcBef>
                <a:spcPts val="0"/>
              </a:spcBef>
              <a:buNone/>
            </a:pPr>
            <a:r>
              <a:rPr lang="en-US" sz="1200" dirty="0">
                <a:latin typeface="Consolas" panose="020B0609020204030204" pitchFamily="49" charset="0"/>
              </a:rPr>
              <a:t>  descript = ""</a:t>
            </a:r>
          </a:p>
          <a:p>
            <a:pPr marL="0" indent="0">
              <a:spcBef>
                <a:spcPts val="0"/>
              </a:spcBef>
              <a:buNone/>
            </a:pPr>
            <a:r>
              <a:rPr lang="en-US" sz="1200" dirty="0">
                <a:latin typeface="Consolas" panose="020B0609020204030204" pitchFamily="49" charset="0"/>
              </a:rPr>
              <a:t>  entered = </a:t>
            </a:r>
            <a:r>
              <a:rPr lang="en-US" sz="1200" dirty="0" err="1">
                <a:latin typeface="Consolas" panose="020B0609020204030204" pitchFamily="49" charset="0"/>
              </a:rPr>
              <a:t>DateTime.Now</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completed = .f.</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isEditing</a:t>
            </a:r>
            <a:r>
              <a:rPr lang="en-US" sz="1200" dirty="0">
                <a:latin typeface="Consolas" panose="020B0609020204030204" pitchFamily="49" charset="0"/>
              </a:rPr>
              <a:t> = .f.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isNew</a:t>
            </a:r>
            <a:r>
              <a:rPr lang="en-US" sz="1200" dirty="0">
                <a:latin typeface="Consolas" panose="020B0609020204030204" pitchFamily="49" charset="0"/>
              </a:rPr>
              <a:t> = .f.</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PUBLIC FUNCTION Constructor() </a:t>
            </a:r>
            <a:br>
              <a:rPr lang="en-US" sz="1200" dirty="0">
                <a:latin typeface="Consolas" panose="020B0609020204030204" pitchFamily="49" charset="0"/>
              </a:rPr>
            </a:br>
            <a:r>
              <a:rPr lang="en-US" sz="1200" dirty="0">
                <a:latin typeface="Consolas" panose="020B0609020204030204" pitchFamily="49" charset="0"/>
              </a:rPr>
              <a:t>  // No Parameter. New Task.</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This.new</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PUBLIC FUNCTION Constructor(</a:t>
            </a:r>
            <a:r>
              <a:rPr lang="en-US" sz="1200" dirty="0" err="1">
                <a:latin typeface="Consolas" panose="020B0609020204030204" pitchFamily="49" charset="0"/>
              </a:rPr>
              <a:t>cId</a:t>
            </a:r>
            <a:r>
              <a:rPr lang="en-US" sz="1200" dirty="0">
                <a:latin typeface="Consolas" panose="020B0609020204030204" pitchFamily="49" charset="0"/>
              </a:rPr>
              <a:t> AS String) // Parameter. Existing Task</a:t>
            </a:r>
          </a:p>
          <a:p>
            <a:pPr marL="0" indent="0">
              <a:spcBef>
                <a:spcPts val="0"/>
              </a:spcBef>
              <a:buNone/>
            </a:pPr>
            <a:r>
              <a:rPr lang="en-US" sz="1200" dirty="0">
                <a:latin typeface="Consolas" panose="020B0609020204030204" pitchFamily="49" charset="0"/>
              </a:rPr>
              <a:t>    This.id = </a:t>
            </a:r>
            <a:r>
              <a:rPr lang="en-US" sz="1200" dirty="0" err="1">
                <a:latin typeface="Consolas" panose="020B0609020204030204" pitchFamily="49" charset="0"/>
              </a:rPr>
              <a:t>cId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This.load</a:t>
            </a:r>
            <a:r>
              <a:rPr lang="en-US" sz="1200" dirty="0">
                <a:latin typeface="Consolas" panose="020B0609020204030204" pitchFamily="49" charset="0"/>
              </a:rPr>
              <a:t>(</a:t>
            </a:r>
            <a:r>
              <a:rPr lang="en-US" sz="1200" dirty="0" err="1">
                <a:latin typeface="Consolas" panose="020B0609020204030204" pitchFamily="49" charset="0"/>
              </a:rPr>
              <a:t>cId</a:t>
            </a:r>
            <a:r>
              <a:rPr lang="en-US" sz="1200" dirty="0">
                <a:latin typeface="Consolas" panose="020B0609020204030204" pitchFamily="49" charset="0"/>
              </a:rPr>
              <a:t>)</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END DEFINE</a:t>
            </a:r>
          </a:p>
          <a:p>
            <a:pPr marL="0" indent="0">
              <a:spcBef>
                <a:spcPts val="0"/>
              </a:spcBef>
              <a:buNone/>
            </a:pPr>
            <a:r>
              <a:rPr lang="en-US" sz="1200" dirty="0">
                <a:latin typeface="Consolas" panose="020B0609020204030204" pitchFamily="49" charset="0"/>
              </a:rPr>
              <a:t>END NAMESPACE</a:t>
            </a:r>
          </a:p>
          <a:p>
            <a:pPr marL="0" indent="0">
              <a:spcBef>
                <a:spcPts val="0"/>
              </a:spcBef>
              <a:buNone/>
            </a:pPr>
            <a:endParaRPr lang="en-US" sz="12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5484812" y="2971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28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XToDo.New</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979612" y="1444495"/>
            <a:ext cx="3967841" cy="4648192"/>
          </a:xfrm>
        </p:spPr>
        <p:txBody>
          <a:bodyPr/>
          <a:lstStyle/>
          <a:p>
            <a:pPr marL="0" indent="0">
              <a:spcBef>
                <a:spcPts val="0"/>
              </a:spcBef>
              <a:buNone/>
            </a:pPr>
            <a:r>
              <a:rPr lang="en-US" sz="1400" dirty="0">
                <a:latin typeface="Consolas" panose="020B0609020204030204" pitchFamily="49" charset="0"/>
              </a:rPr>
              <a:t>PROCEDURE New</a:t>
            </a:r>
          </a:p>
          <a:p>
            <a:pPr marL="0" indent="0">
              <a:spcBef>
                <a:spcPts val="0"/>
              </a:spcBef>
              <a:buNone/>
            </a:pPr>
            <a:r>
              <a:rPr lang="en-US" sz="1400" dirty="0" err="1">
                <a:latin typeface="Consolas" panose="020B0609020204030204" pitchFamily="49" charset="0"/>
              </a:rPr>
              <a:t>lUsed</a:t>
            </a:r>
            <a:r>
              <a:rPr lang="en-US" sz="1400" dirty="0">
                <a:latin typeface="Consolas" panose="020B0609020204030204" pitchFamily="49" charset="0"/>
              </a:rPr>
              <a:t> = </a:t>
            </a:r>
            <a:r>
              <a:rPr lang="en-US" sz="1400" dirty="0" err="1">
                <a:latin typeface="Consolas" panose="020B0609020204030204" pitchFamily="49" charset="0"/>
              </a:rPr>
              <a:t>This.OpenToDos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SCATTER BLANK NAME </a:t>
            </a:r>
            <a:r>
              <a:rPr lang="en-US" sz="1400" dirty="0" err="1">
                <a:latin typeface="Consolas" panose="020B0609020204030204" pitchFamily="49" charset="0"/>
              </a:rPr>
              <a:t>This.oData</a:t>
            </a:r>
            <a:r>
              <a:rPr lang="en-US" sz="1400" dirty="0">
                <a:latin typeface="Consolas" panose="020B0609020204030204" pitchFamily="49" charset="0"/>
              </a:rPr>
              <a:t> MEMO</a:t>
            </a:r>
          </a:p>
          <a:p>
            <a:pPr marL="0" indent="0">
              <a:spcBef>
                <a:spcPts val="0"/>
              </a:spcBef>
              <a:buNone/>
            </a:pPr>
            <a:r>
              <a:rPr lang="en-US" sz="1400" dirty="0" err="1">
                <a:latin typeface="Consolas" panose="020B0609020204030204" pitchFamily="49" charset="0"/>
              </a:rPr>
              <a:t>This.lNew</a:t>
            </a:r>
            <a:r>
              <a:rPr lang="en-US" sz="1400" dirty="0">
                <a:latin typeface="Consolas" panose="020B0609020204030204" pitchFamily="49" charset="0"/>
              </a:rPr>
              <a:t> = .t. </a:t>
            </a:r>
          </a:p>
          <a:p>
            <a:pPr marL="0" indent="0">
              <a:spcBef>
                <a:spcPts val="0"/>
              </a:spcBef>
              <a:buNone/>
            </a:pPr>
            <a:r>
              <a:rPr lang="en-US" sz="1400" dirty="0" err="1">
                <a:latin typeface="Consolas" panose="020B0609020204030204" pitchFamily="49" charset="0"/>
              </a:rPr>
              <a:t>This.CloseTodos</a:t>
            </a:r>
            <a:r>
              <a:rPr lang="en-US" sz="1400" dirty="0">
                <a:latin typeface="Consolas" panose="020B0609020204030204" pitchFamily="49" charset="0"/>
              </a:rPr>
              <a:t>(</a:t>
            </a:r>
            <a:r>
              <a:rPr lang="en-US" sz="1400" dirty="0" err="1">
                <a:latin typeface="Consolas" panose="020B0609020204030204" pitchFamily="49" charset="0"/>
              </a:rPr>
              <a:t>lUsed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RETURN </a:t>
            </a:r>
            <a:r>
              <a:rPr lang="en-US" sz="1400" dirty="0" err="1">
                <a:latin typeface="Consolas" panose="020B0609020204030204" pitchFamily="49" charset="0"/>
              </a:rPr>
              <a:t>This.oData</a:t>
            </a:r>
            <a:endParaRPr lang="en-US" sz="1400" dirty="0">
              <a:latin typeface="Consolas" panose="020B0609020204030204" pitchFamily="49" charset="0"/>
            </a:endParaRPr>
          </a:p>
          <a:p>
            <a:pPr marL="0" indent="0">
              <a:spcBef>
                <a:spcPts val="0"/>
              </a:spcBef>
              <a:buNone/>
            </a:pPr>
            <a:endParaRPr lang="en-US" sz="12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6818312" y="1444495"/>
            <a:ext cx="3967841"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400" dirty="0">
                <a:latin typeface="Consolas" panose="020B0609020204030204" pitchFamily="49" charset="0"/>
              </a:rPr>
              <a:t>PUBLIC FUNCTION New()</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This.New</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RETURN This.id</a:t>
            </a:r>
          </a:p>
          <a:p>
            <a:pPr marL="0" indent="0">
              <a:spcBef>
                <a:spcPts val="0"/>
              </a:spcBef>
              <a:buNone/>
            </a:pPr>
            <a:r>
              <a:rPr lang="en-US" sz="1400" dirty="0">
                <a:latin typeface="Consolas" panose="020B0609020204030204" pitchFamily="49" charset="0"/>
              </a:rPr>
              <a:t>    </a:t>
            </a:r>
          </a:p>
          <a:p>
            <a:pPr marL="0" indent="0">
              <a:spcBef>
                <a:spcPts val="0"/>
              </a:spcBef>
              <a:buNone/>
            </a:pPr>
            <a:r>
              <a:rPr lang="en-US" sz="1400" dirty="0">
                <a:latin typeface="Consolas" panose="020B0609020204030204" pitchFamily="49" charset="0"/>
              </a:rPr>
              <a:t>PUBLIC FUNCTION New(</a:t>
            </a:r>
            <a:r>
              <a:rPr lang="en-US" sz="1400" dirty="0" err="1">
                <a:latin typeface="Consolas" panose="020B0609020204030204" pitchFamily="49" charset="0"/>
              </a:rPr>
              <a:t>cTitle</a:t>
            </a:r>
            <a:r>
              <a:rPr lang="en-US" sz="1400" dirty="0">
                <a:latin typeface="Consolas" panose="020B0609020204030204" pitchFamily="49" charset="0"/>
              </a:rPr>
              <a:t> AS STRING)</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This.Clear</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VAR g = GUID.NEWGUID()</a:t>
            </a:r>
          </a:p>
          <a:p>
            <a:pPr marL="0" indent="0">
              <a:spcBef>
                <a:spcPts val="0"/>
              </a:spcBef>
              <a:buNone/>
            </a:pPr>
            <a:r>
              <a:rPr lang="en-US" sz="1400" dirty="0">
                <a:latin typeface="Consolas" panose="020B0609020204030204" pitchFamily="49" charset="0"/>
              </a:rPr>
              <a:t>  This.id = </a:t>
            </a:r>
            <a:r>
              <a:rPr lang="en-US" sz="1400" dirty="0" err="1">
                <a:latin typeface="Consolas" panose="020B0609020204030204" pitchFamily="49" charset="0"/>
              </a:rPr>
              <a:t>g.TOSTRING</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this.entered</a:t>
            </a:r>
            <a:r>
              <a:rPr lang="en-US" sz="1400" dirty="0">
                <a:latin typeface="Consolas" panose="020B0609020204030204" pitchFamily="49" charset="0"/>
              </a:rPr>
              <a:t> = </a:t>
            </a:r>
            <a:r>
              <a:rPr lang="en-US" sz="1400" dirty="0" err="1">
                <a:latin typeface="Consolas" panose="020B0609020204030204" pitchFamily="49" charset="0"/>
              </a:rPr>
              <a:t>DateTime.Now</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This.isNew</a:t>
            </a:r>
            <a:r>
              <a:rPr lang="en-US" sz="1400" dirty="0">
                <a:latin typeface="Consolas" panose="020B0609020204030204" pitchFamily="49" charset="0"/>
              </a:rPr>
              <a:t> = .t.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This.title</a:t>
            </a:r>
            <a:r>
              <a:rPr lang="en-US" sz="1400" dirty="0">
                <a:latin typeface="Consolas" panose="020B0609020204030204" pitchFamily="49" charset="0"/>
              </a:rPr>
              <a:t> = </a:t>
            </a:r>
            <a:r>
              <a:rPr lang="en-US" sz="1400" dirty="0" err="1">
                <a:latin typeface="Consolas" panose="020B0609020204030204" pitchFamily="49" charset="0"/>
              </a:rPr>
              <a:t>cTitle</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RETURN This.id</a:t>
            </a:r>
          </a:p>
          <a:p>
            <a:pPr marL="0" indent="0">
              <a:spcBef>
                <a:spcPts val="0"/>
              </a:spcBef>
              <a:buNone/>
            </a:pPr>
            <a:endParaRPr lang="en-US" sz="12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5484812" y="2971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19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XToDo.Load</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751012" y="1371600"/>
            <a:ext cx="5193792" cy="4648192"/>
          </a:xfrm>
        </p:spPr>
        <p:txBody>
          <a:bodyPr/>
          <a:lstStyle/>
          <a:p>
            <a:pPr marL="0" indent="0">
              <a:spcBef>
                <a:spcPts val="0"/>
              </a:spcBef>
              <a:buNone/>
            </a:pPr>
            <a:r>
              <a:rPr lang="en-US" sz="1400" dirty="0">
                <a:latin typeface="Consolas" panose="020B0609020204030204" pitchFamily="49" charset="0"/>
              </a:rPr>
              <a:t>PROCEDURE Load</a:t>
            </a:r>
          </a:p>
          <a:p>
            <a:pPr marL="0" indent="0">
              <a:spcBef>
                <a:spcPts val="0"/>
              </a:spcBef>
              <a:buNone/>
            </a:pPr>
            <a:r>
              <a:rPr lang="en-US" sz="1400" dirty="0">
                <a:latin typeface="Consolas" panose="020B0609020204030204" pitchFamily="49" charset="0"/>
              </a:rPr>
              <a:t>LPARAMETERS </a:t>
            </a:r>
            <a:r>
              <a:rPr lang="en-US" sz="1400" dirty="0" err="1">
                <a:latin typeface="Consolas" panose="020B0609020204030204" pitchFamily="49" charset="0"/>
              </a:rPr>
              <a:t>cId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LOCAL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r>
              <a:rPr lang="en-US" sz="1400" dirty="0" err="1">
                <a:latin typeface="Consolas" panose="020B0609020204030204" pitchFamily="49" charset="0"/>
              </a:rPr>
              <a:t>cId</a:t>
            </a:r>
            <a:r>
              <a:rPr lang="en-US" sz="1400" dirty="0">
                <a:latin typeface="Consolas" panose="020B0609020204030204" pitchFamily="49" charset="0"/>
              </a:rPr>
              <a:t> = EVL(</a:t>
            </a:r>
            <a:r>
              <a:rPr lang="en-US" sz="1400" dirty="0" err="1">
                <a:latin typeface="Consolas" panose="020B0609020204030204" pitchFamily="49" charset="0"/>
              </a:rPr>
              <a:t>cId,This.cId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IF NOT EMPTY(</a:t>
            </a:r>
            <a:r>
              <a:rPr lang="en-US" sz="1400" dirty="0" err="1">
                <a:latin typeface="Consolas" panose="020B0609020204030204" pitchFamily="49" charset="0"/>
              </a:rPr>
              <a:t>cId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TRY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lUsed</a:t>
            </a:r>
            <a:r>
              <a:rPr lang="en-US" sz="1400" dirty="0">
                <a:latin typeface="Consolas" panose="020B0609020204030204" pitchFamily="49" charset="0"/>
              </a:rPr>
              <a:t> = </a:t>
            </a:r>
            <a:r>
              <a:rPr lang="en-US" sz="1400" dirty="0" err="1">
                <a:latin typeface="Consolas" panose="020B0609020204030204" pitchFamily="49" charset="0"/>
              </a:rPr>
              <a:t>This.OpenToDos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LOCATE FOR id = </a:t>
            </a:r>
            <a:r>
              <a:rPr lang="en-US" sz="1400" dirty="0" err="1">
                <a:latin typeface="Consolas" panose="020B0609020204030204" pitchFamily="49" charset="0"/>
              </a:rPr>
              <a:t>cId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IF FOUND()</a:t>
            </a:r>
          </a:p>
          <a:p>
            <a:pPr marL="0" indent="0">
              <a:spcBef>
                <a:spcPts val="0"/>
              </a:spcBef>
              <a:buNone/>
            </a:pPr>
            <a:r>
              <a:rPr lang="en-US" sz="1400" dirty="0">
                <a:latin typeface="Consolas" panose="020B0609020204030204" pitchFamily="49" charset="0"/>
              </a:rPr>
              <a:t>      SCATTER NAME </a:t>
            </a:r>
            <a:r>
              <a:rPr lang="en-US" sz="1400" dirty="0" err="1">
                <a:latin typeface="Consolas" panose="020B0609020204030204" pitchFamily="49" charset="0"/>
              </a:rPr>
              <a:t>This.oData</a:t>
            </a:r>
            <a:r>
              <a:rPr lang="en-US" sz="1400" dirty="0">
                <a:latin typeface="Consolas" panose="020B0609020204030204" pitchFamily="49" charset="0"/>
              </a:rPr>
              <a:t> MEMO</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This.cId</a:t>
            </a:r>
            <a:r>
              <a:rPr lang="en-US" sz="1400" dirty="0">
                <a:latin typeface="Consolas" panose="020B0609020204030204" pitchFamily="49" charset="0"/>
              </a:rPr>
              <a:t> = </a:t>
            </a:r>
            <a:r>
              <a:rPr lang="en-US" sz="1400" dirty="0" err="1">
                <a:latin typeface="Consolas" panose="020B0609020204030204" pitchFamily="49" charset="0"/>
              </a:rPr>
              <a:t>cId</a:t>
            </a:r>
            <a:r>
              <a:rPr lang="en-US" sz="1400" dirty="0">
                <a:latin typeface="Consolas" panose="020B0609020204030204" pitchFamily="49" charset="0"/>
              </a:rPr>
              <a:t>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This.lLoaded</a:t>
            </a:r>
            <a:r>
              <a:rPr lang="en-US" sz="1400" dirty="0">
                <a:latin typeface="Consolas" panose="020B0609020204030204" pitchFamily="49" charset="0"/>
              </a:rPr>
              <a:t> = .t.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This.lNew</a:t>
            </a:r>
            <a:r>
              <a:rPr lang="en-US" sz="1400" dirty="0">
                <a:latin typeface="Consolas" panose="020B0609020204030204" pitchFamily="49" charset="0"/>
              </a:rPr>
              <a:t> = .f.</a:t>
            </a:r>
          </a:p>
          <a:p>
            <a:pPr marL="0" indent="0">
              <a:spcBef>
                <a:spcPts val="0"/>
              </a:spcBef>
              <a:buNone/>
            </a:pPr>
            <a:r>
              <a:rPr lang="en-US" sz="1400" dirty="0">
                <a:latin typeface="Consolas" panose="020B0609020204030204" pitchFamily="49" charset="0"/>
              </a:rPr>
              <a:t>    ENDIF</a:t>
            </a:r>
          </a:p>
          <a:p>
            <a:pPr marL="0" indent="0">
              <a:spcBef>
                <a:spcPts val="0"/>
              </a:spcBef>
              <a:buNone/>
            </a:pPr>
            <a:r>
              <a:rPr lang="en-US" sz="1400" dirty="0">
                <a:latin typeface="Consolas" panose="020B0609020204030204" pitchFamily="49" charset="0"/>
              </a:rPr>
              <a:t>  CATCH TO </a:t>
            </a:r>
            <a:r>
              <a:rPr lang="en-US" sz="1400" dirty="0" err="1">
                <a:latin typeface="Consolas" panose="020B0609020204030204" pitchFamily="49" charset="0"/>
              </a:rPr>
              <a:t>oEx</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This.oException</a:t>
            </a:r>
            <a:r>
              <a:rPr lang="en-US" sz="1400" dirty="0">
                <a:latin typeface="Consolas" panose="020B0609020204030204" pitchFamily="49" charset="0"/>
              </a:rPr>
              <a:t> = </a:t>
            </a:r>
            <a:r>
              <a:rPr lang="en-US" sz="1400" dirty="0" err="1">
                <a:latin typeface="Consolas" panose="020B0609020204030204" pitchFamily="49" charset="0"/>
              </a:rPr>
              <a:t>oEx</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FINALLY</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This.CloseTodos</a:t>
            </a:r>
            <a:r>
              <a:rPr lang="en-US" sz="1400" dirty="0">
                <a:latin typeface="Consolas" panose="020B0609020204030204" pitchFamily="49" charset="0"/>
              </a:rPr>
              <a:t>(</a:t>
            </a:r>
            <a:r>
              <a:rPr lang="en-US" sz="1400" dirty="0" err="1">
                <a:latin typeface="Consolas" panose="020B0609020204030204" pitchFamily="49" charset="0"/>
              </a:rPr>
              <a:t>lUsed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ENDTRY</a:t>
            </a:r>
          </a:p>
          <a:p>
            <a:pPr marL="0" indent="0">
              <a:spcBef>
                <a:spcPts val="0"/>
              </a:spcBef>
              <a:buNone/>
            </a:pPr>
            <a:r>
              <a:rPr lang="en-US" sz="1400" dirty="0">
                <a:latin typeface="Consolas" panose="020B0609020204030204" pitchFamily="49" charset="0"/>
              </a:rPr>
              <a:t>ENDIF </a:t>
            </a:r>
          </a:p>
          <a:p>
            <a:pPr marL="0" indent="0">
              <a:spcBef>
                <a:spcPts val="0"/>
              </a:spcBef>
              <a:buNone/>
            </a:pPr>
            <a:r>
              <a:rPr lang="en-US" sz="1400" dirty="0">
                <a:latin typeface="Consolas" panose="020B0609020204030204" pitchFamily="49" charset="0"/>
              </a:rPr>
              <a:t>RETURN </a:t>
            </a:r>
            <a:r>
              <a:rPr lang="en-US" sz="1400" dirty="0" err="1">
                <a:latin typeface="Consolas" panose="020B0609020204030204" pitchFamily="49" charset="0"/>
              </a:rPr>
              <a:t>This.lLoaded</a:t>
            </a:r>
            <a:endParaRPr lang="en-US" sz="14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7161212" y="1371600"/>
            <a:ext cx="4876800"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400" dirty="0">
                <a:latin typeface="Consolas" panose="020B0609020204030204" pitchFamily="49" charset="0"/>
              </a:rPr>
              <a:t>PUBLIC FUNCTION load(</a:t>
            </a:r>
            <a:r>
              <a:rPr lang="en-US" sz="1400" dirty="0" err="1">
                <a:latin typeface="Consolas" panose="020B0609020204030204" pitchFamily="49" charset="0"/>
              </a:rPr>
              <a:t>cId</a:t>
            </a:r>
            <a:r>
              <a:rPr lang="en-US" sz="1400" dirty="0">
                <a:latin typeface="Consolas" panose="020B0609020204030204" pitchFamily="49" charset="0"/>
              </a:rPr>
              <a:t> AS String) AS Boolean</a:t>
            </a:r>
          </a:p>
          <a:p>
            <a:pPr marL="0" indent="0">
              <a:spcBef>
                <a:spcPts val="0"/>
              </a:spcBef>
              <a:buNone/>
            </a:pPr>
            <a:r>
              <a:rPr lang="en-US" sz="1400" dirty="0">
                <a:latin typeface="Consolas" panose="020B0609020204030204" pitchFamily="49" charset="0"/>
              </a:rPr>
              <a:t>  var </a:t>
            </a:r>
            <a:r>
              <a:rPr lang="en-US" sz="1400" dirty="0" err="1">
                <a:latin typeface="Consolas" panose="020B0609020204030204" pitchFamily="49" charset="0"/>
              </a:rPr>
              <a:t>lReturn</a:t>
            </a:r>
            <a:r>
              <a:rPr lang="en-US" sz="1400" dirty="0">
                <a:latin typeface="Consolas" panose="020B0609020204030204" pitchFamily="49" charset="0"/>
              </a:rPr>
              <a:t> = False</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This.openToDos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SET EXACT OFF</a:t>
            </a:r>
          </a:p>
          <a:p>
            <a:pPr marL="0" indent="0">
              <a:spcBef>
                <a:spcPts val="0"/>
              </a:spcBef>
              <a:buNone/>
            </a:pPr>
            <a:r>
              <a:rPr lang="en-US" sz="1400" dirty="0">
                <a:latin typeface="Consolas" panose="020B0609020204030204" pitchFamily="49" charset="0"/>
              </a:rPr>
              <a:t>  GO TOP</a:t>
            </a:r>
          </a:p>
          <a:p>
            <a:pPr marL="0" indent="0">
              <a:spcBef>
                <a:spcPts val="0"/>
              </a:spcBef>
              <a:buNone/>
            </a:pPr>
            <a:r>
              <a:rPr lang="en-US" sz="1400" dirty="0">
                <a:latin typeface="Consolas" panose="020B0609020204030204" pitchFamily="49" charset="0"/>
              </a:rPr>
              <a:t>  LOCATE FOR ToDos.id = </a:t>
            </a:r>
            <a:r>
              <a:rPr lang="en-US" sz="1400" dirty="0" err="1">
                <a:latin typeface="Consolas" panose="020B0609020204030204" pitchFamily="49" charset="0"/>
              </a:rPr>
              <a:t>cId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lReturn</a:t>
            </a:r>
            <a:r>
              <a:rPr lang="en-US" sz="1400" dirty="0">
                <a:latin typeface="Consolas" panose="020B0609020204030204" pitchFamily="49" charset="0"/>
              </a:rPr>
              <a:t> = FOUND()</a:t>
            </a:r>
          </a:p>
          <a:p>
            <a:pPr marL="0" indent="0">
              <a:spcBef>
                <a:spcPts val="0"/>
              </a:spcBef>
              <a:buNone/>
            </a:pPr>
            <a:r>
              <a:rPr lang="en-US" sz="1400" dirty="0">
                <a:latin typeface="Consolas" panose="020B0609020204030204" pitchFamily="49" charset="0"/>
              </a:rPr>
              <a:t>  IF </a:t>
            </a:r>
            <a:r>
              <a:rPr lang="en-US" sz="1400" dirty="0" err="1">
                <a:latin typeface="Consolas" panose="020B0609020204030204" pitchFamily="49" charset="0"/>
              </a:rPr>
              <a:t>lReturn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This.id = ToDos.id</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This.title</a:t>
            </a:r>
            <a:r>
              <a:rPr lang="en-US" sz="1400" dirty="0">
                <a:latin typeface="Consolas" panose="020B0609020204030204" pitchFamily="49" charset="0"/>
              </a:rPr>
              <a:t> = </a:t>
            </a:r>
            <a:r>
              <a:rPr lang="en-US" sz="1400" dirty="0" err="1">
                <a:latin typeface="Consolas" panose="020B0609020204030204" pitchFamily="49" charset="0"/>
              </a:rPr>
              <a:t>ToDos.title</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This.descript</a:t>
            </a:r>
            <a:r>
              <a:rPr lang="en-US" sz="1400" dirty="0">
                <a:latin typeface="Consolas" panose="020B0609020204030204" pitchFamily="49" charset="0"/>
              </a:rPr>
              <a:t> = </a:t>
            </a:r>
            <a:r>
              <a:rPr lang="en-US" sz="1400" dirty="0" err="1">
                <a:latin typeface="Consolas" panose="020B0609020204030204" pitchFamily="49" charset="0"/>
              </a:rPr>
              <a:t>ToDos.descript</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This.entered</a:t>
            </a:r>
            <a:r>
              <a:rPr lang="en-US" sz="1400" dirty="0">
                <a:latin typeface="Consolas" panose="020B0609020204030204" pitchFamily="49" charset="0"/>
              </a:rPr>
              <a:t> = </a:t>
            </a:r>
            <a:r>
              <a:rPr lang="en-US" sz="1400" dirty="0" err="1">
                <a:latin typeface="Consolas" panose="020B0609020204030204" pitchFamily="49" charset="0"/>
              </a:rPr>
              <a:t>Todos.entered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This.completed</a:t>
            </a:r>
            <a:r>
              <a:rPr lang="en-US" sz="1400" dirty="0">
                <a:latin typeface="Consolas" panose="020B0609020204030204" pitchFamily="49" charset="0"/>
              </a:rPr>
              <a:t> = </a:t>
            </a:r>
            <a:r>
              <a:rPr lang="en-US" sz="1400" dirty="0" err="1">
                <a:latin typeface="Consolas" panose="020B0609020204030204" pitchFamily="49" charset="0"/>
              </a:rPr>
              <a:t>ToDos.completed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else</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This.clear</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ENDIF         </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This.CloseToDos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return </a:t>
            </a:r>
            <a:r>
              <a:rPr lang="en-US" sz="1400" dirty="0" err="1">
                <a:latin typeface="Consolas" panose="020B0609020204030204" pitchFamily="49" charset="0"/>
              </a:rPr>
              <a:t>lReturn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END FUNCTION</a:t>
            </a:r>
          </a:p>
        </p:txBody>
      </p:sp>
      <p:sp>
        <p:nvSpPr>
          <p:cNvPr id="2" name="Arrow: Right 1">
            <a:extLst>
              <a:ext uri="{FF2B5EF4-FFF2-40B4-BE49-F238E27FC236}">
                <a16:creationId xmlns:a16="http://schemas.microsoft.com/office/drawing/2014/main" id="{D7D615FA-5A7E-4FF5-BAFF-79576E623271}"/>
              </a:ext>
            </a:extLst>
          </p:cNvPr>
          <p:cNvSpPr/>
          <p:nvPr/>
        </p:nvSpPr>
        <p:spPr>
          <a:xfrm>
            <a:off x="6094412" y="3453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45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XToDo.Save</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751012" y="1371600"/>
            <a:ext cx="5193792" cy="4648192"/>
          </a:xfrm>
        </p:spPr>
        <p:txBody>
          <a:bodyPr/>
          <a:lstStyle/>
          <a:p>
            <a:pPr marL="0" indent="0">
              <a:spcBef>
                <a:spcPts val="0"/>
              </a:spcBef>
              <a:buNone/>
            </a:pPr>
            <a:r>
              <a:rPr lang="en-US" sz="1200" dirty="0">
                <a:latin typeface="Consolas" panose="020B0609020204030204" pitchFamily="49" charset="0"/>
              </a:rPr>
              <a:t>PROCEDURE Save</a:t>
            </a:r>
          </a:p>
          <a:p>
            <a:pPr marL="0" indent="0">
              <a:spcBef>
                <a:spcPts val="0"/>
              </a:spcBef>
              <a:buNone/>
            </a:pPr>
            <a:r>
              <a:rPr lang="en-US" sz="1200" dirty="0">
                <a:latin typeface="Consolas" panose="020B0609020204030204" pitchFamily="49" charset="0"/>
              </a:rPr>
              <a:t>  LOCAL </a:t>
            </a:r>
            <a:r>
              <a:rPr lang="en-US" sz="1200" dirty="0" err="1">
                <a:latin typeface="Consolas" panose="020B0609020204030204" pitchFamily="49" charset="0"/>
              </a:rPr>
              <a:t>lUsed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This.lSaved</a:t>
            </a:r>
            <a:r>
              <a:rPr lang="en-US" sz="1200" dirty="0">
                <a:latin typeface="Consolas" panose="020B0609020204030204" pitchFamily="49" charset="0"/>
              </a:rPr>
              <a:t> = .F.</a:t>
            </a:r>
          </a:p>
          <a:p>
            <a:pPr marL="0" indent="0">
              <a:spcBef>
                <a:spcPts val="0"/>
              </a:spcBef>
              <a:buNone/>
            </a:pPr>
            <a:r>
              <a:rPr lang="en-US" sz="1200" dirty="0">
                <a:latin typeface="Consolas" panose="020B0609020204030204" pitchFamily="49" charset="0"/>
              </a:rPr>
              <a:t>  TRY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lUsed</a:t>
            </a:r>
            <a:r>
              <a:rPr lang="en-US" sz="1200" dirty="0">
                <a:latin typeface="Consolas" panose="020B0609020204030204" pitchFamily="49" charset="0"/>
              </a:rPr>
              <a:t> = </a:t>
            </a:r>
            <a:r>
              <a:rPr lang="en-US" sz="1200" dirty="0" err="1">
                <a:latin typeface="Consolas" panose="020B0609020204030204" pitchFamily="49" charset="0"/>
              </a:rPr>
              <a:t>This.OpenToDos</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IF </a:t>
            </a:r>
            <a:r>
              <a:rPr lang="en-US" sz="1200" dirty="0" err="1">
                <a:latin typeface="Consolas" panose="020B0609020204030204" pitchFamily="49" charset="0"/>
              </a:rPr>
              <a:t>This.lNew</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LOCAL </a:t>
            </a:r>
            <a:r>
              <a:rPr lang="en-US" sz="1200" dirty="0" err="1">
                <a:latin typeface="Consolas" panose="020B0609020204030204" pitchFamily="49" charset="0"/>
              </a:rPr>
              <a:t>oGUID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oGUID</a:t>
            </a:r>
            <a:r>
              <a:rPr lang="en-US" sz="1200" dirty="0">
                <a:latin typeface="Consolas" panose="020B0609020204030204" pitchFamily="49" charset="0"/>
              </a:rPr>
              <a:t> = </a:t>
            </a:r>
            <a:r>
              <a:rPr lang="en-US" sz="1200" dirty="0" err="1">
                <a:latin typeface="Consolas" panose="020B0609020204030204" pitchFamily="49" charset="0"/>
              </a:rPr>
              <a:t>CreateObject</a:t>
            </a:r>
            <a:r>
              <a:rPr lang="en-US" sz="1200" dirty="0">
                <a:latin typeface="Consolas" panose="020B0609020204030204" pitchFamily="49" charset="0"/>
              </a:rPr>
              <a:t>("</a:t>
            </a:r>
            <a:r>
              <a:rPr lang="en-US" sz="1200" dirty="0" err="1">
                <a:latin typeface="Consolas" panose="020B0609020204030204" pitchFamily="49" charset="0"/>
              </a:rPr>
              <a:t>scriptlet.typelib</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This.oData.Id</a:t>
            </a:r>
            <a:r>
              <a:rPr lang="en-US" sz="1200" dirty="0">
                <a:latin typeface="Consolas" panose="020B0609020204030204" pitchFamily="49" charset="0"/>
              </a:rPr>
              <a:t> = </a:t>
            </a:r>
            <a:r>
              <a:rPr lang="en-US" sz="1200" dirty="0" err="1">
                <a:latin typeface="Consolas" panose="020B0609020204030204" pitchFamily="49" charset="0"/>
              </a:rPr>
              <a:t>Strextract</a:t>
            </a:r>
            <a:r>
              <a:rPr lang="en-US" sz="1200" dirty="0">
                <a:latin typeface="Consolas" panose="020B0609020204030204" pitchFamily="49" charset="0"/>
              </a:rPr>
              <a:t>(</a:t>
            </a:r>
            <a:r>
              <a:rPr lang="en-US" sz="1200" dirty="0" err="1">
                <a:latin typeface="Consolas" panose="020B0609020204030204" pitchFamily="49" charset="0"/>
              </a:rPr>
              <a:t>oGUID.GUID</a:t>
            </a:r>
            <a:r>
              <a:rPr lang="en-US" sz="1200" dirty="0">
                <a:latin typeface="Consolas" panose="020B0609020204030204" pitchFamily="49" charset="0"/>
              </a:rPr>
              <a:t>, "{", "}"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This.oData.Entered</a:t>
            </a:r>
            <a:r>
              <a:rPr lang="en-US" sz="1200" dirty="0">
                <a:latin typeface="Consolas" panose="020B0609020204030204" pitchFamily="49" charset="0"/>
              </a:rPr>
              <a:t> = DATETIME()</a:t>
            </a:r>
          </a:p>
          <a:p>
            <a:pPr marL="0" indent="0">
              <a:spcBef>
                <a:spcPts val="0"/>
              </a:spcBef>
              <a:buNone/>
            </a:pPr>
            <a:r>
              <a:rPr lang="en-US" sz="1200" dirty="0">
                <a:latin typeface="Consolas" panose="020B0609020204030204" pitchFamily="49" charset="0"/>
              </a:rPr>
              <a:t>      INSERT INTO </a:t>
            </a:r>
            <a:r>
              <a:rPr lang="en-US" sz="1200" dirty="0" err="1">
                <a:latin typeface="Consolas" panose="020B0609020204030204" pitchFamily="49" charset="0"/>
              </a:rPr>
              <a:t>ToDos</a:t>
            </a:r>
            <a:r>
              <a:rPr lang="en-US" sz="1200" dirty="0">
                <a:latin typeface="Consolas" panose="020B0609020204030204" pitchFamily="49" charset="0"/>
              </a:rPr>
              <a:t> FROM NAME </a:t>
            </a:r>
            <a:r>
              <a:rPr lang="en-US" sz="1200" dirty="0" err="1">
                <a:latin typeface="Consolas" panose="020B0609020204030204" pitchFamily="49" charset="0"/>
              </a:rPr>
              <a:t>This.oData</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This.cId</a:t>
            </a:r>
            <a:r>
              <a:rPr lang="en-US" sz="1200" dirty="0">
                <a:latin typeface="Consolas" panose="020B0609020204030204" pitchFamily="49" charset="0"/>
              </a:rPr>
              <a:t> = </a:t>
            </a:r>
            <a:r>
              <a:rPr lang="en-US" sz="1200" dirty="0" err="1">
                <a:latin typeface="Consolas" panose="020B0609020204030204" pitchFamily="49" charset="0"/>
              </a:rPr>
              <a:t>This.oData.Id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ELSE</a:t>
            </a:r>
          </a:p>
          <a:p>
            <a:pPr marL="0" indent="0">
              <a:spcBef>
                <a:spcPts val="0"/>
              </a:spcBef>
              <a:buNone/>
            </a:pPr>
            <a:r>
              <a:rPr lang="en-US" sz="1200" dirty="0">
                <a:latin typeface="Consolas" panose="020B0609020204030204" pitchFamily="49" charset="0"/>
              </a:rPr>
              <a:t>      LOCATE FOR id = </a:t>
            </a:r>
            <a:r>
              <a:rPr lang="en-US" sz="1200" dirty="0" err="1">
                <a:latin typeface="Consolas" panose="020B0609020204030204" pitchFamily="49" charset="0"/>
              </a:rPr>
              <a:t>This.cId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GATHER NAME </a:t>
            </a:r>
            <a:r>
              <a:rPr lang="en-US" sz="1200" dirty="0" err="1">
                <a:latin typeface="Consolas" panose="020B0609020204030204" pitchFamily="49" charset="0"/>
              </a:rPr>
              <a:t>This.oData</a:t>
            </a:r>
            <a:r>
              <a:rPr lang="en-US" sz="1200" dirty="0">
                <a:latin typeface="Consolas" panose="020B0609020204030204" pitchFamily="49" charset="0"/>
              </a:rPr>
              <a:t> MEMO</a:t>
            </a:r>
          </a:p>
          <a:p>
            <a:pPr marL="0" indent="0">
              <a:spcBef>
                <a:spcPts val="0"/>
              </a:spcBef>
              <a:buNone/>
            </a:pPr>
            <a:r>
              <a:rPr lang="en-US" sz="1200" dirty="0">
                <a:latin typeface="Consolas" panose="020B0609020204030204" pitchFamily="49" charset="0"/>
              </a:rPr>
              <a:t>    ENDIF</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This.lSaved</a:t>
            </a:r>
            <a:r>
              <a:rPr lang="en-US" sz="1200" dirty="0">
                <a:latin typeface="Consolas" panose="020B0609020204030204" pitchFamily="49" charset="0"/>
              </a:rPr>
              <a:t> = .t.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This.lNew</a:t>
            </a:r>
            <a:r>
              <a:rPr lang="en-US" sz="1200" dirty="0">
                <a:latin typeface="Consolas" panose="020B0609020204030204" pitchFamily="49" charset="0"/>
              </a:rPr>
              <a:t> = .f.</a:t>
            </a:r>
          </a:p>
          <a:p>
            <a:pPr marL="0" indent="0">
              <a:spcBef>
                <a:spcPts val="0"/>
              </a:spcBef>
              <a:buNone/>
            </a:pPr>
            <a:r>
              <a:rPr lang="en-US" sz="1200" dirty="0">
                <a:latin typeface="Consolas" panose="020B0609020204030204" pitchFamily="49" charset="0"/>
              </a:rPr>
              <a:t>  CATCH TO </a:t>
            </a:r>
            <a:r>
              <a:rPr lang="en-US" sz="1200" dirty="0" err="1">
                <a:latin typeface="Consolas" panose="020B0609020204030204" pitchFamily="49" charset="0"/>
              </a:rPr>
              <a:t>oEx</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This.oException</a:t>
            </a:r>
            <a:r>
              <a:rPr lang="en-US" sz="1200" dirty="0">
                <a:latin typeface="Consolas" panose="020B0609020204030204" pitchFamily="49" charset="0"/>
              </a:rPr>
              <a:t> = </a:t>
            </a:r>
            <a:r>
              <a:rPr lang="en-US" sz="1200" dirty="0" err="1">
                <a:latin typeface="Consolas" panose="020B0609020204030204" pitchFamily="49" charset="0"/>
              </a:rPr>
              <a:t>oEx</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FINALLY</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This.CloseTodos</a:t>
            </a:r>
            <a:r>
              <a:rPr lang="en-US" sz="1200" dirty="0">
                <a:latin typeface="Consolas" panose="020B0609020204030204" pitchFamily="49" charset="0"/>
              </a:rPr>
              <a:t>(</a:t>
            </a:r>
            <a:r>
              <a:rPr lang="en-US" sz="1200" dirty="0" err="1">
                <a:latin typeface="Consolas" panose="020B0609020204030204" pitchFamily="49" charset="0"/>
              </a:rPr>
              <a:t>lUsed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ENDTRY </a:t>
            </a:r>
          </a:p>
          <a:p>
            <a:pPr marL="0" indent="0">
              <a:spcBef>
                <a:spcPts val="0"/>
              </a:spcBef>
              <a:buNone/>
            </a:pPr>
            <a:r>
              <a:rPr lang="en-US" sz="1200" dirty="0">
                <a:latin typeface="Consolas" panose="020B0609020204030204" pitchFamily="49" charset="0"/>
              </a:rPr>
              <a:t>RETURN </a:t>
            </a:r>
            <a:r>
              <a:rPr lang="en-US" sz="1200" dirty="0" err="1">
                <a:latin typeface="Consolas" panose="020B0609020204030204" pitchFamily="49" charset="0"/>
              </a:rPr>
              <a:t>This.lSaved</a:t>
            </a:r>
            <a:endParaRPr lang="en-US" sz="11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7161212" y="1371600"/>
            <a:ext cx="4876800"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200" dirty="0">
                <a:latin typeface="Consolas" panose="020B0609020204030204" pitchFamily="49" charset="0"/>
              </a:rPr>
              <a:t> </a:t>
            </a:r>
            <a:r>
              <a:rPr lang="en-US" sz="1100" dirty="0">
                <a:latin typeface="Consolas" panose="020B0609020204030204" pitchFamily="49" charset="0"/>
              </a:rPr>
              <a:t>PUBLIC FUNCTION SAVE() AS Boolean</a:t>
            </a:r>
          </a:p>
          <a:p>
            <a:pPr marL="0" indent="0">
              <a:spcBef>
                <a:spcPts val="0"/>
              </a:spcBef>
              <a:buNone/>
            </a:pPr>
            <a:r>
              <a:rPr lang="en-US" sz="1100" dirty="0">
                <a:latin typeface="Consolas" panose="020B0609020204030204" pitchFamily="49" charset="0"/>
              </a:rPr>
              <a:t>   LOCAL </a:t>
            </a:r>
            <a:r>
              <a:rPr lang="en-US" sz="1100" dirty="0" err="1">
                <a:latin typeface="Consolas" panose="020B0609020204030204" pitchFamily="49" charset="0"/>
              </a:rPr>
              <a:t>lSaved</a:t>
            </a:r>
            <a:r>
              <a:rPr lang="en-US" sz="1100" dirty="0">
                <a:latin typeface="Consolas" panose="020B0609020204030204" pitchFamily="49" charset="0"/>
              </a:rPr>
              <a:t> AS Boolean (… et al)</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cId</a:t>
            </a:r>
            <a:r>
              <a:rPr lang="en-US" sz="1100" dirty="0">
                <a:latin typeface="Consolas" panose="020B0609020204030204" pitchFamily="49" charset="0"/>
              </a:rPr>
              <a:t> = This.id</a:t>
            </a:r>
          </a:p>
          <a:p>
            <a:pPr marL="0" indent="0">
              <a:spcBef>
                <a:spcPts val="0"/>
              </a:spcBef>
              <a:buNone/>
            </a:pPr>
            <a:r>
              <a:rPr lang="en-US" sz="1100" dirty="0">
                <a:latin typeface="Consolas" panose="020B0609020204030204" pitchFamily="49" charset="0"/>
              </a:rPr>
              <a:t>   TRY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This.openToDos</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LOCATE FOR ToDos.ID = </a:t>
            </a:r>
            <a:r>
              <a:rPr lang="en-US" sz="1100" dirty="0" err="1">
                <a:latin typeface="Consolas" panose="020B0609020204030204" pitchFamily="49" charset="0"/>
              </a:rPr>
              <a:t>cId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lReturn</a:t>
            </a:r>
            <a:r>
              <a:rPr lang="en-US" sz="1100" dirty="0">
                <a:latin typeface="Consolas" panose="020B0609020204030204" pitchFamily="49" charset="0"/>
              </a:rPr>
              <a:t> = FOUND()</a:t>
            </a:r>
          </a:p>
          <a:p>
            <a:pPr marL="0" indent="0">
              <a:spcBef>
                <a:spcPts val="0"/>
              </a:spcBef>
              <a:buNone/>
            </a:pPr>
            <a:r>
              <a:rPr lang="en-US" sz="1100" dirty="0">
                <a:latin typeface="Consolas" panose="020B0609020204030204" pitchFamily="49" charset="0"/>
              </a:rPr>
              <a:t>      IF NOT </a:t>
            </a:r>
            <a:r>
              <a:rPr lang="en-US" sz="1100" dirty="0" err="1">
                <a:latin typeface="Consolas" panose="020B0609020204030204" pitchFamily="49" charset="0"/>
              </a:rPr>
              <a:t>lReturn</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APPEND BLANK</a:t>
            </a:r>
          </a:p>
          <a:p>
            <a:pPr marL="0" indent="0">
              <a:spcBef>
                <a:spcPts val="0"/>
              </a:spcBef>
              <a:buNone/>
            </a:pPr>
            <a:r>
              <a:rPr lang="en-US" sz="1100" dirty="0">
                <a:latin typeface="Consolas" panose="020B0609020204030204" pitchFamily="49" charset="0"/>
              </a:rPr>
              <a:t>        REPLACE id WITH </a:t>
            </a:r>
            <a:r>
              <a:rPr lang="en-US" sz="1100" dirty="0" err="1">
                <a:latin typeface="Consolas" panose="020B0609020204030204" pitchFamily="49" charset="0"/>
              </a:rPr>
              <a:t>cId</a:t>
            </a:r>
            <a:r>
              <a:rPr lang="en-US" sz="1100" dirty="0">
                <a:latin typeface="Consolas" panose="020B0609020204030204" pitchFamily="49" charset="0"/>
              </a:rPr>
              <a:t>, Entered WITH </a:t>
            </a:r>
            <a:r>
              <a:rPr lang="en-US" sz="1100" dirty="0" err="1">
                <a:latin typeface="Consolas" panose="020B0609020204030204" pitchFamily="49" charset="0"/>
              </a:rPr>
              <a:t>DateTime.Now</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ENDIF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cTitle</a:t>
            </a:r>
            <a:r>
              <a:rPr lang="en-US" sz="1100" dirty="0">
                <a:latin typeface="Consolas" panose="020B0609020204030204" pitchFamily="49" charset="0"/>
              </a:rPr>
              <a:t> = </a:t>
            </a:r>
            <a:r>
              <a:rPr lang="en-US" sz="1100" dirty="0" err="1">
                <a:latin typeface="Consolas" panose="020B0609020204030204" pitchFamily="49" charset="0"/>
              </a:rPr>
              <a:t>This.title</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cDescript</a:t>
            </a:r>
            <a:r>
              <a:rPr lang="en-US" sz="1100" dirty="0">
                <a:latin typeface="Consolas" panose="020B0609020204030204" pitchFamily="49" charset="0"/>
              </a:rPr>
              <a:t> = </a:t>
            </a:r>
            <a:r>
              <a:rPr lang="en-US" sz="1100" dirty="0" err="1">
                <a:latin typeface="Consolas" panose="020B0609020204030204" pitchFamily="49" charset="0"/>
              </a:rPr>
              <a:t>This.descript</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lCompleted</a:t>
            </a:r>
            <a:r>
              <a:rPr lang="en-US" sz="1100" dirty="0">
                <a:latin typeface="Consolas" panose="020B0609020204030204" pitchFamily="49" charset="0"/>
              </a:rPr>
              <a:t> = </a:t>
            </a:r>
            <a:r>
              <a:rPr lang="en-US" sz="1100" dirty="0" err="1">
                <a:latin typeface="Consolas" panose="020B0609020204030204" pitchFamily="49" charset="0"/>
              </a:rPr>
              <a:t>This.completed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IF RLOCK()</a:t>
            </a:r>
          </a:p>
          <a:p>
            <a:pPr marL="0" indent="0">
              <a:spcBef>
                <a:spcPts val="0"/>
              </a:spcBef>
              <a:buNone/>
            </a:pPr>
            <a:r>
              <a:rPr lang="en-US" sz="1100" dirty="0">
                <a:latin typeface="Consolas" panose="020B0609020204030204" pitchFamily="49" charset="0"/>
              </a:rPr>
              <a:t>          REPLACE Title WITH </a:t>
            </a:r>
            <a:r>
              <a:rPr lang="en-US" sz="1100" dirty="0" err="1">
                <a:latin typeface="Consolas" panose="020B0609020204030204" pitchFamily="49" charset="0"/>
              </a:rPr>
              <a:t>cTitle</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Descript WITH </a:t>
            </a:r>
            <a:r>
              <a:rPr lang="en-US" sz="1100" dirty="0" err="1">
                <a:latin typeface="Consolas" panose="020B0609020204030204" pitchFamily="49" charset="0"/>
              </a:rPr>
              <a:t>cDescript</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Completed WITH </a:t>
            </a:r>
            <a:r>
              <a:rPr lang="en-US" sz="1100" dirty="0" err="1">
                <a:latin typeface="Consolas" panose="020B0609020204030204" pitchFamily="49" charset="0"/>
              </a:rPr>
              <a:t>lCompleted</a:t>
            </a: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isEditing</a:t>
            </a:r>
            <a:r>
              <a:rPr lang="en-US" sz="1100" dirty="0">
                <a:latin typeface="Consolas" panose="020B0609020204030204" pitchFamily="49" charset="0"/>
              </a:rPr>
              <a:t> WITH .f.</a:t>
            </a:r>
          </a:p>
          <a:p>
            <a:pPr marL="0" indent="0">
              <a:spcBef>
                <a:spcPts val="0"/>
              </a:spcBef>
              <a:buNone/>
            </a:pPr>
            <a:r>
              <a:rPr lang="en-US" sz="1100" dirty="0">
                <a:latin typeface="Consolas" panose="020B0609020204030204" pitchFamily="49" charset="0"/>
              </a:rPr>
              <a:t>         UNLOCK</a:t>
            </a:r>
          </a:p>
          <a:p>
            <a:pPr marL="0" indent="0">
              <a:spcBef>
                <a:spcPts val="0"/>
              </a:spcBef>
              <a:buNone/>
            </a:pPr>
            <a:r>
              <a:rPr lang="en-US" sz="1100" dirty="0">
                <a:latin typeface="Consolas" panose="020B0609020204030204" pitchFamily="49" charset="0"/>
              </a:rPr>
              <a:t>       ENDIF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This.isNew</a:t>
            </a:r>
            <a:r>
              <a:rPr lang="en-US" sz="1100" dirty="0">
                <a:latin typeface="Consolas" panose="020B0609020204030204" pitchFamily="49" charset="0"/>
              </a:rPr>
              <a:t> = .f.</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lSaved</a:t>
            </a:r>
            <a:r>
              <a:rPr lang="en-US" sz="1100" dirty="0">
                <a:latin typeface="Consolas" panose="020B0609020204030204" pitchFamily="49" charset="0"/>
              </a:rPr>
              <a:t> = .t.</a:t>
            </a:r>
          </a:p>
          <a:p>
            <a:pPr marL="0" indent="0">
              <a:spcBef>
                <a:spcPts val="0"/>
              </a:spcBef>
              <a:buNone/>
            </a:pPr>
            <a:r>
              <a:rPr lang="en-US" sz="1100" dirty="0">
                <a:latin typeface="Consolas" panose="020B0609020204030204" pitchFamily="49" charset="0"/>
              </a:rPr>
              <a:t>     CATCH</a:t>
            </a:r>
          </a:p>
          <a:p>
            <a:pPr marL="0" indent="0">
              <a:spcBef>
                <a:spcPts val="0"/>
              </a:spcBef>
              <a:buNone/>
            </a:pPr>
            <a:r>
              <a:rPr lang="en-US" sz="1100" dirty="0">
                <a:latin typeface="Consolas" panose="020B0609020204030204" pitchFamily="49" charset="0"/>
              </a:rPr>
              <a:t>     FINALLY</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This.closeToDos</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END TRY        </a:t>
            </a:r>
          </a:p>
          <a:p>
            <a:pPr marL="0" indent="0">
              <a:spcBef>
                <a:spcPts val="0"/>
              </a:spcBef>
              <a:buNone/>
            </a:pPr>
            <a:r>
              <a:rPr lang="en-US" sz="1100" dirty="0">
                <a:latin typeface="Consolas" panose="020B0609020204030204" pitchFamily="49" charset="0"/>
              </a:rPr>
              <a:t>     RETURN </a:t>
            </a:r>
            <a:r>
              <a:rPr lang="en-US" sz="1100" dirty="0" err="1">
                <a:latin typeface="Consolas" panose="020B0609020204030204" pitchFamily="49" charset="0"/>
              </a:rPr>
              <a:t>lSaved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END FUNCTION</a:t>
            </a:r>
            <a:endParaRPr lang="en-US" sz="1200" dirty="0">
              <a:latin typeface="Consolas" panose="020B0609020204030204" pitchFamily="49" charset="0"/>
            </a:endParaRPr>
          </a:p>
          <a:p>
            <a:pPr marL="0" indent="0">
              <a:spcBef>
                <a:spcPts val="0"/>
              </a:spcBef>
              <a:buNone/>
            </a:pPr>
            <a:endParaRPr lang="en-US" sz="11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6094412" y="3453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27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BBE92-AA68-482B-A6E7-BA8CBE684834}"/>
              </a:ext>
            </a:extLst>
          </p:cNvPr>
          <p:cNvSpPr>
            <a:spLocks noGrp="1"/>
          </p:cNvSpPr>
          <p:nvPr>
            <p:ph type="title"/>
          </p:nvPr>
        </p:nvSpPr>
        <p:spPr/>
        <p:txBody>
          <a:bodyPr>
            <a:normAutofit fontScale="90000"/>
          </a:bodyPr>
          <a:lstStyle/>
          <a:p>
            <a:r>
              <a:rPr lang="en-US" dirty="0"/>
              <a:t>Eric Selje</a:t>
            </a:r>
          </a:p>
        </p:txBody>
      </p:sp>
      <p:sp>
        <p:nvSpPr>
          <p:cNvPr id="4" name="Content Placeholder 3">
            <a:extLst>
              <a:ext uri="{FF2B5EF4-FFF2-40B4-BE49-F238E27FC236}">
                <a16:creationId xmlns:a16="http://schemas.microsoft.com/office/drawing/2014/main" id="{F6DFC939-36E8-4567-A94D-BC386F35EFFA}"/>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FoxPro Dev from way back</a:t>
            </a:r>
          </a:p>
          <a:p>
            <a:pPr>
              <a:buFont typeface="Wingdings" panose="05000000000000000000" pitchFamily="2" charset="2"/>
              <a:buChar char="q"/>
            </a:pPr>
            <a:r>
              <a:rPr lang="en-US" dirty="0"/>
              <a:t>Programming is my first love</a:t>
            </a:r>
          </a:p>
          <a:p>
            <a:pPr>
              <a:buFont typeface="Wingdings" panose="05000000000000000000" pitchFamily="2" charset="2"/>
              <a:buChar char="q"/>
            </a:pPr>
            <a:r>
              <a:rPr lang="en-US" dirty="0"/>
              <a:t>Currently IT Security Officer for the U.S. Courts</a:t>
            </a:r>
          </a:p>
          <a:p>
            <a:pPr>
              <a:buFont typeface="Wingdings" panose="05000000000000000000" pitchFamily="2" charset="2"/>
              <a:buChar char="q"/>
            </a:pPr>
            <a:endParaRPr lang="en-US" dirty="0"/>
          </a:p>
          <a:p>
            <a:endParaRPr lang="en-US" dirty="0"/>
          </a:p>
        </p:txBody>
      </p:sp>
      <p:pic>
        <p:nvPicPr>
          <p:cNvPr id="5" name="Picture 4" descr="A person wearing a hat&#10;&#10;Description automatically generated">
            <a:extLst>
              <a:ext uri="{FF2B5EF4-FFF2-40B4-BE49-F238E27FC236}">
                <a16:creationId xmlns:a16="http://schemas.microsoft.com/office/drawing/2014/main" id="{4F8AB380-C455-4132-8120-4BEAA78A8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2369" y="457200"/>
            <a:ext cx="1524000" cy="1524000"/>
          </a:xfrm>
          <a:prstGeom prst="rect">
            <a:avLst/>
          </a:prstGeom>
        </p:spPr>
      </p:pic>
      <p:pic>
        <p:nvPicPr>
          <p:cNvPr id="8" name="Picture 7" descr="Shape, circle&#10;&#10;Description automatically generated">
            <a:extLst>
              <a:ext uri="{FF2B5EF4-FFF2-40B4-BE49-F238E27FC236}">
                <a16:creationId xmlns:a16="http://schemas.microsoft.com/office/drawing/2014/main" id="{46716F51-6800-418B-A136-BB5E051BFA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8612" y="4038600"/>
            <a:ext cx="2812605" cy="2338387"/>
          </a:xfrm>
          <a:prstGeom prst="rect">
            <a:avLst/>
          </a:prstGeom>
        </p:spPr>
      </p:pic>
    </p:spTree>
    <p:extLst>
      <p:ext uri="{BB962C8B-B14F-4D97-AF65-F5344CB8AC3E}">
        <p14:creationId xmlns:p14="http://schemas.microsoft.com/office/powerpoint/2010/main" val="41840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B867D9-D1FF-4176-8B4C-D87193474447}"/>
              </a:ext>
            </a:extLst>
          </p:cNvPr>
          <p:cNvSpPr>
            <a:spLocks noGrp="1"/>
          </p:cNvSpPr>
          <p:nvPr>
            <p:ph type="title"/>
          </p:nvPr>
        </p:nvSpPr>
        <p:spPr/>
        <p:txBody>
          <a:bodyPr>
            <a:normAutofit fontScale="90000"/>
          </a:bodyPr>
          <a:lstStyle/>
          <a:p>
            <a:r>
              <a:rPr lang="en-US" dirty="0" err="1"/>
              <a:t>XToDo.OpenToDos</a:t>
            </a:r>
            <a:r>
              <a:rPr lang="en-US" dirty="0"/>
              <a:t>()/</a:t>
            </a:r>
            <a:r>
              <a:rPr lang="en-US" dirty="0" err="1"/>
              <a:t>CloseToDos</a:t>
            </a:r>
            <a:r>
              <a:rPr lang="en-US" dirty="0"/>
              <a:t>()</a:t>
            </a:r>
          </a:p>
        </p:txBody>
      </p:sp>
      <p:sp>
        <p:nvSpPr>
          <p:cNvPr id="7" name="Content Placeholder 6">
            <a:extLst>
              <a:ext uri="{FF2B5EF4-FFF2-40B4-BE49-F238E27FC236}">
                <a16:creationId xmlns:a16="http://schemas.microsoft.com/office/drawing/2014/main" id="{D0E391EA-1ECC-4EAD-872E-A027BC9E6797}"/>
              </a:ext>
            </a:extLst>
          </p:cNvPr>
          <p:cNvSpPr>
            <a:spLocks noGrp="1"/>
          </p:cNvSpPr>
          <p:nvPr>
            <p:ph sz="quarter" idx="10"/>
          </p:nvPr>
        </p:nvSpPr>
        <p:spPr>
          <a:xfrm>
            <a:off x="1751012" y="1371600"/>
            <a:ext cx="5193792" cy="4648192"/>
          </a:xfrm>
        </p:spPr>
        <p:txBody>
          <a:bodyPr/>
          <a:lstStyle/>
          <a:p>
            <a:pPr marL="0" indent="0">
              <a:spcBef>
                <a:spcPts val="0"/>
              </a:spcBef>
              <a:buNone/>
            </a:pPr>
            <a:r>
              <a:rPr lang="en-US" sz="1400" dirty="0">
                <a:latin typeface="Consolas" panose="020B0609020204030204" pitchFamily="49" charset="0"/>
              </a:rPr>
              <a:t>PROCEDURE </a:t>
            </a:r>
            <a:r>
              <a:rPr lang="en-US" sz="1400" dirty="0" err="1">
                <a:latin typeface="Consolas" panose="020B0609020204030204" pitchFamily="49" charset="0"/>
              </a:rPr>
              <a:t>OpenTodos</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LOCAL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r>
              <a:rPr lang="en-US" sz="1400" dirty="0" err="1">
                <a:latin typeface="Consolas" panose="020B0609020204030204" pitchFamily="49" charset="0"/>
              </a:rPr>
              <a:t>lUsed</a:t>
            </a:r>
            <a:r>
              <a:rPr lang="en-US" sz="1400" dirty="0">
                <a:latin typeface="Consolas" panose="020B0609020204030204" pitchFamily="49" charset="0"/>
              </a:rPr>
              <a:t> = USED("</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IF NOT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USE C:\DEV\XToDos\ToDos IN 0</a:t>
            </a:r>
          </a:p>
          <a:p>
            <a:pPr marL="0" indent="0">
              <a:spcBef>
                <a:spcPts val="0"/>
              </a:spcBef>
              <a:buNone/>
            </a:pPr>
            <a:r>
              <a:rPr lang="en-US" sz="1400" dirty="0">
                <a:latin typeface="Consolas" panose="020B0609020204030204" pitchFamily="49" charset="0"/>
              </a:rPr>
              <a:t>ENDIF</a:t>
            </a:r>
          </a:p>
          <a:p>
            <a:pPr marL="0" indent="0">
              <a:spcBef>
                <a:spcPts val="0"/>
              </a:spcBef>
              <a:buNone/>
            </a:pPr>
            <a:r>
              <a:rPr lang="en-US" sz="1400" dirty="0">
                <a:latin typeface="Consolas" panose="020B0609020204030204" pitchFamily="49" charset="0"/>
              </a:rPr>
              <a:t>SELECT </a:t>
            </a:r>
            <a:r>
              <a:rPr lang="en-US" sz="1400" dirty="0" err="1">
                <a:latin typeface="Consolas" panose="020B0609020204030204" pitchFamily="49" charset="0"/>
              </a:rPr>
              <a:t>ToDos</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RETURN </a:t>
            </a:r>
            <a:r>
              <a:rPr lang="en-US" sz="1400" dirty="0" err="1">
                <a:latin typeface="Consolas" panose="020B0609020204030204" pitchFamily="49" charset="0"/>
              </a:rPr>
              <a:t>lUsed</a:t>
            </a:r>
            <a:endParaRPr lang="en-US" sz="1400" dirty="0">
              <a:latin typeface="Consolas" panose="020B0609020204030204" pitchFamily="49" charset="0"/>
            </a:endParaRPr>
          </a:p>
          <a:p>
            <a:pPr marL="0" indent="0">
              <a:spcBef>
                <a:spcPts val="0"/>
              </a:spcBef>
              <a:buNone/>
            </a:pPr>
            <a:endParaRPr lang="en-US" sz="1400" dirty="0">
              <a:latin typeface="Consolas" panose="020B0609020204030204" pitchFamily="49" charset="0"/>
            </a:endParaRPr>
          </a:p>
          <a:p>
            <a:pPr marL="0" indent="0">
              <a:spcBef>
                <a:spcPts val="0"/>
              </a:spcBef>
              <a:buNone/>
            </a:pP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PROCEDURE </a:t>
            </a:r>
            <a:r>
              <a:rPr lang="en-US" sz="1400" dirty="0" err="1">
                <a:latin typeface="Consolas" panose="020B0609020204030204" pitchFamily="49" charset="0"/>
              </a:rPr>
              <a:t>CloseToDos</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LPARAMETERS </a:t>
            </a:r>
            <a:r>
              <a:rPr lang="en-US" sz="1400" dirty="0" err="1">
                <a:latin typeface="Consolas" panose="020B0609020204030204" pitchFamily="49" charset="0"/>
              </a:rPr>
              <a:t>lLeaveOpen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IF NOT </a:t>
            </a:r>
            <a:r>
              <a:rPr lang="en-US" sz="1400" dirty="0" err="1">
                <a:latin typeface="Consolas" panose="020B0609020204030204" pitchFamily="49" charset="0"/>
              </a:rPr>
              <a:t>lLeaveOpen</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USE IN SELECT("</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ENDIF</a:t>
            </a:r>
          </a:p>
          <a:p>
            <a:pPr marL="0" indent="0">
              <a:spcBef>
                <a:spcPts val="0"/>
              </a:spcBef>
              <a:buNone/>
            </a:pPr>
            <a:r>
              <a:rPr lang="en-US" sz="1400" dirty="0">
                <a:latin typeface="Consolas" panose="020B0609020204030204" pitchFamily="49" charset="0"/>
              </a:rPr>
              <a:t>RETURN NOT USED(“</a:t>
            </a:r>
            <a:r>
              <a:rPr lang="en-US" sz="1400" dirty="0" err="1">
                <a:latin typeface="Consolas" panose="020B0609020204030204" pitchFamily="49" charset="0"/>
              </a:rPr>
              <a:t>ToDos</a:t>
            </a:r>
            <a:r>
              <a:rPr lang="en-US" sz="1400" dirty="0">
                <a:latin typeface="Consolas" panose="020B0609020204030204" pitchFamily="49" charset="0"/>
              </a:rPr>
              <a:t>”)</a:t>
            </a:r>
            <a:endParaRPr lang="en-US" sz="1200" dirty="0">
              <a:latin typeface="Consolas" panose="020B0609020204030204" pitchFamily="49" charset="0"/>
            </a:endParaRPr>
          </a:p>
        </p:txBody>
      </p:sp>
      <p:sp>
        <p:nvSpPr>
          <p:cNvPr id="9" name="Content Placeholder 6">
            <a:extLst>
              <a:ext uri="{FF2B5EF4-FFF2-40B4-BE49-F238E27FC236}">
                <a16:creationId xmlns:a16="http://schemas.microsoft.com/office/drawing/2014/main" id="{B710D2DB-D0CD-4579-851B-8F88E13F97A5}"/>
              </a:ext>
            </a:extLst>
          </p:cNvPr>
          <p:cNvSpPr txBox="1">
            <a:spLocks/>
          </p:cNvSpPr>
          <p:nvPr/>
        </p:nvSpPr>
        <p:spPr>
          <a:xfrm>
            <a:off x="7161212" y="1371600"/>
            <a:ext cx="4876800" cy="4648192"/>
          </a:xfrm>
          <a:prstGeom prst="rect">
            <a:avLst/>
          </a:prstGeom>
        </p:spPr>
        <p:txBody>
          <a:bodyPr/>
          <a:lstStyle>
            <a:lvl1pPr marL="411480" indent="-411480" algn="l" defTabSz="1218987" rtl="0" eaLnBrk="1" latinLnBrk="0" hangingPunct="1">
              <a:lnSpc>
                <a:spcPct val="100000"/>
              </a:lnSpc>
              <a:spcBef>
                <a:spcPts val="1866"/>
              </a:spcBef>
              <a:buSzPct val="90000"/>
              <a:buFont typeface="Wingdings 2" panose="05020102010507070707" pitchFamily="18" charset="2"/>
              <a:buChar char=""/>
              <a:defRPr sz="2800" kern="1200">
                <a:solidFill>
                  <a:schemeClr val="tx1"/>
                </a:solidFill>
                <a:latin typeface="+mn-lt"/>
                <a:ea typeface="+mn-ea"/>
                <a:cs typeface="+mn-cs"/>
              </a:defRPr>
            </a:lvl1pPr>
            <a:lvl2pPr marL="731392" indent="-304747" algn="l" defTabSz="1218987" rtl="0" eaLnBrk="1" latinLnBrk="0" hangingPunct="1">
              <a:lnSpc>
                <a:spcPct val="100000"/>
              </a:lnSpc>
              <a:spcBef>
                <a:spcPts val="1066"/>
              </a:spcBef>
              <a:buSzPct val="100000"/>
              <a:buFont typeface="Arial" panose="020B0604020202020204" pitchFamily="34" charset="0"/>
              <a:buChar char="•"/>
              <a:defRPr sz="2400" kern="1200">
                <a:solidFill>
                  <a:schemeClr val="tx1"/>
                </a:solidFill>
                <a:latin typeface="+mn-lt"/>
                <a:ea typeface="+mn-ea"/>
                <a:cs typeface="+mn-cs"/>
              </a:defRPr>
            </a:lvl2pPr>
            <a:lvl3pPr marL="1158037" indent="-304747" algn="l" defTabSz="1218987" rtl="0" eaLnBrk="1" latinLnBrk="0" hangingPunct="1">
              <a:lnSpc>
                <a:spcPct val="100000"/>
              </a:lnSpc>
              <a:spcBef>
                <a:spcPts val="1066"/>
              </a:spcBef>
              <a:buSzPct val="70000"/>
              <a:buFont typeface="Century Gothic" panose="020B0502020202020204" pitchFamily="34" charset="0"/>
              <a:buChar char="♦"/>
              <a:defRPr sz="2000" kern="1200">
                <a:solidFill>
                  <a:schemeClr val="tx1"/>
                </a:solidFill>
                <a:latin typeface="+mn-lt"/>
                <a:ea typeface="+mn-ea"/>
                <a:cs typeface="+mn-cs"/>
              </a:defRPr>
            </a:lvl3pPr>
            <a:lvl4pPr marL="1584683" indent="-304747" algn="l" defTabSz="1218987" rtl="0" eaLnBrk="1" latinLnBrk="0" hangingPunct="1">
              <a:lnSpc>
                <a:spcPct val="100000"/>
              </a:lnSpc>
              <a:spcBef>
                <a:spcPts val="1066"/>
              </a:spcBef>
              <a:buSzPct val="100000"/>
              <a:buFont typeface="Arial" panose="020B0604020202020204" pitchFamily="34" charset="0"/>
              <a:buChar char="•"/>
              <a:defRPr sz="2000" kern="1200">
                <a:solidFill>
                  <a:schemeClr val="tx1"/>
                </a:solidFill>
                <a:latin typeface="+mn-lt"/>
                <a:ea typeface="+mn-ea"/>
                <a:cs typeface="+mn-cs"/>
              </a:defRPr>
            </a:lvl4pPr>
            <a:lvl5pPr marL="2011328" indent="-304747" algn="l" defTabSz="1218987" rtl="0" eaLnBrk="1" latinLnBrk="0" hangingPunct="1">
              <a:lnSpc>
                <a:spcPct val="100000"/>
              </a:lnSpc>
              <a:spcBef>
                <a:spcPts val="1066"/>
              </a:spcBef>
              <a:buSzPct val="100000"/>
              <a:buFont typeface="Century Gothic" panose="020B0502020202020204" pitchFamily="34" charset="0"/>
              <a:buChar char="∙"/>
              <a:defRPr sz="20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0" indent="0">
              <a:spcBef>
                <a:spcPts val="0"/>
              </a:spcBef>
              <a:buNone/>
            </a:pPr>
            <a:r>
              <a:rPr lang="en-US" sz="1400" dirty="0">
                <a:latin typeface="Consolas" panose="020B0609020204030204" pitchFamily="49" charset="0"/>
              </a:rPr>
              <a:t>public FUNCTION </a:t>
            </a:r>
            <a:r>
              <a:rPr lang="en-US" sz="1400" dirty="0" err="1">
                <a:latin typeface="Consolas" panose="020B0609020204030204" pitchFamily="49" charset="0"/>
              </a:rPr>
              <a:t>openToDos</a:t>
            </a:r>
            <a:r>
              <a:rPr lang="en-US" sz="1400" dirty="0">
                <a:latin typeface="Consolas" panose="020B0609020204030204" pitchFamily="49" charset="0"/>
              </a:rPr>
              <a:t>() AS Boolean</a:t>
            </a:r>
          </a:p>
          <a:p>
            <a:pPr marL="0" indent="0">
              <a:spcBef>
                <a:spcPts val="0"/>
              </a:spcBef>
              <a:buNone/>
            </a:pPr>
            <a:r>
              <a:rPr lang="en-US" sz="1400" dirty="0">
                <a:latin typeface="Consolas" panose="020B0609020204030204" pitchFamily="49" charset="0"/>
              </a:rPr>
              <a:t>IF NOT USED("TODOS")</a:t>
            </a:r>
          </a:p>
          <a:p>
            <a:pPr marL="0" indent="0">
              <a:spcBef>
                <a:spcPts val="0"/>
              </a:spcBef>
              <a:buNone/>
            </a:pPr>
            <a:r>
              <a:rPr lang="en-US" sz="1400" dirty="0">
                <a:latin typeface="Consolas" panose="020B0609020204030204" pitchFamily="49" charset="0"/>
              </a:rPr>
              <a:t>  SET DEFA TO "C:\DEV\XTODOS"</a:t>
            </a:r>
          </a:p>
          <a:p>
            <a:pPr marL="0" indent="0">
              <a:spcBef>
                <a:spcPts val="0"/>
              </a:spcBef>
              <a:buNone/>
            </a:pPr>
            <a:r>
              <a:rPr lang="en-US" sz="1400" dirty="0">
                <a:latin typeface="Consolas" panose="020B0609020204030204" pitchFamily="49" charset="0"/>
              </a:rPr>
              <a:t>  SELECT 0</a:t>
            </a:r>
          </a:p>
          <a:p>
            <a:pPr marL="0" indent="0">
              <a:spcBef>
                <a:spcPts val="0"/>
              </a:spcBef>
              <a:buNone/>
            </a:pPr>
            <a:r>
              <a:rPr lang="en-US" sz="1400" dirty="0">
                <a:latin typeface="Consolas" panose="020B0609020204030204" pitchFamily="49" charset="0"/>
              </a:rPr>
              <a:t>  USE "TODOS" ALIAS "</a:t>
            </a:r>
            <a:r>
              <a:rPr lang="en-US" sz="1400" dirty="0" err="1">
                <a:latin typeface="Consolas" panose="020B0609020204030204" pitchFamily="49" charset="0"/>
              </a:rPr>
              <a:t>ToDos</a:t>
            </a:r>
            <a:r>
              <a:rPr lang="en-US" sz="1400" dirty="0">
                <a:latin typeface="Consolas" panose="020B0609020204030204" pitchFamily="49" charset="0"/>
              </a:rPr>
              <a:t>" SHARED  </a:t>
            </a:r>
          </a:p>
          <a:p>
            <a:pPr marL="0" indent="0">
              <a:spcBef>
                <a:spcPts val="0"/>
              </a:spcBef>
              <a:buNone/>
            </a:pPr>
            <a:r>
              <a:rPr lang="en-US" sz="1400" dirty="0">
                <a:latin typeface="Consolas" panose="020B0609020204030204" pitchFamily="49" charset="0"/>
              </a:rPr>
              <a:t>ENDIF</a:t>
            </a:r>
          </a:p>
          <a:p>
            <a:pPr marL="0" indent="0">
              <a:spcBef>
                <a:spcPts val="0"/>
              </a:spcBef>
              <a:buNone/>
            </a:pPr>
            <a:r>
              <a:rPr lang="en-US" sz="1400" dirty="0">
                <a:latin typeface="Consolas" panose="020B0609020204030204" pitchFamily="49" charset="0"/>
              </a:rPr>
              <a:t>RETURN used("TODOS")</a:t>
            </a:r>
          </a:p>
          <a:p>
            <a:pPr marL="0" indent="0">
              <a:spcBef>
                <a:spcPts val="0"/>
              </a:spcBef>
              <a:buNone/>
            </a:pPr>
            <a:r>
              <a:rPr lang="en-US" sz="1400" dirty="0">
                <a:latin typeface="Consolas" panose="020B0609020204030204" pitchFamily="49" charset="0"/>
              </a:rPr>
              <a:t>END FUNCTION</a:t>
            </a:r>
          </a:p>
          <a:p>
            <a:pPr marL="0" indent="0">
              <a:spcBef>
                <a:spcPts val="0"/>
              </a:spcBef>
              <a:buNone/>
            </a:pPr>
            <a:r>
              <a:rPr lang="en-US" sz="1400" dirty="0">
                <a:latin typeface="Consolas" panose="020B0609020204030204" pitchFamily="49" charset="0"/>
              </a:rPr>
              <a:t>    </a:t>
            </a:r>
          </a:p>
          <a:p>
            <a:pPr marL="0" indent="0">
              <a:spcBef>
                <a:spcPts val="0"/>
              </a:spcBef>
              <a:buNone/>
            </a:pPr>
            <a:r>
              <a:rPr lang="en-US" sz="1400" dirty="0">
                <a:latin typeface="Consolas" panose="020B0609020204030204" pitchFamily="49" charset="0"/>
              </a:rPr>
              <a:t>public FUNCTION </a:t>
            </a:r>
            <a:r>
              <a:rPr lang="en-US" sz="1400" dirty="0" err="1">
                <a:latin typeface="Consolas" panose="020B0609020204030204" pitchFamily="49" charset="0"/>
              </a:rPr>
              <a:t>closeToDos</a:t>
            </a:r>
            <a:r>
              <a:rPr lang="en-US" sz="1400" dirty="0">
                <a:latin typeface="Consolas" panose="020B0609020204030204" pitchFamily="49" charset="0"/>
              </a:rPr>
              <a:t>() AS Boolean</a:t>
            </a:r>
          </a:p>
          <a:p>
            <a:pPr marL="0" indent="0">
              <a:spcBef>
                <a:spcPts val="0"/>
              </a:spcBef>
              <a:buNone/>
            </a:pPr>
            <a:r>
              <a:rPr lang="en-US" sz="1400" dirty="0">
                <a:latin typeface="Consolas" panose="020B0609020204030204" pitchFamily="49" charset="0"/>
              </a:rPr>
              <a:t>USE IN (</a:t>
            </a:r>
            <a:r>
              <a:rPr lang="en-US" sz="1400" dirty="0" err="1">
                <a:latin typeface="Consolas" panose="020B0609020204030204" pitchFamily="49" charset="0"/>
              </a:rPr>
              <a:t>CoreDb.SymSelect</a:t>
            </a:r>
            <a:r>
              <a:rPr lang="en-US" sz="1400" dirty="0">
                <a:latin typeface="Consolas" panose="020B0609020204030204" pitchFamily="49" charset="0"/>
              </a:rPr>
              <a:t>("</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USE IN SELECT(“</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return not used("</a:t>
            </a:r>
            <a:r>
              <a:rPr lang="en-US" sz="1400" dirty="0" err="1">
                <a:latin typeface="Consolas" panose="020B0609020204030204" pitchFamily="49" charset="0"/>
              </a:rPr>
              <a:t>Todos</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END FUNCTION</a:t>
            </a:r>
          </a:p>
          <a:p>
            <a:pPr marL="0" indent="0">
              <a:spcBef>
                <a:spcPts val="0"/>
              </a:spcBef>
              <a:buNone/>
            </a:pPr>
            <a:endParaRPr lang="en-US" sz="1400" dirty="0">
              <a:latin typeface="Consolas" panose="020B0609020204030204" pitchFamily="49" charset="0"/>
            </a:endParaRPr>
          </a:p>
        </p:txBody>
      </p:sp>
      <p:sp>
        <p:nvSpPr>
          <p:cNvPr id="2" name="Arrow: Right 1">
            <a:extLst>
              <a:ext uri="{FF2B5EF4-FFF2-40B4-BE49-F238E27FC236}">
                <a16:creationId xmlns:a16="http://schemas.microsoft.com/office/drawing/2014/main" id="{D7D615FA-5A7E-4FF5-BAFF-79576E623271}"/>
              </a:ext>
            </a:extLst>
          </p:cNvPr>
          <p:cNvSpPr/>
          <p:nvPr/>
        </p:nvSpPr>
        <p:spPr>
          <a:xfrm>
            <a:off x="6094412" y="3453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06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Our Second Class - </a:t>
            </a:r>
            <a:r>
              <a:rPr lang="en-US" dirty="0" err="1"/>
              <a:t>XToDos</a:t>
            </a:r>
            <a:endParaRPr lang="en-US" dirty="0"/>
          </a:p>
        </p:txBody>
      </p:sp>
      <p:sp>
        <p:nvSpPr>
          <p:cNvPr id="3" name="Content Placeholder 2">
            <a:extLst>
              <a:ext uri="{FF2B5EF4-FFF2-40B4-BE49-F238E27FC236}">
                <a16:creationId xmlns:a16="http://schemas.microsoft.com/office/drawing/2014/main" id="{23C1287B-C391-4226-BFE8-BB62E96A7839}"/>
              </a:ext>
            </a:extLst>
          </p:cNvPr>
          <p:cNvSpPr>
            <a:spLocks noGrp="1"/>
          </p:cNvSpPr>
          <p:nvPr>
            <p:ph sz="quarter" idx="10"/>
          </p:nvPr>
        </p:nvSpPr>
        <p:spPr/>
        <p:txBody>
          <a:bodyPr/>
          <a:lstStyle/>
          <a:p>
            <a:r>
              <a:rPr lang="en-US" dirty="0"/>
              <a:t>First class was singular – </a:t>
            </a:r>
            <a:r>
              <a:rPr lang="en-US" dirty="0" err="1"/>
              <a:t>XToDo</a:t>
            </a:r>
            <a:endParaRPr lang="en-US" dirty="0"/>
          </a:p>
          <a:p>
            <a:r>
              <a:rPr lang="en-US" dirty="0"/>
              <a:t>This one is a collection of those objects</a:t>
            </a:r>
          </a:p>
          <a:p>
            <a:r>
              <a:rPr lang="en-US" dirty="0"/>
              <a:t>I don’t know why I didn’t call them “Tasks” </a:t>
            </a:r>
          </a:p>
          <a:p>
            <a:r>
              <a:rPr lang="en-US" dirty="0"/>
              <a:t>In FoxPro, we would simply start a new </a:t>
            </a:r>
            <a:br>
              <a:rPr lang="en-US" dirty="0"/>
            </a:br>
            <a:r>
              <a:rPr lang="en-US" dirty="0">
                <a:latin typeface="Consolas" panose="020B0609020204030204" pitchFamily="49" charset="0"/>
              </a:rPr>
              <a:t>DEFINE CLASS …</a:t>
            </a:r>
          </a:p>
          <a:p>
            <a:r>
              <a:rPr lang="en-US" dirty="0"/>
              <a:t>Best practice for </a:t>
            </a:r>
            <a:r>
              <a:rPr lang="en-US" dirty="0" err="1"/>
              <a:t>.Net</a:t>
            </a:r>
            <a:r>
              <a:rPr lang="en-US" dirty="0"/>
              <a:t> Code is to create a separate file for each class in the same namespace</a:t>
            </a:r>
          </a:p>
          <a:p>
            <a:r>
              <a:rPr lang="en-US" dirty="0"/>
              <a:t>Name the file the same as the class</a:t>
            </a:r>
          </a:p>
          <a:p>
            <a:endParaRPr lang="en-US" dirty="0">
              <a:latin typeface="Consolas" panose="020B0609020204030204" pitchFamily="49" charset="0"/>
            </a:endParaRPr>
          </a:p>
        </p:txBody>
      </p:sp>
    </p:spTree>
    <p:extLst>
      <p:ext uri="{BB962C8B-B14F-4D97-AF65-F5344CB8AC3E}">
        <p14:creationId xmlns:p14="http://schemas.microsoft.com/office/powerpoint/2010/main" val="329220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F2E1-D7D4-40F0-96DD-23834876243B}"/>
              </a:ext>
            </a:extLst>
          </p:cNvPr>
          <p:cNvSpPr>
            <a:spLocks noGrp="1"/>
          </p:cNvSpPr>
          <p:nvPr>
            <p:ph type="title"/>
          </p:nvPr>
        </p:nvSpPr>
        <p:spPr/>
        <p:txBody>
          <a:bodyPr>
            <a:normAutofit fontScale="90000"/>
          </a:bodyPr>
          <a:lstStyle/>
          <a:p>
            <a:r>
              <a:rPr lang="en-US" dirty="0"/>
              <a:t>File Templates</a:t>
            </a:r>
          </a:p>
        </p:txBody>
      </p:sp>
      <p:pic>
        <p:nvPicPr>
          <p:cNvPr id="4" name="Content Placeholder 3">
            <a:extLst>
              <a:ext uri="{FF2B5EF4-FFF2-40B4-BE49-F238E27FC236}">
                <a16:creationId xmlns:a16="http://schemas.microsoft.com/office/drawing/2014/main" id="{8431BDEF-C046-4596-8E87-F1CBDAFC1783}"/>
              </a:ext>
            </a:extLst>
          </p:cNvPr>
          <p:cNvPicPr>
            <a:picLocks noGrp="1" noChangeAspect="1"/>
          </p:cNvPicPr>
          <p:nvPr>
            <p:ph sz="quarter" idx="10"/>
          </p:nvPr>
        </p:nvPicPr>
        <p:blipFill>
          <a:blip r:embed="rId3"/>
          <a:stretch>
            <a:fillRect/>
          </a:stretch>
        </p:blipFill>
        <p:spPr>
          <a:xfrm>
            <a:off x="1903412" y="1828800"/>
            <a:ext cx="5552762" cy="2733448"/>
          </a:xfrm>
          <a:prstGeom prst="rect">
            <a:avLst/>
          </a:prstGeom>
        </p:spPr>
      </p:pic>
      <p:sp>
        <p:nvSpPr>
          <p:cNvPr id="5" name="Rectangle 4">
            <a:extLst>
              <a:ext uri="{FF2B5EF4-FFF2-40B4-BE49-F238E27FC236}">
                <a16:creationId xmlns:a16="http://schemas.microsoft.com/office/drawing/2014/main" id="{E2F8EB70-17CB-424D-96EA-A076424DD7BD}"/>
              </a:ext>
            </a:extLst>
          </p:cNvPr>
          <p:cNvSpPr/>
          <p:nvPr/>
        </p:nvSpPr>
        <p:spPr>
          <a:xfrm>
            <a:off x="7770812" y="1828800"/>
            <a:ext cx="3886200" cy="4031873"/>
          </a:xfrm>
          <a:prstGeom prst="rect">
            <a:avLst/>
          </a:prstGeom>
        </p:spPr>
        <p:txBody>
          <a:bodyPr wrap="square">
            <a:sp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System.Collections.Generic</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System.Text</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XSharpToDo</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&lt;summary&gt;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The Class1 class.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&lt;/summary&gt;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Class1</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XSharpToDo</a:t>
            </a:r>
            <a:endParaRPr lang="en-US" sz="1600" dirty="0"/>
          </a:p>
        </p:txBody>
      </p:sp>
    </p:spTree>
    <p:extLst>
      <p:ext uri="{BB962C8B-B14F-4D97-AF65-F5344CB8AC3E}">
        <p14:creationId xmlns:p14="http://schemas.microsoft.com/office/powerpoint/2010/main" val="360704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a:t>
            </a:r>
          </a:p>
        </p:txBody>
      </p:sp>
      <p:sp>
        <p:nvSpPr>
          <p:cNvPr id="3" name="Content Placeholder 2">
            <a:extLst>
              <a:ext uri="{FF2B5EF4-FFF2-40B4-BE49-F238E27FC236}">
                <a16:creationId xmlns:a16="http://schemas.microsoft.com/office/drawing/2014/main" id="{23C1287B-C391-4226-BFE8-BB62E96A7839}"/>
              </a:ext>
            </a:extLst>
          </p:cNvPr>
          <p:cNvSpPr>
            <a:spLocks noGrp="1"/>
          </p:cNvSpPr>
          <p:nvPr>
            <p:ph sz="quarter" idx="10"/>
          </p:nvPr>
        </p:nvSpPr>
        <p:spPr/>
        <p:txBody>
          <a:bodyPr/>
          <a:lstStyle/>
          <a:p>
            <a:pPr>
              <a:buFont typeface="Wingdings" panose="05000000000000000000" pitchFamily="2" charset="2"/>
              <a:buChar char="q"/>
            </a:pPr>
            <a:r>
              <a:rPr lang="en-US" dirty="0"/>
              <a:t>Does it Compile?</a:t>
            </a:r>
          </a:p>
          <a:p>
            <a:pPr marL="0" indent="0">
              <a:buNone/>
            </a:pPr>
            <a:endParaRPr lang="en-US" dirty="0"/>
          </a:p>
          <a:p>
            <a:endParaRPr lang="en-US" dirty="0"/>
          </a:p>
        </p:txBody>
      </p:sp>
      <p:pic>
        <p:nvPicPr>
          <p:cNvPr id="4" name="Picture 3">
            <a:extLst>
              <a:ext uri="{FF2B5EF4-FFF2-40B4-BE49-F238E27FC236}">
                <a16:creationId xmlns:a16="http://schemas.microsoft.com/office/drawing/2014/main" id="{9FEB14D7-0897-4CFC-B76C-1B439EEA27DD}"/>
              </a:ext>
            </a:extLst>
          </p:cNvPr>
          <p:cNvPicPr/>
          <p:nvPr/>
        </p:nvPicPr>
        <p:blipFill>
          <a:blip r:embed="rId3">
            <a:extLst>
              <a:ext uri="{28A0092B-C50C-407E-A947-70E740481C1C}">
                <a14:useLocalDpi xmlns:a14="http://schemas.microsoft.com/office/drawing/2010/main" val="0"/>
              </a:ext>
            </a:extLst>
          </a:blip>
          <a:stretch>
            <a:fillRect/>
          </a:stretch>
        </p:blipFill>
        <p:spPr>
          <a:xfrm>
            <a:off x="2894012" y="2362200"/>
            <a:ext cx="7086600" cy="1626870"/>
          </a:xfrm>
          <a:prstGeom prst="rect">
            <a:avLst/>
          </a:prstGeom>
        </p:spPr>
      </p:pic>
    </p:spTree>
    <p:extLst>
      <p:ext uri="{BB962C8B-B14F-4D97-AF65-F5344CB8AC3E}">
        <p14:creationId xmlns:p14="http://schemas.microsoft.com/office/powerpoint/2010/main" val="254317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a:t>
            </a:r>
          </a:p>
        </p:txBody>
      </p:sp>
      <p:sp>
        <p:nvSpPr>
          <p:cNvPr id="3" name="Content Placeholder 2">
            <a:extLst>
              <a:ext uri="{FF2B5EF4-FFF2-40B4-BE49-F238E27FC236}">
                <a16:creationId xmlns:a16="http://schemas.microsoft.com/office/drawing/2014/main" id="{23C1287B-C391-4226-BFE8-BB62E96A7839}"/>
              </a:ext>
            </a:extLst>
          </p:cNvPr>
          <p:cNvSpPr>
            <a:spLocks noGrp="1"/>
          </p:cNvSpPr>
          <p:nvPr>
            <p:ph sz="quarter" idx="10"/>
          </p:nvPr>
        </p:nvSpPr>
        <p:spPr/>
        <p:txBody>
          <a:bodyPr/>
          <a:lstStyle/>
          <a:p>
            <a:pPr>
              <a:buFont typeface="Wingdings" panose="05000000000000000000" pitchFamily="2" charset="2"/>
              <a:buChar char="q"/>
            </a:pPr>
            <a:r>
              <a:rPr lang="en-US" dirty="0"/>
              <a:t>Command Window?</a:t>
            </a:r>
          </a:p>
          <a:p>
            <a:pPr marL="0" indent="0">
              <a:buNone/>
            </a:pPr>
            <a:endParaRPr lang="en-US" dirty="0"/>
          </a:p>
          <a:p>
            <a:endParaRPr lang="en-US" dirty="0"/>
          </a:p>
        </p:txBody>
      </p:sp>
    </p:spTree>
    <p:extLst>
      <p:ext uri="{BB962C8B-B14F-4D97-AF65-F5344CB8AC3E}">
        <p14:creationId xmlns:p14="http://schemas.microsoft.com/office/powerpoint/2010/main" val="29518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Console App</a:t>
            </a:r>
          </a:p>
        </p:txBody>
      </p:sp>
      <p:pic>
        <p:nvPicPr>
          <p:cNvPr id="6146" name="Picture 2">
            <a:extLst>
              <a:ext uri="{FF2B5EF4-FFF2-40B4-BE49-F238E27FC236}">
                <a16:creationId xmlns:a16="http://schemas.microsoft.com/office/drawing/2014/main" id="{EDEB0311-30BE-4542-875B-D5EEEE5DCB20}"/>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284412" y="1843160"/>
            <a:ext cx="3276600" cy="264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Console App</a:t>
            </a:r>
          </a:p>
        </p:txBody>
      </p:sp>
      <p:sp>
        <p:nvSpPr>
          <p:cNvPr id="4" name="TextBox 3">
            <a:extLst>
              <a:ext uri="{FF2B5EF4-FFF2-40B4-BE49-F238E27FC236}">
                <a16:creationId xmlns:a16="http://schemas.microsoft.com/office/drawing/2014/main" id="{313152FF-D6E7-4ECA-9270-C6272256B75E}"/>
              </a:ext>
            </a:extLst>
          </p:cNvPr>
          <p:cNvSpPr txBox="1"/>
          <p:nvPr/>
        </p:nvSpPr>
        <p:spPr>
          <a:xfrm>
            <a:off x="1751012" y="1447800"/>
            <a:ext cx="10210800" cy="4339650"/>
          </a:xfrm>
          <a:prstGeom prst="rect">
            <a:avLst/>
          </a:prstGeom>
          <a:noFill/>
        </p:spPr>
        <p:txBody>
          <a:bodyPr wrap="square" rtlCol="0">
            <a:spAutoFit/>
          </a:bodyPr>
          <a:lstStyle/>
          <a:p>
            <a:r>
              <a:rPr lang="en-US" sz="1200" dirty="0">
                <a:latin typeface="Consolas" panose="020B0609020204030204" pitchFamily="49" charset="0"/>
              </a:rPr>
              <a:t>USING System</a:t>
            </a:r>
          </a:p>
          <a:p>
            <a:r>
              <a:rPr lang="en-US" sz="1200" dirty="0">
                <a:latin typeface="Consolas" panose="020B0609020204030204" pitchFamily="49" charset="0"/>
              </a:rPr>
              <a:t>USING </a:t>
            </a:r>
            <a:r>
              <a:rPr lang="en-US" sz="1200" dirty="0" err="1">
                <a:latin typeface="Consolas" panose="020B0609020204030204" pitchFamily="49" charset="0"/>
              </a:rPr>
              <a:t>XSharpToDo</a:t>
            </a:r>
            <a:endParaRPr lang="en-US" sz="1200" dirty="0">
              <a:latin typeface="Consolas" panose="020B0609020204030204" pitchFamily="49" charset="0"/>
            </a:endParaRPr>
          </a:p>
          <a:p>
            <a:r>
              <a:rPr lang="en-US" sz="1200" dirty="0">
                <a:latin typeface="Consolas" panose="020B0609020204030204" pitchFamily="49" charset="0"/>
              </a:rPr>
              <a:t>FUNCTION Start() AS VOID STRICT</a:t>
            </a:r>
          </a:p>
          <a:p>
            <a:r>
              <a:rPr lang="en-US" sz="1200" dirty="0">
                <a:latin typeface="Consolas" panose="020B0609020204030204" pitchFamily="49" charset="0"/>
              </a:rPr>
              <a:t>    LOCAL </a:t>
            </a:r>
            <a:r>
              <a:rPr lang="en-US" sz="1200" dirty="0" err="1">
                <a:latin typeface="Consolas" panose="020B0609020204030204" pitchFamily="49" charset="0"/>
              </a:rPr>
              <a:t>oToDo</a:t>
            </a:r>
            <a:r>
              <a:rPr lang="en-US" sz="1200" dirty="0">
                <a:latin typeface="Consolas" panose="020B0609020204030204" pitchFamily="49" charset="0"/>
              </a:rPr>
              <a:t> AS </a:t>
            </a:r>
            <a:r>
              <a:rPr lang="en-US" sz="1200" dirty="0" err="1">
                <a:latin typeface="Consolas" panose="020B0609020204030204" pitchFamily="49" charset="0"/>
              </a:rPr>
              <a:t>XToDo</a:t>
            </a:r>
            <a:r>
              <a:rPr lang="en-US" sz="1200" dirty="0">
                <a:latin typeface="Consolas" panose="020B0609020204030204" pitchFamily="49" charset="0"/>
              </a:rPr>
              <a:t>, </a:t>
            </a:r>
            <a:r>
              <a:rPr lang="en-US" sz="1200" dirty="0" err="1">
                <a:latin typeface="Consolas" panose="020B0609020204030204" pitchFamily="49" charset="0"/>
              </a:rPr>
              <a:t>cTestId</a:t>
            </a:r>
            <a:r>
              <a:rPr lang="en-US" sz="1200" dirty="0">
                <a:latin typeface="Consolas" panose="020B0609020204030204" pitchFamily="49" charset="0"/>
              </a:rPr>
              <a:t> AS String, </a:t>
            </a:r>
            <a:r>
              <a:rPr lang="en-US" sz="1200" dirty="0" err="1">
                <a:latin typeface="Consolas" panose="020B0609020204030204" pitchFamily="49" charset="0"/>
              </a:rPr>
              <a:t>cDescript</a:t>
            </a:r>
            <a:r>
              <a:rPr lang="en-US" sz="1200" dirty="0">
                <a:latin typeface="Consolas" panose="020B0609020204030204" pitchFamily="49" charset="0"/>
              </a:rPr>
              <a:t> As String </a:t>
            </a:r>
          </a:p>
          <a:p>
            <a:r>
              <a:rPr lang="en-US" sz="1200" dirty="0">
                <a:latin typeface="Consolas" panose="020B0609020204030204" pitchFamily="49" charset="0"/>
              </a:rPr>
              <a:t>    </a:t>
            </a:r>
            <a:r>
              <a:rPr lang="en-US" sz="1200" dirty="0" err="1">
                <a:latin typeface="Consolas" panose="020B0609020204030204" pitchFamily="49" charset="0"/>
              </a:rPr>
              <a:t>cTestId</a:t>
            </a:r>
            <a:r>
              <a:rPr lang="en-US" sz="1200" dirty="0">
                <a:latin typeface="Consolas" panose="020B0609020204030204" pitchFamily="49" charset="0"/>
              </a:rPr>
              <a:t> = "EDF53AEF-5C29-4DC4-A"</a:t>
            </a:r>
          </a:p>
          <a:p>
            <a:r>
              <a:rPr lang="en-US" sz="1200" dirty="0">
                <a:latin typeface="Consolas" panose="020B0609020204030204" pitchFamily="49" charset="0"/>
              </a:rPr>
              <a:t>    </a:t>
            </a:r>
            <a:r>
              <a:rPr lang="en-US" sz="1200" dirty="0" err="1">
                <a:latin typeface="Consolas" panose="020B0609020204030204" pitchFamily="49" charset="0"/>
              </a:rPr>
              <a:t>oToDo</a:t>
            </a:r>
            <a:r>
              <a:rPr lang="en-US" sz="1200" dirty="0">
                <a:latin typeface="Consolas" panose="020B0609020204030204" pitchFamily="49" charset="0"/>
              </a:rPr>
              <a:t> = </a:t>
            </a:r>
            <a:r>
              <a:rPr lang="en-US" sz="1200" dirty="0" err="1">
                <a:latin typeface="Consolas" panose="020B0609020204030204" pitchFamily="49" charset="0"/>
              </a:rPr>
              <a:t>createObject</a:t>
            </a:r>
            <a:r>
              <a:rPr lang="en-US" sz="1200" dirty="0">
                <a:latin typeface="Consolas" panose="020B0609020204030204" pitchFamily="49" charset="0"/>
              </a:rPr>
              <a:t>("</a:t>
            </a:r>
            <a:r>
              <a:rPr lang="en-US" sz="1200" dirty="0" err="1">
                <a:latin typeface="Consolas" panose="020B0609020204030204" pitchFamily="49" charset="0"/>
              </a:rPr>
              <a:t>XToDo</a:t>
            </a:r>
            <a:r>
              <a:rPr lang="en-US" sz="1200" dirty="0">
                <a:latin typeface="Consolas" panose="020B0609020204030204" pitchFamily="49" charset="0"/>
              </a:rPr>
              <a:t>")</a:t>
            </a:r>
          </a:p>
          <a:p>
            <a:r>
              <a:rPr lang="en-US" sz="1200" dirty="0">
                <a:latin typeface="Consolas" panose="020B0609020204030204" pitchFamily="49" charset="0"/>
              </a:rPr>
              <a:t>    IF </a:t>
            </a:r>
            <a:r>
              <a:rPr lang="en-US" sz="1200" dirty="0" err="1">
                <a:latin typeface="Consolas" panose="020B0609020204030204" pitchFamily="49" charset="0"/>
              </a:rPr>
              <a:t>oToDo.openToDos</a:t>
            </a:r>
            <a:r>
              <a:rPr lang="en-US" sz="1200" dirty="0">
                <a:latin typeface="Consolas" panose="020B0609020204030204" pitchFamily="49" charset="0"/>
              </a:rPr>
              <a:t>()</a:t>
            </a:r>
          </a:p>
          <a:p>
            <a:r>
              <a:rPr lang="en-US" sz="1200" dirty="0">
                <a:latin typeface="Consolas" panose="020B0609020204030204" pitchFamily="49" charset="0"/>
              </a:rPr>
              <a:t>        SET DELETE ON</a:t>
            </a:r>
          </a:p>
          <a:p>
            <a:r>
              <a:rPr lang="en-US" sz="1200" dirty="0">
                <a:latin typeface="Consolas" panose="020B0609020204030204" pitchFamily="49" charset="0"/>
              </a:rPr>
              <a:t>        SCAN</a:t>
            </a:r>
          </a:p>
          <a:p>
            <a:r>
              <a:rPr lang="en-US" sz="1200" dirty="0">
                <a:latin typeface="Consolas" panose="020B0609020204030204" pitchFamily="49" charset="0"/>
              </a:rPr>
              <a:t>            </a:t>
            </a:r>
            <a:r>
              <a:rPr lang="en-US" sz="1200" dirty="0" err="1">
                <a:latin typeface="Consolas" panose="020B0609020204030204" pitchFamily="49" charset="0"/>
              </a:rPr>
              <a:t>Console.Write</a:t>
            </a:r>
            <a:r>
              <a:rPr lang="en-US" sz="1200" dirty="0">
                <a:latin typeface="Consolas" panose="020B0609020204030204" pitchFamily="49" charset="0"/>
              </a:rPr>
              <a:t>("{0:00}: ID: {1}, {2}",  RECNO(), ToDos.id, </a:t>
            </a:r>
            <a:r>
              <a:rPr lang="en-US" sz="1200" dirty="0" err="1">
                <a:latin typeface="Consolas" panose="020B0609020204030204" pitchFamily="49" charset="0"/>
              </a:rPr>
              <a:t>ToDos.descript</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Console.WriteLine</a:t>
            </a:r>
            <a:r>
              <a:rPr lang="en-US" sz="1200" dirty="0">
                <a:latin typeface="Consolas" panose="020B0609020204030204" pitchFamily="49" charset="0"/>
              </a:rPr>
              <a:t>(" - Status: {0}", IIF(</a:t>
            </a:r>
            <a:r>
              <a:rPr lang="en-US" sz="1200" dirty="0" err="1">
                <a:latin typeface="Consolas" panose="020B0609020204030204" pitchFamily="49" charset="0"/>
              </a:rPr>
              <a:t>ToDos.Completed</a:t>
            </a:r>
            <a:r>
              <a:rPr lang="en-US" sz="1200" dirty="0">
                <a:latin typeface="Consolas" panose="020B0609020204030204" pitchFamily="49" charset="0"/>
              </a:rPr>
              <a:t>, "Complete", "Incomplete"))</a:t>
            </a:r>
          </a:p>
          <a:p>
            <a:r>
              <a:rPr lang="en-US" sz="1200" dirty="0">
                <a:latin typeface="Consolas" panose="020B0609020204030204" pitchFamily="49" charset="0"/>
              </a:rPr>
              <a:t>        ENDSCAN</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oToDo.Load</a:t>
            </a:r>
            <a:r>
              <a:rPr lang="en-US" sz="1200" dirty="0">
                <a:latin typeface="Consolas" panose="020B0609020204030204" pitchFamily="49" charset="0"/>
              </a:rPr>
              <a:t>(</a:t>
            </a:r>
            <a:r>
              <a:rPr lang="en-US" sz="1200" dirty="0" err="1">
                <a:latin typeface="Consolas" panose="020B0609020204030204" pitchFamily="49" charset="0"/>
              </a:rPr>
              <a:t>cTestId</a:t>
            </a:r>
            <a:r>
              <a:rPr lang="en-US" sz="1200" dirty="0">
                <a:latin typeface="Consolas" panose="020B0609020204030204" pitchFamily="49" charset="0"/>
              </a:rPr>
              <a:t>)</a:t>
            </a:r>
          </a:p>
          <a:p>
            <a:r>
              <a:rPr lang="en-US" sz="1200" dirty="0">
                <a:latin typeface="Consolas" panose="020B0609020204030204" pitchFamily="49" charset="0"/>
              </a:rPr>
              <a:t>        ? "Loaded " + </a:t>
            </a:r>
            <a:r>
              <a:rPr lang="en-US" sz="1200" dirty="0" err="1">
                <a:latin typeface="Consolas" panose="020B0609020204030204" pitchFamily="49" charset="0"/>
              </a:rPr>
              <a:t>cTestId</a:t>
            </a:r>
            <a:r>
              <a:rPr lang="en-US" sz="1200" dirty="0">
                <a:latin typeface="Consolas" panose="020B0609020204030204" pitchFamily="49" charset="0"/>
              </a:rPr>
              <a:t> + "? " + </a:t>
            </a:r>
            <a:r>
              <a:rPr lang="en-US" sz="1200" dirty="0" err="1">
                <a:latin typeface="Consolas" panose="020B0609020204030204" pitchFamily="49" charset="0"/>
              </a:rPr>
              <a:t>iif</a:t>
            </a:r>
            <a:r>
              <a:rPr lang="en-US" sz="1200" dirty="0">
                <a:latin typeface="Consolas" panose="020B0609020204030204" pitchFamily="49" charset="0"/>
              </a:rPr>
              <a:t>(oToDo.id = </a:t>
            </a:r>
            <a:r>
              <a:rPr lang="en-US" sz="1200" dirty="0" err="1">
                <a:latin typeface="Consolas" panose="020B0609020204030204" pitchFamily="49" charset="0"/>
              </a:rPr>
              <a:t>cTestId</a:t>
            </a:r>
            <a:r>
              <a:rPr lang="en-US" sz="1200" dirty="0">
                <a:latin typeface="Consolas" panose="020B0609020204030204" pitchFamily="49" charset="0"/>
              </a:rPr>
              <a:t>, "Yes", "No")</a:t>
            </a:r>
          </a:p>
          <a:p>
            <a:r>
              <a:rPr lang="en-US" sz="1200" dirty="0">
                <a:latin typeface="Consolas" panose="020B0609020204030204" pitchFamily="49" charset="0"/>
              </a:rPr>
              <a:t>        ? oToDo.id +": " + </a:t>
            </a:r>
            <a:r>
              <a:rPr lang="en-US" sz="1200" dirty="0" err="1">
                <a:latin typeface="Consolas" panose="020B0609020204030204" pitchFamily="49" charset="0"/>
              </a:rPr>
              <a:t>oToDo.Descript</a:t>
            </a:r>
            <a:r>
              <a:rPr lang="en-US" sz="1200" dirty="0">
                <a:latin typeface="Consolas" panose="020B0609020204030204" pitchFamily="49" charset="0"/>
              </a:rPr>
              <a:t> + ' - Status: ' + IIF(</a:t>
            </a:r>
            <a:r>
              <a:rPr lang="en-US" sz="1200" dirty="0" err="1">
                <a:latin typeface="Consolas" panose="020B0609020204030204" pitchFamily="49" charset="0"/>
              </a:rPr>
              <a:t>oToDo.Completed</a:t>
            </a:r>
            <a:r>
              <a:rPr lang="en-US" sz="1200" dirty="0">
                <a:latin typeface="Consolas" panose="020B0609020204030204" pitchFamily="49" charset="0"/>
              </a:rPr>
              <a:t>, "Complete", "Incomplete")</a:t>
            </a:r>
          </a:p>
          <a:p>
            <a:r>
              <a:rPr lang="en-US" sz="1200" dirty="0">
                <a:latin typeface="Consolas" panose="020B0609020204030204" pitchFamily="49" charset="0"/>
              </a:rPr>
              <a:t>        </a:t>
            </a:r>
            <a:r>
              <a:rPr lang="en-US" sz="1200" dirty="0" err="1">
                <a:latin typeface="Consolas" panose="020B0609020204030204" pitchFamily="49" charset="0"/>
              </a:rPr>
              <a:t>oToDo.closeToDos</a:t>
            </a:r>
            <a:r>
              <a:rPr lang="en-US" sz="1200" dirty="0">
                <a:latin typeface="Consolas" panose="020B0609020204030204" pitchFamily="49" charset="0"/>
              </a:rPr>
              <a:t>()</a:t>
            </a:r>
          </a:p>
          <a:p>
            <a:r>
              <a:rPr lang="en-US" sz="1200" dirty="0">
                <a:latin typeface="Consolas" panose="020B0609020204030204" pitchFamily="49" charset="0"/>
              </a:rPr>
              <a:t>    ELSE</a:t>
            </a:r>
          </a:p>
          <a:p>
            <a:r>
              <a:rPr lang="en-US" sz="1200" dirty="0">
                <a:latin typeface="Consolas" panose="020B0609020204030204" pitchFamily="49" charset="0"/>
              </a:rPr>
              <a:t>        ? "Could not open </a:t>
            </a:r>
            <a:r>
              <a:rPr lang="en-US" sz="1200" dirty="0" err="1">
                <a:latin typeface="Consolas" panose="020B0609020204030204" pitchFamily="49" charset="0"/>
              </a:rPr>
              <a:t>ToDos.dbf</a:t>
            </a:r>
            <a:r>
              <a:rPr lang="en-US" sz="1200" dirty="0">
                <a:latin typeface="Consolas" panose="020B0609020204030204" pitchFamily="49" charset="0"/>
              </a:rPr>
              <a:t>"</a:t>
            </a:r>
          </a:p>
          <a:p>
            <a:r>
              <a:rPr lang="en-US" sz="1200" dirty="0">
                <a:latin typeface="Consolas" panose="020B0609020204030204" pitchFamily="49" charset="0"/>
              </a:rPr>
              <a:t>        ? "Default folder is " + SET("DEFAULT")</a:t>
            </a:r>
          </a:p>
          <a:p>
            <a:r>
              <a:rPr lang="en-US" sz="1200" dirty="0">
                <a:latin typeface="Consolas" panose="020B0609020204030204" pitchFamily="49" charset="0"/>
              </a:rPr>
              <a:t>    ENDIF</a:t>
            </a:r>
          </a:p>
          <a:p>
            <a:r>
              <a:rPr lang="en-US" sz="1200" dirty="0">
                <a:latin typeface="Consolas" panose="020B0609020204030204" pitchFamily="49" charset="0"/>
              </a:rPr>
              <a:t>    WAIT</a:t>
            </a:r>
          </a:p>
          <a:p>
            <a:r>
              <a:rPr lang="en-US" sz="1200" dirty="0">
                <a:latin typeface="Consolas" panose="020B0609020204030204" pitchFamily="49" charset="0"/>
              </a:rPr>
              <a:t>RETURN</a:t>
            </a:r>
          </a:p>
        </p:txBody>
      </p:sp>
    </p:spTree>
    <p:extLst>
      <p:ext uri="{BB962C8B-B14F-4D97-AF65-F5344CB8AC3E}">
        <p14:creationId xmlns:p14="http://schemas.microsoft.com/office/powerpoint/2010/main" val="336317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Console App</a:t>
            </a:r>
          </a:p>
        </p:txBody>
      </p:sp>
      <p:pic>
        <p:nvPicPr>
          <p:cNvPr id="5" name="Picture 4">
            <a:extLst>
              <a:ext uri="{FF2B5EF4-FFF2-40B4-BE49-F238E27FC236}">
                <a16:creationId xmlns:a16="http://schemas.microsoft.com/office/drawing/2014/main" id="{95F2A4A2-C8FC-430A-A19C-AD121B7F6857}"/>
              </a:ext>
            </a:extLst>
          </p:cNvPr>
          <p:cNvPicPr/>
          <p:nvPr/>
        </p:nvPicPr>
        <p:blipFill>
          <a:blip r:embed="rId3">
            <a:extLst>
              <a:ext uri="{28A0092B-C50C-407E-A947-70E740481C1C}">
                <a14:useLocalDpi xmlns:a14="http://schemas.microsoft.com/office/drawing/2010/main" val="0"/>
              </a:ext>
            </a:extLst>
          </a:blip>
          <a:stretch>
            <a:fillRect/>
          </a:stretch>
        </p:blipFill>
        <p:spPr>
          <a:xfrm>
            <a:off x="3351212" y="1905000"/>
            <a:ext cx="6681787" cy="3218815"/>
          </a:xfrm>
          <a:prstGeom prst="rect">
            <a:avLst/>
          </a:prstGeom>
        </p:spPr>
      </p:pic>
    </p:spTree>
    <p:extLst>
      <p:ext uri="{BB962C8B-B14F-4D97-AF65-F5344CB8AC3E}">
        <p14:creationId xmlns:p14="http://schemas.microsoft.com/office/powerpoint/2010/main" val="299287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Unit Tests</a:t>
            </a:r>
          </a:p>
        </p:txBody>
      </p:sp>
      <p:pic>
        <p:nvPicPr>
          <p:cNvPr id="3" name="Picture 2">
            <a:extLst>
              <a:ext uri="{FF2B5EF4-FFF2-40B4-BE49-F238E27FC236}">
                <a16:creationId xmlns:a16="http://schemas.microsoft.com/office/drawing/2014/main" id="{6AD4A19D-03D2-4BE0-B6A9-C646FC610150}"/>
              </a:ext>
            </a:extLst>
          </p:cNvPr>
          <p:cNvPicPr>
            <a:picLocks noChangeAspect="1"/>
          </p:cNvPicPr>
          <p:nvPr/>
        </p:nvPicPr>
        <p:blipFill>
          <a:blip r:embed="rId3"/>
          <a:stretch>
            <a:fillRect/>
          </a:stretch>
        </p:blipFill>
        <p:spPr>
          <a:xfrm>
            <a:off x="1991276" y="1600200"/>
            <a:ext cx="8961905" cy="4390476"/>
          </a:xfrm>
          <a:prstGeom prst="rect">
            <a:avLst/>
          </a:prstGeom>
        </p:spPr>
      </p:pic>
    </p:spTree>
    <p:extLst>
      <p:ext uri="{BB962C8B-B14F-4D97-AF65-F5344CB8AC3E}">
        <p14:creationId xmlns:p14="http://schemas.microsoft.com/office/powerpoint/2010/main" val="262207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Unit Tests</a:t>
            </a:r>
          </a:p>
        </p:txBody>
      </p:sp>
      <p:sp>
        <p:nvSpPr>
          <p:cNvPr id="5" name="TextBox 4">
            <a:extLst>
              <a:ext uri="{FF2B5EF4-FFF2-40B4-BE49-F238E27FC236}">
                <a16:creationId xmlns:a16="http://schemas.microsoft.com/office/drawing/2014/main" id="{6287634E-D6E2-43FB-BB86-3B6FD18DF20A}"/>
              </a:ext>
            </a:extLst>
          </p:cNvPr>
          <p:cNvSpPr txBox="1"/>
          <p:nvPr/>
        </p:nvSpPr>
        <p:spPr>
          <a:xfrm>
            <a:off x="1979612" y="1524000"/>
            <a:ext cx="9982200" cy="4524315"/>
          </a:xfrm>
          <a:prstGeom prst="rect">
            <a:avLst/>
          </a:prstGeom>
          <a:noFill/>
        </p:spPr>
        <p:txBody>
          <a:bodyPr wrap="square" rtlCol="0">
            <a:spAutoFit/>
          </a:bodyPr>
          <a:lstStyle/>
          <a:p>
            <a:r>
              <a:rPr lang="en-US" sz="1200" dirty="0">
                <a:latin typeface="Consolas" panose="020B0609020204030204" pitchFamily="49" charset="0"/>
              </a:rPr>
              <a:t>[Test];</a:t>
            </a:r>
          </a:p>
          <a:p>
            <a:r>
              <a:rPr lang="en-US" sz="1200" dirty="0">
                <a:latin typeface="Consolas" panose="020B0609020204030204" pitchFamily="49" charset="0"/>
              </a:rPr>
              <a:t>METHOD </a:t>
            </a:r>
            <a:r>
              <a:rPr lang="en-US" sz="1200" dirty="0" err="1">
                <a:latin typeface="Consolas" panose="020B0609020204030204" pitchFamily="49" charset="0"/>
              </a:rPr>
              <a:t>openToDo</a:t>
            </a:r>
            <a:r>
              <a:rPr lang="en-US" sz="1200" dirty="0">
                <a:latin typeface="Consolas" panose="020B0609020204030204" pitchFamily="49" charset="0"/>
              </a:rPr>
              <a:t> AS VOID STRICT</a:t>
            </a:r>
          </a:p>
          <a:p>
            <a:r>
              <a:rPr lang="en-US" sz="1200" dirty="0">
                <a:latin typeface="Consolas" panose="020B0609020204030204" pitchFamily="49" charset="0"/>
              </a:rPr>
              <a:t>    VAR </a:t>
            </a:r>
            <a:r>
              <a:rPr lang="en-US" sz="1200" dirty="0" err="1">
                <a:latin typeface="Consolas" panose="020B0609020204030204" pitchFamily="49" charset="0"/>
              </a:rPr>
              <a:t>oToDos</a:t>
            </a:r>
            <a:r>
              <a:rPr lang="en-US" sz="1200" dirty="0">
                <a:latin typeface="Consolas" panose="020B0609020204030204" pitchFamily="49" charset="0"/>
              </a:rPr>
              <a:t> := </a:t>
            </a:r>
            <a:r>
              <a:rPr lang="en-US" sz="1200" dirty="0" err="1">
                <a:latin typeface="Consolas" panose="020B0609020204030204" pitchFamily="49" charset="0"/>
              </a:rPr>
              <a:t>XToDos</a:t>
            </a:r>
            <a:r>
              <a:rPr lang="en-US" sz="1200" dirty="0">
                <a:latin typeface="Consolas" panose="020B0609020204030204" pitchFamily="49" charset="0"/>
              </a:rPr>
              <a:t>{}</a:t>
            </a:r>
          </a:p>
          <a:p>
            <a:r>
              <a:rPr lang="en-US" sz="1200" dirty="0">
                <a:latin typeface="Consolas" panose="020B0609020204030204" pitchFamily="49" charset="0"/>
              </a:rPr>
              <a:t>    VAR </a:t>
            </a:r>
            <a:r>
              <a:rPr lang="en-US" sz="1200" dirty="0" err="1">
                <a:latin typeface="Consolas" panose="020B0609020204030204" pitchFamily="49" charset="0"/>
              </a:rPr>
              <a:t>lReturn</a:t>
            </a:r>
            <a:r>
              <a:rPr lang="en-US" sz="1200" dirty="0">
                <a:latin typeface="Consolas" panose="020B0609020204030204" pitchFamily="49" charset="0"/>
              </a:rPr>
              <a:t> := </a:t>
            </a:r>
            <a:r>
              <a:rPr lang="en-US" sz="1200" dirty="0" err="1">
                <a:latin typeface="Consolas" panose="020B0609020204030204" pitchFamily="49" charset="0"/>
              </a:rPr>
              <a:t>oToDos.openTodos</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Assert.IsTrue</a:t>
            </a:r>
            <a:r>
              <a:rPr lang="en-US" sz="1200" dirty="0">
                <a:latin typeface="Consolas" panose="020B0609020204030204" pitchFamily="49" charset="0"/>
              </a:rPr>
              <a:t>(</a:t>
            </a:r>
            <a:r>
              <a:rPr lang="en-US" sz="1200" dirty="0" err="1">
                <a:latin typeface="Consolas" panose="020B0609020204030204" pitchFamily="49" charset="0"/>
              </a:rPr>
              <a:t>lReturn</a:t>
            </a:r>
            <a:r>
              <a:rPr lang="en-US" sz="1200" dirty="0">
                <a:latin typeface="Consolas" panose="020B0609020204030204" pitchFamily="49" charset="0"/>
              </a:rPr>
              <a:t>, "Could not open </a:t>
            </a:r>
            <a:r>
              <a:rPr lang="en-US" sz="1200" dirty="0" err="1">
                <a:latin typeface="Consolas" panose="020B0609020204030204" pitchFamily="49" charset="0"/>
              </a:rPr>
              <a:t>ToDos.dbf</a:t>
            </a:r>
            <a:r>
              <a:rPr lang="en-US" sz="1200" dirty="0">
                <a:latin typeface="Consolas" panose="020B0609020204030204" pitchFamily="49" charset="0"/>
              </a:rPr>
              <a:t>")</a:t>
            </a:r>
          </a:p>
          <a:p>
            <a:r>
              <a:rPr lang="en-US" sz="1200" dirty="0">
                <a:latin typeface="Consolas" panose="020B0609020204030204" pitchFamily="49" charset="0"/>
              </a:rPr>
              <a:t>    RETURN</a:t>
            </a:r>
          </a:p>
          <a:p>
            <a:r>
              <a:rPr lang="en-US" sz="1200" dirty="0">
                <a:latin typeface="Consolas" panose="020B0609020204030204" pitchFamily="49" charset="0"/>
              </a:rPr>
              <a:t>[Test];</a:t>
            </a:r>
          </a:p>
          <a:p>
            <a:r>
              <a:rPr lang="en-US" sz="1200" dirty="0">
                <a:latin typeface="Consolas" panose="020B0609020204030204" pitchFamily="49" charset="0"/>
              </a:rPr>
              <a:t>METHOD </a:t>
            </a:r>
            <a:r>
              <a:rPr lang="en-US" sz="1200" dirty="0" err="1">
                <a:latin typeface="Consolas" panose="020B0609020204030204" pitchFamily="49" charset="0"/>
              </a:rPr>
              <a:t>closeToDo</a:t>
            </a:r>
            <a:r>
              <a:rPr lang="en-US" sz="1200" dirty="0">
                <a:latin typeface="Consolas" panose="020B0609020204030204" pitchFamily="49" charset="0"/>
              </a:rPr>
              <a:t> AS VOID STRICT</a:t>
            </a:r>
          </a:p>
          <a:p>
            <a:r>
              <a:rPr lang="en-US" sz="1200" dirty="0">
                <a:latin typeface="Consolas" panose="020B0609020204030204" pitchFamily="49" charset="0"/>
              </a:rPr>
              <a:t>   VAR </a:t>
            </a:r>
            <a:r>
              <a:rPr lang="en-US" sz="1200" dirty="0" err="1">
                <a:latin typeface="Consolas" panose="020B0609020204030204" pitchFamily="49" charset="0"/>
              </a:rPr>
              <a:t>oToDos</a:t>
            </a:r>
            <a:r>
              <a:rPr lang="en-US" sz="1200" dirty="0">
                <a:latin typeface="Consolas" panose="020B0609020204030204" pitchFamily="49" charset="0"/>
              </a:rPr>
              <a:t> := </a:t>
            </a:r>
            <a:r>
              <a:rPr lang="en-US" sz="1200" dirty="0" err="1">
                <a:latin typeface="Consolas" panose="020B0609020204030204" pitchFamily="49" charset="0"/>
              </a:rPr>
              <a:t>XSharpToDo.XToDos</a:t>
            </a:r>
            <a:r>
              <a:rPr lang="en-US" sz="1200" dirty="0">
                <a:latin typeface="Consolas" panose="020B0609020204030204" pitchFamily="49" charset="0"/>
              </a:rPr>
              <a:t>{}</a:t>
            </a:r>
          </a:p>
          <a:p>
            <a:r>
              <a:rPr lang="en-US" sz="1200" dirty="0">
                <a:latin typeface="Consolas" panose="020B0609020204030204" pitchFamily="49" charset="0"/>
              </a:rPr>
              <a:t>   VAR </a:t>
            </a:r>
            <a:r>
              <a:rPr lang="en-US" sz="1200" dirty="0" err="1">
                <a:latin typeface="Consolas" panose="020B0609020204030204" pitchFamily="49" charset="0"/>
              </a:rPr>
              <a:t>lReturn</a:t>
            </a:r>
            <a:r>
              <a:rPr lang="en-US" sz="1200" dirty="0">
                <a:latin typeface="Consolas" panose="020B0609020204030204" pitchFamily="49" charset="0"/>
              </a:rPr>
              <a:t> := </a:t>
            </a:r>
            <a:r>
              <a:rPr lang="en-US" sz="1200" dirty="0" err="1">
                <a:latin typeface="Consolas" panose="020B0609020204030204" pitchFamily="49" charset="0"/>
              </a:rPr>
              <a:t>oToDos.closeTodos</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Assert.IsTrue</a:t>
            </a:r>
            <a:r>
              <a:rPr lang="en-US" sz="1200" dirty="0">
                <a:latin typeface="Consolas" panose="020B0609020204030204" pitchFamily="49" charset="0"/>
              </a:rPr>
              <a:t>(</a:t>
            </a:r>
            <a:r>
              <a:rPr lang="en-US" sz="1200" dirty="0" err="1">
                <a:latin typeface="Consolas" panose="020B0609020204030204" pitchFamily="49" charset="0"/>
              </a:rPr>
              <a:t>lReturn</a:t>
            </a:r>
            <a:r>
              <a:rPr lang="en-US" sz="1200" dirty="0">
                <a:latin typeface="Consolas" panose="020B0609020204030204" pitchFamily="49" charset="0"/>
              </a:rPr>
              <a:t>, "Could not close </a:t>
            </a:r>
            <a:r>
              <a:rPr lang="en-US" sz="1200" dirty="0" err="1">
                <a:latin typeface="Consolas" panose="020B0609020204030204" pitchFamily="49" charset="0"/>
              </a:rPr>
              <a:t>ToDos.dbf</a:t>
            </a:r>
            <a:r>
              <a:rPr lang="en-US" sz="1200" dirty="0">
                <a:latin typeface="Consolas" panose="020B0609020204030204" pitchFamily="49" charset="0"/>
              </a:rPr>
              <a:t>")</a:t>
            </a:r>
          </a:p>
          <a:p>
            <a:r>
              <a:rPr lang="en-US" sz="1200" dirty="0">
                <a:latin typeface="Consolas" panose="020B0609020204030204" pitchFamily="49" charset="0"/>
              </a:rPr>
              <a:t>   RETURN</a:t>
            </a:r>
          </a:p>
          <a:p>
            <a:r>
              <a:rPr lang="en-US" sz="1200" dirty="0">
                <a:latin typeface="Consolas" panose="020B0609020204030204" pitchFamily="49" charset="0"/>
              </a:rPr>
              <a:t>[Test];</a:t>
            </a:r>
          </a:p>
          <a:p>
            <a:r>
              <a:rPr lang="en-US" sz="1200" dirty="0">
                <a:latin typeface="Consolas" panose="020B0609020204030204" pitchFamily="49" charset="0"/>
              </a:rPr>
              <a:t>METHOD </a:t>
            </a:r>
            <a:r>
              <a:rPr lang="en-US" sz="1200" dirty="0" err="1">
                <a:latin typeface="Consolas" panose="020B0609020204030204" pitchFamily="49" charset="0"/>
              </a:rPr>
              <a:t>getToDo</a:t>
            </a:r>
            <a:r>
              <a:rPr lang="en-US" sz="1200" dirty="0">
                <a:latin typeface="Consolas" panose="020B0609020204030204" pitchFamily="49" charset="0"/>
              </a:rPr>
              <a:t> AS VOID STRICT</a:t>
            </a:r>
          </a:p>
          <a:p>
            <a:r>
              <a:rPr lang="en-US" sz="1200" dirty="0">
                <a:latin typeface="Consolas" panose="020B0609020204030204" pitchFamily="49" charset="0"/>
              </a:rPr>
              <a:t>   LOCAL </a:t>
            </a:r>
            <a:r>
              <a:rPr lang="en-US" sz="1200" dirty="0" err="1">
                <a:latin typeface="Consolas" panose="020B0609020204030204" pitchFamily="49" charset="0"/>
              </a:rPr>
              <a:t>cExpected</a:t>
            </a:r>
            <a:r>
              <a:rPr lang="en-US" sz="1200" dirty="0">
                <a:latin typeface="Consolas" panose="020B0609020204030204" pitchFamily="49" charset="0"/>
              </a:rPr>
              <a:t> AS String </a:t>
            </a:r>
          </a:p>
          <a:p>
            <a:r>
              <a:rPr lang="en-US" sz="1200" dirty="0">
                <a:latin typeface="Consolas" panose="020B0609020204030204" pitchFamily="49" charset="0"/>
              </a:rPr>
              <a:t>   VAR </a:t>
            </a:r>
            <a:r>
              <a:rPr lang="en-US" sz="1200" dirty="0" err="1">
                <a:latin typeface="Consolas" panose="020B0609020204030204" pitchFamily="49" charset="0"/>
              </a:rPr>
              <a:t>oToDos</a:t>
            </a:r>
            <a:r>
              <a:rPr lang="en-US" sz="1200" dirty="0">
                <a:latin typeface="Consolas" panose="020B0609020204030204" pitchFamily="49" charset="0"/>
              </a:rPr>
              <a:t> := </a:t>
            </a:r>
            <a:r>
              <a:rPr lang="en-US" sz="1200" dirty="0" err="1">
                <a:latin typeface="Consolas" panose="020B0609020204030204" pitchFamily="49" charset="0"/>
              </a:rPr>
              <a:t>XSharpToDo.XToDos</a:t>
            </a:r>
            <a:r>
              <a:rPr lang="en-US" sz="1200" dirty="0">
                <a:latin typeface="Consolas" panose="020B0609020204030204" pitchFamily="49" charset="0"/>
              </a:rPr>
              <a:t>{}</a:t>
            </a:r>
          </a:p>
          <a:p>
            <a:r>
              <a:rPr lang="es-ES" sz="1200" dirty="0">
                <a:latin typeface="Consolas" panose="020B0609020204030204" pitchFamily="49" charset="0"/>
              </a:rPr>
              <a:t>   VAR </a:t>
            </a:r>
            <a:r>
              <a:rPr lang="es-ES" sz="1200" dirty="0" err="1">
                <a:latin typeface="Consolas" panose="020B0609020204030204" pitchFamily="49" charset="0"/>
              </a:rPr>
              <a:t>oTodo</a:t>
            </a:r>
            <a:r>
              <a:rPr lang="es-ES" sz="1200" dirty="0">
                <a:latin typeface="Consolas" panose="020B0609020204030204" pitchFamily="49" charset="0"/>
              </a:rPr>
              <a:t> := </a:t>
            </a:r>
            <a:r>
              <a:rPr lang="es-ES" sz="1200" dirty="0" err="1">
                <a:latin typeface="Consolas" panose="020B0609020204030204" pitchFamily="49" charset="0"/>
              </a:rPr>
              <a:t>oToDos.getToDo</a:t>
            </a:r>
            <a:r>
              <a:rPr lang="es-ES" sz="1200" dirty="0">
                <a:latin typeface="Consolas" panose="020B0609020204030204" pitchFamily="49" charset="0"/>
              </a:rPr>
              <a:t>("EDF53AEF-5C29-4DC4-A")</a:t>
            </a:r>
          </a:p>
          <a:p>
            <a:r>
              <a:rPr lang="en-US" sz="1200" dirty="0">
                <a:latin typeface="Consolas" panose="020B0609020204030204" pitchFamily="49" charset="0"/>
              </a:rPr>
              <a:t>   VAR </a:t>
            </a:r>
            <a:r>
              <a:rPr lang="en-US" sz="1200" dirty="0" err="1">
                <a:latin typeface="Consolas" panose="020B0609020204030204" pitchFamily="49" charset="0"/>
              </a:rPr>
              <a:t>cActual</a:t>
            </a:r>
            <a:r>
              <a:rPr lang="en-US" sz="1200" dirty="0">
                <a:latin typeface="Consolas" panose="020B0609020204030204" pitchFamily="49" charset="0"/>
              </a:rPr>
              <a:t> := </a:t>
            </a:r>
            <a:r>
              <a:rPr lang="en-US" sz="1200" dirty="0" err="1">
                <a:latin typeface="Consolas" panose="020B0609020204030204" pitchFamily="49" charset="0"/>
              </a:rPr>
              <a:t>oTodo.title</a:t>
            </a:r>
            <a:endParaRPr lang="en-US" sz="1200" dirty="0">
              <a:latin typeface="Consolas" panose="020B0609020204030204" pitchFamily="49" charset="0"/>
            </a:endParaRPr>
          </a:p>
          <a:p>
            <a:r>
              <a:rPr lang="en-US" sz="1200" dirty="0">
                <a:latin typeface="Consolas" panose="020B0609020204030204" pitchFamily="49" charset="0"/>
              </a:rPr>
              <a:t>   </a:t>
            </a:r>
            <a:r>
              <a:rPr lang="en-US" sz="1200" dirty="0" err="1">
                <a:latin typeface="Consolas" panose="020B0609020204030204" pitchFamily="49" charset="0"/>
              </a:rPr>
              <a:t>cExpected</a:t>
            </a:r>
            <a:r>
              <a:rPr lang="en-US" sz="1200" dirty="0">
                <a:latin typeface="Consolas" panose="020B0609020204030204" pitchFamily="49" charset="0"/>
              </a:rPr>
              <a:t> := "Finish paper"</a:t>
            </a:r>
          </a:p>
          <a:p>
            <a:r>
              <a:rPr lang="en-US" sz="1200" dirty="0">
                <a:latin typeface="Consolas" panose="020B0609020204030204" pitchFamily="49" charset="0"/>
              </a:rPr>
              <a:t>   </a:t>
            </a:r>
            <a:r>
              <a:rPr lang="en-US" sz="1200" dirty="0" err="1">
                <a:latin typeface="Consolas" panose="020B0609020204030204" pitchFamily="49" charset="0"/>
              </a:rPr>
              <a:t>Assert.AreEqual</a:t>
            </a:r>
            <a:r>
              <a:rPr lang="en-US" sz="1200" dirty="0">
                <a:latin typeface="Consolas" panose="020B0609020204030204" pitchFamily="49" charset="0"/>
              </a:rPr>
              <a:t>(</a:t>
            </a:r>
            <a:r>
              <a:rPr lang="en-US" sz="1200" dirty="0" err="1">
                <a:latin typeface="Consolas" panose="020B0609020204030204" pitchFamily="49" charset="0"/>
              </a:rPr>
              <a:t>cExpected</a:t>
            </a:r>
            <a:r>
              <a:rPr lang="en-US" sz="1200" dirty="0">
                <a:latin typeface="Consolas" panose="020B0609020204030204" pitchFamily="49" charset="0"/>
              </a:rPr>
              <a:t>, </a:t>
            </a:r>
            <a:r>
              <a:rPr lang="en-US" sz="1200" dirty="0" err="1">
                <a:latin typeface="Consolas" panose="020B0609020204030204" pitchFamily="49" charset="0"/>
              </a:rPr>
              <a:t>cActual</a:t>
            </a:r>
            <a:r>
              <a:rPr lang="en-US" sz="1200" dirty="0">
                <a:latin typeface="Consolas" panose="020B0609020204030204" pitchFamily="49" charset="0"/>
              </a:rPr>
              <a:t>, "Did not get the right TODO")</a:t>
            </a:r>
          </a:p>
          <a:p>
            <a:r>
              <a:rPr lang="en-US" sz="1200" dirty="0">
                <a:latin typeface="Consolas" panose="020B0609020204030204" pitchFamily="49" charset="0"/>
              </a:rPr>
              <a:t>   RETURN</a:t>
            </a:r>
          </a:p>
          <a:p>
            <a:endParaRPr lang="en-US" sz="1200" dirty="0">
              <a:latin typeface="Consolas" panose="020B0609020204030204" pitchFamily="49" charset="0"/>
            </a:endParaRPr>
          </a:p>
          <a:p>
            <a:r>
              <a:rPr lang="en-US" sz="1200" dirty="0">
                <a:latin typeface="Consolas" panose="020B0609020204030204" pitchFamily="49" charset="0"/>
              </a:rPr>
              <a:t>…</a:t>
            </a:r>
          </a:p>
          <a:p>
            <a:endParaRPr lang="en-US" sz="1200" dirty="0">
              <a:latin typeface="Consolas" panose="020B0609020204030204" pitchFamily="49" charset="0"/>
            </a:endParaRPr>
          </a:p>
        </p:txBody>
      </p:sp>
    </p:spTree>
    <p:extLst>
      <p:ext uri="{BB962C8B-B14F-4D97-AF65-F5344CB8AC3E}">
        <p14:creationId xmlns:p14="http://schemas.microsoft.com/office/powerpoint/2010/main" val="34801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Goal!</a:t>
            </a:r>
          </a:p>
        </p:txBody>
      </p:sp>
      <p:pic>
        <p:nvPicPr>
          <p:cNvPr id="5" name="Content Placeholder 4" descr="Diagram&#10;&#10;Description automatically generated">
            <a:extLst>
              <a:ext uri="{FF2B5EF4-FFF2-40B4-BE49-F238E27FC236}">
                <a16:creationId xmlns:a16="http://schemas.microsoft.com/office/drawing/2014/main" id="{9ABDFCB7-145C-48C0-8BF1-020E0F735E9E}"/>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284412" y="1286926"/>
            <a:ext cx="9328768" cy="5113874"/>
          </a:xfrm>
        </p:spPr>
      </p:pic>
      <p:sp>
        <p:nvSpPr>
          <p:cNvPr id="6" name="TextBox 5">
            <a:extLst>
              <a:ext uri="{FF2B5EF4-FFF2-40B4-BE49-F238E27FC236}">
                <a16:creationId xmlns:a16="http://schemas.microsoft.com/office/drawing/2014/main" id="{9021A28B-E541-48F7-87A6-115545A88906}"/>
              </a:ext>
            </a:extLst>
          </p:cNvPr>
          <p:cNvSpPr txBox="1"/>
          <p:nvPr/>
        </p:nvSpPr>
        <p:spPr>
          <a:xfrm>
            <a:off x="4113212" y="2349062"/>
            <a:ext cx="6324601" cy="2862322"/>
          </a:xfrm>
          <a:prstGeom prst="rect">
            <a:avLst/>
          </a:prstGeom>
          <a:noFill/>
        </p:spPr>
        <p:txBody>
          <a:bodyPr wrap="square" rtlCol="0">
            <a:spAutoFit/>
          </a:bodyPr>
          <a:lstStyle/>
          <a:p>
            <a:r>
              <a:rPr lang="en-US" sz="3600" b="1" dirty="0">
                <a:solidFill>
                  <a:schemeClr val="accent2">
                    <a:lumMod val="75000"/>
                  </a:schemeClr>
                </a:solidFill>
              </a:rPr>
              <a:t>By the end of this session you should have a solid understanding of what it takes to create an X# application from scratch.</a:t>
            </a:r>
          </a:p>
        </p:txBody>
      </p:sp>
    </p:spTree>
    <p:extLst>
      <p:ext uri="{BB962C8B-B14F-4D97-AF65-F5344CB8AC3E}">
        <p14:creationId xmlns:p14="http://schemas.microsoft.com/office/powerpoint/2010/main" val="382356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0393-7C15-4BD5-B1D2-F6E30724F10F}"/>
              </a:ext>
            </a:extLst>
          </p:cNvPr>
          <p:cNvSpPr>
            <a:spLocks noGrp="1"/>
          </p:cNvSpPr>
          <p:nvPr>
            <p:ph type="title"/>
          </p:nvPr>
        </p:nvSpPr>
        <p:spPr/>
        <p:txBody>
          <a:bodyPr>
            <a:normAutofit fontScale="90000"/>
          </a:bodyPr>
          <a:lstStyle/>
          <a:p>
            <a:r>
              <a:rPr lang="en-US" dirty="0"/>
              <a:t>Testing our Class – Unit Tests</a:t>
            </a:r>
          </a:p>
        </p:txBody>
      </p:sp>
      <p:pic>
        <p:nvPicPr>
          <p:cNvPr id="7170" name="Picture 2">
            <a:extLst>
              <a:ext uri="{FF2B5EF4-FFF2-40B4-BE49-F238E27FC236}">
                <a16:creationId xmlns:a16="http://schemas.microsoft.com/office/drawing/2014/main" id="{9F0D5FF0-B667-4D8A-807B-41F562050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2" y="1676400"/>
            <a:ext cx="369954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47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B8A0-29E9-4A44-A556-8027E8160AE2}"/>
              </a:ext>
            </a:extLst>
          </p:cNvPr>
          <p:cNvSpPr>
            <a:spLocks noGrp="1"/>
          </p:cNvSpPr>
          <p:nvPr>
            <p:ph type="ctrTitle"/>
          </p:nvPr>
        </p:nvSpPr>
        <p:spPr/>
        <p:txBody>
          <a:bodyPr/>
          <a:lstStyle/>
          <a:p>
            <a:r>
              <a:rPr lang="en-US" dirty="0"/>
              <a:t>Forms</a:t>
            </a:r>
          </a:p>
        </p:txBody>
      </p:sp>
    </p:spTree>
    <p:extLst>
      <p:ext uri="{BB962C8B-B14F-4D97-AF65-F5344CB8AC3E}">
        <p14:creationId xmlns:p14="http://schemas.microsoft.com/office/powerpoint/2010/main" val="20719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BECE06-B118-4DF6-9335-BBCA11F5EA70}"/>
              </a:ext>
            </a:extLst>
          </p:cNvPr>
          <p:cNvSpPr>
            <a:spLocks noGrp="1"/>
          </p:cNvSpPr>
          <p:nvPr>
            <p:ph type="title"/>
          </p:nvPr>
        </p:nvSpPr>
        <p:spPr/>
        <p:txBody>
          <a:bodyPr>
            <a:normAutofit fontScale="90000"/>
          </a:bodyPr>
          <a:lstStyle/>
          <a:p>
            <a:r>
              <a:rPr lang="en-US" dirty="0"/>
              <a:t>Visual Class</a:t>
            </a:r>
          </a:p>
        </p:txBody>
      </p:sp>
      <p:sp>
        <p:nvSpPr>
          <p:cNvPr id="5" name="Content Placeholder 4">
            <a:extLst>
              <a:ext uri="{FF2B5EF4-FFF2-40B4-BE49-F238E27FC236}">
                <a16:creationId xmlns:a16="http://schemas.microsoft.com/office/drawing/2014/main" id="{0EC242EA-8C1C-497A-BC18-E9F052AB8ED6}"/>
              </a:ext>
            </a:extLst>
          </p:cNvPr>
          <p:cNvSpPr>
            <a:spLocks noGrp="1"/>
          </p:cNvSpPr>
          <p:nvPr>
            <p:ph sz="quarter" idx="10"/>
          </p:nvPr>
        </p:nvSpPr>
        <p:spPr>
          <a:xfrm>
            <a:off x="1979612" y="3429000"/>
            <a:ext cx="9676359" cy="2667000"/>
          </a:xfrm>
        </p:spPr>
        <p:txBody>
          <a:bodyPr/>
          <a:lstStyle/>
          <a:p>
            <a:pPr>
              <a:buFont typeface="Wingdings" panose="05000000000000000000" pitchFamily="2" charset="2"/>
              <a:buChar char="q"/>
            </a:pPr>
            <a:r>
              <a:rPr lang="en-US" dirty="0"/>
              <a:t>Create a panel in XAML</a:t>
            </a:r>
          </a:p>
        </p:txBody>
      </p:sp>
      <p:pic>
        <p:nvPicPr>
          <p:cNvPr id="4" name="Picture 3" descr="Graphical user interface, application, email&#10;&#10;Description automatically generated">
            <a:extLst>
              <a:ext uri="{FF2B5EF4-FFF2-40B4-BE49-F238E27FC236}">
                <a16:creationId xmlns:a16="http://schemas.microsoft.com/office/drawing/2014/main" id="{E8E54E72-15FE-42DC-A005-A03ED855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412" y="1600200"/>
            <a:ext cx="5295900" cy="1381125"/>
          </a:xfrm>
          <a:prstGeom prst="rect">
            <a:avLst/>
          </a:prstGeom>
        </p:spPr>
      </p:pic>
    </p:spTree>
    <p:extLst>
      <p:ext uri="{BB962C8B-B14F-4D97-AF65-F5344CB8AC3E}">
        <p14:creationId xmlns:p14="http://schemas.microsoft.com/office/powerpoint/2010/main" val="286714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0A71-F76E-4139-88E2-72538CD82D8F}"/>
              </a:ext>
            </a:extLst>
          </p:cNvPr>
          <p:cNvSpPr>
            <a:spLocks noGrp="1"/>
          </p:cNvSpPr>
          <p:nvPr>
            <p:ph type="title"/>
          </p:nvPr>
        </p:nvSpPr>
        <p:spPr/>
        <p:txBody>
          <a:bodyPr>
            <a:normAutofit fontScale="90000"/>
          </a:bodyPr>
          <a:lstStyle/>
          <a:p>
            <a:r>
              <a:rPr lang="en-US" dirty="0"/>
              <a:t>XAML Form</a:t>
            </a:r>
          </a:p>
        </p:txBody>
      </p:sp>
      <p:sp>
        <p:nvSpPr>
          <p:cNvPr id="3" name="Content Placeholder 2">
            <a:extLst>
              <a:ext uri="{FF2B5EF4-FFF2-40B4-BE49-F238E27FC236}">
                <a16:creationId xmlns:a16="http://schemas.microsoft.com/office/drawing/2014/main" id="{E8179D73-20B9-4B88-A9E2-F469622EBF51}"/>
              </a:ext>
            </a:extLst>
          </p:cNvPr>
          <p:cNvSpPr>
            <a:spLocks noGrp="1"/>
          </p:cNvSpPr>
          <p:nvPr>
            <p:ph sz="quarter" idx="10"/>
          </p:nvPr>
        </p:nvSpPr>
        <p:spPr/>
        <p:txBody>
          <a:bodyPr/>
          <a:lstStyle/>
          <a:p>
            <a:pPr>
              <a:buFont typeface="Wingdings" panose="05000000000000000000" pitchFamily="2" charset="2"/>
              <a:buChar char="q"/>
            </a:pPr>
            <a:r>
              <a:rPr lang="en-US" dirty="0"/>
              <a:t>Create a Form</a:t>
            </a:r>
          </a:p>
          <a:p>
            <a:pPr>
              <a:buFont typeface="Wingdings" panose="05000000000000000000" pitchFamily="2" charset="2"/>
              <a:buChar char="q"/>
            </a:pPr>
            <a:r>
              <a:rPr lang="en-US" dirty="0"/>
              <a:t>Add our Panel</a:t>
            </a:r>
          </a:p>
          <a:p>
            <a:pPr>
              <a:buFont typeface="Wingdings" panose="05000000000000000000" pitchFamily="2" charset="2"/>
              <a:buChar char="q"/>
            </a:pPr>
            <a:r>
              <a:rPr lang="en-US" dirty="0"/>
              <a:t>Add a couple more controls</a:t>
            </a:r>
          </a:p>
          <a:p>
            <a:pPr>
              <a:buFont typeface="Wingdings" panose="05000000000000000000" pitchFamily="2" charset="2"/>
              <a:buChar char="q"/>
            </a:pPr>
            <a:r>
              <a:rPr lang="en-US" dirty="0"/>
              <a:t>Bind the events</a:t>
            </a:r>
          </a:p>
          <a:p>
            <a:pPr>
              <a:buFont typeface="Wingdings" panose="05000000000000000000" pitchFamily="2" charset="2"/>
              <a:buChar char="q"/>
            </a:pPr>
            <a:r>
              <a:rPr lang="en-US" dirty="0"/>
              <a:t>Tie our business objects to it</a:t>
            </a:r>
          </a:p>
          <a:p>
            <a:pPr marL="0" indent="0">
              <a:buNone/>
            </a:pPr>
            <a:endParaRPr lang="en-US" dirty="0"/>
          </a:p>
        </p:txBody>
      </p:sp>
    </p:spTree>
    <p:extLst>
      <p:ext uri="{BB962C8B-B14F-4D97-AF65-F5344CB8AC3E}">
        <p14:creationId xmlns:p14="http://schemas.microsoft.com/office/powerpoint/2010/main" val="73114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BAE2-579D-4DF9-9A47-6440ECE5E54B}"/>
              </a:ext>
            </a:extLst>
          </p:cNvPr>
          <p:cNvSpPr>
            <a:spLocks noGrp="1"/>
          </p:cNvSpPr>
          <p:nvPr>
            <p:ph type="ctrTitle"/>
          </p:nvPr>
        </p:nvSpPr>
        <p:spPr/>
        <p:txBody>
          <a:bodyPr/>
          <a:lstStyle/>
          <a:p>
            <a:r>
              <a:rPr lang="en-US" dirty="0"/>
              <a:t>More</a:t>
            </a:r>
          </a:p>
        </p:txBody>
      </p:sp>
    </p:spTree>
    <p:extLst>
      <p:ext uri="{BB962C8B-B14F-4D97-AF65-F5344CB8AC3E}">
        <p14:creationId xmlns:p14="http://schemas.microsoft.com/office/powerpoint/2010/main" val="175067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7CEF-8F02-43EC-95BD-884EAD3E4769}"/>
              </a:ext>
            </a:extLst>
          </p:cNvPr>
          <p:cNvSpPr>
            <a:spLocks noGrp="1"/>
          </p:cNvSpPr>
          <p:nvPr>
            <p:ph type="title"/>
          </p:nvPr>
        </p:nvSpPr>
        <p:spPr/>
        <p:txBody>
          <a:bodyPr>
            <a:normAutofit fontScale="90000"/>
          </a:bodyPr>
          <a:lstStyle/>
          <a:p>
            <a:r>
              <a:rPr lang="en-US" dirty="0"/>
              <a:t>VFP Exporter</a:t>
            </a:r>
          </a:p>
        </p:txBody>
      </p:sp>
      <p:sp>
        <p:nvSpPr>
          <p:cNvPr id="3" name="Content Placeholder 2">
            <a:extLst>
              <a:ext uri="{FF2B5EF4-FFF2-40B4-BE49-F238E27FC236}">
                <a16:creationId xmlns:a16="http://schemas.microsoft.com/office/drawing/2014/main" id="{DC4D5160-728C-4917-B793-AA0877336DEB}"/>
              </a:ext>
            </a:extLst>
          </p:cNvPr>
          <p:cNvSpPr>
            <a:spLocks noGrp="1"/>
          </p:cNvSpPr>
          <p:nvPr>
            <p:ph sz="quarter" idx="10"/>
          </p:nvPr>
        </p:nvSpPr>
        <p:spPr/>
        <p:txBody>
          <a:bodyPr/>
          <a:lstStyle/>
          <a:p>
            <a:r>
              <a:rPr lang="en-US" dirty="0"/>
              <a:t>Available very soon if not already</a:t>
            </a:r>
          </a:p>
          <a:p>
            <a:r>
              <a:rPr lang="en-US" dirty="0"/>
              <a:t>Will automate many of the things we saw today</a:t>
            </a:r>
          </a:p>
          <a:p>
            <a:r>
              <a:rPr lang="en-US" dirty="0"/>
              <a:t>Demo video in the Expo Sessions area</a:t>
            </a:r>
          </a:p>
        </p:txBody>
      </p:sp>
      <p:pic>
        <p:nvPicPr>
          <p:cNvPr id="7" name="Picture 6" descr="A picture containing table, cup, small, sitting&#10;&#10;Description automatically generated">
            <a:extLst>
              <a:ext uri="{FF2B5EF4-FFF2-40B4-BE49-F238E27FC236}">
                <a16:creationId xmlns:a16="http://schemas.microsoft.com/office/drawing/2014/main" id="{45D9C0F8-E2CB-446F-8EDA-392C50A40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812" y="3352800"/>
            <a:ext cx="3086100" cy="3086100"/>
          </a:xfrm>
          <a:prstGeom prst="rect">
            <a:avLst/>
          </a:prstGeom>
        </p:spPr>
      </p:pic>
      <p:pic>
        <p:nvPicPr>
          <p:cNvPr id="1026" name="Picture 2">
            <a:extLst>
              <a:ext uri="{FF2B5EF4-FFF2-40B4-BE49-F238E27FC236}">
                <a16:creationId xmlns:a16="http://schemas.microsoft.com/office/drawing/2014/main" id="{3DDC8096-3F49-4746-A357-88B56B4EB9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0812" y="3962400"/>
            <a:ext cx="838200" cy="8761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0798F93-C918-42E4-99E6-FDD9947AA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4812" y="5181600"/>
            <a:ext cx="1133604" cy="81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2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7CEF-8F02-43EC-95BD-884EAD3E4769}"/>
              </a:ext>
            </a:extLst>
          </p:cNvPr>
          <p:cNvSpPr>
            <a:spLocks noGrp="1"/>
          </p:cNvSpPr>
          <p:nvPr>
            <p:ph type="title"/>
          </p:nvPr>
        </p:nvSpPr>
        <p:spPr/>
        <p:txBody>
          <a:bodyPr>
            <a:normAutofit fontScale="90000"/>
          </a:bodyPr>
          <a:lstStyle/>
          <a:p>
            <a:r>
              <a:rPr lang="en-US" dirty="0"/>
              <a:t>More Stuff to Talk About</a:t>
            </a:r>
          </a:p>
        </p:txBody>
      </p:sp>
      <p:sp>
        <p:nvSpPr>
          <p:cNvPr id="3" name="Content Placeholder 2">
            <a:extLst>
              <a:ext uri="{FF2B5EF4-FFF2-40B4-BE49-F238E27FC236}">
                <a16:creationId xmlns:a16="http://schemas.microsoft.com/office/drawing/2014/main" id="{DC4D5160-728C-4917-B793-AA0877336DEB}"/>
              </a:ext>
            </a:extLst>
          </p:cNvPr>
          <p:cNvSpPr>
            <a:spLocks noGrp="1"/>
          </p:cNvSpPr>
          <p:nvPr>
            <p:ph sz="quarter" idx="10"/>
          </p:nvPr>
        </p:nvSpPr>
        <p:spPr/>
        <p:txBody>
          <a:bodyPr/>
          <a:lstStyle/>
          <a:p>
            <a:pPr>
              <a:buFont typeface="Wingdings" panose="05000000000000000000" pitchFamily="2" charset="2"/>
              <a:buChar char="q"/>
            </a:pPr>
            <a:r>
              <a:rPr lang="en-US" dirty="0"/>
              <a:t>Reports</a:t>
            </a:r>
          </a:p>
          <a:p>
            <a:pPr>
              <a:buFont typeface="Wingdings" panose="05000000000000000000" pitchFamily="2" charset="2"/>
              <a:buChar char="q"/>
            </a:pPr>
            <a:r>
              <a:rPr lang="en-US" dirty="0"/>
              <a:t>Source Control</a:t>
            </a:r>
          </a:p>
          <a:p>
            <a:pPr>
              <a:buFont typeface="Wingdings" panose="05000000000000000000" pitchFamily="2" charset="2"/>
              <a:buChar char="q"/>
            </a:pPr>
            <a:r>
              <a:rPr lang="en-US" dirty="0"/>
              <a:t>Databases</a:t>
            </a:r>
          </a:p>
          <a:p>
            <a:pPr>
              <a:buFont typeface="Wingdings" panose="05000000000000000000" pitchFamily="2" charset="2"/>
              <a:buChar char="q"/>
            </a:pPr>
            <a:r>
              <a:rPr lang="en-US" dirty="0"/>
              <a:t>Frameworks</a:t>
            </a:r>
          </a:p>
          <a:p>
            <a:pPr>
              <a:buFont typeface="Wingdings" panose="05000000000000000000" pitchFamily="2" charset="2"/>
              <a:buChar char="q"/>
            </a:pPr>
            <a:r>
              <a:rPr lang="en-US" dirty="0"/>
              <a:t>External Libraries</a:t>
            </a:r>
          </a:p>
          <a:p>
            <a:pPr>
              <a:buFont typeface="Wingdings" panose="05000000000000000000" pitchFamily="2" charset="2"/>
              <a:buChar char="q"/>
            </a:pPr>
            <a:r>
              <a:rPr lang="en-US" dirty="0"/>
              <a:t>Help</a:t>
            </a:r>
          </a:p>
          <a:p>
            <a:endParaRPr lang="en-US" dirty="0"/>
          </a:p>
        </p:txBody>
      </p:sp>
    </p:spTree>
    <p:extLst>
      <p:ext uri="{BB962C8B-B14F-4D97-AF65-F5344CB8AC3E}">
        <p14:creationId xmlns:p14="http://schemas.microsoft.com/office/powerpoint/2010/main" val="111043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7CEF-8F02-43EC-95BD-884EAD3E4769}"/>
              </a:ext>
            </a:extLst>
          </p:cNvPr>
          <p:cNvSpPr>
            <a:spLocks noGrp="1"/>
          </p:cNvSpPr>
          <p:nvPr>
            <p:ph type="title"/>
          </p:nvPr>
        </p:nvSpPr>
        <p:spPr/>
        <p:txBody>
          <a:bodyPr>
            <a:normAutofit fontScale="90000"/>
          </a:bodyPr>
          <a:lstStyle/>
          <a:p>
            <a:r>
              <a:rPr lang="en-US" dirty="0" err="1"/>
              <a:t>.Net</a:t>
            </a:r>
            <a:r>
              <a:rPr lang="en-US" dirty="0"/>
              <a:t> Core	</a:t>
            </a:r>
          </a:p>
        </p:txBody>
      </p:sp>
      <p:sp>
        <p:nvSpPr>
          <p:cNvPr id="3" name="Content Placeholder 2">
            <a:extLst>
              <a:ext uri="{FF2B5EF4-FFF2-40B4-BE49-F238E27FC236}">
                <a16:creationId xmlns:a16="http://schemas.microsoft.com/office/drawing/2014/main" id="{DC4D5160-728C-4917-B793-AA0877336DEB}"/>
              </a:ext>
            </a:extLst>
          </p:cNvPr>
          <p:cNvSpPr>
            <a:spLocks noGrp="1"/>
          </p:cNvSpPr>
          <p:nvPr>
            <p:ph sz="quarter" idx="10"/>
          </p:nvPr>
        </p:nvSpPr>
        <p:spPr/>
        <p:txBody>
          <a:bodyPr/>
          <a:lstStyle/>
          <a:p>
            <a:pPr>
              <a:buFont typeface="Wingdings" panose="05000000000000000000" pitchFamily="2" charset="2"/>
              <a:buChar char="q"/>
            </a:pPr>
            <a:r>
              <a:rPr lang="en-US" dirty="0"/>
              <a:t>Not Windows Only</a:t>
            </a:r>
          </a:p>
          <a:p>
            <a:pPr>
              <a:buFont typeface="Wingdings" panose="05000000000000000000" pitchFamily="2" charset="2"/>
              <a:buChar char="q"/>
            </a:pPr>
            <a:r>
              <a:rPr lang="en-US" dirty="0"/>
              <a:t>Linux, Mac, Web Assembly</a:t>
            </a:r>
          </a:p>
          <a:p>
            <a:endParaRPr lang="en-US" dirty="0"/>
          </a:p>
        </p:txBody>
      </p:sp>
    </p:spTree>
    <p:extLst>
      <p:ext uri="{BB962C8B-B14F-4D97-AF65-F5344CB8AC3E}">
        <p14:creationId xmlns:p14="http://schemas.microsoft.com/office/powerpoint/2010/main" val="67706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F2F8-AB85-4F9C-A292-04A22C58517E}"/>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78063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What You Learned Today</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Created an X# Application from scratch</a:t>
            </a:r>
          </a:p>
          <a:p>
            <a:pPr>
              <a:buFont typeface="Wingdings" panose="05000000000000000000" pitchFamily="2" charset="2"/>
              <a:buChar char="q"/>
            </a:pPr>
            <a:r>
              <a:rPr lang="en-US" dirty="0"/>
              <a:t>Considerations when creating classes</a:t>
            </a:r>
          </a:p>
          <a:p>
            <a:pPr>
              <a:buFont typeface="Wingdings" panose="05000000000000000000" pitchFamily="2" charset="2"/>
              <a:buChar char="q"/>
            </a:pPr>
            <a:r>
              <a:rPr lang="en-US" dirty="0"/>
              <a:t>Converting visual classes and forms to XAML</a:t>
            </a:r>
          </a:p>
        </p:txBody>
      </p:sp>
      <p:pic>
        <p:nvPicPr>
          <p:cNvPr id="5" name="Picture 4" descr="Icon&#10;&#10;Description automatically generated">
            <a:extLst>
              <a:ext uri="{FF2B5EF4-FFF2-40B4-BE49-F238E27FC236}">
                <a16:creationId xmlns:a16="http://schemas.microsoft.com/office/drawing/2014/main" id="{0F83816C-9062-48F7-9C30-BC99CA21DD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0012" y="3429000"/>
            <a:ext cx="2346696" cy="2467520"/>
          </a:xfrm>
          <a:prstGeom prst="rect">
            <a:avLst/>
          </a:prstGeom>
        </p:spPr>
      </p:pic>
      <p:pic>
        <p:nvPicPr>
          <p:cNvPr id="7" name="Picture 6" descr="Icon&#10;&#10;Description automatically generated">
            <a:extLst>
              <a:ext uri="{FF2B5EF4-FFF2-40B4-BE49-F238E27FC236}">
                <a16:creationId xmlns:a16="http://schemas.microsoft.com/office/drawing/2014/main" id="{88651740-9780-4CAC-861E-9790F18C7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6612" y="4186510"/>
            <a:ext cx="1343025" cy="952500"/>
          </a:xfrm>
          <a:prstGeom prst="rect">
            <a:avLst/>
          </a:prstGeom>
        </p:spPr>
      </p:pic>
    </p:spTree>
    <p:extLst>
      <p:ext uri="{BB962C8B-B14F-4D97-AF65-F5344CB8AC3E}">
        <p14:creationId xmlns:p14="http://schemas.microsoft.com/office/powerpoint/2010/main" val="265334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Agenda</a:t>
            </a:r>
          </a:p>
        </p:txBody>
      </p:sp>
      <p:sp>
        <p:nvSpPr>
          <p:cNvPr id="2" name="Content Placeholder 1">
            <a:extLst>
              <a:ext uri="{FF2B5EF4-FFF2-40B4-BE49-F238E27FC236}">
                <a16:creationId xmlns:a16="http://schemas.microsoft.com/office/drawing/2014/main" id="{DEA40ED6-CFA1-4759-8702-9ED35170F681}"/>
              </a:ext>
            </a:extLst>
          </p:cNvPr>
          <p:cNvSpPr>
            <a:spLocks noGrp="1"/>
          </p:cNvSpPr>
          <p:nvPr>
            <p:ph idx="10"/>
          </p:nvPr>
        </p:nvSpPr>
        <p:spPr>
          <a:xfrm>
            <a:off x="1979613" y="1447800"/>
            <a:ext cx="9675812" cy="4648200"/>
          </a:xfrm>
        </p:spPr>
        <p:txBody>
          <a:bodyPr/>
          <a:lstStyle/>
          <a:p>
            <a:pPr marL="514350" indent="-514350">
              <a:buFont typeface="+mj-lt"/>
              <a:buAutoNum type="arabicPeriod"/>
            </a:pPr>
            <a:r>
              <a:rPr lang="en-US" dirty="0"/>
              <a:t>Take a look at our sample FoxPro application</a:t>
            </a:r>
          </a:p>
          <a:p>
            <a:pPr marL="514350" indent="-514350">
              <a:buFont typeface="+mj-lt"/>
              <a:buAutoNum type="arabicPeriod"/>
            </a:pPr>
            <a:r>
              <a:rPr lang="en-US" dirty="0"/>
              <a:t>Create a new X# solution in Visual Studio</a:t>
            </a:r>
          </a:p>
          <a:p>
            <a:pPr marL="514350" indent="-514350">
              <a:buFont typeface="+mj-lt"/>
              <a:buAutoNum type="arabicPeriod"/>
            </a:pPr>
            <a:r>
              <a:rPr lang="en-US" b="1" dirty="0"/>
              <a:t>Write and test our business objects</a:t>
            </a:r>
          </a:p>
          <a:p>
            <a:pPr marL="514350" indent="-514350">
              <a:buFont typeface="+mj-lt"/>
              <a:buAutoNum type="arabicPeriod"/>
            </a:pPr>
            <a:r>
              <a:rPr lang="en-US" dirty="0"/>
              <a:t>Create a custom control and XAML form for UI</a:t>
            </a:r>
          </a:p>
          <a:p>
            <a:pPr marL="514350" indent="-514350">
              <a:buFont typeface="+mj-lt"/>
              <a:buAutoNum type="arabicPeriod"/>
            </a:pPr>
            <a:r>
              <a:rPr lang="en-US" dirty="0"/>
              <a:t>Q&amp;A afterwards</a:t>
            </a:r>
          </a:p>
          <a:p>
            <a:pPr marL="0" indent="0">
              <a:buNone/>
            </a:pPr>
            <a:endParaRPr lang="en-US" dirty="0"/>
          </a:p>
          <a:p>
            <a:endParaRPr lang="en-US" dirty="0"/>
          </a:p>
        </p:txBody>
      </p:sp>
    </p:spTree>
    <p:extLst>
      <p:ext uri="{BB962C8B-B14F-4D97-AF65-F5344CB8AC3E}">
        <p14:creationId xmlns:p14="http://schemas.microsoft.com/office/powerpoint/2010/main" val="116916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Why X#?</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Native DBF access</a:t>
            </a:r>
          </a:p>
          <a:p>
            <a:pPr>
              <a:buFont typeface="Wingdings" panose="05000000000000000000" pitchFamily="2" charset="2"/>
              <a:buChar char="q"/>
            </a:pPr>
            <a:r>
              <a:rPr lang="en-US" dirty="0"/>
              <a:t>Familiar syntax</a:t>
            </a:r>
          </a:p>
          <a:p>
            <a:pPr>
              <a:buFont typeface="Wingdings" panose="05000000000000000000" pitchFamily="2" charset="2"/>
              <a:buChar char="q"/>
            </a:pPr>
            <a:r>
              <a:rPr lang="en-US" dirty="0"/>
              <a:t>Excellent Tooling</a:t>
            </a:r>
          </a:p>
          <a:p>
            <a:pPr>
              <a:buFont typeface="Wingdings" panose="05000000000000000000" pitchFamily="2" charset="2"/>
              <a:buChar char="q"/>
            </a:pPr>
            <a:r>
              <a:rPr lang="en-US" dirty="0"/>
              <a:t>.NET Framework</a:t>
            </a:r>
          </a:p>
          <a:p>
            <a:pPr>
              <a:buFont typeface="Wingdings" panose="05000000000000000000" pitchFamily="2" charset="2"/>
              <a:buChar char="q"/>
            </a:pPr>
            <a:r>
              <a:rPr lang="en-US" dirty="0"/>
              <a:t>Supported</a:t>
            </a:r>
          </a:p>
        </p:txBody>
      </p:sp>
      <p:pic>
        <p:nvPicPr>
          <p:cNvPr id="7" name="Picture 6" descr="Icon&#10;&#10;Description automatically generated">
            <a:extLst>
              <a:ext uri="{FF2B5EF4-FFF2-40B4-BE49-F238E27FC236}">
                <a16:creationId xmlns:a16="http://schemas.microsoft.com/office/drawing/2014/main" id="{88651740-9780-4CAC-861E-9790F18C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012" y="2514600"/>
            <a:ext cx="2578608" cy="1828800"/>
          </a:xfrm>
          <a:prstGeom prst="rect">
            <a:avLst/>
          </a:prstGeom>
        </p:spPr>
      </p:pic>
    </p:spTree>
    <p:extLst>
      <p:ext uri="{BB962C8B-B14F-4D97-AF65-F5344CB8AC3E}">
        <p14:creationId xmlns:p14="http://schemas.microsoft.com/office/powerpoint/2010/main" val="169889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Next</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Go to the Expo Sessions and watch more videos</a:t>
            </a:r>
          </a:p>
          <a:p>
            <a:pPr>
              <a:buFont typeface="Wingdings" panose="05000000000000000000" pitchFamily="2" charset="2"/>
              <a:buChar char="q"/>
            </a:pPr>
            <a:r>
              <a:rPr lang="en-US" dirty="0"/>
              <a:t>Download and install it from </a:t>
            </a:r>
            <a:r>
              <a:rPr lang="en-US" dirty="0">
                <a:hlinkClick r:id="rId2"/>
              </a:rPr>
              <a:t>http://xsharp.info</a:t>
            </a:r>
            <a:endParaRPr lang="en-US" dirty="0"/>
          </a:p>
          <a:p>
            <a:pPr>
              <a:buFont typeface="Wingdings" panose="05000000000000000000" pitchFamily="2" charset="2"/>
              <a:buChar char="q"/>
            </a:pPr>
            <a:r>
              <a:rPr lang="en-US" dirty="0"/>
              <a:t>Get on the forums</a:t>
            </a:r>
          </a:p>
          <a:p>
            <a:pPr>
              <a:buFont typeface="Wingdings" panose="05000000000000000000" pitchFamily="2" charset="2"/>
              <a:buChar char="q"/>
            </a:pPr>
            <a:r>
              <a:rPr lang="en-US" dirty="0"/>
              <a:t>Buy a subscription to Friends of X#</a:t>
            </a:r>
          </a:p>
        </p:txBody>
      </p:sp>
    </p:spTree>
    <p:extLst>
      <p:ext uri="{BB962C8B-B14F-4D97-AF65-F5344CB8AC3E}">
        <p14:creationId xmlns:p14="http://schemas.microsoft.com/office/powerpoint/2010/main" val="29719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79B9F-116A-4370-9702-B5EBDEC245AB}"/>
              </a:ext>
            </a:extLst>
          </p:cNvPr>
          <p:cNvSpPr>
            <a:spLocks noGrp="1"/>
          </p:cNvSpPr>
          <p:nvPr>
            <p:ph type="title"/>
          </p:nvPr>
        </p:nvSpPr>
        <p:spPr/>
        <p:txBody>
          <a:bodyPr>
            <a:normAutofit fontScale="90000"/>
          </a:bodyPr>
          <a:lstStyle/>
          <a:p>
            <a:r>
              <a:rPr lang="en-US" dirty="0"/>
              <a:t>Next</a:t>
            </a:r>
          </a:p>
        </p:txBody>
      </p:sp>
      <p:sp>
        <p:nvSpPr>
          <p:cNvPr id="4" name="Content Placeholder 3">
            <a:extLst>
              <a:ext uri="{FF2B5EF4-FFF2-40B4-BE49-F238E27FC236}">
                <a16:creationId xmlns:a16="http://schemas.microsoft.com/office/drawing/2014/main" id="{32D84BB3-4E84-4133-A4C9-335F711E4E62}"/>
              </a:ext>
            </a:extLst>
          </p:cNvPr>
          <p:cNvSpPr>
            <a:spLocks noGrp="1"/>
          </p:cNvSpPr>
          <p:nvPr>
            <p:ph idx="10"/>
          </p:nvPr>
        </p:nvSpPr>
        <p:spPr>
          <a:xfrm>
            <a:off x="1979613" y="1447800"/>
            <a:ext cx="9675812" cy="4648200"/>
          </a:xfrm>
        </p:spPr>
        <p:txBody>
          <a:bodyPr/>
          <a:lstStyle/>
          <a:p>
            <a:pPr>
              <a:buFont typeface="Wingdings" panose="05000000000000000000" pitchFamily="2" charset="2"/>
              <a:buChar char="q"/>
            </a:pPr>
            <a:r>
              <a:rPr lang="en-US" dirty="0"/>
              <a:t>There will be Q&amp;A with me. </a:t>
            </a:r>
          </a:p>
          <a:p>
            <a:pPr>
              <a:buFont typeface="Wingdings" panose="05000000000000000000" pitchFamily="2" charset="2"/>
              <a:buChar char="q"/>
            </a:pPr>
            <a:r>
              <a:rPr lang="en-US" dirty="0"/>
              <a:t>Go to the live Expo Session and chat with Robert and Fabrice.</a:t>
            </a:r>
          </a:p>
          <a:p>
            <a:pPr>
              <a:buFont typeface="Wingdings" panose="05000000000000000000" pitchFamily="2" charset="2"/>
              <a:buChar char="q"/>
            </a:pPr>
            <a:r>
              <a:rPr lang="en-US" dirty="0"/>
              <a:t>Pull down my sample app and we can use it as a prototype to help migration. </a:t>
            </a:r>
          </a:p>
          <a:p>
            <a:pPr marL="0" indent="0">
              <a:buNone/>
            </a:pPr>
            <a:endParaRPr lang="en-US" dirty="0"/>
          </a:p>
        </p:txBody>
      </p:sp>
    </p:spTree>
    <p:extLst>
      <p:ext uri="{BB962C8B-B14F-4D97-AF65-F5344CB8AC3E}">
        <p14:creationId xmlns:p14="http://schemas.microsoft.com/office/powerpoint/2010/main" val="250290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C866F-EFAC-46BA-904A-D52904C901EA}"/>
              </a:ext>
            </a:extLst>
          </p:cNvPr>
          <p:cNvSpPr>
            <a:spLocks noGrp="1"/>
          </p:cNvSpPr>
          <p:nvPr>
            <p:ph type="ctrTitle"/>
          </p:nvPr>
        </p:nvSpPr>
        <p:spPr/>
        <p:txBody>
          <a:bodyPr/>
          <a:lstStyle/>
          <a:p>
            <a:r>
              <a:rPr lang="en-US" dirty="0"/>
              <a:t>Eric Selje</a:t>
            </a:r>
            <a:br>
              <a:rPr lang="en-US" dirty="0"/>
            </a:br>
            <a:r>
              <a:rPr lang="en-US" dirty="0"/>
              <a:t>Salty Dog Solutions, LLC</a:t>
            </a:r>
            <a:br>
              <a:rPr lang="en-US" dirty="0"/>
            </a:br>
            <a:r>
              <a:rPr lang="en-US" dirty="0" err="1"/>
              <a:t>Eric@SaltyDogLLC</a:t>
            </a:r>
            <a:br>
              <a:rPr lang="en-US" dirty="0"/>
            </a:br>
            <a:r>
              <a:rPr lang="en-US" dirty="0"/>
              <a:t>www.SaltyDogLLC.com</a:t>
            </a:r>
          </a:p>
        </p:txBody>
      </p:sp>
    </p:spTree>
    <p:extLst>
      <p:ext uri="{BB962C8B-B14F-4D97-AF65-F5344CB8AC3E}">
        <p14:creationId xmlns:p14="http://schemas.microsoft.com/office/powerpoint/2010/main" val="26559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9FD4E7A6-486A-461E-9A4E-FDEB204E87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1012" y="1752600"/>
            <a:ext cx="10285413" cy="2374469"/>
          </a:xfrm>
          <a:prstGeom prst="rect">
            <a:avLst/>
          </a:prstGeom>
        </p:spPr>
      </p:pic>
    </p:spTree>
    <p:extLst>
      <p:ext uri="{BB962C8B-B14F-4D97-AF65-F5344CB8AC3E}">
        <p14:creationId xmlns:p14="http://schemas.microsoft.com/office/powerpoint/2010/main" val="329594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95CD-8FB4-497D-91AF-3E37610418C4}"/>
              </a:ext>
            </a:extLst>
          </p:cNvPr>
          <p:cNvSpPr>
            <a:spLocks noGrp="1"/>
          </p:cNvSpPr>
          <p:nvPr>
            <p:ph type="ctrTitle"/>
          </p:nvPr>
        </p:nvSpPr>
        <p:spPr/>
        <p:txBody>
          <a:bodyPr/>
          <a:lstStyle/>
          <a:p>
            <a:r>
              <a:rPr lang="en-US" dirty="0"/>
              <a:t>Bonus Info</a:t>
            </a:r>
          </a:p>
        </p:txBody>
      </p:sp>
    </p:spTree>
    <p:extLst>
      <p:ext uri="{BB962C8B-B14F-4D97-AF65-F5344CB8AC3E}">
        <p14:creationId xmlns:p14="http://schemas.microsoft.com/office/powerpoint/2010/main" val="337280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9E01CB-F4A1-4B01-A49C-6E57454363E6}"/>
              </a:ext>
            </a:extLst>
          </p:cNvPr>
          <p:cNvSpPr>
            <a:spLocks noGrp="1"/>
          </p:cNvSpPr>
          <p:nvPr>
            <p:ph idx="1"/>
          </p:nvPr>
        </p:nvSpPr>
        <p:spPr/>
        <p:txBody>
          <a:bodyPr/>
          <a:lstStyle/>
          <a:p>
            <a:r>
              <a:rPr lang="en-US" dirty="0"/>
              <a:t>If you order now…</a:t>
            </a:r>
          </a:p>
          <a:p>
            <a:pPr lvl="1"/>
            <a:r>
              <a:rPr lang="en-US" dirty="0"/>
              <a:t>You’ll get double the product!</a:t>
            </a:r>
          </a:p>
          <a:p>
            <a:pPr lvl="1"/>
            <a:r>
              <a:rPr lang="en-US" dirty="0"/>
              <a:t>And the shipping is free!</a:t>
            </a:r>
          </a:p>
          <a:p>
            <a:r>
              <a:rPr lang="en-US" dirty="0"/>
              <a:t>The logo at the bottom hyperlinks back to the “Thank-You” slide</a:t>
            </a:r>
          </a:p>
          <a:p>
            <a:endParaRPr lang="en-US" dirty="0"/>
          </a:p>
        </p:txBody>
      </p:sp>
      <p:sp>
        <p:nvSpPr>
          <p:cNvPr id="3" name="Title 2">
            <a:extLst>
              <a:ext uri="{FF2B5EF4-FFF2-40B4-BE49-F238E27FC236}">
                <a16:creationId xmlns:a16="http://schemas.microsoft.com/office/drawing/2014/main" id="{5CBA38E5-4A77-4425-A8D8-A6D7E700307E}"/>
              </a:ext>
            </a:extLst>
          </p:cNvPr>
          <p:cNvSpPr>
            <a:spLocks noGrp="1"/>
          </p:cNvSpPr>
          <p:nvPr>
            <p:ph type="title"/>
          </p:nvPr>
        </p:nvSpPr>
        <p:spPr/>
        <p:txBody>
          <a:bodyPr>
            <a:normAutofit fontScale="90000"/>
          </a:bodyPr>
          <a:lstStyle/>
          <a:p>
            <a:r>
              <a:rPr lang="en-US" dirty="0"/>
              <a:t>But wait … There’s more</a:t>
            </a:r>
          </a:p>
        </p:txBody>
      </p:sp>
    </p:spTree>
    <p:extLst>
      <p:ext uri="{BB962C8B-B14F-4D97-AF65-F5344CB8AC3E}">
        <p14:creationId xmlns:p14="http://schemas.microsoft.com/office/powerpoint/2010/main" val="99856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02E986-4A44-4100-8713-C8C8CCCD2B33}"/>
              </a:ext>
            </a:extLst>
          </p:cNvPr>
          <p:cNvSpPr>
            <a:spLocks noGrp="1"/>
          </p:cNvSpPr>
          <p:nvPr>
            <p:ph idx="1"/>
          </p:nvPr>
        </p:nvSpPr>
        <p:spPr/>
        <p:txBody>
          <a:bodyPr/>
          <a:lstStyle/>
          <a:p>
            <a:r>
              <a:rPr lang="en-US" dirty="0" err="1"/>
              <a:t>Abc</a:t>
            </a:r>
            <a:endParaRPr lang="en-US" dirty="0"/>
          </a:p>
          <a:p>
            <a:r>
              <a:rPr lang="en-US" dirty="0"/>
              <a:t>Def</a:t>
            </a:r>
          </a:p>
          <a:p>
            <a:r>
              <a:rPr lang="en-US" dirty="0" err="1"/>
              <a:t>Xyz</a:t>
            </a:r>
            <a:endParaRPr lang="en-US" dirty="0"/>
          </a:p>
          <a:p>
            <a:endParaRPr lang="en-US" dirty="0"/>
          </a:p>
        </p:txBody>
      </p:sp>
      <p:sp>
        <p:nvSpPr>
          <p:cNvPr id="3" name="Title 2">
            <a:extLst>
              <a:ext uri="{FF2B5EF4-FFF2-40B4-BE49-F238E27FC236}">
                <a16:creationId xmlns:a16="http://schemas.microsoft.com/office/drawing/2014/main" id="{62B177BF-2DE9-435D-B825-AC82EE2FF459}"/>
              </a:ext>
            </a:extLst>
          </p:cNvPr>
          <p:cNvSpPr>
            <a:spLocks noGrp="1"/>
          </p:cNvSpPr>
          <p:nvPr>
            <p:ph type="title"/>
          </p:nvPr>
        </p:nvSpPr>
        <p:spPr/>
        <p:txBody>
          <a:bodyPr>
            <a:normAutofit fontScale="90000"/>
          </a:bodyPr>
          <a:lstStyle/>
          <a:p>
            <a:r>
              <a:rPr lang="en-US" dirty="0"/>
              <a:t>More Stuff</a:t>
            </a:r>
          </a:p>
        </p:txBody>
      </p:sp>
    </p:spTree>
    <p:extLst>
      <p:ext uri="{BB962C8B-B14F-4D97-AF65-F5344CB8AC3E}">
        <p14:creationId xmlns:p14="http://schemas.microsoft.com/office/powerpoint/2010/main" val="65015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00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9A883116-3CB4-4653-8856-5BBCF0826364}"/>
              </a:ext>
            </a:extLst>
          </p:cNvPr>
          <p:cNvSpPr txBox="1"/>
          <p:nvPr/>
        </p:nvSpPr>
        <p:spPr>
          <a:xfrm>
            <a:off x="8456612" y="4494412"/>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42" name="TextBox 41">
            <a:extLst>
              <a:ext uri="{FF2B5EF4-FFF2-40B4-BE49-F238E27FC236}">
                <a16:creationId xmlns:a16="http://schemas.microsoft.com/office/drawing/2014/main" id="{3270B806-C50D-43E6-9D5B-1D644AF63C0C}"/>
              </a:ext>
            </a:extLst>
          </p:cNvPr>
          <p:cNvSpPr txBox="1"/>
          <p:nvPr/>
        </p:nvSpPr>
        <p:spPr>
          <a:xfrm>
            <a:off x="8456612" y="4037412"/>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43" name="TextBox 42">
            <a:extLst>
              <a:ext uri="{FF2B5EF4-FFF2-40B4-BE49-F238E27FC236}">
                <a16:creationId xmlns:a16="http://schemas.microsoft.com/office/drawing/2014/main" id="{08F60D47-8621-45AB-92B7-9D3066E50410}"/>
              </a:ext>
            </a:extLst>
          </p:cNvPr>
          <p:cNvSpPr txBox="1"/>
          <p:nvPr/>
        </p:nvSpPr>
        <p:spPr>
          <a:xfrm>
            <a:off x="8456612" y="3580410"/>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44" name="TextBox 43">
            <a:extLst>
              <a:ext uri="{FF2B5EF4-FFF2-40B4-BE49-F238E27FC236}">
                <a16:creationId xmlns:a16="http://schemas.microsoft.com/office/drawing/2014/main" id="{F36200A6-0323-48C3-B97D-3A6E80134C68}"/>
              </a:ext>
            </a:extLst>
          </p:cNvPr>
          <p:cNvSpPr txBox="1"/>
          <p:nvPr/>
        </p:nvSpPr>
        <p:spPr>
          <a:xfrm>
            <a:off x="8456612" y="3123408"/>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45" name="TextBox 44">
            <a:extLst>
              <a:ext uri="{FF2B5EF4-FFF2-40B4-BE49-F238E27FC236}">
                <a16:creationId xmlns:a16="http://schemas.microsoft.com/office/drawing/2014/main" id="{851F3480-A29F-4172-B23A-C5498C178EEB}"/>
              </a:ext>
            </a:extLst>
          </p:cNvPr>
          <p:cNvSpPr txBox="1"/>
          <p:nvPr/>
        </p:nvSpPr>
        <p:spPr>
          <a:xfrm>
            <a:off x="8456612" y="2666406"/>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46" name="TextBox 45">
            <a:extLst>
              <a:ext uri="{FF2B5EF4-FFF2-40B4-BE49-F238E27FC236}">
                <a16:creationId xmlns:a16="http://schemas.microsoft.com/office/drawing/2014/main" id="{2FFDDCD0-1C32-4003-ABC6-69C301D3BDE4}"/>
              </a:ext>
            </a:extLst>
          </p:cNvPr>
          <p:cNvSpPr txBox="1"/>
          <p:nvPr/>
        </p:nvSpPr>
        <p:spPr>
          <a:xfrm>
            <a:off x="8456612" y="2209404"/>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67" name="TextBox 66">
            <a:extLst>
              <a:ext uri="{FF2B5EF4-FFF2-40B4-BE49-F238E27FC236}">
                <a16:creationId xmlns:a16="http://schemas.microsoft.com/office/drawing/2014/main" id="{6D298E0F-93AA-4790-A837-ADCFE984AF19}"/>
              </a:ext>
            </a:extLst>
          </p:cNvPr>
          <p:cNvSpPr txBox="1"/>
          <p:nvPr/>
        </p:nvSpPr>
        <p:spPr>
          <a:xfrm>
            <a:off x="8456612" y="1752402"/>
            <a:ext cx="1295400" cy="292388"/>
          </a:xfrm>
          <a:prstGeom prst="rect">
            <a:avLst/>
          </a:prstGeom>
          <a:noFill/>
        </p:spPr>
        <p:txBody>
          <a:bodyPr wrap="square" rtlCol="0">
            <a:spAutoFit/>
          </a:bodyPr>
          <a:lstStyle/>
          <a:p>
            <a:pPr algn="r"/>
            <a:r>
              <a:rPr lang="en-US" sz="1300" dirty="0">
                <a:solidFill>
                  <a:srgbClr val="2F92FF"/>
                </a:solidFill>
              </a:rPr>
              <a:t>. . . . . . .</a:t>
            </a:r>
          </a:p>
        </p:txBody>
      </p:sp>
      <p:sp>
        <p:nvSpPr>
          <p:cNvPr id="36" name="TextBox 35">
            <a:extLst>
              <a:ext uri="{FF2B5EF4-FFF2-40B4-BE49-F238E27FC236}">
                <a16:creationId xmlns:a16="http://schemas.microsoft.com/office/drawing/2014/main" id="{469472C4-4F6B-4CAD-9C60-12950857FDB9}"/>
              </a:ext>
            </a:extLst>
          </p:cNvPr>
          <p:cNvSpPr txBox="1"/>
          <p:nvPr/>
        </p:nvSpPr>
        <p:spPr>
          <a:xfrm>
            <a:off x="8456612" y="1295400"/>
            <a:ext cx="1295400" cy="292388"/>
          </a:xfrm>
          <a:prstGeom prst="rect">
            <a:avLst/>
          </a:prstGeom>
          <a:noFill/>
        </p:spPr>
        <p:txBody>
          <a:bodyPr wrap="square" rtlCol="0">
            <a:spAutoFit/>
          </a:bodyPr>
          <a:lstStyle/>
          <a:p>
            <a:pPr algn="r"/>
            <a:r>
              <a:rPr lang="en-US" sz="1300" dirty="0">
                <a:solidFill>
                  <a:srgbClr val="2F92FF"/>
                </a:solidFill>
              </a:rPr>
              <a:t>. . . . . . . .</a:t>
            </a:r>
          </a:p>
        </p:txBody>
      </p:sp>
      <p:sp>
        <p:nvSpPr>
          <p:cNvPr id="87" name="TextBox 86">
            <a:extLst>
              <a:ext uri="{FF2B5EF4-FFF2-40B4-BE49-F238E27FC236}">
                <a16:creationId xmlns:a16="http://schemas.microsoft.com/office/drawing/2014/main" id="{88352A88-E0DC-4EA8-AE74-48BA9292119B}"/>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88" name="TextBox 87">
            <a:extLst>
              <a:ext uri="{FF2B5EF4-FFF2-40B4-BE49-F238E27FC236}">
                <a16:creationId xmlns:a16="http://schemas.microsoft.com/office/drawing/2014/main" id="{F6E9F908-A306-4DBC-A1B0-88BA87540CC2}"/>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89" name="TextBox 88">
            <a:extLst>
              <a:ext uri="{FF2B5EF4-FFF2-40B4-BE49-F238E27FC236}">
                <a16:creationId xmlns:a16="http://schemas.microsoft.com/office/drawing/2014/main" id="{427B8F59-C3E7-4EE5-B1DC-B8074DBF022B}"/>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90" name="TextBox 89">
            <a:extLst>
              <a:ext uri="{FF2B5EF4-FFF2-40B4-BE49-F238E27FC236}">
                <a16:creationId xmlns:a16="http://schemas.microsoft.com/office/drawing/2014/main" id="{DEB3E9B9-ADEB-47B4-B450-906A6E06ADAE}"/>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91" name="TextBox 90">
            <a:extLst>
              <a:ext uri="{FF2B5EF4-FFF2-40B4-BE49-F238E27FC236}">
                <a16:creationId xmlns:a16="http://schemas.microsoft.com/office/drawing/2014/main" id="{F562158A-28C0-462C-AF3C-6EB0A5DC3A6C}"/>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92" name="TextBox 91">
            <a:extLst>
              <a:ext uri="{FF2B5EF4-FFF2-40B4-BE49-F238E27FC236}">
                <a16:creationId xmlns:a16="http://schemas.microsoft.com/office/drawing/2014/main" id="{FC4A657C-A5EE-4BD6-B2F1-082F5A8B6E31}"/>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93" name="TextBox 92">
            <a:extLst>
              <a:ext uri="{FF2B5EF4-FFF2-40B4-BE49-F238E27FC236}">
                <a16:creationId xmlns:a16="http://schemas.microsoft.com/office/drawing/2014/main" id="{4303D413-6A32-4CE4-8BB0-EDC4955E48D5}"/>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 . .</a:t>
            </a:r>
          </a:p>
        </p:txBody>
      </p:sp>
      <p:sp>
        <p:nvSpPr>
          <p:cNvPr id="94" name="TextBox 93">
            <a:extLst>
              <a:ext uri="{FF2B5EF4-FFF2-40B4-BE49-F238E27FC236}">
                <a16:creationId xmlns:a16="http://schemas.microsoft.com/office/drawing/2014/main" id="{206D6C13-881E-4BB0-9AF5-308A6EA0BAF1}"/>
              </a:ext>
            </a:extLst>
          </p:cNvPr>
          <p:cNvSpPr txBox="1"/>
          <p:nvPr/>
        </p:nvSpPr>
        <p:spPr>
          <a:xfrm>
            <a:off x="10437812" y="1295400"/>
            <a:ext cx="1295400" cy="292388"/>
          </a:xfrm>
          <a:prstGeom prst="rect">
            <a:avLst/>
          </a:prstGeom>
          <a:noFill/>
        </p:spPr>
        <p:txBody>
          <a:bodyPr wrap="square" rtlCol="0">
            <a:spAutoFit/>
          </a:bodyPr>
          <a:lstStyle/>
          <a:p>
            <a:pPr algn="r"/>
            <a:r>
              <a:rPr lang="en-US" sz="1300" dirty="0">
                <a:solidFill>
                  <a:srgbClr val="2F92FF"/>
                </a:solidFill>
              </a:rPr>
              <a:t>. . . . . . . .</a:t>
            </a:r>
          </a:p>
        </p:txBody>
      </p:sp>
      <p:sp>
        <p:nvSpPr>
          <p:cNvPr id="95" name="TextBox 94">
            <a:extLst>
              <a:ext uri="{FF2B5EF4-FFF2-40B4-BE49-F238E27FC236}">
                <a16:creationId xmlns:a16="http://schemas.microsoft.com/office/drawing/2014/main" id="{228B0A9F-EAB0-45E4-9EB3-029373A9B398}"/>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96" name="TextBox 95">
            <a:extLst>
              <a:ext uri="{FF2B5EF4-FFF2-40B4-BE49-F238E27FC236}">
                <a16:creationId xmlns:a16="http://schemas.microsoft.com/office/drawing/2014/main" id="{0A9BEABF-99DB-45A6-BD38-3F84E1ED06E4}"/>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97" name="TextBox 96">
            <a:extLst>
              <a:ext uri="{FF2B5EF4-FFF2-40B4-BE49-F238E27FC236}">
                <a16:creationId xmlns:a16="http://schemas.microsoft.com/office/drawing/2014/main" id="{F5454A67-542B-4FDB-ABAF-4DF9B9884895}"/>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98" name="TextBox 97">
            <a:extLst>
              <a:ext uri="{FF2B5EF4-FFF2-40B4-BE49-F238E27FC236}">
                <a16:creationId xmlns:a16="http://schemas.microsoft.com/office/drawing/2014/main" id="{1772421C-A5AF-452E-A765-9B2F8DB4A711}"/>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99" name="TextBox 98">
            <a:extLst>
              <a:ext uri="{FF2B5EF4-FFF2-40B4-BE49-F238E27FC236}">
                <a16:creationId xmlns:a16="http://schemas.microsoft.com/office/drawing/2014/main" id="{593B61B9-2078-43CE-8CC6-870D6BE498EB}"/>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100" name="TextBox 99">
            <a:extLst>
              <a:ext uri="{FF2B5EF4-FFF2-40B4-BE49-F238E27FC236}">
                <a16:creationId xmlns:a16="http://schemas.microsoft.com/office/drawing/2014/main" id="{D4B23E02-C7EE-4E52-AD96-DF8C34894584}"/>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101" name="TextBox 100">
            <a:extLst>
              <a:ext uri="{FF2B5EF4-FFF2-40B4-BE49-F238E27FC236}">
                <a16:creationId xmlns:a16="http://schemas.microsoft.com/office/drawing/2014/main" id="{590C31DC-2486-4D96-8B5D-A2C3181CFE0B}"/>
              </a:ext>
            </a:extLst>
          </p:cNvPr>
          <p:cNvSpPr txBox="1"/>
          <p:nvPr/>
        </p:nvSpPr>
        <p:spPr>
          <a:xfrm>
            <a:off x="10437812" y="1752402"/>
            <a:ext cx="1295400" cy="292388"/>
          </a:xfrm>
          <a:prstGeom prst="rect">
            <a:avLst/>
          </a:prstGeom>
          <a:noFill/>
        </p:spPr>
        <p:txBody>
          <a:bodyPr wrap="square" rtlCol="0">
            <a:spAutoFit/>
          </a:bodyPr>
          <a:lstStyle/>
          <a:p>
            <a:pPr algn="r"/>
            <a:r>
              <a:rPr lang="en-US" sz="1300" dirty="0">
                <a:solidFill>
                  <a:srgbClr val="2F92FF"/>
                </a:solidFill>
              </a:rPr>
              <a:t>. . . . . . .</a:t>
            </a:r>
          </a:p>
        </p:txBody>
      </p:sp>
      <p:sp>
        <p:nvSpPr>
          <p:cNvPr id="102" name="TextBox 101">
            <a:extLst>
              <a:ext uri="{FF2B5EF4-FFF2-40B4-BE49-F238E27FC236}">
                <a16:creationId xmlns:a16="http://schemas.microsoft.com/office/drawing/2014/main" id="{42A5F5AF-BD20-4729-9112-3A65542205BA}"/>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03" name="TextBox 102">
            <a:extLst>
              <a:ext uri="{FF2B5EF4-FFF2-40B4-BE49-F238E27FC236}">
                <a16:creationId xmlns:a16="http://schemas.microsoft.com/office/drawing/2014/main" id="{09E4A74C-C05D-46B6-9175-A64668085182}"/>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04" name="TextBox 103">
            <a:extLst>
              <a:ext uri="{FF2B5EF4-FFF2-40B4-BE49-F238E27FC236}">
                <a16:creationId xmlns:a16="http://schemas.microsoft.com/office/drawing/2014/main" id="{7A0B5CEB-F5EA-43F1-830D-5540BEBA345B}"/>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05" name="TextBox 104">
            <a:extLst>
              <a:ext uri="{FF2B5EF4-FFF2-40B4-BE49-F238E27FC236}">
                <a16:creationId xmlns:a16="http://schemas.microsoft.com/office/drawing/2014/main" id="{01278024-1C0A-4045-AC94-F89FAD58E069}"/>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106" name="TextBox 105">
            <a:extLst>
              <a:ext uri="{FF2B5EF4-FFF2-40B4-BE49-F238E27FC236}">
                <a16:creationId xmlns:a16="http://schemas.microsoft.com/office/drawing/2014/main" id="{E70EC5FC-FE91-4013-827B-45D700648DE3}"/>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107" name="TextBox 106">
            <a:extLst>
              <a:ext uri="{FF2B5EF4-FFF2-40B4-BE49-F238E27FC236}">
                <a16:creationId xmlns:a16="http://schemas.microsoft.com/office/drawing/2014/main" id="{FA1CA83D-4E1C-46D0-B719-04CB648A7F7A}"/>
              </a:ext>
            </a:extLst>
          </p:cNvPr>
          <p:cNvSpPr txBox="1"/>
          <p:nvPr/>
        </p:nvSpPr>
        <p:spPr>
          <a:xfrm>
            <a:off x="10437812" y="2209404"/>
            <a:ext cx="1295400" cy="292388"/>
          </a:xfrm>
          <a:prstGeom prst="rect">
            <a:avLst/>
          </a:prstGeom>
          <a:noFill/>
        </p:spPr>
        <p:txBody>
          <a:bodyPr wrap="square" rtlCol="0">
            <a:spAutoFit/>
          </a:bodyPr>
          <a:lstStyle/>
          <a:p>
            <a:pPr algn="r"/>
            <a:r>
              <a:rPr lang="en-US" sz="1300" dirty="0">
                <a:solidFill>
                  <a:srgbClr val="2F92FF"/>
                </a:solidFill>
              </a:rPr>
              <a:t>. . . . . .</a:t>
            </a:r>
          </a:p>
        </p:txBody>
      </p:sp>
      <p:sp>
        <p:nvSpPr>
          <p:cNvPr id="108" name="TextBox 107">
            <a:extLst>
              <a:ext uri="{FF2B5EF4-FFF2-40B4-BE49-F238E27FC236}">
                <a16:creationId xmlns:a16="http://schemas.microsoft.com/office/drawing/2014/main" id="{408D8B70-966D-4F6F-82AE-5EE409FDFF00}"/>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09" name="TextBox 108">
            <a:extLst>
              <a:ext uri="{FF2B5EF4-FFF2-40B4-BE49-F238E27FC236}">
                <a16:creationId xmlns:a16="http://schemas.microsoft.com/office/drawing/2014/main" id="{ABC48D24-85B1-4FFE-B132-E86575423AAF}"/>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10" name="TextBox 109">
            <a:extLst>
              <a:ext uri="{FF2B5EF4-FFF2-40B4-BE49-F238E27FC236}">
                <a16:creationId xmlns:a16="http://schemas.microsoft.com/office/drawing/2014/main" id="{C8412B05-9010-4757-859C-A39DE87FE25A}"/>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11" name="TextBox 110">
            <a:extLst>
              <a:ext uri="{FF2B5EF4-FFF2-40B4-BE49-F238E27FC236}">
                <a16:creationId xmlns:a16="http://schemas.microsoft.com/office/drawing/2014/main" id="{16CA05AD-AB03-4E4E-8A83-5BE764E7F1A5}"/>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112" name="TextBox 111">
            <a:extLst>
              <a:ext uri="{FF2B5EF4-FFF2-40B4-BE49-F238E27FC236}">
                <a16:creationId xmlns:a16="http://schemas.microsoft.com/office/drawing/2014/main" id="{F7C10710-327E-48F3-903D-E276B59EE3CE}"/>
              </a:ext>
            </a:extLst>
          </p:cNvPr>
          <p:cNvSpPr txBox="1"/>
          <p:nvPr/>
        </p:nvSpPr>
        <p:spPr>
          <a:xfrm>
            <a:off x="10437812" y="2666406"/>
            <a:ext cx="1295400" cy="292388"/>
          </a:xfrm>
          <a:prstGeom prst="rect">
            <a:avLst/>
          </a:prstGeom>
          <a:noFill/>
        </p:spPr>
        <p:txBody>
          <a:bodyPr wrap="square" rtlCol="0">
            <a:spAutoFit/>
          </a:bodyPr>
          <a:lstStyle/>
          <a:p>
            <a:pPr algn="r"/>
            <a:r>
              <a:rPr lang="en-US" sz="1300" dirty="0">
                <a:solidFill>
                  <a:srgbClr val="2F92FF"/>
                </a:solidFill>
              </a:rPr>
              <a:t>. . . . .</a:t>
            </a:r>
          </a:p>
        </p:txBody>
      </p:sp>
      <p:sp>
        <p:nvSpPr>
          <p:cNvPr id="113" name="TextBox 112">
            <a:extLst>
              <a:ext uri="{FF2B5EF4-FFF2-40B4-BE49-F238E27FC236}">
                <a16:creationId xmlns:a16="http://schemas.microsoft.com/office/drawing/2014/main" id="{FC2F5F08-15F7-4C1D-98A9-C85BBEB1AA1D}"/>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14" name="TextBox 113">
            <a:extLst>
              <a:ext uri="{FF2B5EF4-FFF2-40B4-BE49-F238E27FC236}">
                <a16:creationId xmlns:a16="http://schemas.microsoft.com/office/drawing/2014/main" id="{3A0CEF84-A005-483D-A15B-79A65035269C}"/>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15" name="TextBox 114">
            <a:extLst>
              <a:ext uri="{FF2B5EF4-FFF2-40B4-BE49-F238E27FC236}">
                <a16:creationId xmlns:a16="http://schemas.microsoft.com/office/drawing/2014/main" id="{C8A03B9D-F128-49CD-AF97-C5FBFAB3AFBF}"/>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16" name="TextBox 115">
            <a:extLst>
              <a:ext uri="{FF2B5EF4-FFF2-40B4-BE49-F238E27FC236}">
                <a16:creationId xmlns:a16="http://schemas.microsoft.com/office/drawing/2014/main" id="{441346B7-5B9D-4D18-943D-32270231F154}"/>
              </a:ext>
            </a:extLst>
          </p:cNvPr>
          <p:cNvSpPr txBox="1"/>
          <p:nvPr/>
        </p:nvSpPr>
        <p:spPr>
          <a:xfrm>
            <a:off x="10437812" y="3123408"/>
            <a:ext cx="1295400" cy="292388"/>
          </a:xfrm>
          <a:prstGeom prst="rect">
            <a:avLst/>
          </a:prstGeom>
          <a:noFill/>
        </p:spPr>
        <p:txBody>
          <a:bodyPr wrap="square" rtlCol="0">
            <a:spAutoFit/>
          </a:bodyPr>
          <a:lstStyle/>
          <a:p>
            <a:pPr algn="r"/>
            <a:r>
              <a:rPr lang="en-US" sz="1300" dirty="0">
                <a:solidFill>
                  <a:srgbClr val="2F92FF"/>
                </a:solidFill>
              </a:rPr>
              <a:t>. . . .</a:t>
            </a:r>
          </a:p>
        </p:txBody>
      </p:sp>
      <p:sp>
        <p:nvSpPr>
          <p:cNvPr id="117" name="TextBox 116">
            <a:extLst>
              <a:ext uri="{FF2B5EF4-FFF2-40B4-BE49-F238E27FC236}">
                <a16:creationId xmlns:a16="http://schemas.microsoft.com/office/drawing/2014/main" id="{196DD691-EB3D-4F72-8C77-F50455FE5B4E}"/>
              </a:ext>
            </a:extLst>
          </p:cNvPr>
          <p:cNvSpPr txBox="1"/>
          <p:nvPr/>
        </p:nvSpPr>
        <p:spPr>
          <a:xfrm>
            <a:off x="10437812" y="3580410"/>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18" name="TextBox 117">
            <a:extLst>
              <a:ext uri="{FF2B5EF4-FFF2-40B4-BE49-F238E27FC236}">
                <a16:creationId xmlns:a16="http://schemas.microsoft.com/office/drawing/2014/main" id="{C0F06EBA-788C-43B2-8596-5E4818A6C7E9}"/>
              </a:ext>
            </a:extLst>
          </p:cNvPr>
          <p:cNvSpPr txBox="1"/>
          <p:nvPr/>
        </p:nvSpPr>
        <p:spPr>
          <a:xfrm>
            <a:off x="10437812" y="3580410"/>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119" name="TextBox 118">
            <a:extLst>
              <a:ext uri="{FF2B5EF4-FFF2-40B4-BE49-F238E27FC236}">
                <a16:creationId xmlns:a16="http://schemas.microsoft.com/office/drawing/2014/main" id="{8110CFAE-0A0D-4181-8F86-596062DA6C94}"/>
              </a:ext>
            </a:extLst>
          </p:cNvPr>
          <p:cNvSpPr txBox="1"/>
          <p:nvPr/>
        </p:nvSpPr>
        <p:spPr>
          <a:xfrm>
            <a:off x="10437812" y="3580410"/>
            <a:ext cx="1295400" cy="292388"/>
          </a:xfrm>
          <a:prstGeom prst="rect">
            <a:avLst/>
          </a:prstGeom>
          <a:noFill/>
        </p:spPr>
        <p:txBody>
          <a:bodyPr wrap="square" rtlCol="0">
            <a:spAutoFit/>
          </a:bodyPr>
          <a:lstStyle/>
          <a:p>
            <a:pPr algn="r"/>
            <a:r>
              <a:rPr lang="en-US" sz="1300" dirty="0">
                <a:solidFill>
                  <a:srgbClr val="2F92FF"/>
                </a:solidFill>
              </a:rPr>
              <a:t>. . .</a:t>
            </a:r>
          </a:p>
        </p:txBody>
      </p:sp>
      <p:sp>
        <p:nvSpPr>
          <p:cNvPr id="120" name="TextBox 119">
            <a:extLst>
              <a:ext uri="{FF2B5EF4-FFF2-40B4-BE49-F238E27FC236}">
                <a16:creationId xmlns:a16="http://schemas.microsoft.com/office/drawing/2014/main" id="{319F3E6F-1F0F-46FB-9205-957614FB32FD}"/>
              </a:ext>
            </a:extLst>
          </p:cNvPr>
          <p:cNvSpPr txBox="1"/>
          <p:nvPr/>
        </p:nvSpPr>
        <p:spPr>
          <a:xfrm>
            <a:off x="10437812" y="4037412"/>
            <a:ext cx="1295400" cy="292388"/>
          </a:xfrm>
          <a:prstGeom prst="rect">
            <a:avLst/>
          </a:prstGeom>
          <a:noFill/>
        </p:spPr>
        <p:txBody>
          <a:bodyPr wrap="square" rtlCol="0">
            <a:spAutoFit/>
          </a:bodyPr>
          <a:lstStyle/>
          <a:p>
            <a:pPr algn="r"/>
            <a:r>
              <a:rPr lang="en-US" sz="1300" dirty="0">
                <a:solidFill>
                  <a:srgbClr val="2F92FF"/>
                </a:solidFill>
              </a:rPr>
              <a:t>.</a:t>
            </a:r>
          </a:p>
        </p:txBody>
      </p:sp>
      <p:sp>
        <p:nvSpPr>
          <p:cNvPr id="121" name="TextBox 120">
            <a:extLst>
              <a:ext uri="{FF2B5EF4-FFF2-40B4-BE49-F238E27FC236}">
                <a16:creationId xmlns:a16="http://schemas.microsoft.com/office/drawing/2014/main" id="{B9A35497-F8B4-4A9D-B04C-93B778872588}"/>
              </a:ext>
            </a:extLst>
          </p:cNvPr>
          <p:cNvSpPr txBox="1"/>
          <p:nvPr/>
        </p:nvSpPr>
        <p:spPr>
          <a:xfrm>
            <a:off x="10437812" y="4037412"/>
            <a:ext cx="1295400" cy="292388"/>
          </a:xfrm>
          <a:prstGeom prst="rect">
            <a:avLst/>
          </a:prstGeom>
          <a:noFill/>
        </p:spPr>
        <p:txBody>
          <a:bodyPr wrap="square" rtlCol="0">
            <a:spAutoFit/>
          </a:bodyPr>
          <a:lstStyle/>
          <a:p>
            <a:pPr algn="r"/>
            <a:r>
              <a:rPr lang="en-US" sz="1300" dirty="0">
                <a:solidFill>
                  <a:srgbClr val="2F92FF"/>
                </a:solidFill>
              </a:rPr>
              <a:t>. .</a:t>
            </a:r>
          </a:p>
        </p:txBody>
      </p:sp>
      <p:sp>
        <p:nvSpPr>
          <p:cNvPr id="2" name="TextBox 1">
            <a:extLst>
              <a:ext uri="{FF2B5EF4-FFF2-40B4-BE49-F238E27FC236}">
                <a16:creationId xmlns:a16="http://schemas.microsoft.com/office/drawing/2014/main" id="{34514536-B58D-4D7D-95BB-459780CCA96F}"/>
              </a:ext>
            </a:extLst>
          </p:cNvPr>
          <p:cNvSpPr txBox="1"/>
          <p:nvPr/>
        </p:nvSpPr>
        <p:spPr>
          <a:xfrm>
            <a:off x="8304212" y="838200"/>
            <a:ext cx="1447800" cy="369332"/>
          </a:xfrm>
          <a:prstGeom prst="rect">
            <a:avLst/>
          </a:prstGeom>
          <a:noFill/>
        </p:spPr>
        <p:txBody>
          <a:bodyPr wrap="square" rtlCol="0">
            <a:spAutoFit/>
          </a:bodyPr>
          <a:lstStyle/>
          <a:p>
            <a:pPr algn="r"/>
            <a:r>
              <a:rPr lang="en-US" sz="1800" dirty="0">
                <a:solidFill>
                  <a:schemeClr val="bg1">
                    <a:lumMod val="95000"/>
                  </a:schemeClr>
                </a:solidFill>
              </a:rPr>
              <a:t>Individual</a:t>
            </a:r>
          </a:p>
        </p:txBody>
      </p:sp>
      <p:sp>
        <p:nvSpPr>
          <p:cNvPr id="122" name="TextBox 121">
            <a:extLst>
              <a:ext uri="{FF2B5EF4-FFF2-40B4-BE49-F238E27FC236}">
                <a16:creationId xmlns:a16="http://schemas.microsoft.com/office/drawing/2014/main" id="{FA59F86B-761E-400A-9348-6A9640016E62}"/>
              </a:ext>
            </a:extLst>
          </p:cNvPr>
          <p:cNvSpPr txBox="1"/>
          <p:nvPr/>
        </p:nvSpPr>
        <p:spPr>
          <a:xfrm>
            <a:off x="10285412" y="838200"/>
            <a:ext cx="1447800" cy="369332"/>
          </a:xfrm>
          <a:prstGeom prst="rect">
            <a:avLst/>
          </a:prstGeom>
          <a:noFill/>
        </p:spPr>
        <p:txBody>
          <a:bodyPr wrap="square" rtlCol="0">
            <a:spAutoFit/>
          </a:bodyPr>
          <a:lstStyle/>
          <a:p>
            <a:pPr algn="r"/>
            <a:r>
              <a:rPr lang="en-US" sz="1800" dirty="0">
                <a:solidFill>
                  <a:schemeClr val="bg1">
                    <a:lumMod val="95000"/>
                  </a:schemeClr>
                </a:solidFill>
              </a:rPr>
              <a:t>Stacked</a:t>
            </a:r>
          </a:p>
        </p:txBody>
      </p:sp>
    </p:spTree>
    <p:extLst>
      <p:ext uri="{BB962C8B-B14F-4D97-AF65-F5344CB8AC3E}">
        <p14:creationId xmlns:p14="http://schemas.microsoft.com/office/powerpoint/2010/main" val="3273977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2"/>
                                        </p:tgtEl>
                                      </p:cBhvr>
                                    </p:animEffect>
                                    <p:set>
                                      <p:cBhvr>
                                        <p:cTn id="19" dur="1" fill="hold">
                                          <p:stCondLst>
                                            <p:cond delay="499"/>
                                          </p:stCondLst>
                                        </p:cTn>
                                        <p:tgtEl>
                                          <p:spTgt spid="4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7"/>
                                        </p:tgtEl>
                                      </p:cBhvr>
                                    </p:animEffect>
                                    <p:set>
                                      <p:cBhvr>
                                        <p:cTn id="25" dur="1" fill="hold">
                                          <p:stCondLst>
                                            <p:cond delay="499"/>
                                          </p:stCondLst>
                                        </p:cTn>
                                        <p:tgtEl>
                                          <p:spTgt spid="6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6"/>
                                        </p:tgtEl>
                                      </p:cBhvr>
                                    </p:animEffect>
                                    <p:set>
                                      <p:cBhvr>
                                        <p:cTn id="28" dur="1" fill="hold">
                                          <p:stCondLst>
                                            <p:cond delay="499"/>
                                          </p:stCondLst>
                                        </p:cTn>
                                        <p:tgtEl>
                                          <p:spTgt spid="36"/>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92"/>
                                        </p:tgtEl>
                                      </p:cBhvr>
                                    </p:animEffect>
                                    <p:set>
                                      <p:cBhvr>
                                        <p:cTn id="31" dur="1" fill="hold">
                                          <p:stCondLst>
                                            <p:cond delay="499"/>
                                          </p:stCondLst>
                                        </p:cTn>
                                        <p:tgtEl>
                                          <p:spTgt spid="9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91"/>
                                        </p:tgtEl>
                                      </p:cBhvr>
                                    </p:animEffect>
                                    <p:set>
                                      <p:cBhvr>
                                        <p:cTn id="34" dur="1" fill="hold">
                                          <p:stCondLst>
                                            <p:cond delay="499"/>
                                          </p:stCondLst>
                                        </p:cTn>
                                        <p:tgtEl>
                                          <p:spTgt spid="91"/>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90"/>
                                        </p:tgtEl>
                                      </p:cBhvr>
                                    </p:animEffect>
                                    <p:set>
                                      <p:cBhvr>
                                        <p:cTn id="37" dur="1" fill="hold">
                                          <p:stCondLst>
                                            <p:cond delay="499"/>
                                          </p:stCondLst>
                                        </p:cTn>
                                        <p:tgtEl>
                                          <p:spTgt spid="90"/>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9"/>
                                        </p:tgtEl>
                                      </p:cBhvr>
                                    </p:animEffect>
                                    <p:set>
                                      <p:cBhvr>
                                        <p:cTn id="40" dur="1" fill="hold">
                                          <p:stCondLst>
                                            <p:cond delay="499"/>
                                          </p:stCondLst>
                                        </p:cTn>
                                        <p:tgtEl>
                                          <p:spTgt spid="89"/>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88"/>
                                        </p:tgtEl>
                                      </p:cBhvr>
                                    </p:animEffect>
                                    <p:set>
                                      <p:cBhvr>
                                        <p:cTn id="43" dur="1" fill="hold">
                                          <p:stCondLst>
                                            <p:cond delay="499"/>
                                          </p:stCondLst>
                                        </p:cTn>
                                        <p:tgtEl>
                                          <p:spTgt spid="88"/>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87"/>
                                        </p:tgtEl>
                                      </p:cBhvr>
                                    </p:animEffect>
                                    <p:set>
                                      <p:cBhvr>
                                        <p:cTn id="46" dur="1" fill="hold">
                                          <p:stCondLst>
                                            <p:cond delay="499"/>
                                          </p:stCondLst>
                                        </p:cTn>
                                        <p:tgtEl>
                                          <p:spTgt spid="87"/>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93"/>
                                        </p:tgtEl>
                                      </p:cBhvr>
                                    </p:animEffect>
                                    <p:set>
                                      <p:cBhvr>
                                        <p:cTn id="49" dur="1" fill="hold">
                                          <p:stCondLst>
                                            <p:cond delay="499"/>
                                          </p:stCondLst>
                                        </p:cTn>
                                        <p:tgtEl>
                                          <p:spTgt spid="93"/>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94"/>
                                        </p:tgtEl>
                                      </p:cBhvr>
                                    </p:animEffect>
                                    <p:set>
                                      <p:cBhvr>
                                        <p:cTn id="52" dur="1" fill="hold">
                                          <p:stCondLst>
                                            <p:cond delay="499"/>
                                          </p:stCondLst>
                                        </p:cTn>
                                        <p:tgtEl>
                                          <p:spTgt spid="94"/>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100"/>
                                        </p:tgtEl>
                                      </p:cBhvr>
                                    </p:animEffect>
                                    <p:set>
                                      <p:cBhvr>
                                        <p:cTn id="55" dur="1" fill="hold">
                                          <p:stCondLst>
                                            <p:cond delay="499"/>
                                          </p:stCondLst>
                                        </p:cTn>
                                        <p:tgtEl>
                                          <p:spTgt spid="100"/>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99"/>
                                        </p:tgtEl>
                                      </p:cBhvr>
                                    </p:animEffect>
                                    <p:set>
                                      <p:cBhvr>
                                        <p:cTn id="58" dur="1" fill="hold">
                                          <p:stCondLst>
                                            <p:cond delay="499"/>
                                          </p:stCondLst>
                                        </p:cTn>
                                        <p:tgtEl>
                                          <p:spTgt spid="99"/>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98"/>
                                        </p:tgtEl>
                                      </p:cBhvr>
                                    </p:animEffect>
                                    <p:set>
                                      <p:cBhvr>
                                        <p:cTn id="61" dur="1" fill="hold">
                                          <p:stCondLst>
                                            <p:cond delay="499"/>
                                          </p:stCondLst>
                                        </p:cTn>
                                        <p:tgtEl>
                                          <p:spTgt spid="98"/>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97"/>
                                        </p:tgtEl>
                                      </p:cBhvr>
                                    </p:animEffect>
                                    <p:set>
                                      <p:cBhvr>
                                        <p:cTn id="64" dur="1" fill="hold">
                                          <p:stCondLst>
                                            <p:cond delay="499"/>
                                          </p:stCondLst>
                                        </p:cTn>
                                        <p:tgtEl>
                                          <p:spTgt spid="97"/>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96"/>
                                        </p:tgtEl>
                                      </p:cBhvr>
                                    </p:animEffect>
                                    <p:set>
                                      <p:cBhvr>
                                        <p:cTn id="67" dur="1" fill="hold">
                                          <p:stCondLst>
                                            <p:cond delay="499"/>
                                          </p:stCondLst>
                                        </p:cTn>
                                        <p:tgtEl>
                                          <p:spTgt spid="96"/>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95"/>
                                        </p:tgtEl>
                                      </p:cBhvr>
                                    </p:animEffect>
                                    <p:set>
                                      <p:cBhvr>
                                        <p:cTn id="70" dur="1" fill="hold">
                                          <p:stCondLst>
                                            <p:cond delay="499"/>
                                          </p:stCondLst>
                                        </p:cTn>
                                        <p:tgtEl>
                                          <p:spTgt spid="95"/>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101"/>
                                        </p:tgtEl>
                                      </p:cBhvr>
                                    </p:animEffect>
                                    <p:set>
                                      <p:cBhvr>
                                        <p:cTn id="73" dur="1" fill="hold">
                                          <p:stCondLst>
                                            <p:cond delay="499"/>
                                          </p:stCondLst>
                                        </p:cTn>
                                        <p:tgtEl>
                                          <p:spTgt spid="101"/>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107"/>
                                        </p:tgtEl>
                                      </p:cBhvr>
                                    </p:animEffect>
                                    <p:set>
                                      <p:cBhvr>
                                        <p:cTn id="76" dur="1" fill="hold">
                                          <p:stCondLst>
                                            <p:cond delay="499"/>
                                          </p:stCondLst>
                                        </p:cTn>
                                        <p:tgtEl>
                                          <p:spTgt spid="107"/>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106"/>
                                        </p:tgtEl>
                                      </p:cBhvr>
                                    </p:animEffect>
                                    <p:set>
                                      <p:cBhvr>
                                        <p:cTn id="79" dur="1" fill="hold">
                                          <p:stCondLst>
                                            <p:cond delay="499"/>
                                          </p:stCondLst>
                                        </p:cTn>
                                        <p:tgtEl>
                                          <p:spTgt spid="106"/>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105"/>
                                        </p:tgtEl>
                                      </p:cBhvr>
                                    </p:animEffect>
                                    <p:set>
                                      <p:cBhvr>
                                        <p:cTn id="82" dur="1" fill="hold">
                                          <p:stCondLst>
                                            <p:cond delay="499"/>
                                          </p:stCondLst>
                                        </p:cTn>
                                        <p:tgtEl>
                                          <p:spTgt spid="105"/>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104"/>
                                        </p:tgtEl>
                                      </p:cBhvr>
                                    </p:animEffect>
                                    <p:set>
                                      <p:cBhvr>
                                        <p:cTn id="85" dur="1" fill="hold">
                                          <p:stCondLst>
                                            <p:cond delay="499"/>
                                          </p:stCondLst>
                                        </p:cTn>
                                        <p:tgtEl>
                                          <p:spTgt spid="104"/>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103"/>
                                        </p:tgtEl>
                                      </p:cBhvr>
                                    </p:animEffect>
                                    <p:set>
                                      <p:cBhvr>
                                        <p:cTn id="88" dur="1" fill="hold">
                                          <p:stCondLst>
                                            <p:cond delay="499"/>
                                          </p:stCondLst>
                                        </p:cTn>
                                        <p:tgtEl>
                                          <p:spTgt spid="103"/>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102"/>
                                        </p:tgtEl>
                                      </p:cBhvr>
                                    </p:animEffect>
                                    <p:set>
                                      <p:cBhvr>
                                        <p:cTn id="91" dur="1" fill="hold">
                                          <p:stCondLst>
                                            <p:cond delay="499"/>
                                          </p:stCondLst>
                                        </p:cTn>
                                        <p:tgtEl>
                                          <p:spTgt spid="102"/>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112"/>
                                        </p:tgtEl>
                                      </p:cBhvr>
                                    </p:animEffect>
                                    <p:set>
                                      <p:cBhvr>
                                        <p:cTn id="94" dur="1" fill="hold">
                                          <p:stCondLst>
                                            <p:cond delay="499"/>
                                          </p:stCondLst>
                                        </p:cTn>
                                        <p:tgtEl>
                                          <p:spTgt spid="112"/>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111"/>
                                        </p:tgtEl>
                                      </p:cBhvr>
                                    </p:animEffect>
                                    <p:set>
                                      <p:cBhvr>
                                        <p:cTn id="97" dur="1" fill="hold">
                                          <p:stCondLst>
                                            <p:cond delay="499"/>
                                          </p:stCondLst>
                                        </p:cTn>
                                        <p:tgtEl>
                                          <p:spTgt spid="111"/>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110"/>
                                        </p:tgtEl>
                                      </p:cBhvr>
                                    </p:animEffect>
                                    <p:set>
                                      <p:cBhvr>
                                        <p:cTn id="100" dur="1" fill="hold">
                                          <p:stCondLst>
                                            <p:cond delay="499"/>
                                          </p:stCondLst>
                                        </p:cTn>
                                        <p:tgtEl>
                                          <p:spTgt spid="110"/>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109"/>
                                        </p:tgtEl>
                                      </p:cBhvr>
                                    </p:animEffect>
                                    <p:set>
                                      <p:cBhvr>
                                        <p:cTn id="103" dur="1" fill="hold">
                                          <p:stCondLst>
                                            <p:cond delay="499"/>
                                          </p:stCondLst>
                                        </p:cTn>
                                        <p:tgtEl>
                                          <p:spTgt spid="109"/>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108"/>
                                        </p:tgtEl>
                                      </p:cBhvr>
                                    </p:animEffect>
                                    <p:set>
                                      <p:cBhvr>
                                        <p:cTn id="106" dur="1" fill="hold">
                                          <p:stCondLst>
                                            <p:cond delay="499"/>
                                          </p:stCondLst>
                                        </p:cTn>
                                        <p:tgtEl>
                                          <p:spTgt spid="108"/>
                                        </p:tgtEl>
                                        <p:attrNameLst>
                                          <p:attrName>style.visibility</p:attrName>
                                        </p:attrNameLst>
                                      </p:cBhvr>
                                      <p:to>
                                        <p:strVal val="hidden"/>
                                      </p:to>
                                    </p:set>
                                  </p:childTnLst>
                                </p:cTn>
                              </p:par>
                              <p:par>
                                <p:cTn id="107" presetID="10" presetClass="exit" presetSubtype="0" fill="hold" grpId="0" nodeType="withEffect">
                                  <p:stCondLst>
                                    <p:cond delay="0"/>
                                  </p:stCondLst>
                                  <p:childTnLst>
                                    <p:animEffect transition="out" filter="fade">
                                      <p:cBhvr>
                                        <p:cTn id="108" dur="500"/>
                                        <p:tgtEl>
                                          <p:spTgt spid="116"/>
                                        </p:tgtEl>
                                      </p:cBhvr>
                                    </p:animEffect>
                                    <p:set>
                                      <p:cBhvr>
                                        <p:cTn id="109" dur="1" fill="hold">
                                          <p:stCondLst>
                                            <p:cond delay="499"/>
                                          </p:stCondLst>
                                        </p:cTn>
                                        <p:tgtEl>
                                          <p:spTgt spid="116"/>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115"/>
                                        </p:tgtEl>
                                      </p:cBhvr>
                                    </p:animEffect>
                                    <p:set>
                                      <p:cBhvr>
                                        <p:cTn id="112" dur="1" fill="hold">
                                          <p:stCondLst>
                                            <p:cond delay="499"/>
                                          </p:stCondLst>
                                        </p:cTn>
                                        <p:tgtEl>
                                          <p:spTgt spid="115"/>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4"/>
                                        </p:tgtEl>
                                      </p:cBhvr>
                                    </p:animEffect>
                                    <p:set>
                                      <p:cBhvr>
                                        <p:cTn id="115" dur="1" fill="hold">
                                          <p:stCondLst>
                                            <p:cond delay="499"/>
                                          </p:stCondLst>
                                        </p:cTn>
                                        <p:tgtEl>
                                          <p:spTgt spid="114"/>
                                        </p:tgtEl>
                                        <p:attrNameLst>
                                          <p:attrName>style.visibility</p:attrName>
                                        </p:attrNameLst>
                                      </p:cBhvr>
                                      <p:to>
                                        <p:strVal val="hidden"/>
                                      </p:to>
                                    </p:set>
                                  </p:childTnLst>
                                </p:cTn>
                              </p:par>
                              <p:par>
                                <p:cTn id="116" presetID="10" presetClass="exit" presetSubtype="0" fill="hold" grpId="0" nodeType="withEffect">
                                  <p:stCondLst>
                                    <p:cond delay="0"/>
                                  </p:stCondLst>
                                  <p:childTnLst>
                                    <p:animEffect transition="out" filter="fade">
                                      <p:cBhvr>
                                        <p:cTn id="117" dur="500"/>
                                        <p:tgtEl>
                                          <p:spTgt spid="113"/>
                                        </p:tgtEl>
                                      </p:cBhvr>
                                    </p:animEffect>
                                    <p:set>
                                      <p:cBhvr>
                                        <p:cTn id="118" dur="1" fill="hold">
                                          <p:stCondLst>
                                            <p:cond delay="499"/>
                                          </p:stCondLst>
                                        </p:cTn>
                                        <p:tgtEl>
                                          <p:spTgt spid="113"/>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500"/>
                                        <p:tgtEl>
                                          <p:spTgt spid="119"/>
                                        </p:tgtEl>
                                      </p:cBhvr>
                                    </p:animEffect>
                                    <p:set>
                                      <p:cBhvr>
                                        <p:cTn id="121" dur="1" fill="hold">
                                          <p:stCondLst>
                                            <p:cond delay="499"/>
                                          </p:stCondLst>
                                        </p:cTn>
                                        <p:tgtEl>
                                          <p:spTgt spid="119"/>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118"/>
                                        </p:tgtEl>
                                      </p:cBhvr>
                                    </p:animEffect>
                                    <p:set>
                                      <p:cBhvr>
                                        <p:cTn id="124" dur="1" fill="hold">
                                          <p:stCondLst>
                                            <p:cond delay="499"/>
                                          </p:stCondLst>
                                        </p:cTn>
                                        <p:tgtEl>
                                          <p:spTgt spid="118"/>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500"/>
                                        <p:tgtEl>
                                          <p:spTgt spid="117"/>
                                        </p:tgtEl>
                                      </p:cBhvr>
                                    </p:animEffect>
                                    <p:set>
                                      <p:cBhvr>
                                        <p:cTn id="127" dur="1" fill="hold">
                                          <p:stCondLst>
                                            <p:cond delay="499"/>
                                          </p:stCondLst>
                                        </p:cTn>
                                        <p:tgtEl>
                                          <p:spTgt spid="117"/>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121"/>
                                        </p:tgtEl>
                                      </p:cBhvr>
                                    </p:animEffect>
                                    <p:set>
                                      <p:cBhvr>
                                        <p:cTn id="130" dur="1" fill="hold">
                                          <p:stCondLst>
                                            <p:cond delay="499"/>
                                          </p:stCondLst>
                                        </p:cTn>
                                        <p:tgtEl>
                                          <p:spTgt spid="121"/>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120"/>
                                        </p:tgtEl>
                                      </p:cBhvr>
                                    </p:animEffect>
                                    <p:set>
                                      <p:cBhvr>
                                        <p:cTn id="133"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67" grpId="0"/>
      <p:bldP spid="3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Note</a:t>
            </a:r>
          </a:p>
        </p:txBody>
      </p:sp>
      <p:sp>
        <p:nvSpPr>
          <p:cNvPr id="2" name="Content Placeholder 1">
            <a:extLst>
              <a:ext uri="{FF2B5EF4-FFF2-40B4-BE49-F238E27FC236}">
                <a16:creationId xmlns:a16="http://schemas.microsoft.com/office/drawing/2014/main" id="{DEA40ED6-CFA1-4759-8702-9ED35170F681}"/>
              </a:ext>
            </a:extLst>
          </p:cNvPr>
          <p:cNvSpPr>
            <a:spLocks noGrp="1"/>
          </p:cNvSpPr>
          <p:nvPr>
            <p:ph idx="10"/>
          </p:nvPr>
        </p:nvSpPr>
        <p:spPr>
          <a:xfrm>
            <a:off x="1979613" y="1447800"/>
            <a:ext cx="9675812" cy="4648200"/>
          </a:xfrm>
        </p:spPr>
        <p:txBody>
          <a:bodyPr/>
          <a:lstStyle/>
          <a:p>
            <a:pPr marL="0" indent="0">
              <a:buNone/>
            </a:pPr>
            <a:r>
              <a:rPr lang="en-US" sz="2400" dirty="0"/>
              <a:t>Source code is at github.com/</a:t>
            </a:r>
            <a:r>
              <a:rPr lang="en-US" sz="2400" dirty="0" err="1"/>
              <a:t>eselje</a:t>
            </a:r>
            <a:r>
              <a:rPr lang="en-US" sz="2400" dirty="0"/>
              <a:t>/</a:t>
            </a:r>
            <a:r>
              <a:rPr lang="en-US" sz="2400" dirty="0" err="1"/>
              <a:t>XToDos</a:t>
            </a:r>
            <a:r>
              <a:rPr lang="en-US" sz="2400" dirty="0"/>
              <a:t> and </a:t>
            </a:r>
            <a:r>
              <a:rPr lang="en-US" sz="2400" dirty="0" err="1"/>
              <a:t>FoxToDos</a:t>
            </a:r>
            <a:endParaRPr lang="en-US" sz="2400" dirty="0"/>
          </a:p>
          <a:p>
            <a:pPr marL="0" indent="0">
              <a:buNone/>
            </a:pPr>
            <a:endParaRPr lang="en-US" dirty="0"/>
          </a:p>
          <a:p>
            <a:pPr marL="0" indent="0">
              <a:buNone/>
            </a:pPr>
            <a:endParaRPr lang="en-US" dirty="0"/>
          </a:p>
          <a:p>
            <a:pPr>
              <a:buFont typeface="Wingdings" panose="05000000000000000000" pitchFamily="2" charset="2"/>
              <a:buChar char="q"/>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459CCEE-2551-4B4C-B325-5EE639AEA846}"/>
              </a:ext>
            </a:extLst>
          </p:cNvPr>
          <p:cNvPicPr>
            <a:picLocks noChangeAspect="1"/>
          </p:cNvPicPr>
          <p:nvPr/>
        </p:nvPicPr>
        <p:blipFill>
          <a:blip r:embed="rId3"/>
          <a:stretch>
            <a:fillRect/>
          </a:stretch>
        </p:blipFill>
        <p:spPr>
          <a:xfrm>
            <a:off x="1958146" y="2667000"/>
            <a:ext cx="9677400" cy="3216142"/>
          </a:xfrm>
          <a:prstGeom prst="rect">
            <a:avLst/>
          </a:prstGeom>
        </p:spPr>
      </p:pic>
    </p:spTree>
    <p:extLst>
      <p:ext uri="{BB962C8B-B14F-4D97-AF65-F5344CB8AC3E}">
        <p14:creationId xmlns:p14="http://schemas.microsoft.com/office/powerpoint/2010/main" val="7001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D7F94-3CE0-440C-88F2-F7A8F75C45F5}"/>
              </a:ext>
            </a:extLst>
          </p:cNvPr>
          <p:cNvSpPr>
            <a:spLocks noGrp="1"/>
          </p:cNvSpPr>
          <p:nvPr>
            <p:ph type="title"/>
          </p:nvPr>
        </p:nvSpPr>
        <p:spPr/>
        <p:txBody>
          <a:bodyPr>
            <a:normAutofit fontScale="90000"/>
          </a:bodyPr>
          <a:lstStyle/>
          <a:p>
            <a:r>
              <a:rPr lang="en-US" dirty="0"/>
              <a:t>X# Recap</a:t>
            </a:r>
          </a:p>
        </p:txBody>
      </p:sp>
      <p:sp>
        <p:nvSpPr>
          <p:cNvPr id="2" name="Content Placeholder 1">
            <a:extLst>
              <a:ext uri="{FF2B5EF4-FFF2-40B4-BE49-F238E27FC236}">
                <a16:creationId xmlns:a16="http://schemas.microsoft.com/office/drawing/2014/main" id="{DEA40ED6-CFA1-4759-8702-9ED35170F681}"/>
              </a:ext>
            </a:extLst>
          </p:cNvPr>
          <p:cNvSpPr>
            <a:spLocks noGrp="1"/>
          </p:cNvSpPr>
          <p:nvPr>
            <p:ph idx="10"/>
          </p:nvPr>
        </p:nvSpPr>
        <p:spPr>
          <a:xfrm>
            <a:off x="1979613" y="1447800"/>
            <a:ext cx="4114799" cy="4648200"/>
          </a:xfrm>
        </p:spPr>
        <p:txBody>
          <a:bodyPr/>
          <a:lstStyle/>
          <a:p>
            <a:r>
              <a:rPr lang="en-US" dirty="0" err="1"/>
              <a:t>.Net</a:t>
            </a:r>
            <a:r>
              <a:rPr lang="en-US" dirty="0"/>
              <a:t> Language</a:t>
            </a:r>
          </a:p>
          <a:p>
            <a:r>
              <a:rPr lang="en-US" dirty="0"/>
              <a:t>FoxPro Dialect</a:t>
            </a:r>
          </a:p>
          <a:p>
            <a:r>
              <a:rPr lang="en-US" dirty="0"/>
              <a:t>Can read DBF</a:t>
            </a:r>
          </a:p>
          <a:p>
            <a:r>
              <a:rPr lang="en-US" dirty="0"/>
              <a:t>Open Source</a:t>
            </a:r>
          </a:p>
          <a:p>
            <a:r>
              <a:rPr lang="en-US" dirty="0"/>
              <a:t>Things are moving along nicely</a:t>
            </a:r>
          </a:p>
          <a:p>
            <a:endParaRPr lang="en-US" dirty="0"/>
          </a:p>
          <a:p>
            <a:endParaRPr lang="en-US" dirty="0"/>
          </a:p>
          <a:p>
            <a:pPr>
              <a:buFont typeface="Wingdings" panose="05000000000000000000" pitchFamily="2" charset="2"/>
              <a:buChar char="q"/>
            </a:pPr>
            <a:endParaRPr lang="en-US" dirty="0"/>
          </a:p>
          <a:p>
            <a:pPr marL="0" indent="0">
              <a:buNone/>
            </a:pPr>
            <a:endParaRPr lang="en-US" dirty="0"/>
          </a:p>
          <a:p>
            <a:endParaRPr lang="en-US" dirty="0"/>
          </a:p>
        </p:txBody>
      </p:sp>
      <p:pic>
        <p:nvPicPr>
          <p:cNvPr id="8" name="Picture 7">
            <a:extLst>
              <a:ext uri="{FF2B5EF4-FFF2-40B4-BE49-F238E27FC236}">
                <a16:creationId xmlns:a16="http://schemas.microsoft.com/office/drawing/2014/main" id="{A5FCDA74-CE3B-4E6A-BC2C-A674A33ED124}"/>
              </a:ext>
            </a:extLst>
          </p:cNvPr>
          <p:cNvPicPr>
            <a:picLocks noChangeAspect="1"/>
          </p:cNvPicPr>
          <p:nvPr/>
        </p:nvPicPr>
        <p:blipFill>
          <a:blip r:embed="rId3"/>
          <a:stretch>
            <a:fillRect/>
          </a:stretch>
        </p:blipFill>
        <p:spPr>
          <a:xfrm>
            <a:off x="5713412" y="2667000"/>
            <a:ext cx="6606047" cy="3662238"/>
          </a:xfrm>
          <a:prstGeom prst="rect">
            <a:avLst/>
          </a:prstGeom>
        </p:spPr>
      </p:pic>
    </p:spTree>
    <p:extLst>
      <p:ext uri="{BB962C8B-B14F-4D97-AF65-F5344CB8AC3E}">
        <p14:creationId xmlns:p14="http://schemas.microsoft.com/office/powerpoint/2010/main" val="126121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C635A7-E1B4-4D29-ACCF-1B9B44E13692}"/>
              </a:ext>
            </a:extLst>
          </p:cNvPr>
          <p:cNvSpPr>
            <a:spLocks noGrp="1"/>
          </p:cNvSpPr>
          <p:nvPr>
            <p:ph type="ctrTitle"/>
          </p:nvPr>
        </p:nvSpPr>
        <p:spPr>
          <a:xfrm>
            <a:off x="2590125" y="3200399"/>
            <a:ext cx="7008574" cy="1055511"/>
          </a:xfrm>
        </p:spPr>
        <p:txBody>
          <a:bodyPr/>
          <a:lstStyle/>
          <a:p>
            <a:r>
              <a:rPr lang="en-US" dirty="0" err="1"/>
              <a:t>FoxToDos</a:t>
            </a:r>
            <a:endParaRPr lang="en-US" dirty="0"/>
          </a:p>
        </p:txBody>
      </p:sp>
    </p:spTree>
    <p:extLst>
      <p:ext uri="{BB962C8B-B14F-4D97-AF65-F5344CB8AC3E}">
        <p14:creationId xmlns:p14="http://schemas.microsoft.com/office/powerpoint/2010/main" val="339700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051E33-F15A-4058-A3AE-FF365FCA4159}"/>
              </a:ext>
            </a:extLst>
          </p:cNvPr>
          <p:cNvSpPr>
            <a:spLocks noGrp="1"/>
          </p:cNvSpPr>
          <p:nvPr>
            <p:ph type="title"/>
          </p:nvPr>
        </p:nvSpPr>
        <p:spPr/>
        <p:txBody>
          <a:bodyPr>
            <a:normAutofit fontScale="90000"/>
          </a:bodyPr>
          <a:lstStyle/>
          <a:p>
            <a:r>
              <a:rPr lang="en-US" dirty="0" err="1"/>
              <a:t>FoxToDos</a:t>
            </a:r>
            <a:r>
              <a:rPr lang="en-US" dirty="0"/>
              <a:t> </a:t>
            </a:r>
          </a:p>
        </p:txBody>
      </p:sp>
      <p:pic>
        <p:nvPicPr>
          <p:cNvPr id="5" name="Snagit_SNG873">
            <a:extLst>
              <a:ext uri="{FF2B5EF4-FFF2-40B4-BE49-F238E27FC236}">
                <a16:creationId xmlns:a16="http://schemas.microsoft.com/office/drawing/2014/main" id="{0C2E52A6-1CAD-463E-BF0F-91EFF2D99F4D}"/>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937919" y="1447800"/>
            <a:ext cx="3759200" cy="4648200"/>
          </a:xfrm>
        </p:spPr>
      </p:pic>
    </p:spTree>
    <p:extLst>
      <p:ext uri="{BB962C8B-B14F-4D97-AF65-F5344CB8AC3E}">
        <p14:creationId xmlns:p14="http://schemas.microsoft.com/office/powerpoint/2010/main" val="129415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4403-470C-4BAD-854A-20B4A7EDD4E1}"/>
              </a:ext>
            </a:extLst>
          </p:cNvPr>
          <p:cNvSpPr>
            <a:spLocks noGrp="1"/>
          </p:cNvSpPr>
          <p:nvPr>
            <p:ph type="title"/>
          </p:nvPr>
        </p:nvSpPr>
        <p:spPr/>
        <p:txBody>
          <a:bodyPr>
            <a:normAutofit fontScale="90000"/>
          </a:bodyPr>
          <a:lstStyle/>
          <a:p>
            <a:r>
              <a:rPr lang="en-US" dirty="0"/>
              <a:t>Under the Covers</a:t>
            </a:r>
          </a:p>
        </p:txBody>
      </p:sp>
      <p:pic>
        <p:nvPicPr>
          <p:cNvPr id="5" name="Snagit_SNG87B">
            <a:extLst>
              <a:ext uri="{FF2B5EF4-FFF2-40B4-BE49-F238E27FC236}">
                <a16:creationId xmlns:a16="http://schemas.microsoft.com/office/drawing/2014/main" id="{DC5049C7-7D51-408B-8333-E1BD720E782D}"/>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979612" y="1371600"/>
            <a:ext cx="3281082" cy="4648200"/>
          </a:xfrm>
        </p:spPr>
      </p:pic>
      <p:sp>
        <p:nvSpPr>
          <p:cNvPr id="6" name="TextBox 5">
            <a:extLst>
              <a:ext uri="{FF2B5EF4-FFF2-40B4-BE49-F238E27FC236}">
                <a16:creationId xmlns:a16="http://schemas.microsoft.com/office/drawing/2014/main" id="{7CDB6BF3-6F1B-4B3F-BACD-FC1749A637B6}"/>
              </a:ext>
            </a:extLst>
          </p:cNvPr>
          <p:cNvSpPr txBox="1"/>
          <p:nvPr/>
        </p:nvSpPr>
        <p:spPr>
          <a:xfrm>
            <a:off x="5561012" y="1524000"/>
            <a:ext cx="6096000" cy="2677656"/>
          </a:xfrm>
          <a:prstGeom prst="rect">
            <a:avLst/>
          </a:prstGeom>
          <a:noFill/>
        </p:spPr>
        <p:txBody>
          <a:bodyPr wrap="square" rtlCol="0">
            <a:spAutoFit/>
          </a:bodyPr>
          <a:lstStyle/>
          <a:p>
            <a:pPr marL="342900" indent="-342900">
              <a:buFont typeface="Arial" panose="020B0604020202020204" pitchFamily="34" charset="0"/>
              <a:buChar char="•"/>
            </a:pPr>
            <a:r>
              <a:rPr lang="en-US" dirty="0"/>
              <a:t>Data: </a:t>
            </a:r>
            <a:r>
              <a:rPr lang="en-US" dirty="0" err="1"/>
              <a:t>ToDos.dbf</a:t>
            </a:r>
            <a:endParaRPr lang="en-US" dirty="0"/>
          </a:p>
          <a:p>
            <a:pPr marL="342900" indent="-342900">
              <a:buFont typeface="Arial" panose="020B0604020202020204" pitchFamily="34" charset="0"/>
              <a:buChar char="•"/>
            </a:pPr>
            <a:r>
              <a:rPr lang="en-US" dirty="0"/>
              <a:t>Form: </a:t>
            </a:r>
            <a:r>
              <a:rPr lang="en-US" dirty="0" err="1"/>
              <a:t>ToDos</a:t>
            </a:r>
            <a:endParaRPr lang="en-US" dirty="0"/>
          </a:p>
          <a:p>
            <a:pPr marL="342900" indent="-342900">
              <a:buFont typeface="Arial" panose="020B0604020202020204" pitchFamily="34" charset="0"/>
              <a:buChar char="•"/>
            </a:pPr>
            <a:r>
              <a:rPr lang="en-US" dirty="0"/>
              <a:t>Report: </a:t>
            </a:r>
            <a:r>
              <a:rPr lang="en-US" dirty="0" err="1"/>
              <a:t>ToDos</a:t>
            </a:r>
            <a:endParaRPr lang="en-US" dirty="0"/>
          </a:p>
          <a:p>
            <a:pPr marL="342900" indent="-342900">
              <a:buFont typeface="Arial" panose="020B0604020202020204" pitchFamily="34" charset="0"/>
              <a:buChar char="•"/>
            </a:pPr>
            <a:r>
              <a:rPr lang="en-US" dirty="0"/>
              <a:t>Visual Classes: </a:t>
            </a:r>
            <a:r>
              <a:rPr lang="en-US" dirty="0" err="1"/>
              <a:t>cntToDo</a:t>
            </a:r>
            <a:endParaRPr lang="en-US" dirty="0"/>
          </a:p>
          <a:p>
            <a:pPr marL="342900" indent="-342900">
              <a:buFont typeface="Arial" panose="020B0604020202020204" pitchFamily="34" charset="0"/>
              <a:buChar char="•"/>
            </a:pPr>
            <a:r>
              <a:rPr lang="en-US" dirty="0" err="1"/>
              <a:t>NonVisual</a:t>
            </a:r>
            <a:r>
              <a:rPr lang="en-US" dirty="0"/>
              <a:t> Classes: </a:t>
            </a:r>
            <a:r>
              <a:rPr lang="en-US" dirty="0" err="1"/>
              <a:t>ToDoClasses</a:t>
            </a:r>
            <a:endParaRPr lang="en-US" dirty="0"/>
          </a:p>
          <a:p>
            <a:pPr marL="342900" indent="-342900">
              <a:buFont typeface="Arial" panose="020B0604020202020204" pitchFamily="34" charset="0"/>
              <a:buChar char="•"/>
            </a:pPr>
            <a:r>
              <a:rPr lang="en-US" dirty="0"/>
              <a:t>Code: </a:t>
            </a:r>
            <a:r>
              <a:rPr lang="en-US" dirty="0" err="1"/>
              <a:t>ToDoMain</a:t>
            </a:r>
            <a:endParaRPr lang="en-US" dirty="0"/>
          </a:p>
          <a:p>
            <a:endParaRPr lang="en-US" dirty="0"/>
          </a:p>
        </p:txBody>
      </p:sp>
    </p:spTree>
    <p:extLst>
      <p:ext uri="{BB962C8B-B14F-4D97-AF65-F5344CB8AC3E}">
        <p14:creationId xmlns:p14="http://schemas.microsoft.com/office/powerpoint/2010/main" val="18598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WFox">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12786181_TF02787940" id="{1798802C-84EE-40F8-AA82-749FCB0DAB40}" vid="{E03FD201-C9ED-47D9-B1F3-097360176F4C}"/>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a5f3215-4f7c-4247-9247-a9acf7619a8c" Revision="1" Stencil="System.MyShapes" StencilVersion="1.0"/>
</Control>
</file>

<file path=customXml/item10.xml><?xml version="1.0" encoding="utf-8"?>
<Control xmlns="http://schemas.microsoft.com/VisualStudio/2011/storyboarding/control">
  <Id Name="37d07999-8e88-45a7-b776-aa394cd3ee89" Revision="1" Stencil="System.MyShapes" StencilVersion="1.0"/>
</Control>
</file>

<file path=customXml/item11.xml><?xml version="1.0" encoding="utf-8"?>
<Control xmlns="http://schemas.microsoft.com/VisualStudio/2011/storyboarding/control">
  <Id Name="3a5f3215-4f7c-4247-9247-a9acf7619a8c" Revision="1" Stencil="System.MyShapes" StencilVersion="1.0"/>
</Control>
</file>

<file path=customXml/item12.xml><?xml version="1.0" encoding="utf-8"?>
<Control xmlns="http://schemas.microsoft.com/VisualStudio/2011/storyboarding/control">
  <Id Name="3a5f3215-4f7c-4247-9247-a9acf7619a8c" Revision="1" Stencil="System.MyShapes" StencilVersion="1.0"/>
</Control>
</file>

<file path=customXml/item13.xml><?xml version="1.0" encoding="utf-8"?>
<Control xmlns="http://schemas.microsoft.com/VisualStudio/2011/storyboarding/control">
  <Id Name="37d07999-8e88-45a7-b776-aa394cd3ee89" Revision="1" Stencil="System.MyShapes" StencilVersion="1.0"/>
</Control>
</file>

<file path=customXml/item14.xml><?xml version="1.0" encoding="utf-8"?>
<Control xmlns="http://schemas.microsoft.com/VisualStudio/2011/storyboarding/control">
  <Id Name="37d07999-8e88-45a7-b776-aa394cd3ee89" Revision="1" Stencil="System.MyShapes" StencilVersion="1.0"/>
</Control>
</file>

<file path=customXml/item15.xml><?xml version="1.0" encoding="utf-8"?>
<Control xmlns="http://schemas.microsoft.com/VisualStudio/2011/storyboarding/control">
  <Id Name="3a5f3215-4f7c-4247-9247-a9acf7619a8c" Revision="1" Stencil="System.MyShapes" StencilVersion="1.0"/>
</Control>
</file>

<file path=customXml/item16.xml><?xml version="1.0" encoding="utf-8"?>
<Control xmlns="http://schemas.microsoft.com/VisualStudio/2011/storyboarding/control">
  <Id Name="3a5f3215-4f7c-4247-9247-a9acf7619a8c" Revision="1" Stencil="System.MyShapes" StencilVersion="1.0"/>
</Control>
</file>

<file path=customXml/item17.xml><?xml version="1.0" encoding="utf-8"?>
<Control xmlns="http://schemas.microsoft.com/VisualStudio/2011/storyboarding/control">
  <Id Name="3a5f3215-4f7c-4247-9247-a9acf7619a8c" Revision="1" Stencil="System.MyShapes" StencilVersion="1.0"/>
</Control>
</file>

<file path=customXml/item18.xml><?xml version="1.0" encoding="utf-8"?>
<Control xmlns="http://schemas.microsoft.com/VisualStudio/2011/storyboarding/control">
  <Id Name="37d07999-8e88-45a7-b776-aa394cd3ee89" Revision="1" Stencil="System.MyShapes" StencilVersion="1.0"/>
</Control>
</file>

<file path=customXml/item19.xml><?xml version="1.0" encoding="utf-8"?>
<Control xmlns="http://schemas.microsoft.com/VisualStudio/2011/storyboarding/control">
  <Id Name="37d07999-8e88-45a7-b776-aa394cd3ee89" Revision="1" Stencil="System.MyShapes" StencilVersion="1.0"/>
</Control>
</file>

<file path=customXml/item2.xml><?xml version="1.0" encoding="utf-8"?>
<Control xmlns="http://schemas.microsoft.com/VisualStudio/2011/storyboarding/control">
  <Id Name="37d07999-8e88-45a7-b776-aa394cd3ee89" Revision="1" Stencil="System.MyShapes" StencilVersion="1.0"/>
</Control>
</file>

<file path=customXml/item20.xml><?xml version="1.0" encoding="utf-8"?>
<Control xmlns="http://schemas.microsoft.com/VisualStudio/2011/storyboarding/control">
  <Id Name="37d07999-8e88-45a7-b776-aa394cd3ee89" Revision="1" Stencil="System.MyShapes" StencilVersion="1.0"/>
</Control>
</file>

<file path=customXml/item21.xml><?xml version="1.0" encoding="utf-8"?>
<Control xmlns="http://schemas.microsoft.com/VisualStudio/2011/storyboarding/control">
  <Id Name="3a5f3215-4f7c-4247-9247-a9acf7619a8c" Revision="1" Stencil="System.MyShapes" StencilVersion="1.0"/>
</Control>
</file>

<file path=customXml/item22.xml><?xml version="1.0" encoding="utf-8"?>
<Control xmlns="http://schemas.microsoft.com/VisualStudio/2011/storyboarding/control">
  <Id Name="3a5f3215-4f7c-4247-9247-a9acf7619a8c" Revision="1" Stencil="System.MyShapes" StencilVersion="1.0"/>
</Control>
</file>

<file path=customXml/item23.xml><?xml version="1.0" encoding="utf-8"?>
<Control xmlns="http://schemas.microsoft.com/VisualStudio/2011/storyboarding/control">
  <Id Name="3a5f3215-4f7c-4247-9247-a9acf7619a8c" Revision="1" Stencil="System.MyShapes" StencilVersion="1.0"/>
</Control>
</file>

<file path=customXml/item24.xml><?xml version="1.0" encoding="utf-8"?>
<Control xmlns="http://schemas.microsoft.com/VisualStudio/2011/storyboarding/control">
  <Id Name="3a5f3215-4f7c-4247-9247-a9acf7619a8c" Revision="1" Stencil="System.MyShapes" StencilVersion="1.0"/>
</Control>
</file>

<file path=customXml/item25.xml><?xml version="1.0" encoding="utf-8"?>
<Control xmlns="http://schemas.microsoft.com/VisualStudio/2011/storyboarding/control">
  <Id Name="3a5f3215-4f7c-4247-9247-a9acf7619a8c" Revision="1" Stencil="System.MyShapes" StencilVersion="1.0"/>
</Control>
</file>

<file path=customXml/item26.xml><?xml version="1.0" encoding="utf-8"?>
<Control xmlns="http://schemas.microsoft.com/VisualStudio/2011/storyboarding/control">
  <Id Name="37d07999-8e88-45a7-b776-aa394cd3ee89" Revision="1" Stencil="System.MyShapes" StencilVersion="1.0"/>
</Control>
</file>

<file path=customXml/item27.xml><?xml version="1.0" encoding="utf-8"?>
<Control xmlns="http://schemas.microsoft.com/VisualStudio/2011/storyboarding/control">
  <Id Name="37d07999-8e88-45a7-b776-aa394cd3ee89" Revision="1" Stencil="System.MyShapes" StencilVersion="1.0"/>
</Control>
</file>

<file path=customXml/item28.xml><?xml version="1.0" encoding="utf-8"?>
<Control xmlns="http://schemas.microsoft.com/VisualStudio/2011/storyboarding/control">
  <Id Name="37d07999-8e88-45a7-b776-aa394cd3ee89" Revision="1" Stencil="System.MyShapes" StencilVersion="1.0"/>
</Control>
</file>

<file path=customXml/item29.xml><?xml version="1.0" encoding="utf-8"?>
<Control xmlns="http://schemas.microsoft.com/VisualStudio/2011/storyboarding/control">
  <Id Name="3a5f3215-4f7c-4247-9247-a9acf7619a8c" Revision="1" Stencil="System.MyShapes" StencilVersion="1.0"/>
</Control>
</file>

<file path=customXml/item3.xml><?xml version="1.0" encoding="utf-8"?>
<Control xmlns="http://schemas.microsoft.com/VisualStudio/2011/storyboarding/control">
  <Id Name="3a5f3215-4f7c-4247-9247-a9acf7619a8c" Revision="1" Stencil="System.MyShapes" StencilVersion="1.0"/>
</Control>
</file>

<file path=customXml/item30.xml><?xml version="1.0" encoding="utf-8"?>
<Control xmlns="http://schemas.microsoft.com/VisualStudio/2011/storyboarding/control">
  <Id Name="37d07999-8e88-45a7-b776-aa394cd3ee89" Revision="1" Stencil="System.MyShapes" StencilVersion="1.0"/>
</Control>
</file>

<file path=customXml/item31.xml><?xml version="1.0" encoding="utf-8"?>
<Control xmlns="http://schemas.microsoft.com/VisualStudio/2011/storyboarding/control">
  <Id Name="37d07999-8e88-45a7-b776-aa394cd3ee89" Revision="1" Stencil="System.MyShapes" StencilVersion="1.0"/>
</Control>
</file>

<file path=customXml/item32.xml><?xml version="1.0" encoding="utf-8"?>
<Control xmlns="http://schemas.microsoft.com/VisualStudio/2011/storyboarding/control">
  <Id Name="3a5f3215-4f7c-4247-9247-a9acf7619a8c" Revision="1" Stencil="System.MyShapes" StencilVersion="1.0"/>
</Control>
</file>

<file path=customXml/item33.xml><?xml version="1.0" encoding="utf-8"?>
<Control xmlns="http://schemas.microsoft.com/VisualStudio/2011/storyboarding/control">
  <Id Name="3a5f3215-4f7c-4247-9247-a9acf7619a8c" Revision="1" Stencil="System.MyShapes" StencilVersion="1.0"/>
</Control>
</file>

<file path=customXml/item34.xml><?xml version="1.0" encoding="utf-8"?>
<?mso-contentType ?>
<FormTemplates xmlns="http://schemas.microsoft.com/sharepoint/v3/contenttype/forms">
  <Display>DocumentLibraryForm</Display>
  <Edit>AssetEditForm</Edit>
  <New>DocumentLibraryForm</New>
</FormTemplates>
</file>

<file path=customXml/item35.xml><?xml version="1.0" encoding="utf-8"?>
<Control xmlns="http://schemas.microsoft.com/VisualStudio/2011/storyboarding/control">
  <Id Name="3a5f3215-4f7c-4247-9247-a9acf7619a8c" Revision="1" Stencil="System.MyShapes" StencilVersion="1.0"/>
</Control>
</file>

<file path=customXml/item4.xml><?xml version="1.0" encoding="utf-8"?>
<Control xmlns="http://schemas.microsoft.com/VisualStudio/2011/storyboarding/control">
  <Id Name="3a5f3215-4f7c-4247-9247-a9acf7619a8c" Revision="1" Stencil="System.MyShapes" StencilVersion="1.0"/>
</Control>
</file>

<file path=customXml/item5.xml><?xml version="1.0" encoding="utf-8"?>
<Control xmlns="http://schemas.microsoft.com/VisualStudio/2011/storyboarding/control">
  <Id Name="3a5f3215-4f7c-4247-9247-a9acf7619a8c" Revision="1" Stencil="System.MyShapes" StencilVersion="1.0"/>
</Control>
</file>

<file path=customXml/item6.xml><?xml version="1.0" encoding="utf-8"?>
<Control xmlns="http://schemas.microsoft.com/VisualStudio/2011/storyboarding/control">
  <Id Name="3a5f3215-4f7c-4247-9247-a9acf7619a8c" Revision="1" Stencil="System.MyShapes" StencilVersion="1.0"/>
</Control>
</file>

<file path=customXml/item7.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3a5f3215-4f7c-4247-9247-a9acf7619a8c" Revision="1" Stencil="System.MyShapes" StencilVersion="1.0"/>
</Control>
</file>

<file path=customXml/item9.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66239DD-0B2D-408A-BBA0-1CA7E59810AE}">
  <ds:schemaRefs>
    <ds:schemaRef ds:uri="http://schemas.microsoft.com/VisualStudio/2011/storyboarding/control"/>
  </ds:schemaRefs>
</ds:datastoreItem>
</file>

<file path=customXml/itemProps10.xml><?xml version="1.0" encoding="utf-8"?>
<ds:datastoreItem xmlns:ds="http://schemas.openxmlformats.org/officeDocument/2006/customXml" ds:itemID="{15FBB92F-9753-43F3-AE00-0E261CE62CA8}">
  <ds:schemaRefs>
    <ds:schemaRef ds:uri="http://schemas.microsoft.com/VisualStudio/2011/storyboarding/control"/>
  </ds:schemaRefs>
</ds:datastoreItem>
</file>

<file path=customXml/itemProps11.xml><?xml version="1.0" encoding="utf-8"?>
<ds:datastoreItem xmlns:ds="http://schemas.openxmlformats.org/officeDocument/2006/customXml" ds:itemID="{D525C38F-E3F5-4F86-AA79-5F0615D92028}">
  <ds:schemaRefs>
    <ds:schemaRef ds:uri="http://schemas.microsoft.com/VisualStudio/2011/storyboarding/control"/>
  </ds:schemaRefs>
</ds:datastoreItem>
</file>

<file path=customXml/itemProps12.xml><?xml version="1.0" encoding="utf-8"?>
<ds:datastoreItem xmlns:ds="http://schemas.openxmlformats.org/officeDocument/2006/customXml" ds:itemID="{133E8427-525B-443B-BDB2-D61569B9E8D5}">
  <ds:schemaRefs>
    <ds:schemaRef ds:uri="http://schemas.microsoft.com/VisualStudio/2011/storyboarding/control"/>
  </ds:schemaRefs>
</ds:datastoreItem>
</file>

<file path=customXml/itemProps13.xml><?xml version="1.0" encoding="utf-8"?>
<ds:datastoreItem xmlns:ds="http://schemas.openxmlformats.org/officeDocument/2006/customXml" ds:itemID="{E81EC6C6-313F-4420-95BE-F0E8567B4073}">
  <ds:schemaRefs>
    <ds:schemaRef ds:uri="http://schemas.microsoft.com/VisualStudio/2011/storyboarding/control"/>
  </ds:schemaRefs>
</ds:datastoreItem>
</file>

<file path=customXml/itemProps14.xml><?xml version="1.0" encoding="utf-8"?>
<ds:datastoreItem xmlns:ds="http://schemas.openxmlformats.org/officeDocument/2006/customXml" ds:itemID="{9BE992AB-AC79-4CFA-8E4D-01B8E612C593}">
  <ds:schemaRefs>
    <ds:schemaRef ds:uri="http://schemas.microsoft.com/VisualStudio/2011/storyboarding/control"/>
  </ds:schemaRefs>
</ds:datastoreItem>
</file>

<file path=customXml/itemProps15.xml><?xml version="1.0" encoding="utf-8"?>
<ds:datastoreItem xmlns:ds="http://schemas.openxmlformats.org/officeDocument/2006/customXml" ds:itemID="{E8627265-8428-4117-A97B-61BC0B24BAEF}">
  <ds:schemaRefs>
    <ds:schemaRef ds:uri="http://schemas.microsoft.com/VisualStudio/2011/storyboarding/control"/>
  </ds:schemaRefs>
</ds:datastoreItem>
</file>

<file path=customXml/itemProps16.xml><?xml version="1.0" encoding="utf-8"?>
<ds:datastoreItem xmlns:ds="http://schemas.openxmlformats.org/officeDocument/2006/customXml" ds:itemID="{424F15E0-202D-4292-9536-B4298F98D690}">
  <ds:schemaRefs>
    <ds:schemaRef ds:uri="http://schemas.microsoft.com/VisualStudio/2011/storyboarding/control"/>
  </ds:schemaRefs>
</ds:datastoreItem>
</file>

<file path=customXml/itemProps17.xml><?xml version="1.0" encoding="utf-8"?>
<ds:datastoreItem xmlns:ds="http://schemas.openxmlformats.org/officeDocument/2006/customXml" ds:itemID="{72561CD2-555C-498E-8707-E7E0AC23D6F7}">
  <ds:schemaRefs>
    <ds:schemaRef ds:uri="http://schemas.microsoft.com/VisualStudio/2011/storyboarding/control"/>
  </ds:schemaRefs>
</ds:datastoreItem>
</file>

<file path=customXml/itemProps18.xml><?xml version="1.0" encoding="utf-8"?>
<ds:datastoreItem xmlns:ds="http://schemas.openxmlformats.org/officeDocument/2006/customXml" ds:itemID="{B3671B56-5AB6-40D1-9748-16D9AEAD0962}">
  <ds:schemaRefs>
    <ds:schemaRef ds:uri="http://schemas.microsoft.com/VisualStudio/2011/storyboarding/control"/>
  </ds:schemaRefs>
</ds:datastoreItem>
</file>

<file path=customXml/itemProps19.xml><?xml version="1.0" encoding="utf-8"?>
<ds:datastoreItem xmlns:ds="http://schemas.openxmlformats.org/officeDocument/2006/customXml" ds:itemID="{56D5947B-D538-4E10-AB7C-984491B58DE1}">
  <ds:schemaRefs>
    <ds:schemaRef ds:uri="http://schemas.microsoft.com/VisualStudio/2011/storyboarding/control"/>
  </ds:schemaRefs>
</ds:datastoreItem>
</file>

<file path=customXml/itemProps2.xml><?xml version="1.0" encoding="utf-8"?>
<ds:datastoreItem xmlns:ds="http://schemas.openxmlformats.org/officeDocument/2006/customXml" ds:itemID="{BF220CCF-993E-43A0-9212-BB380CAF8162}">
  <ds:schemaRefs>
    <ds:schemaRef ds:uri="http://schemas.microsoft.com/VisualStudio/2011/storyboarding/control"/>
  </ds:schemaRefs>
</ds:datastoreItem>
</file>

<file path=customXml/itemProps20.xml><?xml version="1.0" encoding="utf-8"?>
<ds:datastoreItem xmlns:ds="http://schemas.openxmlformats.org/officeDocument/2006/customXml" ds:itemID="{ACA1E08C-925C-4F09-8122-887C405DAD0E}">
  <ds:schemaRefs>
    <ds:schemaRef ds:uri="http://schemas.microsoft.com/VisualStudio/2011/storyboarding/control"/>
  </ds:schemaRefs>
</ds:datastoreItem>
</file>

<file path=customXml/itemProps21.xml><?xml version="1.0" encoding="utf-8"?>
<ds:datastoreItem xmlns:ds="http://schemas.openxmlformats.org/officeDocument/2006/customXml" ds:itemID="{C6026F5C-553B-4AEF-A946-FF60FDFF7695}">
  <ds:schemaRefs>
    <ds:schemaRef ds:uri="http://schemas.microsoft.com/VisualStudio/2011/storyboarding/control"/>
  </ds:schemaRefs>
</ds:datastoreItem>
</file>

<file path=customXml/itemProps22.xml><?xml version="1.0" encoding="utf-8"?>
<ds:datastoreItem xmlns:ds="http://schemas.openxmlformats.org/officeDocument/2006/customXml" ds:itemID="{B93E3EFA-D9D3-4448-BC21-BB6156158366}">
  <ds:schemaRefs>
    <ds:schemaRef ds:uri="http://schemas.microsoft.com/VisualStudio/2011/storyboarding/control"/>
  </ds:schemaRefs>
</ds:datastoreItem>
</file>

<file path=customXml/itemProps23.xml><?xml version="1.0" encoding="utf-8"?>
<ds:datastoreItem xmlns:ds="http://schemas.openxmlformats.org/officeDocument/2006/customXml" ds:itemID="{F8B7C765-2F36-4486-9DE5-D0E485AFE8E4}">
  <ds:schemaRefs>
    <ds:schemaRef ds:uri="http://schemas.microsoft.com/VisualStudio/2011/storyboarding/control"/>
  </ds:schemaRefs>
</ds:datastoreItem>
</file>

<file path=customXml/itemProps24.xml><?xml version="1.0" encoding="utf-8"?>
<ds:datastoreItem xmlns:ds="http://schemas.openxmlformats.org/officeDocument/2006/customXml" ds:itemID="{6F3822C3-EEBF-463B-A843-8264A05022FC}">
  <ds:schemaRefs>
    <ds:schemaRef ds:uri="http://schemas.microsoft.com/VisualStudio/2011/storyboarding/control"/>
  </ds:schemaRefs>
</ds:datastoreItem>
</file>

<file path=customXml/itemProps25.xml><?xml version="1.0" encoding="utf-8"?>
<ds:datastoreItem xmlns:ds="http://schemas.openxmlformats.org/officeDocument/2006/customXml" ds:itemID="{703D5DC7-4616-43D3-84A1-089DFA00F45E}">
  <ds:schemaRefs>
    <ds:schemaRef ds:uri="http://schemas.microsoft.com/VisualStudio/2011/storyboarding/control"/>
  </ds:schemaRefs>
</ds:datastoreItem>
</file>

<file path=customXml/itemProps26.xml><?xml version="1.0" encoding="utf-8"?>
<ds:datastoreItem xmlns:ds="http://schemas.openxmlformats.org/officeDocument/2006/customXml" ds:itemID="{7CC5A912-861C-4DE5-A79D-195E5086349C}">
  <ds:schemaRefs>
    <ds:schemaRef ds:uri="http://schemas.microsoft.com/VisualStudio/2011/storyboarding/control"/>
  </ds:schemaRefs>
</ds:datastoreItem>
</file>

<file path=customXml/itemProps27.xml><?xml version="1.0" encoding="utf-8"?>
<ds:datastoreItem xmlns:ds="http://schemas.openxmlformats.org/officeDocument/2006/customXml" ds:itemID="{E1C273FD-24F9-45CA-B498-6393D3AA6D7F}">
  <ds:schemaRefs>
    <ds:schemaRef ds:uri="http://schemas.microsoft.com/VisualStudio/2011/storyboarding/control"/>
  </ds:schemaRefs>
</ds:datastoreItem>
</file>

<file path=customXml/itemProps28.xml><?xml version="1.0" encoding="utf-8"?>
<ds:datastoreItem xmlns:ds="http://schemas.openxmlformats.org/officeDocument/2006/customXml" ds:itemID="{1C519524-8703-4E59-AB9B-4A5A7263BA01}">
  <ds:schemaRefs>
    <ds:schemaRef ds:uri="http://schemas.microsoft.com/VisualStudio/2011/storyboarding/control"/>
  </ds:schemaRefs>
</ds:datastoreItem>
</file>

<file path=customXml/itemProps29.xml><?xml version="1.0" encoding="utf-8"?>
<ds:datastoreItem xmlns:ds="http://schemas.openxmlformats.org/officeDocument/2006/customXml" ds:itemID="{0BFC68A0-F33C-4D0A-8B07-0BF6B29C698E}">
  <ds:schemaRefs>
    <ds:schemaRef ds:uri="http://schemas.microsoft.com/VisualStudio/2011/storyboarding/control"/>
  </ds:schemaRefs>
</ds:datastoreItem>
</file>

<file path=customXml/itemProps3.xml><?xml version="1.0" encoding="utf-8"?>
<ds:datastoreItem xmlns:ds="http://schemas.openxmlformats.org/officeDocument/2006/customXml" ds:itemID="{A449BAC2-0751-46E4-958E-F0D2B9AA6981}">
  <ds:schemaRefs>
    <ds:schemaRef ds:uri="http://schemas.microsoft.com/VisualStudio/2011/storyboarding/control"/>
  </ds:schemaRefs>
</ds:datastoreItem>
</file>

<file path=customXml/itemProps30.xml><?xml version="1.0" encoding="utf-8"?>
<ds:datastoreItem xmlns:ds="http://schemas.openxmlformats.org/officeDocument/2006/customXml" ds:itemID="{D64DEF83-831D-41CA-B887-8B4678D84355}">
  <ds:schemaRefs>
    <ds:schemaRef ds:uri="http://schemas.microsoft.com/VisualStudio/2011/storyboarding/control"/>
  </ds:schemaRefs>
</ds:datastoreItem>
</file>

<file path=customXml/itemProps31.xml><?xml version="1.0" encoding="utf-8"?>
<ds:datastoreItem xmlns:ds="http://schemas.openxmlformats.org/officeDocument/2006/customXml" ds:itemID="{24248713-04D9-4B55-9B64-290315285C69}">
  <ds:schemaRefs>
    <ds:schemaRef ds:uri="http://schemas.microsoft.com/VisualStudio/2011/storyboarding/control"/>
  </ds:schemaRefs>
</ds:datastoreItem>
</file>

<file path=customXml/itemProps32.xml><?xml version="1.0" encoding="utf-8"?>
<ds:datastoreItem xmlns:ds="http://schemas.openxmlformats.org/officeDocument/2006/customXml" ds:itemID="{F37E7FF5-D44D-41C7-A85C-ED0B35DB1B54}">
  <ds:schemaRefs>
    <ds:schemaRef ds:uri="http://schemas.microsoft.com/VisualStudio/2011/storyboarding/control"/>
  </ds:schemaRefs>
</ds:datastoreItem>
</file>

<file path=customXml/itemProps33.xml><?xml version="1.0" encoding="utf-8"?>
<ds:datastoreItem xmlns:ds="http://schemas.openxmlformats.org/officeDocument/2006/customXml" ds:itemID="{3DCE84C0-C49E-43FD-B3E0-95EA30D6B555}">
  <ds:schemaRefs>
    <ds:schemaRef ds:uri="http://schemas.microsoft.com/VisualStudio/2011/storyboarding/control"/>
  </ds:schemaRefs>
</ds:datastoreItem>
</file>

<file path=customXml/itemProps34.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5.xml><?xml version="1.0" encoding="utf-8"?>
<ds:datastoreItem xmlns:ds="http://schemas.openxmlformats.org/officeDocument/2006/customXml" ds:itemID="{0C9D7982-E449-4E88-B30D-029D8CC3261F}">
  <ds:schemaRefs>
    <ds:schemaRef ds:uri="http://schemas.microsoft.com/VisualStudio/2011/storyboarding/control"/>
  </ds:schemaRefs>
</ds:datastoreItem>
</file>

<file path=customXml/itemProps4.xml><?xml version="1.0" encoding="utf-8"?>
<ds:datastoreItem xmlns:ds="http://schemas.openxmlformats.org/officeDocument/2006/customXml" ds:itemID="{EACA768D-D3F6-4A15-AE55-87B86B85F153}">
  <ds:schemaRefs>
    <ds:schemaRef ds:uri="http://schemas.microsoft.com/VisualStudio/2011/storyboarding/control"/>
  </ds:schemaRefs>
</ds:datastoreItem>
</file>

<file path=customXml/itemProps5.xml><?xml version="1.0" encoding="utf-8"?>
<ds:datastoreItem xmlns:ds="http://schemas.openxmlformats.org/officeDocument/2006/customXml" ds:itemID="{C9624944-4F3E-45E8-8829-37C8DAF54683}">
  <ds:schemaRefs>
    <ds:schemaRef ds:uri="http://schemas.microsoft.com/VisualStudio/2011/storyboarding/control"/>
  </ds:schemaRefs>
</ds:datastoreItem>
</file>

<file path=customXml/itemProps6.xml><?xml version="1.0" encoding="utf-8"?>
<ds:datastoreItem xmlns:ds="http://schemas.openxmlformats.org/officeDocument/2006/customXml" ds:itemID="{E8F86DD1-857D-4AA1-B615-777BBB99609C}">
  <ds:schemaRefs>
    <ds:schemaRef ds:uri="http://schemas.microsoft.com/VisualStudio/2011/storyboarding/control"/>
  </ds:schemaRefs>
</ds:datastoreItem>
</file>

<file path=customXml/itemProps7.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1F5A8671-688F-418F-87AD-EBAB911812B5}">
  <ds:schemaRefs>
    <ds:schemaRef ds:uri="http://schemas.microsoft.com/VisualStudio/2011/storyboarding/control"/>
  </ds:schemaRefs>
</ds:datastoreItem>
</file>

<file path=customXml/itemProps9.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VirtualFoxFest Template_4_Sections</Template>
  <TotalTime>0</TotalTime>
  <Words>4312</Words>
  <Application>Microsoft Office PowerPoint</Application>
  <PresentationFormat>Custom</PresentationFormat>
  <Paragraphs>677</Paragraphs>
  <Slides>49</Slides>
  <Notes>37</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-apple-system</vt:lpstr>
      <vt:lpstr>Arial</vt:lpstr>
      <vt:lpstr>Century Gothic</vt:lpstr>
      <vt:lpstr>Consolas</vt:lpstr>
      <vt:lpstr>Forte</vt:lpstr>
      <vt:lpstr>Lucida Handwriting</vt:lpstr>
      <vt:lpstr>Wingdings</vt:lpstr>
      <vt:lpstr>Wingdings 2</vt:lpstr>
      <vt:lpstr>SWFox</vt:lpstr>
      <vt:lpstr>X# </vt:lpstr>
      <vt:lpstr>Eric Selje</vt:lpstr>
      <vt:lpstr>Goal!</vt:lpstr>
      <vt:lpstr>Agenda</vt:lpstr>
      <vt:lpstr>Note</vt:lpstr>
      <vt:lpstr>X# Recap</vt:lpstr>
      <vt:lpstr>FoxToDos</vt:lpstr>
      <vt:lpstr>FoxToDos </vt:lpstr>
      <vt:lpstr>Under the Covers</vt:lpstr>
      <vt:lpstr>Creating the Solution</vt:lpstr>
      <vt:lpstr>Concocting our Solution in Visual Studio</vt:lpstr>
      <vt:lpstr>Project Templates</vt:lpstr>
      <vt:lpstr>Project General Properties</vt:lpstr>
      <vt:lpstr>Project Language Properties</vt:lpstr>
      <vt:lpstr>Project Dialect Properties</vt:lpstr>
      <vt:lpstr>Our First Class - XToDo</vt:lpstr>
      <vt:lpstr>XToDo.New()</vt:lpstr>
      <vt:lpstr>XToDo.Load()</vt:lpstr>
      <vt:lpstr>XToDo.Save()</vt:lpstr>
      <vt:lpstr>XToDo.OpenToDos()/CloseToDos()</vt:lpstr>
      <vt:lpstr>Our Second Class - XToDos</vt:lpstr>
      <vt:lpstr>File Templates</vt:lpstr>
      <vt:lpstr>Testing our Class</vt:lpstr>
      <vt:lpstr>Testing our Class</vt:lpstr>
      <vt:lpstr>Testing our Class – Console App</vt:lpstr>
      <vt:lpstr>Testing our Class – Console App</vt:lpstr>
      <vt:lpstr>Testing our Class – Console App</vt:lpstr>
      <vt:lpstr>Testing our Class – Unit Tests</vt:lpstr>
      <vt:lpstr>Testing our Class – Unit Tests</vt:lpstr>
      <vt:lpstr>Testing our Class – Unit Tests</vt:lpstr>
      <vt:lpstr>Forms</vt:lpstr>
      <vt:lpstr>Visual Class</vt:lpstr>
      <vt:lpstr>XAML Form</vt:lpstr>
      <vt:lpstr>More</vt:lpstr>
      <vt:lpstr>VFP Exporter</vt:lpstr>
      <vt:lpstr>More Stuff to Talk About</vt:lpstr>
      <vt:lpstr>.Net Core </vt:lpstr>
      <vt:lpstr>Summary</vt:lpstr>
      <vt:lpstr>What You Learned Today</vt:lpstr>
      <vt:lpstr>Why X#?</vt:lpstr>
      <vt:lpstr>Next</vt:lpstr>
      <vt:lpstr>Next</vt:lpstr>
      <vt:lpstr>Eric Selje Salty Dog Solutions, LLC Eric@SaltyDogLLC www.SaltyDogLLC.com</vt:lpstr>
      <vt:lpstr>PowerPoint Presentation</vt:lpstr>
      <vt:lpstr>Bonus Info</vt:lpstr>
      <vt:lpstr>But wait … There’s more</vt:lpstr>
      <vt:lpstr>More Stuff</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from Scratch</dc:title>
  <dc:creator/>
  <cp:lastModifiedBy/>
  <cp:revision>1</cp:revision>
  <dcterms:created xsi:type="dcterms:W3CDTF">2020-09-19T15:29:07Z</dcterms:created>
  <dcterms:modified xsi:type="dcterms:W3CDTF">2020-10-19T15:11:16Z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