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72" r:id="rId3"/>
    <p:sldId id="271" r:id="rId4"/>
    <p:sldId id="313" r:id="rId5"/>
    <p:sldId id="274" r:id="rId6"/>
    <p:sldId id="261" r:id="rId7"/>
    <p:sldId id="280" r:id="rId8"/>
    <p:sldId id="278" r:id="rId9"/>
    <p:sldId id="273" r:id="rId10"/>
    <p:sldId id="307" r:id="rId11"/>
    <p:sldId id="320" r:id="rId12"/>
    <p:sldId id="290" r:id="rId13"/>
    <p:sldId id="321" r:id="rId14"/>
    <p:sldId id="291" r:id="rId15"/>
    <p:sldId id="322" r:id="rId16"/>
    <p:sldId id="292" r:id="rId17"/>
    <p:sldId id="323" r:id="rId18"/>
    <p:sldId id="324" r:id="rId19"/>
    <p:sldId id="325" r:id="rId20"/>
    <p:sldId id="326" r:id="rId21"/>
    <p:sldId id="285" r:id="rId22"/>
    <p:sldId id="293" r:id="rId23"/>
    <p:sldId id="303" r:id="rId24"/>
    <p:sldId id="288" r:id="rId25"/>
    <p:sldId id="297" r:id="rId26"/>
    <p:sldId id="318" r:id="rId27"/>
    <p:sldId id="315" r:id="rId28"/>
    <p:sldId id="328" r:id="rId29"/>
    <p:sldId id="327" r:id="rId30"/>
    <p:sldId id="289" r:id="rId31"/>
    <p:sldId id="302" r:id="rId32"/>
    <p:sldId id="300" r:id="rId33"/>
    <p:sldId id="31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72409" autoAdjust="0"/>
  </p:normalViewPr>
  <p:slideViewPr>
    <p:cSldViewPr>
      <p:cViewPr varScale="1">
        <p:scale>
          <a:sx n="81" d="100"/>
          <a:sy n="81" d="100"/>
        </p:scale>
        <p:origin x="20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711F-7899-4BEA-9415-D53A8E59CB6E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AE11-CCE4-491F-9A3B-35EA6902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etdaily.com/2007/11/05/the-forever-frame-technique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loreto-http-bidirectional-07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61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HTTP Hack.</a:t>
            </a:r>
          </a:p>
          <a:p>
            <a:endParaRPr lang="en-US" dirty="0" smtClean="0"/>
          </a:p>
          <a:p>
            <a:r>
              <a:rPr lang="en-US" dirty="0" smtClean="0"/>
              <a:t>Connection does not last forever, client needs to terminate and request </a:t>
            </a:r>
            <a:r>
              <a:rPr lang="en-US" dirty="0" err="1" smtClean="0"/>
              <a:t>again..plus</a:t>
            </a:r>
            <a:r>
              <a:rPr lang="en-US" dirty="0" smtClean="0"/>
              <a:t> some cleanup on the DOM side…but better than long polling.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http://cometdaily.com/2007/11/05/the-forever-frame-technique/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forever-frame technique uses HTTP 1.1 chunked encoding to establish a single, long-lived HTTP connection in a hidden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is pushed incrementally from the server to the client over this connection, and rendered incrementally by your web browser.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a </a:t>
            </a:r>
            <a:r>
              <a:rPr lang="en-US" dirty="0" smtClean="0"/>
              <a:t>&lt;script&gt;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chunk is received,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evaluated,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exeuting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local </a:t>
            </a:r>
            <a:r>
              <a:rPr lang="en-US" dirty="0" smtClean="0"/>
              <a:t>p()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function, which is actually a link to the process function in the parent frame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options for hacking HTTP</a:t>
            </a:r>
            <a:r>
              <a:rPr lang="en-US" baseline="0" dirty="0" smtClean="0"/>
              <a:t> to emulate </a:t>
            </a:r>
            <a:r>
              <a:rPr lang="en-US" baseline="0" dirty="0" err="1" smtClean="0"/>
              <a:t>realtime</a:t>
            </a:r>
            <a:endParaRPr lang="en-US" dirty="0" smtClean="0"/>
          </a:p>
          <a:p>
            <a:r>
              <a:rPr lang="en-US" dirty="0" smtClean="0"/>
              <a:t>Latency</a:t>
            </a:r>
            <a:r>
              <a:rPr lang="en-US" baseline="0" dirty="0" smtClean="0"/>
              <a:t> + server resources, not ideal’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http://tools.ietf.org/html/draft-loreto-http-bidirectional-07#section-2.2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uses a fallback mechanism to connect the browser to the server. After an initial </a:t>
            </a:r>
            <a:r>
              <a:rPr lang="en-US" dirty="0" err="1" smtClean="0"/>
              <a:t>negotioatin</a:t>
            </a:r>
            <a:r>
              <a:rPr lang="en-US" dirty="0" smtClean="0"/>
              <a:t> request the following transports are </a:t>
            </a:r>
            <a:r>
              <a:rPr lang="en-US" dirty="0" err="1" smtClean="0"/>
              <a:t>triedi</a:t>
            </a:r>
            <a:r>
              <a:rPr lang="en-US" dirty="0" smtClean="0"/>
              <a:t> n order until a successful connection can be made.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 </a:t>
            </a:r>
            <a:r>
              <a:rPr lang="en-US" dirty="0" err="1" smtClean="0"/>
              <a:t>WebSockets</a:t>
            </a:r>
            <a:r>
              <a:rPr lang="en-US" dirty="0" smtClean="0"/>
              <a:t> (if both</a:t>
            </a:r>
            <a:r>
              <a:rPr lang="en-US" baseline="0" dirty="0" smtClean="0"/>
              <a:t> the server and browser indicate they can support </a:t>
            </a:r>
            <a:r>
              <a:rPr lang="en-US" baseline="0" dirty="0" err="1" smtClean="0"/>
              <a:t>websockets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2. Server Sent events, aka </a:t>
            </a:r>
            <a:r>
              <a:rPr lang="en-US" baseline="0" dirty="0" err="1" smtClean="0"/>
              <a:t>EventSource</a:t>
            </a:r>
            <a:r>
              <a:rPr lang="en-US" baseline="0" dirty="0" smtClean="0"/>
              <a:t> (if the browser supports Server Sent Events, </a:t>
            </a:r>
            <a:r>
              <a:rPr lang="en-US" baseline="0" dirty="0" err="1" smtClean="0"/>
              <a:t>whichi</a:t>
            </a:r>
            <a:r>
              <a:rPr lang="en-US" baseline="0" dirty="0" smtClean="0"/>
              <a:t> s basically all browsers except Internet Explorer)</a:t>
            </a:r>
          </a:p>
          <a:p>
            <a:r>
              <a:rPr lang="en-US" baseline="0" dirty="0" smtClean="0"/>
              <a:t>3. Forever Frame (for Internet explorer only)</a:t>
            </a:r>
          </a:p>
          <a:p>
            <a:r>
              <a:rPr lang="en-US" baseline="0" dirty="0" smtClean="0"/>
              <a:t>4. Ajax long polling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1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Typically with .NET </a:t>
            </a:r>
            <a:r>
              <a:rPr lang="en-US" sz="1200" dirty="0" err="1" smtClean="0"/>
              <a:t>ihttphandler</a:t>
            </a:r>
            <a:r>
              <a:rPr lang="en-US" sz="1200" dirty="0" smtClean="0"/>
              <a:t> this would hold onto a request thread, wouldn’t scale beyond 20-30 threads</a:t>
            </a:r>
            <a:br>
              <a:rPr lang="en-US" sz="1200" dirty="0" smtClean="0"/>
            </a:br>
            <a:r>
              <a:rPr lang="en-US" sz="1200" dirty="0" smtClean="0"/>
              <a:t>Last 5 years.  </a:t>
            </a:r>
            <a:br>
              <a:rPr lang="en-US" sz="1200" dirty="0" smtClean="0"/>
            </a:br>
            <a:r>
              <a:rPr lang="en-US" sz="1200" dirty="0" smtClean="0"/>
              <a:t>How asp.net uses threads -&gt; </a:t>
            </a:r>
            <a:br>
              <a:rPr lang="en-US" sz="1200" dirty="0" smtClean="0"/>
            </a:br>
            <a:r>
              <a:rPr lang="en-US" sz="1200" dirty="0" smtClean="0"/>
              <a:t>	when app starts up it uses the .NET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(CLR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), allocated when app starts up.</a:t>
            </a:r>
            <a:br>
              <a:rPr lang="en-US" sz="1200" dirty="0" smtClean="0"/>
            </a:br>
            <a:r>
              <a:rPr lang="en-US" sz="1200" dirty="0" smtClean="0"/>
              <a:t>	request thread comes in from IIS -&gt; handed off to your app, your app uses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thread and is assigned to that request</a:t>
            </a:r>
            <a:br>
              <a:rPr lang="en-US" sz="1200" dirty="0" smtClean="0"/>
            </a:br>
            <a:r>
              <a:rPr lang="en-US" sz="1200" dirty="0" smtClean="0"/>
              <a:t>		this is modeled off of quick request/response, not good for persistent connection</a:t>
            </a:r>
            <a:br>
              <a:rPr lang="en-US" sz="1200" dirty="0" smtClean="0"/>
            </a:br>
            <a:r>
              <a:rPr lang="en-US" sz="1200" dirty="0" smtClean="0"/>
              <a:t>	Prior to .NET 4, default # of threads is low as hell 25 default per </a:t>
            </a:r>
            <a:r>
              <a:rPr lang="en-US" sz="1200" dirty="0" err="1" smtClean="0"/>
              <a:t>cpu</a:t>
            </a:r>
            <a:r>
              <a:rPr lang="en-US" sz="1200" dirty="0" smtClean="0"/>
              <a:t>, increased to</a:t>
            </a:r>
            <a:r>
              <a:rPr lang="en-US" sz="1200" baseline="0" dirty="0" smtClean="0"/>
              <a:t> 250 and 1000 IO completion</a:t>
            </a:r>
          </a:p>
          <a:p>
            <a:r>
              <a:rPr lang="en-US" sz="1200" baseline="0" dirty="0" smtClean="0"/>
              <a:t>			CLR </a:t>
            </a:r>
            <a:r>
              <a:rPr lang="en-US" sz="1200" baseline="0" dirty="0" err="1" smtClean="0"/>
              <a:t>threadpool</a:t>
            </a:r>
            <a:r>
              <a:rPr lang="en-US" sz="1200" baseline="0" dirty="0" smtClean="0"/>
              <a:t> adjusts the number of threads according to workload</a:t>
            </a:r>
          </a:p>
          <a:p>
            <a:r>
              <a:rPr lang="en-US" sz="1200" baseline="0" dirty="0" smtClean="0"/>
              <a:t>			quick request/response, low threads = higher throughput, few per </a:t>
            </a:r>
            <a:r>
              <a:rPr lang="en-US" sz="1200" baseline="0" dirty="0" err="1" smtClean="0"/>
              <a:t>cpu</a:t>
            </a:r>
            <a:endParaRPr lang="en-US" sz="1200" baseline="0" dirty="0" smtClean="0"/>
          </a:p>
          <a:p>
            <a:r>
              <a:rPr lang="en-US" sz="1200" baseline="0" dirty="0" smtClean="0"/>
              <a:t>                                                          longer, higher latency threads,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connection, higher concurrency, more threads needed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		higher probability of deadlocks of there is synchronization happening w/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this is good for throughput and avoid thrashing with your CPU…not holding a long connection open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in .NET 4, limits increased on # of threads per </a:t>
            </a:r>
            <a:r>
              <a:rPr lang="en-US" sz="1200" dirty="0" err="1" smtClean="0"/>
              <a:t>cpu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IAsyncHttpHandler</a:t>
            </a:r>
            <a:r>
              <a:rPr lang="en-US" sz="1200" dirty="0" smtClean="0"/>
              <a:t>, keeps a request open and dissolve thread associated with request until work needs to happen with request.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Async</a:t>
            </a:r>
            <a:r>
              <a:rPr lang="en-US" sz="1200" dirty="0" smtClean="0"/>
              <a:t> Programming Model easy to understand, but it gets difficult:</a:t>
            </a:r>
            <a:br>
              <a:rPr lang="en-US" sz="1200" dirty="0" smtClean="0"/>
            </a:br>
            <a:r>
              <a:rPr lang="en-US" sz="1200" dirty="0" smtClean="0"/>
              <a:t>		- Difficult to do multiple sets of work</a:t>
            </a:r>
            <a:br>
              <a:rPr lang="en-US" sz="1200" dirty="0" smtClean="0"/>
            </a:br>
            <a:r>
              <a:rPr lang="en-US" sz="1200" dirty="0" smtClean="0"/>
              <a:t>		- or loops of work, i.e. </a:t>
            </a:r>
            <a:r>
              <a:rPr lang="en-US" sz="1200" dirty="0" err="1" smtClean="0"/>
              <a:t>queieing</a:t>
            </a:r>
            <a:r>
              <a:rPr lang="en-US" sz="1200" dirty="0" smtClean="0"/>
              <a:t> sets of connections and processing events is difficult</a:t>
            </a:r>
            <a:br>
              <a:rPr lang="en-US" sz="1200" dirty="0" smtClean="0"/>
            </a:br>
            <a:r>
              <a:rPr lang="en-US" sz="1200" dirty="0" smtClean="0"/>
              <a:t>		so it was not easy to do this and there is a lot of infrastructure work to take care of doing this</a:t>
            </a:r>
            <a:br>
              <a:rPr lang="en-US" sz="1200" dirty="0" smtClean="0"/>
            </a:br>
            <a:r>
              <a:rPr lang="en-US" sz="1200" dirty="0" smtClean="0"/>
              <a:t>	Introduction of TPL made this above work easier, so it led to this library</a:t>
            </a:r>
            <a:br>
              <a:rPr lang="en-US" sz="1200" dirty="0" smtClean="0"/>
            </a:br>
            <a:r>
              <a:rPr lang="en-US" sz="1200" dirty="0" smtClean="0"/>
              <a:t>	Rather than dealing with </a:t>
            </a:r>
            <a:r>
              <a:rPr lang="en-US" sz="1200" dirty="0" err="1" smtClean="0"/>
              <a:t>IasyncResult</a:t>
            </a:r>
            <a:r>
              <a:rPr lang="en-US" sz="1200" dirty="0" smtClean="0"/>
              <a:t> and method pairs, we deal with tasks.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Moo’s in sync</a:t>
            </a:r>
          </a:p>
          <a:p>
            <a:r>
              <a:rPr lang="en-US" dirty="0" smtClean="0"/>
              <a:t>You can tell I’ve never played this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first question</a:t>
            </a:r>
          </a:p>
          <a:p>
            <a:r>
              <a:rPr lang="en-US" baseline="0" dirty="0" smtClean="0"/>
              <a:t>We’ve seen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, and I could jump right into coding, but it’s important to know WHY we use tools…and why</a:t>
            </a:r>
          </a:p>
          <a:p>
            <a:r>
              <a:rPr lang="en-US" baseline="0" dirty="0" smtClean="0"/>
              <a:t>Traditional methods may not be the most apt tools to </a:t>
            </a:r>
            <a:r>
              <a:rPr lang="en-US" baseline="0" dirty="0" err="1" smtClean="0"/>
              <a:t>handlet</a:t>
            </a:r>
            <a:r>
              <a:rPr lang="en-US" baseline="0" dirty="0" smtClean="0"/>
              <a:t> his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really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back to stock ticker example. (Set it up)</a:t>
            </a:r>
            <a:r>
              <a:rPr lang="en-US" baseline="0" dirty="0" smtClean="0"/>
              <a:t> to explain why it may not be responsive</a:t>
            </a:r>
          </a:p>
          <a:p>
            <a:r>
              <a:rPr lang="en-US" baseline="0" dirty="0" smtClean="0"/>
              <a:t>Ok all use update panels right?...maybe not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Polling works in some cases…</a:t>
            </a:r>
            <a:r>
              <a:rPr lang="en-US" baseline="0" dirty="0" err="1" smtClean="0"/>
              <a:t>Zuckerberg</a:t>
            </a:r>
            <a:r>
              <a:rPr lang="en-US" baseline="0" dirty="0" smtClean="0"/>
              <a:t> feed hacked up solution, but what if I need it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and more in sync?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****HTTP IS not persistent connection, explain how it does not conform to standard HTTP***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Leave note about hybrid polling</a:t>
            </a:r>
          </a:p>
          <a:p>
            <a:endParaRPr lang="en-US" dirty="0" smtClean="0"/>
          </a:p>
          <a:p>
            <a:r>
              <a:rPr lang="en-US" dirty="0" smtClean="0"/>
              <a:t>Strategy</a:t>
            </a:r>
            <a:r>
              <a:rPr lang="en-US" baseline="0" dirty="0" smtClean="0"/>
              <a:t> by most AJAX apps</a:t>
            </a:r>
          </a:p>
          <a:p>
            <a:endParaRPr lang="en-US" dirty="0" smtClean="0"/>
          </a:p>
          <a:p>
            <a:r>
              <a:rPr lang="en-US" dirty="0" smtClean="0"/>
              <a:t>Conforms to HTTP – not meant to have persistent</a:t>
            </a:r>
            <a:r>
              <a:rPr lang="en-US" baseline="0" dirty="0" smtClean="0"/>
              <a:t>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endParaRPr lang="en-US" dirty="0" smtClean="0"/>
          </a:p>
          <a:p>
            <a:r>
              <a:rPr lang="en-US" dirty="0" smtClean="0"/>
              <a:t>Jitter (network traffic)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server accepts the request to upgrade the application-layer protocol, it returns a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 101 Switching Protocols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HTTP/1.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dirty="0" smtClean="0"/>
              <a:t> Switching Protocols Upgrade: </a:t>
            </a:r>
            <a:r>
              <a:rPr lang="en-US" dirty="0" err="1" smtClean="0"/>
              <a:t>websocket</a:t>
            </a:r>
            <a:r>
              <a:rPr lang="en-US" dirty="0" smtClean="0"/>
              <a:t> Connection: Upgrade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handshake established a HTTP-on-TCP connection between IE10 and server. After the server returns its 101 response, the application-layer protocol switches from HTTP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uses the previously established TCP connection.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r>
              <a:rPr lang="en-US" baseline="0" dirty="0" smtClean="0"/>
              <a:t> sent w/ header “Event source request’</a:t>
            </a:r>
          </a:p>
          <a:p>
            <a:r>
              <a:rPr lang="en-US" baseline="0" dirty="0" smtClean="0"/>
              <a:t>Server keeps request open and streams information over response stream</a:t>
            </a:r>
          </a:p>
          <a:p>
            <a:r>
              <a:rPr lang="en-US" baseline="0" dirty="0" smtClean="0"/>
              <a:t> -&gt; Single HTTP connection</a:t>
            </a:r>
          </a:p>
          <a:p>
            <a:r>
              <a:rPr lang="en-US" baseline="0" dirty="0" smtClean="0"/>
              <a:t> -&gt; faster latency, no period between response sent back, processing, and request again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JavaScript API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through which a client requests a particular URL in order to receive an event stream.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IE support.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</a:t>
            </a:r>
            <a:r>
              <a:rPr lang="en-US" baseline="0" smtClean="0"/>
              <a:t>All other transports listed here use the technique/technology named for the incoming data from the server, and standard AJAX POSTS for sends from the client to the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7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EA03-A86C-449D-8E27-995A897CE7F6}" type="datetimeFigureOut">
              <a:rPr lang="en-US" smtClean="0"/>
              <a:t>11/11/2012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hmedalan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niuse.com/websocke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p.net/vnext/overview/videos/signalr-and-web-socke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Intro to </a:t>
            </a:r>
            <a:r>
              <a:rPr lang="en-US" sz="13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3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696200" cy="1371600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7000" u="sng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7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IN .NET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5181600"/>
            <a:ext cx="76962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Ahmed Alani</a:t>
            </a: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www.ahmedalani.com</a:t>
            </a: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skMed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Browser Support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17971" r="22584" b="25309"/>
          <a:stretch/>
        </p:blipFill>
        <p:spPr bwMode="auto">
          <a:xfrm>
            <a:off x="145357" y="1143000"/>
            <a:ext cx="8846243" cy="525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45965" y="6380946"/>
            <a:ext cx="3281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Yanone Kaffeesatz Bold" pitchFamily="2" charset="0"/>
                <a:hlinkClick r:id="rId4"/>
              </a:rPr>
              <a:t>http://caniuse.com/websockets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-76200"/>
            <a:ext cx="1157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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312849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3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Server-Sent Events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3075" name="Picture 3" descr="C:\Users\ahmed.alani\Desktop\Work\Presentation\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3990972" cy="56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143000"/>
            <a:ext cx="449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 Browser API Feature</a:t>
            </a: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 initiates connection and it is kept open as long as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possible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 -&gt; Client only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9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Forever Frame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122" name="Picture 2" descr="C:\Users\ahmed.alani\Desktop\Work\Presentation\forever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431761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Exploits HTTP 1.1 chunked encoding to incrementally push data to hidden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iFrame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Latency better than long polling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2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87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Long 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4099" name="Picture 3" descr="C:\Users\ahmed.alani\Desktop\Work\Presentation\long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73" y="1066799"/>
            <a:ext cx="438204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Emulates Server Push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  <a:sym typeface="Wingdings" pitchFamily="2" charset="2"/>
              </a:rPr>
              <a:t> Latency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complex than traditional polling</a:t>
            </a:r>
          </a:p>
          <a:p>
            <a:pPr lvl="1"/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Standard AJAX, supported in most browsers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5238" t="41619" r="60476" b="27131"/>
          <a:stretch/>
        </p:blipFill>
        <p:spPr>
          <a:xfrm>
            <a:off x="1679640" y="3022110"/>
            <a:ext cx="5486400" cy="31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66598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Server-Sent Events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l="3809" t="12667" r="65714" b="65238"/>
          <a:stretch/>
        </p:blipFill>
        <p:spPr>
          <a:xfrm>
            <a:off x="1524000" y="3158460"/>
            <a:ext cx="5810185" cy="26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Forever Frame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5238" t="13429" r="62820" b="57372"/>
          <a:stretch/>
        </p:blipFill>
        <p:spPr>
          <a:xfrm>
            <a:off x="1679640" y="3019062"/>
            <a:ext cx="5279199" cy="30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Server + Client libraries allowing you to build </a:t>
            </a:r>
            <a:r>
              <a:rPr lang="en-US" sz="45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, multi-user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applications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Like Socket.IO and Now.JS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Open Source Software created by David Fowler and Damien Edwards @Microsoft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r>
              <a:rPr lang="en-US" sz="3500" dirty="0" smtClean="0">
                <a:hlinkClick r:id="rId3"/>
              </a:rPr>
              <a:t>https</a:t>
            </a:r>
            <a:r>
              <a:rPr lang="en-US" sz="3500" dirty="0">
                <a:hlinkClick r:id="rId3"/>
              </a:rPr>
              <a:t>://github.com/SignalR/SignalR</a:t>
            </a:r>
            <a:endParaRPr lang="en-US" sz="3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Long Polling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809" t="44366" r="70000" b="42381"/>
          <a:stretch/>
        </p:blipFill>
        <p:spPr>
          <a:xfrm>
            <a:off x="1828800" y="3152598"/>
            <a:ext cx="505978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HOW DO YOU MANAGE THESE?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67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r>
              <a:rPr lang="en-US" sz="8000" dirty="0" smtClean="0">
                <a:solidFill>
                  <a:srgbClr val="00B050"/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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Abstraction around a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connection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Chooses best communication transport for server + client (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SSE, Long Polling, etc.) 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Takes care of the annoying stuff  (message bus, routing, framing, buffering, keep-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alives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timeouts, graceful disconnects, …)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BUILD YOUR APP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4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Polling  Chat w/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7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3860" y="2133600"/>
            <a:ext cx="83820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Fallback diagram, show arrow with support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Graceful Degradation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64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3860" y="2133600"/>
            <a:ext cx="83820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Persistent/Hubs</a:t>
            </a:r>
          </a:p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6501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3860" y="2133600"/>
            <a:ext cx="83820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What context is available for Persistent/Hus (Clients/Callers)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 Context outside hub/persistent</a:t>
            </a:r>
          </a:p>
          <a:p>
            <a:endParaRPr lang="en-US" sz="72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4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Clients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JavaScript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WPF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Silverlight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WinRT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Objective-C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Why now?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Thread Pool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IAsyncHttpHandler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Task Parallel Library (TPL)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7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WHY DO WE CARE?</a:t>
            </a:r>
            <a:endParaRPr lang="en-US" sz="13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5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Roadmap - One ASP.NET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4147"/>
            <a:ext cx="8115300" cy="47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“</a:t>
            </a:r>
            <a:r>
              <a:rPr lang="en-US" sz="1500" dirty="0" err="1" smtClean="0"/>
              <a:t>SignalR</a:t>
            </a:r>
            <a:r>
              <a:rPr lang="en-US" sz="1500" dirty="0" smtClean="0"/>
              <a:t> and Web Sockets” – Scott </a:t>
            </a:r>
            <a:r>
              <a:rPr lang="en-US" sz="1500" dirty="0" err="1" smtClean="0"/>
              <a:t>Hanselman</a:t>
            </a:r>
            <a:r>
              <a:rPr lang="en-US" sz="1500" dirty="0" smtClean="0"/>
              <a:t> (</a:t>
            </a:r>
            <a:r>
              <a:rPr lang="en-US" sz="1500" dirty="0" smtClean="0">
                <a:hlinkClick r:id="rId4"/>
              </a:rPr>
              <a:t>http://www.asp.net/vnext/overview/videos/signalr-and-web-sockets</a:t>
            </a:r>
            <a:r>
              <a:rPr lang="en-US" sz="1500" dirty="0" smtClean="0"/>
              <a:t>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969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Resources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0.5.3)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https://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github.com/SignalR/SignalR</a:t>
            </a: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THANKS </a:t>
            </a:r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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5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90678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MMMPG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(Massively Multiplayer Moo Playing Game)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1026" name="Picture 2" descr="C:\Users\ahmed.alani\Desktop\Work\Talks\SignalR-Intro\farmvilleC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600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ahmed.alani\Desktop\Work\Talks\SignalR-Intro\farmvilleC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600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hmed.alani\Desktop\Work\Talks\SignalR-Intro\farmvilleC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79" y="1600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Animated GIF of progress bar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238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2050" name="Picture 2" descr="C:\Users\ahmed.alani\Desktop\Work\Presentation\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12101"/>
            <a:ext cx="35528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95400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to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understand + implement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setTimeout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+ $.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ajax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Trade off between server event latency and server load</a:t>
            </a:r>
          </a:p>
          <a:p>
            <a:pPr lvl="1"/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Update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Panels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1027" name="Picture 3" descr="C:\Users\ahmed.alani\Desktop\Work\Presentation\lukeN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17323"/>
            <a:ext cx="1676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87256" y="4114800"/>
            <a:ext cx="2727543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responsive!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67419" y="4675187"/>
            <a:ext cx="2585581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↑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Load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4648200"/>
            <a:ext cx="2247900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00B050"/>
                </a:solidFill>
              </a:rPr>
              <a:t>↑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Frequency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54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4" y="1371600"/>
            <a:ext cx="875143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590800" y="1676400"/>
            <a:ext cx="32004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0000"/>
                </a:solidFill>
                <a:latin typeface="Yanone Kaffeesatz Bold" pitchFamily="2" charset="0"/>
                <a:cs typeface="Aharoni" pitchFamily="2" charset="-79"/>
              </a:rPr>
              <a:t>Headphone jack on the bottom</a:t>
            </a:r>
            <a:endParaRPr lang="en-US" sz="3500" dirty="0">
              <a:solidFill>
                <a:srgbClr val="FF000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1028" name="Picture 4" descr="C:\Users\ahmed.alani\Desktop\Work\Presentation\fbl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0199">
            <a:off x="5276542" y="1452034"/>
            <a:ext cx="3665900" cy="33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38600" y="2743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9" name="Picture 5" descr="C:\Users\ahmed.alani\Desktop\Work\Presentation\farmvil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1568">
            <a:off x="438382" y="807112"/>
            <a:ext cx="5457912" cy="41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4559">
            <a:off x="821893" y="918364"/>
            <a:ext cx="7055000" cy="461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 stock ticker</a:t>
            </a:r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63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WebSocket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6146" name="Picture 2" descr="C:\Users\ahmed.alani\Desktop\Work\Presentation\web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16" y="1314453"/>
            <a:ext cx="4047484" cy="50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143000"/>
            <a:ext cx="46482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Full-duplex, bi-directional connection to server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No polling, server can initiate calls after initial upgrade request</a:t>
            </a:r>
          </a:p>
          <a:p>
            <a:pPr lvl="1"/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 component, W3C API, protocol IETF</a:t>
            </a:r>
          </a:p>
        </p:txBody>
      </p:sp>
    </p:spTree>
    <p:extLst>
      <p:ext uri="{BB962C8B-B14F-4D97-AF65-F5344CB8AC3E}">
        <p14:creationId xmlns:p14="http://schemas.microsoft.com/office/powerpoint/2010/main" val="137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"/>
            <a:ext cx="7315200" cy="4983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1667" y="960328"/>
            <a:ext cx="4713150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10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5684569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TO THE RESCUE!</a:t>
            </a:r>
            <a:endParaRPr lang="en-US" sz="9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9357" y="5151328"/>
            <a:ext cx="3539752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...</a:t>
            </a:r>
            <a:r>
              <a:rPr lang="en-US" sz="9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RIGHT?</a:t>
            </a:r>
            <a:endParaRPr lang="en-US" sz="9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12471</TotalTime>
  <Words>706</Words>
  <Application>Microsoft Office PowerPoint</Application>
  <PresentationFormat>On-screen Show (4:3)</PresentationFormat>
  <Paragraphs>212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Aharoni</vt:lpstr>
      <vt:lpstr>Arial</vt:lpstr>
      <vt:lpstr>Calibri</vt:lpstr>
      <vt:lpstr>Wingdings</vt:lpstr>
      <vt:lpstr>Yanone Kaffeesatz Bold</vt:lpstr>
      <vt:lpstr>Office Theme</vt:lpstr>
      <vt:lpstr>Intro to SignalR</vt:lpstr>
      <vt:lpstr>SignalR</vt:lpstr>
      <vt:lpstr>WHY DO WE CARE?</vt:lpstr>
      <vt:lpstr>Animated GIF of progress bar</vt:lpstr>
      <vt:lpstr>Polling</vt:lpstr>
      <vt:lpstr>PowerPoint Presentation</vt:lpstr>
      <vt:lpstr>Demo – SignalR stock ticker?</vt:lpstr>
      <vt:lpstr>WebSocket </vt:lpstr>
      <vt:lpstr>PowerPoint Presentation</vt:lpstr>
      <vt:lpstr>Browser Support</vt:lpstr>
      <vt:lpstr>What else?</vt:lpstr>
      <vt:lpstr>Server-Sent Events</vt:lpstr>
      <vt:lpstr>What else?</vt:lpstr>
      <vt:lpstr>Forever Frame</vt:lpstr>
      <vt:lpstr>What else?</vt:lpstr>
      <vt:lpstr>Long Polling</vt:lpstr>
      <vt:lpstr>PowerPoint Presentation</vt:lpstr>
      <vt:lpstr>PowerPoint Presentation</vt:lpstr>
      <vt:lpstr>PowerPoint Presentation</vt:lpstr>
      <vt:lpstr>PowerPoint Presentation</vt:lpstr>
      <vt:lpstr>HOW DO YOU MANAGE THESE?</vt:lpstr>
      <vt:lpstr>SignalR </vt:lpstr>
      <vt:lpstr>BUILD YOUR APP</vt:lpstr>
      <vt:lpstr>Demo – Polling  Chat w/ SignalR</vt:lpstr>
      <vt:lpstr> </vt:lpstr>
      <vt:lpstr> </vt:lpstr>
      <vt:lpstr> </vt:lpstr>
      <vt:lpstr>Clients</vt:lpstr>
      <vt:lpstr>Why now?</vt:lpstr>
      <vt:lpstr>Roadmap - One ASP.NET</vt:lpstr>
      <vt:lpstr>Resources</vt:lpstr>
      <vt:lpstr>THANKS </vt:lpstr>
      <vt:lpstr>MMMPG (Massively Multiplayer Moo Playing Game)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Alani, Ahmed</dc:creator>
  <cp:lastModifiedBy>Ahmed Alani</cp:lastModifiedBy>
  <cp:revision>290</cp:revision>
  <dcterms:created xsi:type="dcterms:W3CDTF">2012-10-20T15:50:00Z</dcterms:created>
  <dcterms:modified xsi:type="dcterms:W3CDTF">2012-11-12T01:21:51Z</dcterms:modified>
</cp:coreProperties>
</file>