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72" r:id="rId3"/>
    <p:sldId id="271" r:id="rId4"/>
    <p:sldId id="280" r:id="rId5"/>
    <p:sldId id="261" r:id="rId6"/>
    <p:sldId id="264" r:id="rId7"/>
    <p:sldId id="301" r:id="rId8"/>
    <p:sldId id="274" r:id="rId9"/>
    <p:sldId id="312" r:id="rId10"/>
    <p:sldId id="279" r:id="rId11"/>
    <p:sldId id="292" r:id="rId12"/>
    <p:sldId id="308" r:id="rId13"/>
    <p:sldId id="291" r:id="rId14"/>
    <p:sldId id="304" r:id="rId15"/>
    <p:sldId id="290" r:id="rId16"/>
    <p:sldId id="305" r:id="rId17"/>
    <p:sldId id="278" r:id="rId18"/>
    <p:sldId id="273" r:id="rId19"/>
    <p:sldId id="309" r:id="rId20"/>
    <p:sldId id="307" r:id="rId21"/>
    <p:sldId id="310" r:id="rId22"/>
    <p:sldId id="285" r:id="rId23"/>
    <p:sldId id="293" r:id="rId24"/>
    <p:sldId id="303" r:id="rId25"/>
    <p:sldId id="288" r:id="rId26"/>
    <p:sldId id="297" r:id="rId27"/>
    <p:sldId id="289" r:id="rId28"/>
    <p:sldId id="302" r:id="rId29"/>
    <p:sldId id="30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2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5" autoAdjust="0"/>
    <p:restoredTop sz="72409" autoAdjust="0"/>
  </p:normalViewPr>
  <p:slideViewPr>
    <p:cSldViewPr>
      <p:cViewPr varScale="1">
        <p:scale>
          <a:sx n="61" d="100"/>
          <a:sy n="61" d="100"/>
        </p:scale>
        <p:origin x="-1714" y="-77"/>
      </p:cViewPr>
      <p:guideLst>
        <p:guide orient="horz" pos="2160"/>
        <p:guide pos="2880"/>
      </p:guideLst>
    </p:cSldViewPr>
  </p:slideViewPr>
  <p:outlineViewPr>
    <p:cViewPr>
      <p:scale>
        <a:sx n="33" d="100"/>
        <a:sy n="33" d="100"/>
      </p:scale>
      <p:origin x="43" y="0"/>
    </p:cViewPr>
  </p:outlineViewPr>
  <p:notesTextViewPr>
    <p:cViewPr>
      <p:scale>
        <a:sx n="1" d="1"/>
        <a:sy n="1" d="1"/>
      </p:scale>
      <p:origin x="0" y="35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0711F-7899-4BEA-9415-D53A8E59CB6E}" type="datetimeFigureOut">
              <a:rPr lang="en-US" smtClean="0"/>
              <a:t>11/3/2012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6AAE11-CCE4-491F-9A3B-35EA6902E85C}" type="slidenum">
              <a:rPr lang="en-US" smtClean="0"/>
              <a:t>‹#›</a:t>
            </a:fld>
            <a:endParaRPr lang="en-US"/>
          </a:p>
        </p:txBody>
      </p:sp>
    </p:spTree>
    <p:extLst>
      <p:ext uri="{BB962C8B-B14F-4D97-AF65-F5344CB8AC3E}">
        <p14:creationId xmlns:p14="http://schemas.microsoft.com/office/powerpoint/2010/main" val="263320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cometdaily.com/2007/11/05/the-forever-frame-techniqu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for Long Polling.</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12</a:t>
            </a:fld>
            <a:endParaRPr lang="en-US"/>
          </a:p>
        </p:txBody>
      </p:sp>
    </p:spTree>
    <p:extLst>
      <p:ext uri="{BB962C8B-B14F-4D97-AF65-F5344CB8AC3E}">
        <p14:creationId xmlns:p14="http://schemas.microsoft.com/office/powerpoint/2010/main" val="2924130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HTTP Hack</a:t>
            </a:r>
            <a:r>
              <a:rPr lang="en-US" dirty="0" smtClean="0"/>
              <a:t>.</a:t>
            </a:r>
          </a:p>
          <a:p>
            <a:endParaRPr lang="en-US" dirty="0" smtClean="0"/>
          </a:p>
          <a:p>
            <a:r>
              <a:rPr lang="en-US" dirty="0" smtClean="0"/>
              <a:t>Connection does not last forever, client needs to terminate and request </a:t>
            </a:r>
            <a:r>
              <a:rPr lang="en-US" dirty="0" err="1" smtClean="0"/>
              <a:t>again..plus</a:t>
            </a:r>
            <a:r>
              <a:rPr lang="en-US" dirty="0" smtClean="0"/>
              <a:t> some cleanup on the DOM side…but better than long polling.</a:t>
            </a:r>
          </a:p>
          <a:p>
            <a:endParaRPr lang="en-US" dirty="0" smtClean="0"/>
          </a:p>
          <a:p>
            <a:r>
              <a:rPr lang="en-US" dirty="0" smtClean="0">
                <a:hlinkClick r:id="rId3"/>
              </a:rPr>
              <a:t>http://cometdaily.com/2007/11/05/the-forever-frame-technique/</a:t>
            </a:r>
            <a:endParaRPr lang="en-US" dirty="0" smtClean="0"/>
          </a:p>
          <a:p>
            <a:r>
              <a:rPr lang="en-US" sz="1200" b="0" i="0" kern="1200" dirty="0" smtClean="0">
                <a:solidFill>
                  <a:schemeClr val="tx1"/>
                </a:solidFill>
                <a:effectLst/>
                <a:latin typeface="+mn-lt"/>
                <a:ea typeface="+mn-ea"/>
                <a:cs typeface="+mn-cs"/>
              </a:rPr>
              <a:t>The forever-frame technique uses HTTP 1.1 chunked encoding to establish a single, long-lived HTTP connection in a hidden </a:t>
            </a:r>
            <a:r>
              <a:rPr lang="en-US" sz="1200" b="0" i="0" kern="1200" dirty="0" err="1" smtClean="0">
                <a:solidFill>
                  <a:schemeClr val="tx1"/>
                </a:solidFill>
                <a:effectLst/>
                <a:latin typeface="+mn-lt"/>
                <a:ea typeface="+mn-ea"/>
                <a:cs typeface="+mn-cs"/>
              </a:rPr>
              <a:t>iframe</a:t>
            </a:r>
            <a:r>
              <a:rPr lang="en-US" sz="1200" b="0" i="0" kern="1200" dirty="0" smtClean="0">
                <a:solidFill>
                  <a:schemeClr val="tx1"/>
                </a:solidFill>
                <a:effectLst/>
                <a:latin typeface="+mn-lt"/>
                <a:ea typeface="+mn-ea"/>
                <a:cs typeface="+mn-cs"/>
              </a:rPr>
              <a:t>. Data is pushed incrementally from the server to the client over this connection, and rendered incrementally by your web browser.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Every time a </a:t>
            </a:r>
            <a:r>
              <a:rPr lang="en-US" dirty="0" smtClean="0"/>
              <a:t>&lt;script&gt;</a:t>
            </a:r>
            <a:r>
              <a:rPr lang="en-US" sz="1200" b="0" i="0" kern="1200" dirty="0" smtClean="0">
                <a:solidFill>
                  <a:schemeClr val="tx1"/>
                </a:solidFill>
                <a:effectLst/>
                <a:latin typeface="+mn-lt"/>
                <a:ea typeface="+mn-ea"/>
                <a:cs typeface="+mn-cs"/>
              </a:rPr>
              <a:t> chunk is received, the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is evaluated, </a:t>
            </a:r>
            <a:r>
              <a:rPr lang="en-US" sz="1200" b="0" i="0" kern="1200" dirty="0" err="1" smtClean="0">
                <a:solidFill>
                  <a:schemeClr val="tx1"/>
                </a:solidFill>
                <a:effectLst/>
                <a:latin typeface="+mn-lt"/>
                <a:ea typeface="+mn-ea"/>
                <a:cs typeface="+mn-cs"/>
              </a:rPr>
              <a:t>exeuting</a:t>
            </a:r>
            <a:r>
              <a:rPr lang="en-US" sz="1200" b="0" i="0" kern="1200" dirty="0" smtClean="0">
                <a:solidFill>
                  <a:schemeClr val="tx1"/>
                </a:solidFill>
                <a:effectLst/>
                <a:latin typeface="+mn-lt"/>
                <a:ea typeface="+mn-ea"/>
                <a:cs typeface="+mn-cs"/>
              </a:rPr>
              <a:t> the local </a:t>
            </a:r>
            <a:r>
              <a:rPr lang="en-US" dirty="0" smtClean="0"/>
              <a:t>p()</a:t>
            </a:r>
            <a:r>
              <a:rPr lang="en-US" sz="1200" b="0" i="0" kern="1200" dirty="0" smtClean="0">
                <a:solidFill>
                  <a:schemeClr val="tx1"/>
                </a:solidFill>
                <a:effectLst/>
                <a:latin typeface="+mn-lt"/>
                <a:ea typeface="+mn-ea"/>
                <a:cs typeface="+mn-cs"/>
              </a:rPr>
              <a:t> function, which is actually a link to the process function in the parent frame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WebSockets</a:t>
            </a:r>
            <a:r>
              <a:rPr lang="en-US" baseline="0" dirty="0" smtClean="0"/>
              <a:t> is the only true full-duplex connection transport. All other transports listed here use the technique/technology named for the incoming data from the server, and standard AJAX POSTS for sends from the client to the server.</a:t>
            </a:r>
            <a:endParaRPr lang="en-US" dirty="0" smtClean="0"/>
          </a:p>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13</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Request</a:t>
            </a:r>
            <a:r>
              <a:rPr lang="en-US" baseline="0" dirty="0" smtClean="0"/>
              <a:t> sent w/ header “Event source request’</a:t>
            </a:r>
          </a:p>
          <a:p>
            <a:r>
              <a:rPr lang="en-US" baseline="0" dirty="0" smtClean="0"/>
              <a:t>Server keeps request open and streams information over response stream</a:t>
            </a:r>
          </a:p>
          <a:p>
            <a:r>
              <a:rPr lang="en-US" baseline="0" dirty="0" smtClean="0"/>
              <a:t> -&gt; Single HTTP connection</a:t>
            </a:r>
          </a:p>
          <a:p>
            <a:r>
              <a:rPr lang="en-US" baseline="0" dirty="0" smtClean="0"/>
              <a:t> -&gt; faster latency, no period between response sent back, processing, and request </a:t>
            </a:r>
            <a:r>
              <a:rPr lang="en-US" baseline="0" dirty="0" smtClean="0"/>
              <a:t>again</a:t>
            </a:r>
          </a:p>
          <a:p>
            <a:endParaRPr lang="en-US" baseline="0" dirty="0" smtClean="0"/>
          </a:p>
          <a:p>
            <a:r>
              <a:rPr lang="en-US" sz="1200" b="0" i="0" kern="1200" dirty="0" smtClean="0">
                <a:solidFill>
                  <a:schemeClr val="tx1"/>
                </a:solidFill>
                <a:effectLst/>
                <a:latin typeface="+mn-lt"/>
                <a:ea typeface="+mn-ea"/>
                <a:cs typeface="+mn-cs"/>
              </a:rPr>
              <a:t> JavaScript API called </a:t>
            </a:r>
            <a:r>
              <a:rPr lang="en-US" sz="1200" b="0" i="0" kern="1200" dirty="0" err="1" smtClean="0">
                <a:solidFill>
                  <a:schemeClr val="tx1"/>
                </a:solidFill>
                <a:effectLst/>
                <a:latin typeface="+mn-lt"/>
                <a:ea typeface="+mn-ea"/>
                <a:cs typeface="+mn-cs"/>
              </a:rPr>
              <a:t>EventSource</a:t>
            </a:r>
            <a:r>
              <a:rPr lang="en-US" sz="1200" b="0" i="0" kern="1200" dirty="0" smtClean="0">
                <a:solidFill>
                  <a:schemeClr val="tx1"/>
                </a:solidFill>
                <a:effectLst/>
                <a:latin typeface="+mn-lt"/>
                <a:ea typeface="+mn-ea"/>
                <a:cs typeface="+mn-cs"/>
              </a:rPr>
              <a:t>, through which a client requests a particular URL in order to receive an event stream.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a:t>
            </a:r>
            <a:r>
              <a:rPr lang="en-US" sz="1200" b="0" i="0" kern="1200" baseline="0" dirty="0" smtClean="0">
                <a:solidFill>
                  <a:schemeClr val="tx1"/>
                </a:solidFill>
                <a:effectLst/>
                <a:latin typeface="+mn-lt"/>
                <a:ea typeface="+mn-ea"/>
                <a:cs typeface="+mn-cs"/>
              </a:rPr>
              <a:t> IE support.</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WebSockets</a:t>
            </a:r>
            <a:r>
              <a:rPr lang="en-US" baseline="0" dirty="0" smtClean="0"/>
              <a:t> is the only true full-duplex connection transport. </a:t>
            </a:r>
            <a:r>
              <a:rPr lang="en-US" baseline="0" smtClean="0"/>
              <a:t>All other transports listed here use the technique/technology named for the incoming data from the server, and standard AJAX POSTS for sends from the client to the server.</a:t>
            </a:r>
            <a:endParaRPr lang="en-US" smtClean="0"/>
          </a:p>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15</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Raw connection, like a TCP socket.</a:t>
            </a:r>
            <a:r>
              <a:rPr lang="en-US" baseline="0" dirty="0" smtClean="0"/>
              <a:t> Very little overhead.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Everything</a:t>
            </a:r>
            <a:r>
              <a:rPr lang="en-US" baseline="0" dirty="0" smtClean="0"/>
              <a:t> between your browser and the server, which can be endless, firewalls, routers, etc. has to understand </a:t>
            </a:r>
            <a:r>
              <a:rPr lang="en-US" baseline="0" dirty="0" err="1" smtClean="0"/>
              <a:t>websocket</a:t>
            </a:r>
            <a:r>
              <a:rPr lang="en-US" baseline="0" dirty="0" smtClean="0"/>
              <a:t> protocol.  That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Will take a while…big implications, security etc.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76AAE11-CCE4-491F-9A3B-35EA6902E85C}" type="slidenum">
              <a:rPr lang="en-US" smtClean="0"/>
              <a:t>17</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Raw connection, like a TCP socket.</a:t>
            </a:r>
            <a:r>
              <a:rPr lang="en-US" baseline="0" dirty="0" smtClean="0"/>
              <a:t> Very little overhead.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Everything</a:t>
            </a:r>
            <a:r>
              <a:rPr lang="en-US" baseline="0" dirty="0" smtClean="0"/>
              <a:t> between your browser and the server, which can be endless, firewalls, routers, etc. has to understand </a:t>
            </a:r>
            <a:r>
              <a:rPr lang="en-US" baseline="0" dirty="0" err="1" smtClean="0"/>
              <a:t>websocket</a:t>
            </a:r>
            <a:r>
              <a:rPr lang="en-US" baseline="0" dirty="0" smtClean="0"/>
              <a:t> protocol.  That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Will take a while…big implications, security etc.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76AAE11-CCE4-491F-9A3B-35EA6902E85C}" type="slidenum">
              <a:rPr lang="en-US" smtClean="0"/>
              <a:t>20</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Raw connection, like a TCP socket.</a:t>
            </a:r>
            <a:r>
              <a:rPr lang="en-US" baseline="0" dirty="0" smtClean="0"/>
              <a:t> Very little overhead.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Everything</a:t>
            </a:r>
            <a:r>
              <a:rPr lang="en-US" baseline="0" dirty="0" smtClean="0"/>
              <a:t> between your browser and the server, which can be endless, firewalls, routers, etc. has to understand </a:t>
            </a:r>
            <a:r>
              <a:rPr lang="en-US" baseline="0" dirty="0" err="1" smtClean="0"/>
              <a:t>websocket</a:t>
            </a:r>
            <a:r>
              <a:rPr lang="en-US" baseline="0" dirty="0" smtClean="0"/>
              <a:t> protocol.  That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Will take a while…big implications, security etc.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76AAE11-CCE4-491F-9A3B-35EA6902E85C}" type="slidenum">
              <a:rPr lang="en-US" smtClean="0"/>
              <a:t>21</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dirty="0" smtClean="0"/>
              <a:t> uses a fallback mechanism to connect the browser to the server. After an initial </a:t>
            </a:r>
            <a:r>
              <a:rPr lang="en-US" dirty="0" err="1" smtClean="0"/>
              <a:t>negotioatin</a:t>
            </a:r>
            <a:r>
              <a:rPr lang="en-US" dirty="0" smtClean="0"/>
              <a:t> request the following transports are </a:t>
            </a:r>
            <a:r>
              <a:rPr lang="en-US" dirty="0" err="1" smtClean="0"/>
              <a:t>triedi</a:t>
            </a:r>
            <a:r>
              <a:rPr lang="en-US" dirty="0" smtClean="0"/>
              <a:t> n order until a successful connection can be made.</a:t>
            </a:r>
          </a:p>
          <a:p>
            <a:r>
              <a:rPr lang="en-US" dirty="0" smtClean="0"/>
              <a:t/>
            </a:r>
            <a:br>
              <a:rPr lang="en-US" dirty="0" smtClean="0"/>
            </a:br>
            <a:r>
              <a:rPr lang="en-US" dirty="0" smtClean="0"/>
              <a:t>1.  </a:t>
            </a:r>
            <a:r>
              <a:rPr lang="en-US" dirty="0" err="1" smtClean="0"/>
              <a:t>WebSockets</a:t>
            </a:r>
            <a:r>
              <a:rPr lang="en-US" dirty="0" smtClean="0"/>
              <a:t> (if both</a:t>
            </a:r>
            <a:r>
              <a:rPr lang="en-US" baseline="0" dirty="0" smtClean="0"/>
              <a:t> the server and browser indicate they can support </a:t>
            </a:r>
            <a:r>
              <a:rPr lang="en-US" baseline="0" dirty="0" err="1" smtClean="0"/>
              <a:t>websockets</a:t>
            </a:r>
            <a:r>
              <a:rPr lang="en-US" baseline="0" dirty="0" smtClean="0"/>
              <a:t>)</a:t>
            </a:r>
          </a:p>
          <a:p>
            <a:r>
              <a:rPr lang="en-US" baseline="0" dirty="0" smtClean="0"/>
              <a:t>2. Server Sent events, aka </a:t>
            </a:r>
            <a:r>
              <a:rPr lang="en-US" baseline="0" dirty="0" err="1" smtClean="0"/>
              <a:t>EventSource</a:t>
            </a:r>
            <a:r>
              <a:rPr lang="en-US" baseline="0" dirty="0" smtClean="0"/>
              <a:t> (if the browser supports Server Sent Events, </a:t>
            </a:r>
            <a:r>
              <a:rPr lang="en-US" baseline="0" dirty="0" err="1" smtClean="0"/>
              <a:t>whichi</a:t>
            </a:r>
            <a:r>
              <a:rPr lang="en-US" baseline="0" dirty="0" smtClean="0"/>
              <a:t> s basically all browsers except Internet Explorer)</a:t>
            </a:r>
          </a:p>
          <a:p>
            <a:r>
              <a:rPr lang="en-US" baseline="0" dirty="0" smtClean="0"/>
              <a:t>3. Forever Frame (for Internet explorer only)</a:t>
            </a:r>
          </a:p>
          <a:p>
            <a:r>
              <a:rPr lang="en-US" baseline="0" dirty="0" smtClean="0"/>
              <a:t>4. Ajax long polling</a:t>
            </a:r>
          </a:p>
          <a:p>
            <a:endParaRPr lang="en-US" baseline="0" dirty="0" smtClean="0"/>
          </a:p>
          <a:p>
            <a:r>
              <a:rPr lang="en-US" baseline="0" dirty="0" err="1" smtClean="0"/>
              <a:t>WebSockets</a:t>
            </a:r>
            <a:r>
              <a:rPr lang="en-US" baseline="0" dirty="0" smtClean="0"/>
              <a:t> is the only true full-duplex connection transport. All other transports listed here use the technique/technology named for the incoming data from the server, and standard AJAX POSTS for sends from the client to the server.</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23</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25</a:t>
            </a:fld>
            <a:endParaRPr lang="en-US"/>
          </a:p>
        </p:txBody>
      </p:sp>
    </p:spTree>
    <p:extLst>
      <p:ext uri="{BB962C8B-B14F-4D97-AF65-F5344CB8AC3E}">
        <p14:creationId xmlns:p14="http://schemas.microsoft.com/office/powerpoint/2010/main" val="3615951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27</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28</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first question</a:t>
            </a:r>
          </a:p>
          <a:p>
            <a:r>
              <a:rPr lang="en-US" baseline="0" dirty="0" smtClean="0"/>
              <a:t>We’ve seen </a:t>
            </a:r>
            <a:r>
              <a:rPr lang="en-US" baseline="0" dirty="0" err="1" smtClean="0"/>
              <a:t>realtime</a:t>
            </a:r>
            <a:r>
              <a:rPr lang="en-US" baseline="0" dirty="0" smtClean="0"/>
              <a:t>, and I could jump right into coding, but it’s important to know WHY we use tools…and why</a:t>
            </a:r>
          </a:p>
          <a:p>
            <a:r>
              <a:rPr lang="en-US" baseline="0" dirty="0" smtClean="0"/>
              <a:t>Traditional methods may not be the most apt tools to </a:t>
            </a:r>
            <a:r>
              <a:rPr lang="en-US" baseline="0" dirty="0" err="1" smtClean="0"/>
              <a:t>handlet</a:t>
            </a:r>
            <a:r>
              <a:rPr lang="en-US" baseline="0" dirty="0" smtClean="0"/>
              <a:t> his situation</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3</a:t>
            </a:fld>
            <a:endParaRPr lang="en-US"/>
          </a:p>
        </p:txBody>
      </p:sp>
    </p:spTree>
    <p:extLst>
      <p:ext uri="{BB962C8B-B14F-4D97-AF65-F5344CB8AC3E}">
        <p14:creationId xmlns:p14="http://schemas.microsoft.com/office/powerpoint/2010/main" val="163146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Ebay</a:t>
            </a:r>
            <a:endParaRPr lang="en-US" dirty="0" smtClean="0"/>
          </a:p>
          <a:p>
            <a:r>
              <a:rPr lang="en-US" dirty="0" smtClean="0"/>
              <a:t>Jitter (network traffic)</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5</a:t>
            </a:fld>
            <a:endParaRPr lang="en-US"/>
          </a:p>
        </p:txBody>
      </p:sp>
    </p:spTree>
    <p:extLst>
      <p:ext uri="{BB962C8B-B14F-4D97-AF65-F5344CB8AC3E}">
        <p14:creationId xmlns:p14="http://schemas.microsoft.com/office/powerpoint/2010/main" val="3597108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 back to stock ticker example. (Set it up)</a:t>
            </a:r>
            <a:r>
              <a:rPr lang="en-US" baseline="0" dirty="0" smtClean="0"/>
              <a:t> to explain why it may not be responsive</a:t>
            </a:r>
            <a:endParaRPr lang="en-US" dirty="0" smtClean="0"/>
          </a:p>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6</a:t>
            </a:fld>
            <a:endParaRPr lang="en-US"/>
          </a:p>
        </p:txBody>
      </p:sp>
    </p:spTree>
    <p:extLst>
      <p:ext uri="{BB962C8B-B14F-4D97-AF65-F5344CB8AC3E}">
        <p14:creationId xmlns:p14="http://schemas.microsoft.com/office/powerpoint/2010/main" val="2510368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back to stock ticker example. (Set it up)</a:t>
            </a:r>
            <a:r>
              <a:rPr lang="en-US" baseline="0" dirty="0" smtClean="0"/>
              <a:t> to explain why it may not be </a:t>
            </a:r>
            <a:r>
              <a:rPr lang="en-US" baseline="0" dirty="0" smtClean="0"/>
              <a:t>responsive</a:t>
            </a:r>
          </a:p>
          <a:p>
            <a:r>
              <a:rPr lang="en-US" baseline="0" dirty="0" smtClean="0"/>
              <a:t>Ok all use update panels right?...maybe not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Polling works in some cases…</a:t>
            </a:r>
            <a:r>
              <a:rPr lang="en-US" baseline="0" dirty="0" err="1" smtClean="0"/>
              <a:t>Zuckerberg</a:t>
            </a:r>
            <a:r>
              <a:rPr lang="en-US" baseline="0" dirty="0" smtClean="0"/>
              <a:t> feed hacked up solution, but what if I need it </a:t>
            </a:r>
            <a:r>
              <a:rPr lang="en-US" baseline="0" dirty="0" err="1" smtClean="0"/>
              <a:t>realtime</a:t>
            </a:r>
            <a:r>
              <a:rPr lang="en-US" baseline="0" dirty="0" smtClean="0"/>
              <a:t> and more in sync?</a:t>
            </a:r>
          </a:p>
          <a:p>
            <a:endParaRPr lang="en-US" baseline="0" dirty="0" smtClean="0"/>
          </a:p>
          <a:p>
            <a:r>
              <a:rPr lang="en-US" baseline="0" dirty="0" smtClean="0"/>
              <a:t>****HTTP IS not persistent connection, explain how it does not conform to standard HTTP***</a:t>
            </a:r>
            <a:endParaRPr lang="en-US" dirty="0" smtClean="0"/>
          </a:p>
          <a:p>
            <a:endParaRPr lang="en-US" dirty="0" smtClean="0"/>
          </a:p>
          <a:p>
            <a:r>
              <a:rPr lang="en-US" dirty="0" smtClean="0"/>
              <a:t>Leave note about hybrid polling</a:t>
            </a:r>
          </a:p>
          <a:p>
            <a:endParaRPr lang="en-US" dirty="0" smtClean="0"/>
          </a:p>
          <a:p>
            <a:r>
              <a:rPr lang="en-US" dirty="0" smtClean="0"/>
              <a:t>Strategy</a:t>
            </a:r>
            <a:r>
              <a:rPr lang="en-US" baseline="0" dirty="0" smtClean="0"/>
              <a:t> by most AJAX apps</a:t>
            </a:r>
          </a:p>
          <a:p>
            <a:endParaRPr lang="en-US" dirty="0" smtClean="0"/>
          </a:p>
          <a:p>
            <a:r>
              <a:rPr lang="en-US" dirty="0" smtClean="0"/>
              <a:t>Conforms to HTTP – not meant to have persistent</a:t>
            </a:r>
            <a:r>
              <a:rPr lang="en-US" baseline="0" dirty="0" smtClean="0"/>
              <a:t> connections</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8</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Moo’s in sync</a:t>
            </a:r>
          </a:p>
          <a:p>
            <a:r>
              <a:rPr lang="en-US" dirty="0" smtClean="0"/>
              <a:t>You can tell I’ve never played this game</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9</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for Long Polling.</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10</a:t>
            </a:fld>
            <a:endParaRPr lang="en-US"/>
          </a:p>
        </p:txBody>
      </p:sp>
    </p:spTree>
    <p:extLst>
      <p:ext uri="{BB962C8B-B14F-4D97-AF65-F5344CB8AC3E}">
        <p14:creationId xmlns:p14="http://schemas.microsoft.com/office/powerpoint/2010/main" val="292413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options for hacking HTTP</a:t>
            </a:r>
            <a:r>
              <a:rPr lang="en-US" baseline="0" dirty="0" smtClean="0"/>
              <a:t> to emulate </a:t>
            </a:r>
            <a:r>
              <a:rPr lang="en-US" baseline="0" dirty="0" err="1" smtClean="0"/>
              <a:t>realtime</a:t>
            </a:r>
            <a:endParaRPr lang="en-US" dirty="0" smtClean="0"/>
          </a:p>
          <a:p>
            <a:r>
              <a:rPr lang="en-US" dirty="0" smtClean="0"/>
              <a:t>Latency</a:t>
            </a:r>
            <a:r>
              <a:rPr lang="en-US" baseline="0" dirty="0" smtClean="0"/>
              <a:t> + server resources, not ideal’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WebSockets</a:t>
            </a:r>
            <a:r>
              <a:rPr lang="en-US" baseline="0" dirty="0" smtClean="0"/>
              <a:t> is the only true full-duplex connection transport. All other transports listed here use the technique/technology named for the incoming data from the server, and standard AJAX POSTS for sends from the client to the server.</a:t>
            </a:r>
            <a:endParaRPr lang="en-US" dirty="0" smtClean="0"/>
          </a:p>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11</a:t>
            </a:fld>
            <a:endParaRPr lang="en-US"/>
          </a:p>
        </p:txBody>
      </p:sp>
    </p:spTree>
    <p:extLst>
      <p:ext uri="{BB962C8B-B14F-4D97-AF65-F5344CB8AC3E}">
        <p14:creationId xmlns:p14="http://schemas.microsoft.com/office/powerpoint/2010/main" val="37449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48123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6804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23204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5827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235003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64577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97738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59992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21546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5751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AEA03-A86C-449D-8E27-995A897CE7F6}" type="datetimeFigureOut">
              <a:rPr lang="en-US" smtClean="0"/>
              <a:t>11/3/2012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154479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AEA03-A86C-449D-8E27-995A897CE7F6}" type="datetimeFigureOut">
              <a:rPr lang="en-US" smtClean="0"/>
              <a:t>11/3/2012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1EE67-83A3-486A-9F25-37A54E269666}" type="slidenum">
              <a:rPr lang="en-US" smtClean="0"/>
              <a:t>‹#›</a:t>
            </a:fld>
            <a:endParaRPr lang="en-US" dirty="0"/>
          </a:p>
        </p:txBody>
      </p:sp>
    </p:spTree>
    <p:extLst>
      <p:ext uri="{BB962C8B-B14F-4D97-AF65-F5344CB8AC3E}">
        <p14:creationId xmlns:p14="http://schemas.microsoft.com/office/powerpoint/2010/main" val="355311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hmedalani.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ignalR/Signal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caniuse.com/websockets"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en.wikipedia.org/wiki/Safari_(web_browser)" TargetMode="External"/><Relationship Id="rId3" Type="http://schemas.openxmlformats.org/officeDocument/2006/relationships/image" Target="../media/image13.png"/><Relationship Id="rId7" Type="http://schemas.openxmlformats.org/officeDocument/2006/relationships/hyperlink" Target="http://en.wikipedia.org/wiki/Opera_(web_browser)"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en.wikipedia.org/wiki/Google_Chrome" TargetMode="External"/><Relationship Id="rId5" Type="http://schemas.openxmlformats.org/officeDocument/2006/relationships/hyperlink" Target="http://en.wikipedia.org/wiki/Mozilla_Firefox" TargetMode="External"/><Relationship Id="rId4" Type="http://schemas.openxmlformats.org/officeDocument/2006/relationships/hyperlink" Target="http://en.wikipedia.org/wiki/Internet_Explor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www.asp.net/vnext/overview/videos/signalr-and-web-socket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1470025"/>
          </a:xfrm>
          <a:ln>
            <a:noFill/>
          </a:ln>
        </p:spPr>
        <p:txBody>
          <a:bodyPr>
            <a:noAutofit/>
          </a:bodyPr>
          <a:lstStyle/>
          <a:p>
            <a:r>
              <a:rPr lang="en-US" sz="13000" dirty="0" smtClean="0">
                <a:solidFill>
                  <a:schemeClr val="tx2">
                    <a:lumMod val="60000"/>
                    <a:lumOff val="40000"/>
                  </a:schemeClr>
                </a:solidFill>
                <a:latin typeface="Yanone Kaffeesatz Bold" pitchFamily="2" charset="0"/>
                <a:cs typeface="Aharoni" pitchFamily="2" charset="-79"/>
              </a:rPr>
              <a:t>Intro to </a:t>
            </a:r>
            <a:r>
              <a:rPr lang="en-US" sz="13000" dirty="0" err="1" smtClean="0">
                <a:solidFill>
                  <a:schemeClr val="tx2">
                    <a:lumMod val="60000"/>
                    <a:lumOff val="40000"/>
                  </a:schemeClr>
                </a:solidFill>
                <a:latin typeface="Yanone Kaffeesatz Bold" pitchFamily="2" charset="0"/>
                <a:cs typeface="Aharoni" pitchFamily="2" charset="-79"/>
              </a:rPr>
              <a:t>SignalR</a:t>
            </a:r>
            <a:endParaRPr lang="en-US" sz="13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762000" y="3276600"/>
            <a:ext cx="7696200" cy="1371600"/>
          </a:xfrm>
        </p:spPr>
        <p:txBody>
          <a:bodyPr>
            <a:noAutofit/>
          </a:bodyPr>
          <a:lstStyle/>
          <a:p>
            <a:r>
              <a:rPr lang="en-US" sz="7000" dirty="0" smtClean="0">
                <a:solidFill>
                  <a:schemeClr val="tx1">
                    <a:lumMod val="65000"/>
                    <a:lumOff val="35000"/>
                  </a:schemeClr>
                </a:solidFill>
                <a:latin typeface="Yanone Kaffeesatz Bold" pitchFamily="2" charset="0"/>
              </a:rPr>
              <a:t>EASY </a:t>
            </a:r>
            <a:r>
              <a:rPr lang="en-US" sz="7000" u="sng" dirty="0" smtClean="0">
                <a:solidFill>
                  <a:schemeClr val="accent2">
                    <a:lumMod val="75000"/>
                  </a:schemeClr>
                </a:solidFill>
                <a:latin typeface="Yanone Kaffeesatz Bold" pitchFamily="2" charset="0"/>
              </a:rPr>
              <a:t>REALTIME</a:t>
            </a:r>
            <a:r>
              <a:rPr lang="en-US" sz="7000" dirty="0" smtClean="0">
                <a:solidFill>
                  <a:schemeClr val="accent2">
                    <a:lumMod val="75000"/>
                  </a:schemeClr>
                </a:solidFill>
                <a:latin typeface="Yanone Kaffeesatz Bold" pitchFamily="2" charset="0"/>
              </a:rPr>
              <a:t> </a:t>
            </a:r>
            <a:r>
              <a:rPr lang="en-US" sz="7000" dirty="0" smtClean="0">
                <a:solidFill>
                  <a:schemeClr val="tx1">
                    <a:lumMod val="65000"/>
                    <a:lumOff val="35000"/>
                  </a:schemeClr>
                </a:solidFill>
                <a:latin typeface="Yanone Kaffeesatz Bold" pitchFamily="2" charset="0"/>
              </a:rPr>
              <a:t>IN .NET</a:t>
            </a:r>
            <a:endParaRPr lang="en-US" sz="7000" dirty="0">
              <a:solidFill>
                <a:schemeClr val="tx1">
                  <a:lumMod val="65000"/>
                  <a:lumOff val="35000"/>
                </a:schemeClr>
              </a:solidFill>
              <a:latin typeface="Yanone Kaffeesatz Bold" pitchFamily="2" charset="0"/>
            </a:endParaRPr>
          </a:p>
        </p:txBody>
      </p:sp>
      <p:sp>
        <p:nvSpPr>
          <p:cNvPr id="5" name="Subtitle 2"/>
          <p:cNvSpPr txBox="1">
            <a:spLocks/>
          </p:cNvSpPr>
          <p:nvPr/>
        </p:nvSpPr>
        <p:spPr>
          <a:xfrm>
            <a:off x="762000" y="5181600"/>
            <a:ext cx="7696200"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500" dirty="0" smtClean="0">
                <a:solidFill>
                  <a:schemeClr val="tx1">
                    <a:lumMod val="50000"/>
                    <a:lumOff val="50000"/>
                  </a:schemeClr>
                </a:solidFill>
                <a:latin typeface="Yanone Kaffeesatz Bold" pitchFamily="2" charset="0"/>
              </a:rPr>
              <a:t>Ahmed Alani</a:t>
            </a:r>
          </a:p>
          <a:p>
            <a:pPr algn="r"/>
            <a:r>
              <a:rPr lang="en-US" sz="2500" dirty="0" smtClean="0">
                <a:solidFill>
                  <a:schemeClr val="tx1">
                    <a:lumMod val="50000"/>
                    <a:lumOff val="50000"/>
                  </a:schemeClr>
                </a:solidFill>
                <a:latin typeface="Yanone Kaffeesatz Bold" pitchFamily="2" charset="0"/>
                <a:hlinkClick r:id="rId3"/>
              </a:rPr>
              <a:t>www.ahmedalani.com</a:t>
            </a:r>
            <a:endParaRPr lang="en-US" sz="2500" dirty="0" smtClean="0">
              <a:solidFill>
                <a:schemeClr val="tx1">
                  <a:lumMod val="50000"/>
                  <a:lumOff val="50000"/>
                </a:schemeClr>
              </a:solidFill>
              <a:latin typeface="Yanone Kaffeesatz Bold" pitchFamily="2" charset="0"/>
            </a:endParaRPr>
          </a:p>
          <a:p>
            <a:pPr algn="r"/>
            <a:r>
              <a:rPr lang="en-US" sz="2500" dirty="0" smtClean="0">
                <a:solidFill>
                  <a:schemeClr val="tx1">
                    <a:lumMod val="50000"/>
                    <a:lumOff val="50000"/>
                  </a:schemeClr>
                </a:solidFill>
                <a:latin typeface="Yanone Kaffeesatz Bold" pitchFamily="2" charset="0"/>
              </a:rPr>
              <a:t>@</a:t>
            </a:r>
            <a:r>
              <a:rPr lang="en-US" sz="2500" dirty="0" err="1" smtClean="0">
                <a:solidFill>
                  <a:schemeClr val="tx1">
                    <a:lumMod val="50000"/>
                    <a:lumOff val="50000"/>
                  </a:schemeClr>
                </a:solidFill>
                <a:latin typeface="Yanone Kaffeesatz Bold" pitchFamily="2" charset="0"/>
              </a:rPr>
              <a:t>skMed</a:t>
            </a:r>
            <a:endParaRPr lang="en-US" sz="25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3028596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0000" dirty="0" smtClean="0">
                <a:solidFill>
                  <a:schemeClr val="accent2">
                    <a:lumMod val="75000"/>
                  </a:schemeClr>
                </a:solidFill>
                <a:latin typeface="Yanone Kaffeesatz Bold" pitchFamily="2" charset="0"/>
                <a:cs typeface="Aharoni" pitchFamily="2" charset="-79"/>
              </a:rPr>
              <a:t>BETTER!</a:t>
            </a:r>
            <a:endParaRPr lang="en-US" sz="10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893768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Long Polling</a:t>
            </a:r>
            <a:endParaRPr lang="en-US" sz="8000" dirty="0">
              <a:solidFill>
                <a:schemeClr val="tx2">
                  <a:lumMod val="60000"/>
                  <a:lumOff val="40000"/>
                </a:schemeClr>
              </a:solidFill>
              <a:latin typeface="Yanone Kaffeesatz Bold" pitchFamily="2" charset="0"/>
              <a:cs typeface="Aharoni" pitchFamily="2" charset="-79"/>
            </a:endParaRPr>
          </a:p>
        </p:txBody>
      </p:sp>
      <p:pic>
        <p:nvPicPr>
          <p:cNvPr id="4099" name="Picture 3" descr="C:\Users\ahmed.alani\Desktop\Work\Presentation\longpol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973" y="1066799"/>
            <a:ext cx="4382040" cy="54673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600" y="1143000"/>
            <a:ext cx="4191000" cy="4801314"/>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Emulates Server Push</a:t>
            </a:r>
            <a:endParaRPr lang="en-US" sz="4000" dirty="0">
              <a:solidFill>
                <a:schemeClr val="tx1">
                  <a:lumMod val="65000"/>
                  <a:lumOff val="35000"/>
                </a:schemeClr>
              </a:solidFill>
              <a:latin typeface="Yanone Kaffeesatz Bold" pitchFamily="2" charset="0"/>
            </a:endParaRPr>
          </a:p>
          <a:p>
            <a:pPr marL="742950" lvl="1" indent="-285750">
              <a:buFont typeface="Arial" pitchFamily="34" charset="0"/>
              <a:buChar char="•"/>
            </a:pPr>
            <a:r>
              <a:rPr lang="en-US" sz="3000" dirty="0" smtClean="0">
                <a:solidFill>
                  <a:schemeClr val="tx1">
                    <a:lumMod val="65000"/>
                    <a:lumOff val="35000"/>
                  </a:schemeClr>
                </a:solidFill>
                <a:latin typeface="Yanone Kaffeesatz Bold" pitchFamily="2" charset="0"/>
                <a:sym typeface="Wingdings" pitchFamily="2" charset="2"/>
              </a:rPr>
              <a:t> Latency</a:t>
            </a:r>
            <a:endParaRPr lang="en-US" sz="3000" dirty="0">
              <a:solidFill>
                <a:schemeClr val="tx1">
                  <a:lumMod val="65000"/>
                  <a:lumOff val="35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a:solidFill>
                <a:schemeClr val="tx1">
                  <a:lumMod val="50000"/>
                  <a:lumOff val="50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More complex than traditional polling</a:t>
            </a:r>
          </a:p>
          <a:p>
            <a:pPr lvl="1"/>
            <a:endParaRPr lang="en-US" sz="4000" dirty="0" smtClean="0">
              <a:solidFill>
                <a:schemeClr val="tx1">
                  <a:lumMod val="50000"/>
                  <a:lumOff val="50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Standard AJAX, supported in most browsers</a:t>
            </a:r>
            <a:endParaRPr lang="en-US" sz="4000" dirty="0">
              <a:solidFill>
                <a:schemeClr val="tx1">
                  <a:lumMod val="65000"/>
                  <a:lumOff val="35000"/>
                </a:schemeClr>
              </a:solidFill>
              <a:latin typeface="Yanone Kaffeesatz Bold" pitchFamily="2" charset="0"/>
            </a:endParaRPr>
          </a:p>
        </p:txBody>
      </p:sp>
    </p:spTree>
    <p:extLst>
      <p:ext uri="{BB962C8B-B14F-4D97-AF65-F5344CB8AC3E}">
        <p14:creationId xmlns:p14="http://schemas.microsoft.com/office/powerpoint/2010/main" val="146379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3000" dirty="0" smtClean="0">
                <a:solidFill>
                  <a:schemeClr val="accent2">
                    <a:lumMod val="75000"/>
                  </a:schemeClr>
                </a:solidFill>
                <a:latin typeface="Yanone Kaffeesatz Bold" pitchFamily="2" charset="0"/>
                <a:cs typeface="Aharoni" pitchFamily="2" charset="-79"/>
              </a:rPr>
              <a:t>BETTER!</a:t>
            </a:r>
            <a:endParaRPr lang="en-US" sz="13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2337412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Forever Frame</a:t>
            </a:r>
            <a:endParaRPr lang="en-US" sz="8000" dirty="0">
              <a:solidFill>
                <a:schemeClr val="tx2">
                  <a:lumMod val="60000"/>
                  <a:lumOff val="40000"/>
                </a:schemeClr>
              </a:solidFill>
              <a:latin typeface="Yanone Kaffeesatz Bold" pitchFamily="2" charset="0"/>
              <a:cs typeface="Aharoni" pitchFamily="2" charset="-79"/>
            </a:endParaRPr>
          </a:p>
        </p:txBody>
      </p:sp>
      <p:pic>
        <p:nvPicPr>
          <p:cNvPr id="5122" name="Picture 2" descr="C:\Users\ahmed.alani\Desktop\Work\Presentation\foreverf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914400"/>
            <a:ext cx="4317616"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600" y="1143000"/>
            <a:ext cx="4191000" cy="5016758"/>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Exploits HTTP 1.1 chunked encoding to incrementally push data to hidden </a:t>
            </a:r>
            <a:r>
              <a:rPr lang="en-US" sz="4000" dirty="0" err="1" smtClean="0">
                <a:solidFill>
                  <a:schemeClr val="tx1">
                    <a:lumMod val="65000"/>
                    <a:lumOff val="35000"/>
                  </a:schemeClr>
                </a:solidFill>
                <a:latin typeface="Yanone Kaffeesatz Bold" pitchFamily="2" charset="0"/>
              </a:rPr>
              <a:t>iFrame</a:t>
            </a:r>
            <a:endParaRPr lang="en-US" sz="4000" dirty="0" smtClean="0">
              <a:solidFill>
                <a:schemeClr val="tx1">
                  <a:lumMod val="65000"/>
                  <a:lumOff val="35000"/>
                </a:schemeClr>
              </a:solidFill>
              <a:latin typeface="Yanone Kaffeesatz Bold" pitchFamily="2" charset="0"/>
            </a:endParaRPr>
          </a:p>
          <a:p>
            <a:endParaRPr lang="en-US" sz="4000" dirty="0" smtClean="0">
              <a:solidFill>
                <a:schemeClr val="tx1">
                  <a:lumMod val="65000"/>
                  <a:lumOff val="35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Latency better than long polling</a:t>
            </a:r>
            <a:endParaRPr lang="en-US" sz="4000" dirty="0">
              <a:solidFill>
                <a:schemeClr val="tx1">
                  <a:lumMod val="65000"/>
                  <a:lumOff val="35000"/>
                </a:schemeClr>
              </a:solidFill>
              <a:latin typeface="Yanone Kaffeesatz Bold" pitchFamily="2" charset="0"/>
            </a:endParaRPr>
          </a:p>
          <a:p>
            <a:endParaRPr lang="en-US" sz="4000" dirty="0">
              <a:solidFill>
                <a:schemeClr val="tx1">
                  <a:lumMod val="65000"/>
                  <a:lumOff val="35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Internet Explorer Only</a:t>
            </a:r>
            <a:endParaRPr lang="en-US" sz="4000" dirty="0">
              <a:solidFill>
                <a:schemeClr val="tx1">
                  <a:lumMod val="65000"/>
                  <a:lumOff val="35000"/>
                </a:schemeClr>
              </a:solidFill>
              <a:latin typeface="Yanone Kaffeesatz Bold" pitchFamily="2" charset="0"/>
            </a:endParaRPr>
          </a:p>
        </p:txBody>
      </p:sp>
    </p:spTree>
    <p:extLst>
      <p:ext uri="{BB962C8B-B14F-4D97-AF65-F5344CB8AC3E}">
        <p14:creationId xmlns:p14="http://schemas.microsoft.com/office/powerpoint/2010/main" val="402677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7000" dirty="0" smtClean="0">
                <a:solidFill>
                  <a:schemeClr val="accent2">
                    <a:lumMod val="75000"/>
                  </a:schemeClr>
                </a:solidFill>
                <a:latin typeface="Yanone Kaffeesatz Bold" pitchFamily="2" charset="0"/>
                <a:cs typeface="Aharoni" pitchFamily="2" charset="-79"/>
              </a:rPr>
              <a:t>BETTER!</a:t>
            </a:r>
            <a:endParaRPr lang="en-US" sz="17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877388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smtClean="0">
                <a:solidFill>
                  <a:schemeClr val="tx2">
                    <a:lumMod val="60000"/>
                    <a:lumOff val="40000"/>
                  </a:schemeClr>
                </a:solidFill>
                <a:latin typeface="Yanone Kaffeesatz Bold" pitchFamily="2" charset="0"/>
                <a:cs typeface="Aharoni" pitchFamily="2" charset="-79"/>
              </a:rPr>
              <a:t>Server-Sent Events</a:t>
            </a:r>
            <a:endParaRPr lang="en-US" sz="8000" dirty="0">
              <a:solidFill>
                <a:schemeClr val="tx2">
                  <a:lumMod val="60000"/>
                  <a:lumOff val="40000"/>
                </a:schemeClr>
              </a:solidFill>
              <a:latin typeface="Yanone Kaffeesatz Bold" pitchFamily="2" charset="0"/>
              <a:cs typeface="Aharoni" pitchFamily="2" charset="-79"/>
            </a:endParaRPr>
          </a:p>
        </p:txBody>
      </p:sp>
      <p:pic>
        <p:nvPicPr>
          <p:cNvPr id="3075" name="Picture 3" descr="C:\Users\ahmed.alani\Desktop\Work\Presentation\S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066800"/>
            <a:ext cx="3990972" cy="56494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8600" y="1143000"/>
            <a:ext cx="4495800" cy="4401205"/>
          </a:xfrm>
          <a:prstGeom prst="rect">
            <a:avLst/>
          </a:prstGeom>
        </p:spPr>
        <p:txBody>
          <a:bodyPr wrap="square">
            <a:spAutoFit/>
          </a:bodyPr>
          <a:lstStyle/>
          <a:p>
            <a:r>
              <a:rPr lang="en-US" sz="4000" dirty="0">
                <a:solidFill>
                  <a:schemeClr val="tx1">
                    <a:lumMod val="65000"/>
                    <a:lumOff val="35000"/>
                  </a:schemeClr>
                </a:solidFill>
                <a:latin typeface="Yanone Kaffeesatz Bold" pitchFamily="2" charset="0"/>
              </a:rPr>
              <a:t>HTML5 Browser API Feature</a:t>
            </a:r>
          </a:p>
          <a:p>
            <a:endParaRPr lang="en-US" sz="4000" dirty="0" smtClean="0">
              <a:solidFill>
                <a:schemeClr val="tx1">
                  <a:lumMod val="65000"/>
                  <a:lumOff val="35000"/>
                </a:schemeClr>
              </a:solidFill>
              <a:latin typeface="Yanone Kaffeesatz Bold" pitchFamily="2" charset="0"/>
            </a:endParaRPr>
          </a:p>
          <a:p>
            <a:r>
              <a:rPr lang="en-US" sz="4000" dirty="0">
                <a:solidFill>
                  <a:schemeClr val="tx1">
                    <a:lumMod val="65000"/>
                    <a:lumOff val="35000"/>
                  </a:schemeClr>
                </a:solidFill>
                <a:latin typeface="Yanone Kaffeesatz Bold" pitchFamily="2" charset="0"/>
              </a:rPr>
              <a:t>Client initiates connection and it is kept open as long as </a:t>
            </a:r>
            <a:r>
              <a:rPr lang="en-US" sz="4000" dirty="0" smtClean="0">
                <a:solidFill>
                  <a:schemeClr val="tx1">
                    <a:lumMod val="65000"/>
                    <a:lumOff val="35000"/>
                  </a:schemeClr>
                </a:solidFill>
                <a:latin typeface="Yanone Kaffeesatz Bold" pitchFamily="2" charset="0"/>
              </a:rPr>
              <a:t>possible</a:t>
            </a:r>
          </a:p>
          <a:p>
            <a:endParaRPr lang="en-US" sz="4000" dirty="0">
              <a:solidFill>
                <a:schemeClr val="tx1">
                  <a:lumMod val="65000"/>
                  <a:lumOff val="35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Server -&gt; Client only</a:t>
            </a:r>
            <a:endParaRPr lang="en-US" sz="4000" dirty="0">
              <a:solidFill>
                <a:schemeClr val="tx1">
                  <a:lumMod val="65000"/>
                  <a:lumOff val="35000"/>
                </a:schemeClr>
              </a:solidFill>
              <a:latin typeface="Yanone Kaffeesatz Bold" pitchFamily="2" charset="0"/>
            </a:endParaRPr>
          </a:p>
        </p:txBody>
      </p:sp>
    </p:spTree>
    <p:extLst>
      <p:ext uri="{BB962C8B-B14F-4D97-AF65-F5344CB8AC3E}">
        <p14:creationId xmlns:p14="http://schemas.microsoft.com/office/powerpoint/2010/main" val="416565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25000" dirty="0" smtClean="0">
                <a:solidFill>
                  <a:schemeClr val="accent2">
                    <a:lumMod val="75000"/>
                  </a:schemeClr>
                </a:solidFill>
                <a:latin typeface="Yanone Kaffeesatz Bold" pitchFamily="2" charset="0"/>
                <a:cs typeface="Aharoni" pitchFamily="2" charset="-79"/>
              </a:rPr>
              <a:t>BETTER!</a:t>
            </a:r>
            <a:endParaRPr lang="en-US" sz="2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2979681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WebSocket</a:t>
            </a:r>
            <a:r>
              <a:rPr lang="en-US" sz="8000" dirty="0" smtClean="0">
                <a:solidFill>
                  <a:schemeClr val="tx2">
                    <a:lumMod val="60000"/>
                    <a:lumOff val="40000"/>
                  </a:schemeClr>
                </a:solidFill>
                <a:latin typeface="Yanone Kaffeesatz Bold" pitchFamily="2" charset="0"/>
                <a:cs typeface="Aharoni" pitchFamily="2" charset="-79"/>
              </a:rPr>
              <a:t> </a:t>
            </a:r>
            <a:endParaRPr lang="en-US" sz="8000" dirty="0">
              <a:solidFill>
                <a:schemeClr val="tx2">
                  <a:lumMod val="60000"/>
                  <a:lumOff val="40000"/>
                </a:schemeClr>
              </a:solidFill>
              <a:latin typeface="Yanone Kaffeesatz Bold" pitchFamily="2" charset="0"/>
              <a:cs typeface="Aharoni" pitchFamily="2" charset="-79"/>
            </a:endParaRPr>
          </a:p>
        </p:txBody>
      </p:sp>
      <p:pic>
        <p:nvPicPr>
          <p:cNvPr id="6146" name="Picture 2" descr="C:\Users\ahmed.alani\Desktop\Work\Presentation\websock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116" y="1314453"/>
            <a:ext cx="4047484" cy="50593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143000"/>
            <a:ext cx="4648200" cy="5570756"/>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Full-duplex, bi-directional connection to server</a:t>
            </a:r>
            <a:endParaRPr lang="en-US" sz="3000" dirty="0" smtClean="0">
              <a:solidFill>
                <a:schemeClr val="tx1">
                  <a:lumMod val="65000"/>
                  <a:lumOff val="35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a:solidFill>
                <a:schemeClr val="tx1">
                  <a:lumMod val="50000"/>
                  <a:lumOff val="50000"/>
                </a:schemeClr>
              </a:solidFill>
              <a:latin typeface="Yanone Kaffeesatz Bold" pitchFamily="2" charset="0"/>
            </a:endParaRPr>
          </a:p>
          <a:p>
            <a:r>
              <a:rPr lang="en-US" sz="4000" dirty="0">
                <a:solidFill>
                  <a:schemeClr val="tx1">
                    <a:lumMod val="65000"/>
                    <a:lumOff val="35000"/>
                  </a:schemeClr>
                </a:solidFill>
                <a:latin typeface="Yanone Kaffeesatz Bold" pitchFamily="2" charset="0"/>
              </a:rPr>
              <a:t>No polling, server can initiate calls after initial upgrade request</a:t>
            </a:r>
          </a:p>
          <a:p>
            <a:pPr lvl="1"/>
            <a:endParaRPr lang="en-US" sz="4000" dirty="0" smtClean="0">
              <a:solidFill>
                <a:schemeClr val="tx1">
                  <a:lumMod val="50000"/>
                  <a:lumOff val="50000"/>
                </a:schemeClr>
              </a:solidFill>
              <a:latin typeface="Yanone Kaffeesatz Bold" pitchFamily="2" charset="0"/>
            </a:endParaRPr>
          </a:p>
          <a:p>
            <a:r>
              <a:rPr lang="en-US" sz="4000" dirty="0">
                <a:solidFill>
                  <a:schemeClr val="tx1">
                    <a:lumMod val="65000"/>
                    <a:lumOff val="35000"/>
                  </a:schemeClr>
                </a:solidFill>
                <a:latin typeface="Yanone Kaffeesatz Bold" pitchFamily="2" charset="0"/>
              </a:rPr>
              <a:t>HTML5 component, W3C API, protocol IETF</a:t>
            </a:r>
          </a:p>
        </p:txBody>
      </p:sp>
    </p:spTree>
    <p:extLst>
      <p:ext uri="{BB962C8B-B14F-4D97-AF65-F5344CB8AC3E}">
        <p14:creationId xmlns:p14="http://schemas.microsoft.com/office/powerpoint/2010/main" val="137340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
            <a:ext cx="7315200" cy="4983480"/>
          </a:xfrm>
          <a:prstGeom prst="rect">
            <a:avLst/>
          </a:prstGeom>
        </p:spPr>
      </p:pic>
      <p:sp>
        <p:nvSpPr>
          <p:cNvPr id="5" name="Rectangle 4"/>
          <p:cNvSpPr/>
          <p:nvPr/>
        </p:nvSpPr>
        <p:spPr>
          <a:xfrm>
            <a:off x="2161667" y="960328"/>
            <a:ext cx="4713150" cy="1708160"/>
          </a:xfrm>
          <a:prstGeom prst="rect">
            <a:avLst/>
          </a:prstGeom>
        </p:spPr>
        <p:txBody>
          <a:bodyPr wrap="none">
            <a:spAutoFit/>
          </a:bodyPr>
          <a:lstStyle/>
          <a:p>
            <a:r>
              <a:rPr lang="en-US" sz="10500" dirty="0" err="1" smtClean="0">
                <a:solidFill>
                  <a:schemeClr val="tx2">
                    <a:lumMod val="60000"/>
                    <a:lumOff val="40000"/>
                  </a:schemeClr>
                </a:solidFill>
                <a:latin typeface="Yanone Kaffeesatz Bold" pitchFamily="2" charset="0"/>
              </a:rPr>
              <a:t>WebSocket</a:t>
            </a:r>
            <a:endParaRPr lang="en-US" sz="10500" dirty="0">
              <a:solidFill>
                <a:schemeClr val="tx2">
                  <a:lumMod val="60000"/>
                  <a:lumOff val="40000"/>
                </a:schemeClr>
              </a:solidFill>
            </a:endParaRPr>
          </a:p>
        </p:txBody>
      </p:sp>
      <p:sp>
        <p:nvSpPr>
          <p:cNvPr id="7" name="Rectangle 6"/>
          <p:cNvSpPr/>
          <p:nvPr/>
        </p:nvSpPr>
        <p:spPr>
          <a:xfrm>
            <a:off x="228600" y="5105400"/>
            <a:ext cx="5684569" cy="1554272"/>
          </a:xfrm>
          <a:prstGeom prst="rect">
            <a:avLst/>
          </a:prstGeom>
        </p:spPr>
        <p:txBody>
          <a:bodyPr wrap="none">
            <a:spAutoFit/>
          </a:bodyPr>
          <a:lstStyle/>
          <a:p>
            <a:r>
              <a:rPr lang="en-US" sz="9500" dirty="0" smtClean="0">
                <a:solidFill>
                  <a:schemeClr val="tx2">
                    <a:lumMod val="60000"/>
                    <a:lumOff val="40000"/>
                  </a:schemeClr>
                </a:solidFill>
                <a:latin typeface="Yanone Kaffeesatz Bold" pitchFamily="2" charset="0"/>
              </a:rPr>
              <a:t>TO THE RESCUE!</a:t>
            </a:r>
            <a:endParaRPr lang="en-US" sz="9500" dirty="0">
              <a:solidFill>
                <a:schemeClr val="tx2">
                  <a:lumMod val="60000"/>
                  <a:lumOff val="40000"/>
                </a:schemeClr>
              </a:solidFill>
            </a:endParaRPr>
          </a:p>
        </p:txBody>
      </p:sp>
      <p:sp>
        <p:nvSpPr>
          <p:cNvPr id="8" name="Rectangle 7"/>
          <p:cNvSpPr/>
          <p:nvPr/>
        </p:nvSpPr>
        <p:spPr>
          <a:xfrm>
            <a:off x="5679357" y="5151328"/>
            <a:ext cx="3539752" cy="1554272"/>
          </a:xfrm>
          <a:prstGeom prst="rect">
            <a:avLst/>
          </a:prstGeom>
        </p:spPr>
        <p:txBody>
          <a:bodyPr wrap="none">
            <a:spAutoFit/>
          </a:bodyPr>
          <a:lstStyle/>
          <a:p>
            <a:r>
              <a:rPr lang="en-US" sz="9500" dirty="0" smtClean="0">
                <a:solidFill>
                  <a:schemeClr val="tx1">
                    <a:lumMod val="50000"/>
                    <a:lumOff val="50000"/>
                  </a:schemeClr>
                </a:solidFill>
                <a:latin typeface="Yanone Kaffeesatz Bold" pitchFamily="2" charset="0"/>
              </a:rPr>
              <a:t>...</a:t>
            </a:r>
            <a:r>
              <a:rPr lang="en-US" sz="9500" dirty="0">
                <a:solidFill>
                  <a:schemeClr val="accent2">
                    <a:lumMod val="75000"/>
                  </a:schemeClr>
                </a:solidFill>
              </a:rPr>
              <a:t> </a:t>
            </a:r>
            <a:r>
              <a:rPr lang="en-US" sz="9500" dirty="0" smtClean="0">
                <a:solidFill>
                  <a:schemeClr val="accent2">
                    <a:lumMod val="75000"/>
                  </a:schemeClr>
                </a:solidFill>
                <a:latin typeface="Yanone Kaffeesatz Bold" pitchFamily="2" charset="0"/>
              </a:rPr>
              <a:t>RIGHT?</a:t>
            </a:r>
            <a:endParaRPr lang="en-US" sz="9500" dirty="0">
              <a:solidFill>
                <a:schemeClr val="accent2">
                  <a:lumMod val="75000"/>
                </a:schemeClr>
              </a:solidFill>
            </a:endParaRPr>
          </a:p>
        </p:txBody>
      </p:sp>
    </p:spTree>
    <p:extLst>
      <p:ext uri="{BB962C8B-B14F-4D97-AF65-F5344CB8AC3E}">
        <p14:creationId xmlns:p14="http://schemas.microsoft.com/office/powerpoint/2010/main" val="1611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
            <a:ext cx="7315200" cy="4983480"/>
          </a:xfrm>
          <a:prstGeom prst="rect">
            <a:avLst/>
          </a:prstGeom>
        </p:spPr>
      </p:pic>
      <p:sp>
        <p:nvSpPr>
          <p:cNvPr id="5" name="Rectangle 4"/>
          <p:cNvSpPr/>
          <p:nvPr/>
        </p:nvSpPr>
        <p:spPr>
          <a:xfrm>
            <a:off x="3657600" y="-136981"/>
            <a:ext cx="1508746" cy="4708981"/>
          </a:xfrm>
          <a:prstGeom prst="rect">
            <a:avLst/>
          </a:prstGeom>
        </p:spPr>
        <p:txBody>
          <a:bodyPr wrap="none">
            <a:spAutoFit/>
          </a:bodyPr>
          <a:lstStyle/>
          <a:p>
            <a:r>
              <a:rPr lang="en-US" sz="30000" dirty="0" smtClean="0">
                <a:solidFill>
                  <a:schemeClr val="tx2">
                    <a:lumMod val="60000"/>
                    <a:lumOff val="40000"/>
                  </a:schemeClr>
                </a:solidFill>
                <a:latin typeface="Yanone Kaffeesatz Bold" pitchFamily="2" charset="0"/>
              </a:rPr>
              <a:t>S</a:t>
            </a:r>
            <a:endParaRPr lang="en-US" sz="30000" dirty="0">
              <a:solidFill>
                <a:schemeClr val="tx2">
                  <a:lumMod val="60000"/>
                  <a:lumOff val="40000"/>
                </a:schemeClr>
              </a:solidFill>
            </a:endParaRPr>
          </a:p>
        </p:txBody>
      </p:sp>
      <p:sp>
        <p:nvSpPr>
          <p:cNvPr id="7" name="Rectangle 6"/>
          <p:cNvSpPr/>
          <p:nvPr/>
        </p:nvSpPr>
        <p:spPr>
          <a:xfrm>
            <a:off x="228600" y="5105400"/>
            <a:ext cx="5684569" cy="1554272"/>
          </a:xfrm>
          <a:prstGeom prst="rect">
            <a:avLst/>
          </a:prstGeom>
        </p:spPr>
        <p:txBody>
          <a:bodyPr wrap="none">
            <a:spAutoFit/>
          </a:bodyPr>
          <a:lstStyle/>
          <a:p>
            <a:r>
              <a:rPr lang="en-US" sz="9500" dirty="0" smtClean="0">
                <a:solidFill>
                  <a:schemeClr val="tx2">
                    <a:lumMod val="60000"/>
                    <a:lumOff val="40000"/>
                  </a:schemeClr>
                </a:solidFill>
                <a:latin typeface="Yanone Kaffeesatz Bold" pitchFamily="2" charset="0"/>
              </a:rPr>
              <a:t>TO THE RESCUE!</a:t>
            </a:r>
            <a:endParaRPr lang="en-US" sz="9500" dirty="0">
              <a:solidFill>
                <a:schemeClr val="tx2">
                  <a:lumMod val="60000"/>
                  <a:lumOff val="40000"/>
                </a:schemeClr>
              </a:solidFill>
            </a:endParaRPr>
          </a:p>
        </p:txBody>
      </p:sp>
      <p:sp>
        <p:nvSpPr>
          <p:cNvPr id="8" name="Rectangle 7"/>
          <p:cNvSpPr/>
          <p:nvPr/>
        </p:nvSpPr>
        <p:spPr>
          <a:xfrm>
            <a:off x="5679357" y="5151328"/>
            <a:ext cx="3539752" cy="1554272"/>
          </a:xfrm>
          <a:prstGeom prst="rect">
            <a:avLst/>
          </a:prstGeom>
        </p:spPr>
        <p:txBody>
          <a:bodyPr wrap="none">
            <a:spAutoFit/>
          </a:bodyPr>
          <a:lstStyle/>
          <a:p>
            <a:r>
              <a:rPr lang="en-US" sz="9500" dirty="0" smtClean="0">
                <a:solidFill>
                  <a:schemeClr val="tx1">
                    <a:lumMod val="50000"/>
                    <a:lumOff val="50000"/>
                  </a:schemeClr>
                </a:solidFill>
                <a:latin typeface="Yanone Kaffeesatz Bold" pitchFamily="2" charset="0"/>
              </a:rPr>
              <a:t>...</a:t>
            </a:r>
            <a:r>
              <a:rPr lang="en-US" sz="9500" dirty="0">
                <a:solidFill>
                  <a:schemeClr val="accent2">
                    <a:lumMod val="75000"/>
                  </a:schemeClr>
                </a:solidFill>
              </a:rPr>
              <a:t> </a:t>
            </a:r>
            <a:r>
              <a:rPr lang="en-US" sz="9500" dirty="0" smtClean="0">
                <a:solidFill>
                  <a:schemeClr val="accent2">
                    <a:lumMod val="75000"/>
                  </a:schemeClr>
                </a:solidFill>
                <a:latin typeface="Yanone Kaffeesatz Bold" pitchFamily="2" charset="0"/>
              </a:rPr>
              <a:t>RIGHT?</a:t>
            </a:r>
            <a:endParaRPr lang="en-US" sz="9500" dirty="0">
              <a:solidFill>
                <a:schemeClr val="accent2">
                  <a:lumMod val="75000"/>
                </a:schemeClr>
              </a:solidFill>
            </a:endParaRPr>
          </a:p>
        </p:txBody>
      </p:sp>
      <p:sp>
        <p:nvSpPr>
          <p:cNvPr id="2" name="Rectangle 1"/>
          <p:cNvSpPr/>
          <p:nvPr/>
        </p:nvSpPr>
        <p:spPr>
          <a:xfrm>
            <a:off x="1905000" y="838200"/>
            <a:ext cx="1879041" cy="1569660"/>
          </a:xfrm>
          <a:prstGeom prst="rect">
            <a:avLst/>
          </a:prstGeom>
        </p:spPr>
        <p:txBody>
          <a:bodyPr wrap="none">
            <a:spAutoFit/>
          </a:bodyPr>
          <a:lstStyle/>
          <a:p>
            <a:r>
              <a:rPr lang="en-US" sz="9600" dirty="0">
                <a:solidFill>
                  <a:schemeClr val="tx2">
                    <a:lumMod val="60000"/>
                    <a:lumOff val="40000"/>
                  </a:schemeClr>
                </a:solidFill>
                <a:latin typeface="Yanone Kaffeesatz Bold" pitchFamily="2" charset="0"/>
              </a:rPr>
              <a:t>Web</a:t>
            </a:r>
            <a:endParaRPr lang="en-US" dirty="0"/>
          </a:p>
        </p:txBody>
      </p:sp>
      <p:sp>
        <p:nvSpPr>
          <p:cNvPr id="3" name="Rectangle 2"/>
          <p:cNvSpPr/>
          <p:nvPr/>
        </p:nvSpPr>
        <p:spPr>
          <a:xfrm>
            <a:off x="4724400" y="838200"/>
            <a:ext cx="2206053" cy="1569660"/>
          </a:xfrm>
          <a:prstGeom prst="rect">
            <a:avLst/>
          </a:prstGeom>
        </p:spPr>
        <p:txBody>
          <a:bodyPr wrap="none">
            <a:spAutoFit/>
          </a:bodyPr>
          <a:lstStyle/>
          <a:p>
            <a:r>
              <a:rPr lang="en-US" sz="9600" dirty="0" err="1">
                <a:solidFill>
                  <a:schemeClr val="tx2">
                    <a:lumMod val="60000"/>
                    <a:lumOff val="40000"/>
                  </a:schemeClr>
                </a:solidFill>
                <a:latin typeface="Yanone Kaffeesatz Bold" pitchFamily="2" charset="0"/>
              </a:rPr>
              <a:t>ocket</a:t>
            </a:r>
            <a:endParaRPr lang="en-US" sz="9600" dirty="0">
              <a:solidFill>
                <a:schemeClr val="tx2">
                  <a:lumMod val="60000"/>
                  <a:lumOff val="40000"/>
                </a:schemeClr>
              </a:solidFill>
            </a:endParaRPr>
          </a:p>
        </p:txBody>
      </p:sp>
    </p:spTree>
    <p:extLst>
      <p:ext uri="{BB962C8B-B14F-4D97-AF65-F5344CB8AC3E}">
        <p14:creationId xmlns:p14="http://schemas.microsoft.com/office/powerpoint/2010/main" val="231537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SignalR</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.NET Server + Client libraries allowing you to build </a:t>
            </a:r>
            <a:r>
              <a:rPr lang="en-US" sz="4500" dirty="0" err="1" smtClean="0">
                <a:solidFill>
                  <a:schemeClr val="accent2">
                    <a:lumMod val="75000"/>
                  </a:schemeClr>
                </a:solidFill>
                <a:latin typeface="Yanone Kaffeesatz Bold" pitchFamily="2" charset="0"/>
              </a:rPr>
              <a:t>realtime</a:t>
            </a:r>
            <a:r>
              <a:rPr lang="en-US" sz="4500" dirty="0" smtClean="0">
                <a:solidFill>
                  <a:schemeClr val="accent2">
                    <a:lumMod val="75000"/>
                  </a:schemeClr>
                </a:solidFill>
                <a:latin typeface="Yanone Kaffeesatz Bold" pitchFamily="2" charset="0"/>
              </a:rPr>
              <a:t>, multi-user </a:t>
            </a:r>
            <a:r>
              <a:rPr lang="en-US" sz="4500" dirty="0" smtClean="0">
                <a:solidFill>
                  <a:schemeClr val="tx1">
                    <a:lumMod val="65000"/>
                    <a:lumOff val="35000"/>
                  </a:schemeClr>
                </a:solidFill>
                <a:latin typeface="Yanone Kaffeesatz Bold" pitchFamily="2" charset="0"/>
              </a:rPr>
              <a:t>applications</a:t>
            </a:r>
            <a:br>
              <a:rPr lang="en-US" sz="4500" dirty="0" smtClean="0">
                <a:solidFill>
                  <a:schemeClr val="tx1">
                    <a:lumMod val="65000"/>
                    <a:lumOff val="35000"/>
                  </a:schemeClr>
                </a:solidFill>
                <a:latin typeface="Yanone Kaffeesatz Bold" pitchFamily="2" charset="0"/>
              </a:rPr>
            </a:br>
            <a:endParaRPr lang="en-US" sz="45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Like Socket.IO and Now.JS</a:t>
            </a:r>
            <a:br>
              <a:rPr lang="en-US" sz="4500" dirty="0" smtClean="0">
                <a:solidFill>
                  <a:schemeClr val="tx1">
                    <a:lumMod val="65000"/>
                    <a:lumOff val="35000"/>
                  </a:schemeClr>
                </a:solidFill>
                <a:latin typeface="Yanone Kaffeesatz Bold" pitchFamily="2" charset="0"/>
              </a:rPr>
            </a:br>
            <a:endParaRPr lang="en-US" sz="45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Open Source created by David Fowler and Damien Edwards @Microsoft</a:t>
            </a:r>
            <a:r>
              <a:rPr lang="en-US" sz="4800" dirty="0" smtClean="0">
                <a:solidFill>
                  <a:schemeClr val="tx1">
                    <a:lumMod val="65000"/>
                    <a:lumOff val="35000"/>
                  </a:schemeClr>
                </a:solidFill>
                <a:latin typeface="Yanone Kaffeesatz Bold" pitchFamily="2" charset="0"/>
              </a:rPr>
              <a:t/>
            </a:r>
            <a:br>
              <a:rPr lang="en-US" sz="4800" dirty="0" smtClean="0">
                <a:solidFill>
                  <a:schemeClr val="tx1">
                    <a:lumMod val="65000"/>
                    <a:lumOff val="35000"/>
                  </a:schemeClr>
                </a:solidFill>
                <a:latin typeface="Yanone Kaffeesatz Bold" pitchFamily="2" charset="0"/>
              </a:rPr>
            </a:br>
            <a:r>
              <a:rPr lang="en-US" sz="3500" dirty="0" smtClean="0">
                <a:hlinkClick r:id="rId3"/>
              </a:rPr>
              <a:t>https</a:t>
            </a:r>
            <a:r>
              <a:rPr lang="en-US" sz="3500" dirty="0">
                <a:hlinkClick r:id="rId3"/>
              </a:rPr>
              <a:t>://github.com/SignalR/SignalR</a:t>
            </a:r>
            <a:endParaRPr lang="en-US" sz="35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340880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Browser Support</a:t>
            </a:r>
            <a:endParaRPr lang="en-US" sz="8000" dirty="0">
              <a:solidFill>
                <a:schemeClr val="tx2">
                  <a:lumMod val="60000"/>
                  <a:lumOff val="40000"/>
                </a:schemeClr>
              </a:solidFill>
              <a:latin typeface="Yanone Kaffeesatz Bold" pitchFamily="2" charset="0"/>
              <a:cs typeface="Aharoni" pitchFamily="2" charset="-79"/>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425" t="17971" r="22584" b="25309"/>
          <a:stretch/>
        </p:blipFill>
        <p:spPr bwMode="auto">
          <a:xfrm>
            <a:off x="145357" y="1143000"/>
            <a:ext cx="8846243" cy="525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845965" y="6380946"/>
            <a:ext cx="3281668" cy="477054"/>
          </a:xfrm>
          <a:prstGeom prst="rect">
            <a:avLst/>
          </a:prstGeom>
        </p:spPr>
        <p:txBody>
          <a:bodyPr wrap="none">
            <a:spAutoFit/>
          </a:bodyPr>
          <a:lstStyle/>
          <a:p>
            <a:r>
              <a:rPr lang="en-US" sz="2500" dirty="0">
                <a:latin typeface="Yanone Kaffeesatz Bold" pitchFamily="2" charset="0"/>
                <a:hlinkClick r:id="rId4"/>
              </a:rPr>
              <a:t>http://caniuse.com/websockets</a:t>
            </a:r>
            <a:endParaRPr lang="en-US" sz="2500" dirty="0">
              <a:solidFill>
                <a:schemeClr val="accent2">
                  <a:lumMod val="75000"/>
                </a:schemeClr>
              </a:solidFill>
              <a:latin typeface="Yanone Kaffeesatz Bold" pitchFamily="2" charset="0"/>
            </a:endParaRPr>
          </a:p>
        </p:txBody>
      </p:sp>
      <p:sp>
        <p:nvSpPr>
          <p:cNvPr id="3" name="Rectangle 2"/>
          <p:cNvSpPr/>
          <p:nvPr/>
        </p:nvSpPr>
        <p:spPr>
          <a:xfrm>
            <a:off x="5181600" y="-76200"/>
            <a:ext cx="1157689" cy="1477328"/>
          </a:xfrm>
          <a:prstGeom prst="rect">
            <a:avLst/>
          </a:prstGeom>
        </p:spPr>
        <p:txBody>
          <a:bodyPr wrap="none">
            <a:spAutoFit/>
          </a:bodyPr>
          <a:lstStyle/>
          <a:p>
            <a:r>
              <a:rPr lang="en-US" sz="9000" dirty="0">
                <a:solidFill>
                  <a:schemeClr val="accent2">
                    <a:lumMod val="75000"/>
                  </a:schemeClr>
                </a:solidFill>
                <a:latin typeface="Yanone Kaffeesatz Bold" pitchFamily="2" charset="0"/>
                <a:cs typeface="Aharoni" pitchFamily="2" charset="-79"/>
                <a:sym typeface="Wingdings" pitchFamily="2" charset="2"/>
              </a:rPr>
              <a:t></a:t>
            </a:r>
            <a:endParaRPr lang="en-US" sz="9000" dirty="0"/>
          </a:p>
        </p:txBody>
      </p:sp>
    </p:spTree>
    <p:extLst>
      <p:ext uri="{BB962C8B-B14F-4D97-AF65-F5344CB8AC3E}">
        <p14:creationId xmlns:p14="http://schemas.microsoft.com/office/powerpoint/2010/main" val="312849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Progressive Enhancement</a:t>
            </a:r>
            <a:endParaRPr lang="en-US" sz="8000" dirty="0">
              <a:solidFill>
                <a:schemeClr val="tx2">
                  <a:lumMod val="60000"/>
                  <a:lumOff val="40000"/>
                </a:schemeClr>
              </a:solidFill>
              <a:latin typeface="Yanone Kaffeesatz Bold" pitchFamily="2" charset="0"/>
              <a:cs typeface="Aharoni" pitchFamily="2" charset="-79"/>
            </a:endParaRPr>
          </a:p>
        </p:txBody>
      </p:sp>
      <p:sp>
        <p:nvSpPr>
          <p:cNvPr id="4" name="Rectangle 3"/>
          <p:cNvSpPr/>
          <p:nvPr/>
        </p:nvSpPr>
        <p:spPr>
          <a:xfrm>
            <a:off x="1143000" y="1371599"/>
            <a:ext cx="1981200" cy="707886"/>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Long Polling</a:t>
            </a:r>
          </a:p>
        </p:txBody>
      </p:sp>
      <p:pic>
        <p:nvPicPr>
          <p:cNvPr id="2050" name="Picture 2" descr="C:\Users\ahmed.alani\Desktop\Work\Talks\SignalR-Intro\greenChe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10" y="1219200"/>
            <a:ext cx="922990" cy="922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ahmed.alani\Desktop\Work\Talks\SignalR-Intro\greenChe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10" y="2438400"/>
            <a:ext cx="922990" cy="922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hmed.alani\Desktop\Work\Talks\SignalR-Intro\greenChe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10" y="3581400"/>
            <a:ext cx="922990" cy="9229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hmed.alani\Desktop\Work\Talks\SignalR-Intro\greenChe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00600"/>
            <a:ext cx="922990" cy="922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143000" y="2545952"/>
            <a:ext cx="2438400" cy="707886"/>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Forever Frame</a:t>
            </a:r>
          </a:p>
        </p:txBody>
      </p:sp>
      <p:sp>
        <p:nvSpPr>
          <p:cNvPr id="12" name="Rectangle 11"/>
          <p:cNvSpPr/>
          <p:nvPr/>
        </p:nvSpPr>
        <p:spPr>
          <a:xfrm>
            <a:off x="1143000" y="3688952"/>
            <a:ext cx="3048000" cy="707886"/>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Server-Sent Events</a:t>
            </a:r>
          </a:p>
        </p:txBody>
      </p:sp>
      <p:sp>
        <p:nvSpPr>
          <p:cNvPr id="13" name="Rectangle 12"/>
          <p:cNvSpPr/>
          <p:nvPr/>
        </p:nvSpPr>
        <p:spPr>
          <a:xfrm>
            <a:off x="1143000" y="4957366"/>
            <a:ext cx="2438400" cy="707886"/>
          </a:xfrm>
          <a:prstGeom prst="rect">
            <a:avLst/>
          </a:prstGeom>
        </p:spPr>
        <p:txBody>
          <a:bodyPr wrap="square">
            <a:spAutoFit/>
          </a:bodyPr>
          <a:lstStyle/>
          <a:p>
            <a:r>
              <a:rPr lang="en-US" sz="4000" dirty="0" err="1" smtClean="0">
                <a:solidFill>
                  <a:schemeClr val="tx1">
                    <a:lumMod val="65000"/>
                    <a:lumOff val="35000"/>
                  </a:schemeClr>
                </a:solidFill>
                <a:latin typeface="Yanone Kaffeesatz Bold" pitchFamily="2" charset="0"/>
              </a:rPr>
              <a:t>WebSocket</a:t>
            </a:r>
            <a:endParaRPr lang="en-US" sz="4000" dirty="0" smtClean="0">
              <a:solidFill>
                <a:schemeClr val="tx1">
                  <a:lumMod val="65000"/>
                  <a:lumOff val="35000"/>
                </a:schemeClr>
              </a:solidFill>
              <a:latin typeface="Yanone Kaffeesatz Bold" pitchFamily="2"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872829872"/>
              </p:ext>
            </p:extLst>
          </p:nvPr>
        </p:nvGraphicFramePr>
        <p:xfrm>
          <a:off x="4800600" y="2264110"/>
          <a:ext cx="3810000" cy="2194560"/>
        </p:xfrm>
        <a:graphic>
          <a:graphicData uri="http://schemas.openxmlformats.org/drawingml/2006/table">
            <a:tbl>
              <a:tblPr/>
              <a:tblGrid>
                <a:gridCol w="1905000"/>
                <a:gridCol w="1905000"/>
              </a:tblGrid>
              <a:tr h="365760">
                <a:tc>
                  <a:txBody>
                    <a:bodyPr/>
                    <a:lstStyle/>
                    <a:p>
                      <a:pPr algn="ctr"/>
                      <a:r>
                        <a:rPr lang="en-US" dirty="0">
                          <a:effectLst/>
                        </a:rPr>
                        <a:t>Browser</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Supported</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2F2F2"/>
                    </a:solidFill>
                  </a:tcPr>
                </a:tc>
              </a:tr>
              <a:tr h="293344">
                <a:tc>
                  <a:txBody>
                    <a:bodyPr/>
                    <a:lstStyle/>
                    <a:p>
                      <a:r>
                        <a:rPr lang="en-US" u="none" strike="noStrike">
                          <a:solidFill>
                            <a:srgbClr val="0B0080"/>
                          </a:solidFill>
                          <a:effectLst/>
                          <a:hlinkClick r:id="rId4" tooltip="Internet Explorer"/>
                        </a:rPr>
                        <a:t>Internet Explorer</a:t>
                      </a:r>
                      <a:endParaRPr lang="en-US">
                        <a:effectLst/>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US">
                          <a:solidFill>
                            <a:srgbClr val="000000"/>
                          </a:solidFill>
                          <a:effectLst/>
                        </a:rPr>
                        <a:t>No</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9090"/>
                    </a:solidFill>
                  </a:tcPr>
                </a:tc>
              </a:tr>
              <a:tr h="293344">
                <a:tc>
                  <a:txBody>
                    <a:bodyPr/>
                    <a:lstStyle/>
                    <a:p>
                      <a:r>
                        <a:rPr lang="en-US" u="none" strike="noStrike">
                          <a:solidFill>
                            <a:srgbClr val="0B0080"/>
                          </a:solidFill>
                          <a:effectLst/>
                          <a:hlinkClick r:id="rId5" tooltip="Mozilla Firefox"/>
                        </a:rPr>
                        <a:t>Mozilla Firefox</a:t>
                      </a:r>
                      <a:endParaRPr lang="en-US">
                        <a:effectLst/>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US">
                          <a:solidFill>
                            <a:srgbClr val="000000"/>
                          </a:solidFill>
                          <a:effectLst/>
                        </a:rPr>
                        <a:t>Yes</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90FF90"/>
                    </a:solidFill>
                  </a:tcPr>
                </a:tc>
              </a:tr>
              <a:tr h="293344">
                <a:tc>
                  <a:txBody>
                    <a:bodyPr/>
                    <a:lstStyle/>
                    <a:p>
                      <a:r>
                        <a:rPr lang="en-US" u="none" strike="noStrike">
                          <a:solidFill>
                            <a:srgbClr val="0B0080"/>
                          </a:solidFill>
                          <a:effectLst/>
                          <a:hlinkClick r:id="rId6" tooltip="Google Chrome"/>
                        </a:rPr>
                        <a:t>Google Chrome</a:t>
                      </a:r>
                      <a:endParaRPr lang="en-US">
                        <a:effectLst/>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US">
                          <a:solidFill>
                            <a:srgbClr val="000000"/>
                          </a:solidFill>
                          <a:effectLst/>
                        </a:rPr>
                        <a:t>Yes</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90FF90"/>
                    </a:solidFill>
                  </a:tcPr>
                </a:tc>
              </a:tr>
              <a:tr h="293344">
                <a:tc>
                  <a:txBody>
                    <a:bodyPr/>
                    <a:lstStyle/>
                    <a:p>
                      <a:r>
                        <a:rPr lang="en-US" u="none" strike="noStrike">
                          <a:solidFill>
                            <a:srgbClr val="0B0080"/>
                          </a:solidFill>
                          <a:effectLst/>
                          <a:hlinkClick r:id="rId7" tooltip="Opera (web browser)"/>
                        </a:rPr>
                        <a:t>Opera</a:t>
                      </a:r>
                      <a:endParaRPr lang="en-US">
                        <a:effectLst/>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US">
                          <a:solidFill>
                            <a:srgbClr val="000000"/>
                          </a:solidFill>
                          <a:effectLst/>
                        </a:rPr>
                        <a:t>Yes</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90FF90"/>
                    </a:solidFill>
                  </a:tcPr>
                </a:tc>
              </a:tr>
              <a:tr h="293344">
                <a:tc>
                  <a:txBody>
                    <a:bodyPr/>
                    <a:lstStyle/>
                    <a:p>
                      <a:r>
                        <a:rPr lang="en-US" u="none" strike="noStrike" dirty="0">
                          <a:solidFill>
                            <a:srgbClr val="0B0080"/>
                          </a:solidFill>
                          <a:effectLst/>
                          <a:hlinkClick r:id="rId8" tooltip="Safari (web browser)"/>
                        </a:rPr>
                        <a:t>Safari</a:t>
                      </a:r>
                      <a:endParaRPr lang="en-US" dirty="0">
                        <a:effectLst/>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US" dirty="0">
                          <a:solidFill>
                            <a:srgbClr val="000000"/>
                          </a:solidFill>
                          <a:effectLst/>
                        </a:rPr>
                        <a:t>Yes</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90FF90"/>
                    </a:solidFill>
                  </a:tcPr>
                </a:tc>
              </a:tr>
            </a:tbl>
          </a:graphicData>
        </a:graphic>
      </p:graphicFrame>
    </p:spTree>
    <p:extLst>
      <p:ext uri="{BB962C8B-B14F-4D97-AF65-F5344CB8AC3E}">
        <p14:creationId xmlns:p14="http://schemas.microsoft.com/office/powerpoint/2010/main" val="2356510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HOW DO YOU MANAGE THESE?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4276739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SignalR</a:t>
            </a:r>
            <a:r>
              <a:rPr lang="en-US" sz="8000" dirty="0" smtClean="0">
                <a:solidFill>
                  <a:schemeClr val="tx2">
                    <a:lumMod val="60000"/>
                    <a:lumOff val="40000"/>
                  </a:schemeClr>
                </a:solidFill>
                <a:latin typeface="Yanone Kaffeesatz Bold" pitchFamily="2" charset="0"/>
                <a:cs typeface="Aharoni" pitchFamily="2" charset="-79"/>
              </a:rPr>
              <a:t> </a:t>
            </a:r>
            <a:r>
              <a:rPr lang="en-US" sz="8000" dirty="0" smtClean="0">
                <a:solidFill>
                  <a:srgbClr val="00B050"/>
                </a:solidFill>
                <a:latin typeface="Yanone Kaffeesatz Bold" pitchFamily="2" charset="0"/>
                <a:cs typeface="Aharoni" pitchFamily="2" charset="-79"/>
                <a:sym typeface="Wingdings" pitchFamily="2" charset="2"/>
              </a:rPr>
              <a:t></a:t>
            </a:r>
            <a:endParaRPr lang="en-US" sz="8000" dirty="0">
              <a:solidFill>
                <a:srgbClr val="00B050"/>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000" dirty="0">
                <a:solidFill>
                  <a:schemeClr val="tx1">
                    <a:lumMod val="65000"/>
                    <a:lumOff val="35000"/>
                  </a:schemeClr>
                </a:solidFill>
                <a:latin typeface="Yanone Kaffeesatz Bold" pitchFamily="2" charset="0"/>
              </a:rPr>
              <a:t>Abstraction around a </a:t>
            </a:r>
            <a:r>
              <a:rPr lang="en-US" sz="4000" dirty="0">
                <a:solidFill>
                  <a:schemeClr val="accent2">
                    <a:lumMod val="75000"/>
                  </a:schemeClr>
                </a:solidFill>
                <a:latin typeface="Yanone Kaffeesatz Bold" pitchFamily="2" charset="0"/>
              </a:rPr>
              <a:t>persistent</a:t>
            </a:r>
            <a:r>
              <a:rPr lang="en-US" sz="4000" dirty="0">
                <a:solidFill>
                  <a:schemeClr val="tx1">
                    <a:lumMod val="50000"/>
                    <a:lumOff val="50000"/>
                  </a:schemeClr>
                </a:solidFill>
                <a:latin typeface="Yanone Kaffeesatz Bold" pitchFamily="2" charset="0"/>
              </a:rPr>
              <a:t> </a:t>
            </a:r>
            <a:r>
              <a:rPr lang="en-US" sz="4000" dirty="0" smtClean="0">
                <a:solidFill>
                  <a:schemeClr val="tx1">
                    <a:lumMod val="65000"/>
                    <a:lumOff val="35000"/>
                  </a:schemeClr>
                </a:solidFill>
                <a:latin typeface="Yanone Kaffeesatz Bold" pitchFamily="2" charset="0"/>
              </a:rPr>
              <a:t>connection</a:t>
            </a:r>
            <a:r>
              <a:rPr lang="en-US" sz="4000" dirty="0">
                <a:solidFill>
                  <a:schemeClr val="tx1">
                    <a:lumMod val="50000"/>
                    <a:lumOff val="50000"/>
                  </a:schemeClr>
                </a:solidFill>
                <a:latin typeface="Yanone Kaffeesatz Bold" pitchFamily="2" charset="0"/>
              </a:rPr>
              <a:t/>
            </a:r>
            <a:br>
              <a:rPr lang="en-US" sz="4000" dirty="0">
                <a:solidFill>
                  <a:schemeClr val="tx1">
                    <a:lumMod val="50000"/>
                    <a:lumOff val="50000"/>
                  </a:schemeClr>
                </a:solidFill>
                <a:latin typeface="Yanone Kaffeesatz Bold" pitchFamily="2" charset="0"/>
              </a:rPr>
            </a:br>
            <a:endParaRPr lang="en-US" sz="4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r>
              <a:rPr lang="en-US" sz="4000" dirty="0" smtClean="0">
                <a:solidFill>
                  <a:schemeClr val="tx1">
                    <a:lumMod val="65000"/>
                    <a:lumOff val="35000"/>
                  </a:schemeClr>
                </a:solidFill>
                <a:latin typeface="Yanone Kaffeesatz Bold" pitchFamily="2" charset="0"/>
              </a:rPr>
              <a:t>Chooses best communication transport for server + client (</a:t>
            </a:r>
            <a:r>
              <a:rPr lang="en-US" sz="4000" dirty="0" err="1" smtClean="0">
                <a:solidFill>
                  <a:schemeClr val="tx1">
                    <a:lumMod val="65000"/>
                    <a:lumOff val="35000"/>
                  </a:schemeClr>
                </a:solidFill>
                <a:latin typeface="Yanone Kaffeesatz Bold" pitchFamily="2" charset="0"/>
              </a:rPr>
              <a:t>WebSocket</a:t>
            </a:r>
            <a:r>
              <a:rPr lang="en-US" sz="4000" dirty="0" smtClean="0">
                <a:solidFill>
                  <a:schemeClr val="tx1">
                    <a:lumMod val="65000"/>
                    <a:lumOff val="35000"/>
                  </a:schemeClr>
                </a:solidFill>
                <a:latin typeface="Yanone Kaffeesatz Bold" pitchFamily="2" charset="0"/>
              </a:rPr>
              <a:t>, SSE, Long Polling, etc.) </a:t>
            </a:r>
            <a:br>
              <a:rPr lang="en-US" sz="4000" dirty="0" smtClean="0">
                <a:solidFill>
                  <a:schemeClr val="tx1">
                    <a:lumMod val="65000"/>
                    <a:lumOff val="35000"/>
                  </a:schemeClr>
                </a:solidFill>
                <a:latin typeface="Yanone Kaffeesatz Bold" pitchFamily="2" charset="0"/>
              </a:rPr>
            </a:br>
            <a:endParaRPr lang="en-US" sz="40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000" dirty="0" smtClean="0">
                <a:solidFill>
                  <a:schemeClr val="tx1">
                    <a:lumMod val="65000"/>
                    <a:lumOff val="35000"/>
                  </a:schemeClr>
                </a:solidFill>
                <a:latin typeface="Yanone Kaffeesatz Bold" pitchFamily="2" charset="0"/>
              </a:rPr>
              <a:t>Takes care of the annoying stuff  (message </a:t>
            </a:r>
            <a:r>
              <a:rPr lang="en-US" sz="4000" dirty="0" smtClean="0">
                <a:solidFill>
                  <a:schemeClr val="tx1">
                    <a:lumMod val="65000"/>
                    <a:lumOff val="35000"/>
                  </a:schemeClr>
                </a:solidFill>
                <a:latin typeface="Yanone Kaffeesatz Bold" pitchFamily="2" charset="0"/>
              </a:rPr>
              <a:t>bus, routing</a:t>
            </a:r>
            <a:r>
              <a:rPr lang="en-US" sz="4000" dirty="0" smtClean="0">
                <a:solidFill>
                  <a:schemeClr val="tx1">
                    <a:lumMod val="65000"/>
                    <a:lumOff val="35000"/>
                  </a:schemeClr>
                </a:solidFill>
                <a:latin typeface="Yanone Kaffeesatz Bold" pitchFamily="2" charset="0"/>
              </a:rPr>
              <a:t>, framing, buffering, keep-</a:t>
            </a:r>
            <a:r>
              <a:rPr lang="en-US" sz="4000" dirty="0" err="1" smtClean="0">
                <a:solidFill>
                  <a:schemeClr val="tx1">
                    <a:lumMod val="65000"/>
                    <a:lumOff val="35000"/>
                  </a:schemeClr>
                </a:solidFill>
                <a:latin typeface="Yanone Kaffeesatz Bold" pitchFamily="2" charset="0"/>
              </a:rPr>
              <a:t>alives</a:t>
            </a:r>
            <a:r>
              <a:rPr lang="en-US" sz="4000" dirty="0" smtClean="0">
                <a:solidFill>
                  <a:schemeClr val="tx1">
                    <a:lumMod val="65000"/>
                    <a:lumOff val="35000"/>
                  </a:schemeClr>
                </a:solidFill>
                <a:latin typeface="Yanone Kaffeesatz Bold" pitchFamily="2" charset="0"/>
              </a:rPr>
              <a:t>, timeouts, graceful disconnects, …)</a:t>
            </a:r>
            <a:br>
              <a:rPr lang="en-US" sz="4000" dirty="0" smtClean="0">
                <a:solidFill>
                  <a:schemeClr val="tx1">
                    <a:lumMod val="65000"/>
                    <a:lumOff val="35000"/>
                  </a:schemeClr>
                </a:solidFill>
                <a:latin typeface="Yanone Kaffeesatz Bold" pitchFamily="2" charset="0"/>
              </a:rPr>
            </a:br>
            <a:endParaRPr lang="en-US" sz="40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138055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BUILD YOUR APP</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274090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Polling  Chat w/ </a:t>
            </a:r>
            <a:r>
              <a:rPr lang="en-US" sz="9000" dirty="0" err="1" smtClean="0">
                <a:solidFill>
                  <a:schemeClr val="accent2">
                    <a:lumMod val="75000"/>
                  </a:schemeClr>
                </a:solidFill>
                <a:latin typeface="Yanone Kaffeesatz Bold" pitchFamily="2" charset="0"/>
                <a:cs typeface="Aharoni" pitchFamily="2" charset="-79"/>
              </a:rPr>
              <a:t>SignalR</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229701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971800"/>
            <a:ext cx="8382000" cy="1470025"/>
          </a:xfrm>
          <a:ln>
            <a:noFill/>
          </a:ln>
        </p:spPr>
        <p:txBody>
          <a:bodyPr>
            <a:noAutofit/>
          </a:bodyPr>
          <a:lstStyle/>
          <a:p>
            <a:r>
              <a:rPr lang="en-US" sz="1200" dirty="0"/>
              <a:t>Typically with .NET </a:t>
            </a:r>
            <a:r>
              <a:rPr lang="en-US" sz="1200" dirty="0" err="1"/>
              <a:t>ihttphandler</a:t>
            </a:r>
            <a:r>
              <a:rPr lang="en-US" sz="1200" dirty="0"/>
              <a:t> this would hold onto a request thread, wouldn’t scale beyond 20-30 threads</a:t>
            </a:r>
            <a:br>
              <a:rPr lang="en-US" sz="1200" dirty="0"/>
            </a:br>
            <a:r>
              <a:rPr lang="en-US" sz="1200" dirty="0"/>
              <a:t>Last 5 years.  </a:t>
            </a:r>
            <a:br>
              <a:rPr lang="en-US" sz="1200" dirty="0"/>
            </a:br>
            <a:r>
              <a:rPr lang="en-US" sz="1200" dirty="0"/>
              <a:t>How asp.net uses threads -&gt; </a:t>
            </a:r>
            <a:br>
              <a:rPr lang="en-US" sz="1200" dirty="0"/>
            </a:br>
            <a:r>
              <a:rPr lang="en-US" sz="1200" dirty="0"/>
              <a:t>	when app starts up it uses the .NET </a:t>
            </a:r>
            <a:r>
              <a:rPr lang="en-US" sz="1200" dirty="0" err="1"/>
              <a:t>threadpool</a:t>
            </a:r>
            <a:r>
              <a:rPr lang="en-US" sz="1200" dirty="0"/>
              <a:t> (CLR </a:t>
            </a:r>
            <a:r>
              <a:rPr lang="en-US" sz="1200" dirty="0" err="1"/>
              <a:t>Threadpool</a:t>
            </a:r>
            <a:r>
              <a:rPr lang="en-US" sz="1200" dirty="0"/>
              <a:t>), allocated when app starts up.</a:t>
            </a:r>
            <a:br>
              <a:rPr lang="en-US" sz="1200" dirty="0"/>
            </a:br>
            <a:r>
              <a:rPr lang="en-US" sz="1200" dirty="0"/>
              <a:t>	request thread comes in from IIS -&gt; handed off to your app, your app uses </a:t>
            </a:r>
            <a:r>
              <a:rPr lang="en-US" sz="1200" dirty="0" err="1"/>
              <a:t>threadpool</a:t>
            </a:r>
            <a:r>
              <a:rPr lang="en-US" sz="1200" dirty="0"/>
              <a:t> thread and is assigned to that request</a:t>
            </a:r>
            <a:br>
              <a:rPr lang="en-US" sz="1200" dirty="0"/>
            </a:br>
            <a:r>
              <a:rPr lang="en-US" sz="1200" dirty="0"/>
              <a:t>		this is modeled off of quick request/response, not good for persistent connection</a:t>
            </a:r>
            <a:br>
              <a:rPr lang="en-US" sz="1200" dirty="0"/>
            </a:br>
            <a:r>
              <a:rPr lang="en-US" sz="1200" dirty="0"/>
              <a:t>	Prior to .NET 4, default # of threads is low as hell (10 per </a:t>
            </a:r>
            <a:r>
              <a:rPr lang="en-US" sz="1200" dirty="0" err="1"/>
              <a:t>cpu</a:t>
            </a:r>
            <a:r>
              <a:rPr lang="en-US" sz="1200" dirty="0"/>
              <a:t>). </a:t>
            </a:r>
            <a:br>
              <a:rPr lang="en-US" sz="1200" dirty="0"/>
            </a:br>
            <a:r>
              <a:rPr lang="en-US" sz="1200" dirty="0"/>
              <a:t>	this is good for throughput and avoid thrashing with your CPU…not holding a long connection open</a:t>
            </a:r>
            <a:br>
              <a:rPr lang="en-US" sz="1200" dirty="0"/>
            </a:br>
            <a:r>
              <a:rPr lang="en-US" sz="1200" dirty="0"/>
              <a:t/>
            </a:r>
            <a:br>
              <a:rPr lang="en-US" sz="1200" dirty="0"/>
            </a:br>
            <a:r>
              <a:rPr lang="en-US" sz="1200" dirty="0"/>
              <a:t>	in .NET 4, limits increased on # of threads per </a:t>
            </a:r>
            <a:r>
              <a:rPr lang="en-US" sz="1200" dirty="0" err="1"/>
              <a:t>cpu</a:t>
            </a:r>
            <a:r>
              <a:rPr lang="en-US" sz="1200" dirty="0"/>
              <a:t/>
            </a:r>
            <a:br>
              <a:rPr lang="en-US" sz="1200" dirty="0"/>
            </a:br>
            <a:r>
              <a:rPr lang="en-US" sz="1200" dirty="0"/>
              <a:t>	</a:t>
            </a:r>
            <a:r>
              <a:rPr lang="en-US" sz="1200" dirty="0" err="1"/>
              <a:t>IAsyncHttpHandler</a:t>
            </a:r>
            <a:r>
              <a:rPr lang="en-US" sz="1200" dirty="0"/>
              <a:t>, keeps a request open and dissolve thread associated with request until work needs to happen with request.</a:t>
            </a:r>
            <a:br>
              <a:rPr lang="en-US" sz="1200" dirty="0"/>
            </a:br>
            <a:r>
              <a:rPr lang="en-US" sz="1200" dirty="0"/>
              <a:t>	</a:t>
            </a:r>
            <a:r>
              <a:rPr lang="en-US" sz="1200" dirty="0" err="1"/>
              <a:t>Async</a:t>
            </a:r>
            <a:r>
              <a:rPr lang="en-US" sz="1200" dirty="0"/>
              <a:t> Programming Model easy to understand, but it gets difficult:</a:t>
            </a:r>
            <a:br>
              <a:rPr lang="en-US" sz="1200" dirty="0"/>
            </a:br>
            <a:r>
              <a:rPr lang="en-US" sz="1200" dirty="0"/>
              <a:t>		- Difficult to do multiple sets of work</a:t>
            </a:r>
            <a:br>
              <a:rPr lang="en-US" sz="1200" dirty="0"/>
            </a:br>
            <a:r>
              <a:rPr lang="en-US" sz="1200" dirty="0"/>
              <a:t>		- or loops of work</a:t>
            </a:r>
            <a:br>
              <a:rPr lang="en-US" sz="1200" dirty="0"/>
            </a:br>
            <a:r>
              <a:rPr lang="en-US" sz="1200" dirty="0"/>
              <a:t>		so it was not easy to do this and there is a lot of infrastructure work to take care of doing this</a:t>
            </a:r>
            <a:br>
              <a:rPr lang="en-US" sz="1200" dirty="0"/>
            </a:br>
            <a:r>
              <a:rPr lang="en-US" sz="1200" dirty="0"/>
              <a:t>	Introduction of TPL made this above work easier, so it led to this library</a:t>
            </a:r>
            <a:br>
              <a:rPr lang="en-US" sz="1200" dirty="0"/>
            </a:br>
            <a:r>
              <a:rPr lang="en-US" sz="1200" dirty="0"/>
              <a:t>	Rather than dealing with </a:t>
            </a:r>
            <a:r>
              <a:rPr lang="en-US" sz="1200" dirty="0" err="1"/>
              <a:t>IasyncResult</a:t>
            </a:r>
            <a:r>
              <a:rPr lang="en-US" sz="1200" dirty="0"/>
              <a:t> and method pairs, we deal with tasks.</a:t>
            </a:r>
            <a:br>
              <a:rPr lang="en-US" sz="1200" dirty="0"/>
            </a:br>
            <a:r>
              <a:rPr lang="en-US" sz="1200" dirty="0"/>
              <a:t>	</a:t>
            </a:r>
            <a:br>
              <a:rPr lang="en-US" sz="1200" dirty="0"/>
            </a:br>
            <a:r>
              <a:rPr lang="en-US" sz="1200" dirty="0"/>
              <a:t>	</a:t>
            </a:r>
            <a:br>
              <a:rPr lang="en-US" sz="1200" dirty="0"/>
            </a:br>
            <a:r>
              <a:rPr lang="en-US" sz="1200" dirty="0"/>
              <a:t>	</a:t>
            </a:r>
          </a:p>
        </p:txBody>
      </p:sp>
      <p:sp>
        <p:nvSpPr>
          <p:cNvPr id="3" name="Title 1"/>
          <p:cNvSpPr txBox="1">
            <a:spLocks/>
          </p:cNvSpPr>
          <p:nvPr/>
        </p:nvSpPr>
        <p:spPr>
          <a:xfrm>
            <a:off x="353860" y="381000"/>
            <a:ext cx="8382000" cy="1470025"/>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000" dirty="0" smtClean="0">
                <a:solidFill>
                  <a:schemeClr val="accent2">
                    <a:lumMod val="75000"/>
                  </a:schemeClr>
                </a:solidFill>
                <a:latin typeface="Yanone Kaffeesatz Bold" pitchFamily="2" charset="0"/>
                <a:cs typeface="Aharoni" pitchFamily="2" charset="-79"/>
              </a:rPr>
              <a:t>Why wasn’t this popular before?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696470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One ASP.NET</a:t>
            </a:r>
            <a:endParaRPr lang="en-US" sz="8000" dirty="0">
              <a:solidFill>
                <a:schemeClr val="tx2">
                  <a:lumMod val="60000"/>
                  <a:lumOff val="40000"/>
                </a:schemeClr>
              </a:solidFill>
              <a:latin typeface="Yanone Kaffeesatz Bold" pitchFamily="2" charset="0"/>
              <a:cs typeface="Aharoni" pitchFamily="2" charset="-79"/>
            </a:endParaRPr>
          </a:p>
        </p:txBody>
      </p:sp>
      <p:sp>
        <p:nvSpPr>
          <p:cNvPr id="4" name="Subtitle 3"/>
          <p:cNvSpPr>
            <a:spLocks noGrp="1"/>
          </p:cNvSpPr>
          <p:nvPr>
            <p:ph type="subTitle" idx="1"/>
          </p:nvPr>
        </p:nvSpPr>
        <p:spPr/>
        <p:txBody>
          <a:bodyPr/>
          <a:lstStyle/>
          <a:p>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24147"/>
            <a:ext cx="8115300" cy="474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685800" y="5562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500" dirty="0" smtClean="0"/>
              <a:t>“</a:t>
            </a:r>
            <a:r>
              <a:rPr lang="en-US" sz="1500" dirty="0" err="1" smtClean="0"/>
              <a:t>SignalR</a:t>
            </a:r>
            <a:r>
              <a:rPr lang="en-US" sz="1500" dirty="0" smtClean="0"/>
              <a:t> and Web Sockets” – Scott </a:t>
            </a:r>
            <a:r>
              <a:rPr lang="en-US" sz="1500" dirty="0" err="1" smtClean="0"/>
              <a:t>Hanselman</a:t>
            </a:r>
            <a:r>
              <a:rPr lang="en-US" sz="1500" dirty="0" smtClean="0"/>
              <a:t> (</a:t>
            </a:r>
            <a:r>
              <a:rPr lang="en-US" sz="1500" dirty="0" smtClean="0">
                <a:hlinkClick r:id="rId4"/>
              </a:rPr>
              <a:t>http://www.asp.net/vnext/overview/videos/signalr-and-web-sockets</a:t>
            </a:r>
            <a:r>
              <a:rPr lang="en-US" sz="1500" dirty="0" smtClean="0"/>
              <a:t>)</a:t>
            </a:r>
            <a:endParaRPr lang="en-US" sz="1500" dirty="0"/>
          </a:p>
        </p:txBody>
      </p:sp>
    </p:spTree>
    <p:extLst>
      <p:ext uri="{BB962C8B-B14F-4D97-AF65-F5344CB8AC3E}">
        <p14:creationId xmlns:p14="http://schemas.microsoft.com/office/powerpoint/2010/main" val="4196917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Roadmap</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Version</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Roadmap</a:t>
            </a:r>
          </a:p>
          <a:p>
            <a:pPr marL="857250" indent="-857250" algn="l">
              <a:buFont typeface="Arial" pitchFamily="34" charset="0"/>
              <a:buChar char="•"/>
            </a:pPr>
            <a:endParaRPr lang="en-US" sz="4800" dirty="0" smtClean="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4233719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THANKS </a:t>
            </a:r>
            <a:r>
              <a:rPr lang="en-US" sz="15000" dirty="0" smtClean="0">
                <a:solidFill>
                  <a:srgbClr val="F0F2EB"/>
                </a:solidFill>
                <a:latin typeface="Yanone Kaffeesatz Bold" pitchFamily="2" charset="0"/>
                <a:cs typeface="Aharoni" pitchFamily="2" charset="-79"/>
                <a:sym typeface="Wingdings" pitchFamily="2" charset="2"/>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72557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3000" dirty="0" smtClean="0">
                <a:solidFill>
                  <a:srgbClr val="F0F2EB"/>
                </a:solidFill>
                <a:latin typeface="Yanone Kaffeesatz Bold" pitchFamily="2" charset="0"/>
                <a:cs typeface="Aharoni" pitchFamily="2" charset="-79"/>
              </a:rPr>
              <a:t>WHY DO WE CARE?</a:t>
            </a:r>
            <a:endParaRPr lang="en-US" sz="13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60055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a:t>
            </a:r>
            <a:r>
              <a:rPr lang="en-US" sz="9000" dirty="0" err="1" smtClean="0">
                <a:solidFill>
                  <a:schemeClr val="accent2">
                    <a:lumMod val="75000"/>
                  </a:schemeClr>
                </a:solidFill>
                <a:latin typeface="Yanone Kaffeesatz Bold" pitchFamily="2" charset="0"/>
                <a:cs typeface="Aharoni" pitchFamily="2" charset="-79"/>
              </a:rPr>
              <a:t>SignalR</a:t>
            </a:r>
            <a:r>
              <a:rPr lang="en-US" sz="9000" dirty="0" smtClean="0">
                <a:solidFill>
                  <a:schemeClr val="accent2">
                    <a:lumMod val="75000"/>
                  </a:schemeClr>
                </a:solidFill>
                <a:latin typeface="Yanone Kaffeesatz Bold" pitchFamily="2" charset="0"/>
                <a:cs typeface="Aharoni" pitchFamily="2" charset="-79"/>
              </a:rPr>
              <a:t> stock ticker</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576341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14" y="1371600"/>
            <a:ext cx="875143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C:\Users\ahmed.alani\Desktop\Work\Presentation\fbli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50199">
            <a:off x="6726673" y="2298699"/>
            <a:ext cx="1809750" cy="16510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2590800" y="1676400"/>
            <a:ext cx="3200400" cy="12192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500" dirty="0" smtClean="0">
                <a:solidFill>
                  <a:srgbClr val="FF0000"/>
                </a:solidFill>
                <a:latin typeface="Yanone Kaffeesatz Bold" pitchFamily="2" charset="0"/>
                <a:cs typeface="Aharoni" pitchFamily="2" charset="-79"/>
              </a:rPr>
              <a:t>Headphone jack on the bottom</a:t>
            </a:r>
            <a:endParaRPr lang="en-US" sz="3500" dirty="0">
              <a:solidFill>
                <a:srgbClr val="FF0000"/>
              </a:solidFill>
              <a:latin typeface="Yanone Kaffeesatz Bold" pitchFamily="2" charset="0"/>
              <a:cs typeface="Aharoni" pitchFamily="2" charset="-79"/>
            </a:endParaRPr>
          </a:p>
        </p:txBody>
      </p:sp>
      <p:cxnSp>
        <p:nvCxnSpPr>
          <p:cNvPr id="8" name="Straight Arrow Connector 7"/>
          <p:cNvCxnSpPr/>
          <p:nvPr/>
        </p:nvCxnSpPr>
        <p:spPr>
          <a:xfrm>
            <a:off x="4038600" y="2743200"/>
            <a:ext cx="4572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29" name="Picture 5" descr="C:\Users\ahmed.alani\Desktop\Work\Presentation\farmvil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931568">
            <a:off x="438382" y="807112"/>
            <a:ext cx="5457912" cy="41769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204559">
            <a:off x="821893" y="918364"/>
            <a:ext cx="7055000" cy="461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03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76200"/>
            <a:ext cx="8839200" cy="6629400"/>
          </a:xfrm>
        </p:spPr>
        <p:txBody>
          <a:bodyPr>
            <a:normAutofit/>
          </a:bodyPr>
          <a:lstStyle/>
          <a:p>
            <a:pPr algn="l"/>
            <a:r>
              <a:rPr lang="en-US" dirty="0" smtClean="0">
                <a:solidFill>
                  <a:schemeClr val="bg1">
                    <a:lumMod val="85000"/>
                  </a:schemeClr>
                </a:solidFill>
                <a:latin typeface="Yanone Kaffeesatz Bold" pitchFamily="2" charset="0"/>
              </a:rPr>
              <a:t>POLL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p>
        </p:txBody>
      </p:sp>
      <p:sp>
        <p:nvSpPr>
          <p:cNvPr id="3" name="Title 1"/>
          <p:cNvSpPr txBox="1">
            <a:spLocks/>
          </p:cNvSpPr>
          <p:nvPr/>
        </p:nvSpPr>
        <p:spPr>
          <a:xfrm>
            <a:off x="381000" y="2667000"/>
            <a:ext cx="8382000" cy="1470025"/>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000" dirty="0" smtClean="0">
                <a:solidFill>
                  <a:schemeClr val="tx1">
                    <a:lumMod val="65000"/>
                    <a:lumOff val="35000"/>
                  </a:schemeClr>
                </a:solidFill>
                <a:latin typeface="Yanone Kaffeesatz Bold" pitchFamily="2" charset="0"/>
                <a:cs typeface="Aharoni" pitchFamily="2" charset="-79"/>
              </a:rPr>
              <a:t>Who cares?  I can POLL!</a:t>
            </a:r>
            <a:endParaRPr lang="en-US" sz="15000" dirty="0">
              <a:solidFill>
                <a:schemeClr val="tx1">
                  <a:lumMod val="65000"/>
                  <a:lumOff val="35000"/>
                </a:schemeClr>
              </a:solidFill>
              <a:latin typeface="Yanone Kaffeesatz Bold" pitchFamily="2" charset="0"/>
              <a:cs typeface="Aharoni" pitchFamily="2" charset="-79"/>
            </a:endParaRPr>
          </a:p>
        </p:txBody>
      </p:sp>
    </p:spTree>
    <p:extLst>
      <p:ext uri="{BB962C8B-B14F-4D97-AF65-F5344CB8AC3E}">
        <p14:creationId xmlns:p14="http://schemas.microsoft.com/office/powerpoint/2010/main" val="355787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Polling stock ticker</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039572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Polling</a:t>
            </a:r>
            <a:endParaRPr lang="en-US" sz="8000" dirty="0">
              <a:solidFill>
                <a:schemeClr val="tx2">
                  <a:lumMod val="60000"/>
                  <a:lumOff val="40000"/>
                </a:schemeClr>
              </a:solidFill>
              <a:latin typeface="Yanone Kaffeesatz Bold" pitchFamily="2" charset="0"/>
              <a:cs typeface="Aharoni" pitchFamily="2" charset="-79"/>
            </a:endParaRPr>
          </a:p>
        </p:txBody>
      </p:sp>
      <p:pic>
        <p:nvPicPr>
          <p:cNvPr id="2050" name="Picture 2" descr="C:\Users\ahmed.alani\Desktop\Work\Presentation\pol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312101"/>
            <a:ext cx="3552825" cy="4238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295400"/>
            <a:ext cx="5105400" cy="5078313"/>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Easy </a:t>
            </a:r>
            <a:r>
              <a:rPr lang="en-US" sz="4000" dirty="0">
                <a:solidFill>
                  <a:schemeClr val="tx1">
                    <a:lumMod val="65000"/>
                    <a:lumOff val="35000"/>
                  </a:schemeClr>
                </a:solidFill>
                <a:latin typeface="Yanone Kaffeesatz Bold" pitchFamily="2" charset="0"/>
              </a:rPr>
              <a:t>to </a:t>
            </a:r>
            <a:r>
              <a:rPr lang="en-US" sz="4000" dirty="0" smtClean="0">
                <a:solidFill>
                  <a:schemeClr val="tx1">
                    <a:lumMod val="65000"/>
                    <a:lumOff val="35000"/>
                  </a:schemeClr>
                </a:solidFill>
                <a:latin typeface="Yanone Kaffeesatz Bold" pitchFamily="2" charset="0"/>
              </a:rPr>
              <a:t>understand + implement</a:t>
            </a:r>
            <a:endParaRPr lang="en-US" sz="4000" dirty="0">
              <a:solidFill>
                <a:schemeClr val="tx1">
                  <a:lumMod val="65000"/>
                  <a:lumOff val="35000"/>
                </a:schemeClr>
              </a:solidFill>
              <a:latin typeface="Yanone Kaffeesatz Bold" pitchFamily="2" charset="0"/>
            </a:endParaRPr>
          </a:p>
          <a:p>
            <a:pPr marL="742950" lvl="1" indent="-285750">
              <a:buFont typeface="Arial" pitchFamily="34" charset="0"/>
              <a:buChar char="•"/>
            </a:pPr>
            <a:r>
              <a:rPr lang="en-US" sz="3000" dirty="0" err="1" smtClean="0">
                <a:solidFill>
                  <a:schemeClr val="tx1">
                    <a:lumMod val="65000"/>
                    <a:lumOff val="35000"/>
                  </a:schemeClr>
                </a:solidFill>
                <a:latin typeface="Yanone Kaffeesatz Bold" pitchFamily="2" charset="0"/>
              </a:rPr>
              <a:t>setInterval</a:t>
            </a:r>
            <a:r>
              <a:rPr lang="en-US" sz="3000" dirty="0" smtClean="0">
                <a:solidFill>
                  <a:schemeClr val="tx1">
                    <a:lumMod val="65000"/>
                    <a:lumOff val="35000"/>
                  </a:schemeClr>
                </a:solidFill>
                <a:latin typeface="Yanone Kaffeesatz Bold" pitchFamily="2" charset="0"/>
              </a:rPr>
              <a:t> + $.</a:t>
            </a:r>
            <a:r>
              <a:rPr lang="en-US" sz="3000" dirty="0" err="1" smtClean="0">
                <a:solidFill>
                  <a:schemeClr val="tx1">
                    <a:lumMod val="65000"/>
                    <a:lumOff val="35000"/>
                  </a:schemeClr>
                </a:solidFill>
                <a:latin typeface="Yanone Kaffeesatz Bold" pitchFamily="2" charset="0"/>
              </a:rPr>
              <a:t>ajax</a:t>
            </a:r>
            <a:endParaRPr lang="en-US" sz="3000" dirty="0">
              <a:solidFill>
                <a:schemeClr val="tx1">
                  <a:lumMod val="65000"/>
                  <a:lumOff val="35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a:solidFill>
                <a:schemeClr val="tx1">
                  <a:lumMod val="50000"/>
                  <a:lumOff val="50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Trade off between server event latency and server load</a:t>
            </a:r>
          </a:p>
          <a:p>
            <a:pPr lvl="1"/>
            <a:endParaRPr lang="en-US" sz="3200" b="1" dirty="0" smtClean="0">
              <a:solidFill>
                <a:schemeClr val="accent2">
                  <a:lumMod val="75000"/>
                </a:schemeClr>
              </a:solidFill>
            </a:endParaRPr>
          </a:p>
          <a:p>
            <a:pPr lvl="1"/>
            <a:endParaRPr lang="en-US" sz="3000" dirty="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Update</a:t>
            </a:r>
            <a:r>
              <a:rPr lang="en-US" sz="4000" dirty="0" smtClean="0">
                <a:solidFill>
                  <a:schemeClr val="tx1">
                    <a:lumMod val="50000"/>
                    <a:lumOff val="50000"/>
                  </a:schemeClr>
                </a:solidFill>
                <a:latin typeface="Yanone Kaffeesatz Bold" pitchFamily="2" charset="0"/>
              </a:rPr>
              <a:t> </a:t>
            </a:r>
            <a:r>
              <a:rPr lang="en-US" sz="4000" dirty="0" smtClean="0">
                <a:solidFill>
                  <a:schemeClr val="tx1">
                    <a:lumMod val="65000"/>
                    <a:lumOff val="35000"/>
                  </a:schemeClr>
                </a:solidFill>
                <a:latin typeface="Yanone Kaffeesatz Bold" pitchFamily="2" charset="0"/>
              </a:rPr>
              <a:t>Panels</a:t>
            </a:r>
            <a:endParaRPr lang="en-US" sz="4000" dirty="0">
              <a:solidFill>
                <a:schemeClr val="tx1">
                  <a:lumMod val="65000"/>
                  <a:lumOff val="35000"/>
                </a:schemeClr>
              </a:solidFill>
              <a:latin typeface="Yanone Kaffeesatz Bold" pitchFamily="2" charset="0"/>
            </a:endParaRPr>
          </a:p>
        </p:txBody>
      </p:sp>
      <p:pic>
        <p:nvPicPr>
          <p:cNvPr id="1027" name="Picture 3" descr="C:\Users\ahmed.alani\Desktop\Work\Presentation\lukeN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517323"/>
            <a:ext cx="1676400" cy="12573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85800" y="3733800"/>
            <a:ext cx="22479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rgbClr val="00B050"/>
                </a:solidFill>
              </a:rPr>
              <a:t>↑</a:t>
            </a:r>
            <a:r>
              <a:rPr lang="en-US" sz="8000" dirty="0">
                <a:solidFill>
                  <a:schemeClr val="tx1">
                    <a:lumMod val="50000"/>
                    <a:lumOff val="50000"/>
                  </a:schemeClr>
                </a:solidFill>
                <a:latin typeface="Yanone Kaffeesatz Bold" pitchFamily="2" charset="0"/>
              </a:rPr>
              <a:t> </a:t>
            </a:r>
            <a:r>
              <a:rPr lang="en-US" sz="3000" dirty="0" smtClean="0">
                <a:solidFill>
                  <a:schemeClr val="tx1">
                    <a:lumMod val="65000"/>
                    <a:lumOff val="35000"/>
                  </a:schemeClr>
                </a:solidFill>
                <a:latin typeface="Yanone Kaffeesatz Bold" pitchFamily="2" charset="0"/>
              </a:rPr>
              <a:t>Frequency</a:t>
            </a:r>
            <a:endParaRPr lang="en-US" sz="3000" dirty="0">
              <a:solidFill>
                <a:schemeClr val="tx1">
                  <a:lumMod val="65000"/>
                  <a:lumOff val="35000"/>
                </a:schemeClr>
              </a:solidFill>
              <a:latin typeface="Yanone Kaffeesatz Bold" pitchFamily="2" charset="0"/>
              <a:cs typeface="Aharoni" pitchFamily="2" charset="-79"/>
            </a:endParaRPr>
          </a:p>
        </p:txBody>
      </p:sp>
      <p:sp>
        <p:nvSpPr>
          <p:cNvPr id="8" name="Title 1"/>
          <p:cNvSpPr txBox="1">
            <a:spLocks/>
          </p:cNvSpPr>
          <p:nvPr/>
        </p:nvSpPr>
        <p:spPr>
          <a:xfrm>
            <a:off x="1986419" y="3989387"/>
            <a:ext cx="2585581"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sz="3200" b="1" dirty="0">
                <a:solidFill>
                  <a:schemeClr val="accent2">
                    <a:lumMod val="75000"/>
                  </a:schemeClr>
                </a:solidFill>
              </a:rPr>
              <a:t>↑</a:t>
            </a:r>
            <a:r>
              <a:rPr lang="en-US" sz="3200" dirty="0"/>
              <a:t> </a:t>
            </a:r>
            <a:r>
              <a:rPr lang="en-US" sz="3000" dirty="0">
                <a:solidFill>
                  <a:schemeClr val="tx1">
                    <a:lumMod val="65000"/>
                    <a:lumOff val="35000"/>
                  </a:schemeClr>
                </a:solidFill>
                <a:latin typeface="Yanone Kaffeesatz Bold" pitchFamily="2" charset="0"/>
              </a:rPr>
              <a:t>Server</a:t>
            </a:r>
            <a:r>
              <a:rPr lang="en-US" sz="3000" dirty="0">
                <a:solidFill>
                  <a:schemeClr val="tx1">
                    <a:lumMod val="50000"/>
                    <a:lumOff val="50000"/>
                  </a:schemeClr>
                </a:solidFill>
                <a:latin typeface="Yanone Kaffeesatz Bold" pitchFamily="2" charset="0"/>
              </a:rPr>
              <a:t> </a:t>
            </a:r>
            <a:r>
              <a:rPr lang="en-US" sz="3000" dirty="0">
                <a:solidFill>
                  <a:schemeClr val="tx1">
                    <a:lumMod val="65000"/>
                    <a:lumOff val="35000"/>
                  </a:schemeClr>
                </a:solidFill>
                <a:latin typeface="Yanone Kaffeesatz Bold" pitchFamily="2" charset="0"/>
              </a:rPr>
              <a:t>Load</a:t>
            </a:r>
          </a:p>
        </p:txBody>
      </p:sp>
      <p:sp>
        <p:nvSpPr>
          <p:cNvPr id="9" name="Title 1"/>
          <p:cNvSpPr txBox="1">
            <a:spLocks/>
          </p:cNvSpPr>
          <p:nvPr/>
        </p:nvSpPr>
        <p:spPr>
          <a:xfrm>
            <a:off x="1981200" y="4648200"/>
            <a:ext cx="27432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sz="3200" b="1" dirty="0" smtClean="0">
                <a:solidFill>
                  <a:srgbClr val="00B050"/>
                </a:solidFill>
              </a:rPr>
              <a:t>↓</a:t>
            </a:r>
            <a:r>
              <a:rPr lang="en-US" sz="3200" dirty="0" smtClean="0"/>
              <a:t> </a:t>
            </a:r>
            <a:r>
              <a:rPr lang="en-US" sz="3000" dirty="0">
                <a:solidFill>
                  <a:schemeClr val="tx1">
                    <a:lumMod val="65000"/>
                    <a:lumOff val="35000"/>
                  </a:schemeClr>
                </a:solidFill>
                <a:latin typeface="Yanone Kaffeesatz Bold" pitchFamily="2" charset="0"/>
              </a:rPr>
              <a:t>Server</a:t>
            </a:r>
            <a:r>
              <a:rPr lang="en-US" sz="3000" dirty="0">
                <a:solidFill>
                  <a:schemeClr val="tx1">
                    <a:lumMod val="50000"/>
                    <a:lumOff val="50000"/>
                  </a:schemeClr>
                </a:solidFill>
                <a:latin typeface="Yanone Kaffeesatz Bold" pitchFamily="2" charset="0"/>
              </a:rPr>
              <a:t> </a:t>
            </a:r>
            <a:r>
              <a:rPr lang="en-US" sz="3000" dirty="0">
                <a:solidFill>
                  <a:schemeClr val="tx1">
                    <a:lumMod val="65000"/>
                    <a:lumOff val="35000"/>
                  </a:schemeClr>
                </a:solidFill>
                <a:latin typeface="Yanone Kaffeesatz Bold" pitchFamily="2" charset="0"/>
              </a:rPr>
              <a:t>Load</a:t>
            </a:r>
          </a:p>
        </p:txBody>
      </p:sp>
      <p:sp>
        <p:nvSpPr>
          <p:cNvPr id="10" name="Title 1"/>
          <p:cNvSpPr txBox="1">
            <a:spLocks/>
          </p:cNvSpPr>
          <p:nvPr/>
        </p:nvSpPr>
        <p:spPr>
          <a:xfrm>
            <a:off x="685800" y="4643579"/>
            <a:ext cx="22479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chemeClr val="accent2">
                    <a:lumMod val="75000"/>
                  </a:schemeClr>
                </a:solidFill>
              </a:rPr>
              <a:t>↓</a:t>
            </a:r>
            <a:r>
              <a:rPr lang="en-US" sz="3600" dirty="0"/>
              <a:t> </a:t>
            </a:r>
            <a:r>
              <a:rPr lang="en-US" sz="3000" dirty="0">
                <a:solidFill>
                  <a:schemeClr val="tx1">
                    <a:lumMod val="65000"/>
                    <a:lumOff val="35000"/>
                  </a:schemeClr>
                </a:solidFill>
                <a:latin typeface="Yanone Kaffeesatz Bold" pitchFamily="2" charset="0"/>
              </a:rPr>
              <a:t>Frequency</a:t>
            </a:r>
            <a:endParaRPr lang="en-US" sz="3000" dirty="0">
              <a:solidFill>
                <a:schemeClr val="tx1">
                  <a:lumMod val="65000"/>
                  <a:lumOff val="35000"/>
                </a:schemeClr>
              </a:solidFill>
              <a:latin typeface="Yanone Kaffeesatz Bold" pitchFamily="2" charset="0"/>
              <a:cs typeface="Aharoni" pitchFamily="2" charset="-79"/>
            </a:endParaRPr>
          </a:p>
        </p:txBody>
      </p:sp>
    </p:spTree>
    <p:extLst>
      <p:ext uri="{BB962C8B-B14F-4D97-AF65-F5344CB8AC3E}">
        <p14:creationId xmlns:p14="http://schemas.microsoft.com/office/powerpoint/2010/main" val="21654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90678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MMMPG </a:t>
            </a:r>
            <a:r>
              <a:rPr lang="en-US" sz="4000" dirty="0" smtClean="0">
                <a:solidFill>
                  <a:schemeClr val="tx2">
                    <a:lumMod val="60000"/>
                    <a:lumOff val="40000"/>
                  </a:schemeClr>
                </a:solidFill>
                <a:latin typeface="Yanone Kaffeesatz Bold" pitchFamily="2" charset="0"/>
                <a:cs typeface="Aharoni" pitchFamily="2" charset="-79"/>
              </a:rPr>
              <a:t>(Massively Multiplayer Moo Playing Game)</a:t>
            </a:r>
            <a:endParaRPr lang="en-US" sz="4000" dirty="0">
              <a:solidFill>
                <a:schemeClr val="tx2">
                  <a:lumMod val="60000"/>
                  <a:lumOff val="40000"/>
                </a:schemeClr>
              </a:solidFill>
              <a:latin typeface="Yanone Kaffeesatz Bold" pitchFamily="2" charset="0"/>
              <a:cs typeface="Aharoni" pitchFamily="2" charset="-79"/>
            </a:endParaRPr>
          </a:p>
        </p:txBody>
      </p:sp>
    </p:spTree>
    <p:extLst>
      <p:ext uri="{BB962C8B-B14F-4D97-AF65-F5344CB8AC3E}">
        <p14:creationId xmlns:p14="http://schemas.microsoft.com/office/powerpoint/2010/main" val="142973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6641</TotalTime>
  <Words>807</Words>
  <Application>Microsoft Office PowerPoint</Application>
  <PresentationFormat>On-screen Show (4:3)</PresentationFormat>
  <Paragraphs>191</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Intro to SignalR</vt:lpstr>
      <vt:lpstr>SignalR</vt:lpstr>
      <vt:lpstr>WHY DO WE CARE?</vt:lpstr>
      <vt:lpstr>Demo – SignalR stock ticker?</vt:lpstr>
      <vt:lpstr>PowerPoint Presentation</vt:lpstr>
      <vt:lpstr>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vt:lpstr>
      <vt:lpstr>Demo – Polling stock ticker?</vt:lpstr>
      <vt:lpstr>Polling</vt:lpstr>
      <vt:lpstr>MMMPG (Massively Multiplayer Moo Playing Game)</vt:lpstr>
      <vt:lpstr>BETTER!</vt:lpstr>
      <vt:lpstr>Long Polling</vt:lpstr>
      <vt:lpstr>BETTER!</vt:lpstr>
      <vt:lpstr>Forever Frame</vt:lpstr>
      <vt:lpstr>BETTER!</vt:lpstr>
      <vt:lpstr>Server-Sent Events</vt:lpstr>
      <vt:lpstr>BETTER!</vt:lpstr>
      <vt:lpstr>WebSocket </vt:lpstr>
      <vt:lpstr>PowerPoint Presentation</vt:lpstr>
      <vt:lpstr>PowerPoint Presentation</vt:lpstr>
      <vt:lpstr>Browser Support</vt:lpstr>
      <vt:lpstr>Progressive Enhancement</vt:lpstr>
      <vt:lpstr>HOW DO YOU MANAGE THESE?</vt:lpstr>
      <vt:lpstr>SignalR </vt:lpstr>
      <vt:lpstr>BUILD YOUR APP</vt:lpstr>
      <vt:lpstr>Demo – Polling  Chat w/ SignalR</vt:lpstr>
      <vt:lpstr>Typically with .NET ihttphandler this would hold onto a request thread, wouldn’t scale beyond 20-30 threads Last 5 years.   How asp.net uses threads -&gt;   when app starts up it uses the .NET threadpool (CLR Threadpool), allocated when app starts up.  request thread comes in from IIS -&gt; handed off to your app, your app uses threadpool thread and is assigned to that request   this is modeled off of quick request/response, not good for persistent connection  Prior to .NET 4, default # of threads is low as hell (10 per cpu).   this is good for throughput and avoid thrashing with your CPU…not holding a long connection open   in .NET 4, limits increased on # of threads per cpu  IAsyncHttpHandler, keeps a request open and dissolve thread associated with request until work needs to happen with request.  Async Programming Model easy to understand, but it gets difficult:   - Difficult to do multiple sets of work   - or loops of work   so it was not easy to do this and there is a lot of infrastructure work to take care of doing this  Introduction of TPL made this above work easier, so it led to this library  Rather than dealing with IasyncResult and method pairs, we deal with tasks.      </vt:lpstr>
      <vt:lpstr>One ASP.NET</vt:lpstr>
      <vt:lpstr>Roadmap</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Alani, Ahmed</dc:creator>
  <cp:lastModifiedBy>Alani, Ahmed</cp:lastModifiedBy>
  <cp:revision>233</cp:revision>
  <dcterms:created xsi:type="dcterms:W3CDTF">2012-10-20T15:50:00Z</dcterms:created>
  <dcterms:modified xsi:type="dcterms:W3CDTF">2012-11-04T02:31:30Z</dcterms:modified>
</cp:coreProperties>
</file>