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72" r:id="rId3"/>
    <p:sldId id="271" r:id="rId4"/>
    <p:sldId id="280" r:id="rId5"/>
    <p:sldId id="261" r:id="rId6"/>
    <p:sldId id="264" r:id="rId7"/>
    <p:sldId id="301" r:id="rId8"/>
    <p:sldId id="274" r:id="rId9"/>
    <p:sldId id="279" r:id="rId10"/>
    <p:sldId id="292" r:id="rId11"/>
    <p:sldId id="291" r:id="rId12"/>
    <p:sldId id="290" r:id="rId13"/>
    <p:sldId id="281" r:id="rId14"/>
    <p:sldId id="273" r:id="rId15"/>
    <p:sldId id="278" r:id="rId16"/>
    <p:sldId id="294" r:id="rId17"/>
    <p:sldId id="277" r:id="rId18"/>
    <p:sldId id="298" r:id="rId19"/>
    <p:sldId id="285" r:id="rId20"/>
    <p:sldId id="293" r:id="rId21"/>
    <p:sldId id="303" r:id="rId22"/>
    <p:sldId id="288" r:id="rId23"/>
    <p:sldId id="297" r:id="rId24"/>
    <p:sldId id="289" r:id="rId25"/>
    <p:sldId id="302"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2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5" autoAdjust="0"/>
    <p:restoredTop sz="72285" autoAdjust="0"/>
  </p:normalViewPr>
  <p:slideViewPr>
    <p:cSldViewPr>
      <p:cViewPr varScale="1">
        <p:scale>
          <a:sx n="61" d="100"/>
          <a:sy n="61" d="100"/>
        </p:scale>
        <p:origin x="-1714" y="-72"/>
      </p:cViewPr>
      <p:guideLst>
        <p:guide orient="horz" pos="2160"/>
        <p:guide pos="2880"/>
      </p:guideLst>
    </p:cSldViewPr>
  </p:slideViewPr>
  <p:outlineViewPr>
    <p:cViewPr>
      <p:scale>
        <a:sx n="33" d="100"/>
        <a:sy n="33" d="100"/>
      </p:scale>
      <p:origin x="43" y="562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0711F-7899-4BEA-9415-D53A8E59CB6E}" type="datetimeFigureOut">
              <a:rPr lang="en-US" smtClean="0"/>
              <a:t>11/2/2012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6AAE11-CCE4-491F-9A3B-35EA6902E85C}" type="slidenum">
              <a:rPr lang="en-US" smtClean="0"/>
              <a:t>‹#›</a:t>
            </a:fld>
            <a:endParaRPr lang="en-US"/>
          </a:p>
        </p:txBody>
      </p:sp>
    </p:spTree>
    <p:extLst>
      <p:ext uri="{BB962C8B-B14F-4D97-AF65-F5344CB8AC3E}">
        <p14:creationId xmlns:p14="http://schemas.microsoft.com/office/powerpoint/2010/main" val="263320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16</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22</a:t>
            </a:fld>
            <a:endParaRPr lang="en-US"/>
          </a:p>
        </p:txBody>
      </p:sp>
    </p:spTree>
    <p:extLst>
      <p:ext uri="{BB962C8B-B14F-4D97-AF65-F5344CB8AC3E}">
        <p14:creationId xmlns:p14="http://schemas.microsoft.com/office/powerpoint/2010/main" val="361595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24</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25</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Ebay</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5</a:t>
            </a:fld>
            <a:endParaRPr lang="en-US"/>
          </a:p>
        </p:txBody>
      </p:sp>
    </p:spTree>
    <p:extLst>
      <p:ext uri="{BB962C8B-B14F-4D97-AF65-F5344CB8AC3E}">
        <p14:creationId xmlns:p14="http://schemas.microsoft.com/office/powerpoint/2010/main" val="359710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back to stock ticker example. (Set it up)</a:t>
            </a:r>
            <a:r>
              <a:rPr lang="en-US" baseline="0" dirty="0" smtClean="0"/>
              <a:t> to explain why it may not be responsive</a:t>
            </a:r>
            <a:endParaRPr lang="en-US" dirty="0" smtClean="0"/>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6</a:t>
            </a:fld>
            <a:endParaRPr lang="en-US"/>
          </a:p>
        </p:txBody>
      </p:sp>
    </p:spTree>
    <p:extLst>
      <p:ext uri="{BB962C8B-B14F-4D97-AF65-F5344CB8AC3E}">
        <p14:creationId xmlns:p14="http://schemas.microsoft.com/office/powerpoint/2010/main" val="2510368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back to stock ticker example. (Set it up)</a:t>
            </a:r>
            <a:r>
              <a:rPr lang="en-US" baseline="0" dirty="0" smtClean="0"/>
              <a:t> to explain why it may not be responsive</a:t>
            </a:r>
          </a:p>
          <a:p>
            <a:endParaRPr lang="en-US" baseline="0" dirty="0" smtClean="0"/>
          </a:p>
          <a:p>
            <a:r>
              <a:rPr lang="en-US" baseline="0" dirty="0" smtClean="0"/>
              <a:t>****HTTP IS not persistent connection, explain how it does not conform to standard HTTP***</a:t>
            </a:r>
            <a:endParaRPr lang="en-US" dirty="0" smtClean="0"/>
          </a:p>
          <a:p>
            <a:endParaRPr lang="en-US" dirty="0" smtClean="0"/>
          </a:p>
          <a:p>
            <a:r>
              <a:rPr lang="en-US" dirty="0" smtClean="0"/>
              <a:t>Leave </a:t>
            </a:r>
            <a:r>
              <a:rPr lang="en-US" dirty="0" smtClean="0"/>
              <a:t>note about hybrid </a:t>
            </a:r>
            <a:r>
              <a:rPr lang="en-US" dirty="0" smtClean="0"/>
              <a:t>polling</a:t>
            </a:r>
          </a:p>
          <a:p>
            <a:endParaRPr lang="en-US" dirty="0" smtClean="0"/>
          </a:p>
          <a:p>
            <a:r>
              <a:rPr lang="en-US" dirty="0" smtClean="0"/>
              <a:t>Strategy</a:t>
            </a:r>
            <a:r>
              <a:rPr lang="en-US" baseline="0" dirty="0" smtClean="0"/>
              <a:t> by most AJAX </a:t>
            </a:r>
            <a:r>
              <a:rPr lang="en-US" baseline="0" dirty="0" smtClean="0"/>
              <a:t>apps</a:t>
            </a:r>
          </a:p>
          <a:p>
            <a:endParaRPr lang="en-US" dirty="0" smtClean="0"/>
          </a:p>
          <a:p>
            <a:r>
              <a:rPr lang="en-US" dirty="0" smtClean="0"/>
              <a:t>Conforms to HTTP – not meant to have persistent</a:t>
            </a:r>
            <a:r>
              <a:rPr lang="en-US" baseline="0" dirty="0" smtClean="0"/>
              <a:t> connections</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8</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 Hack.</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10</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HTTP Hack.</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11</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Request</a:t>
            </a:r>
            <a:r>
              <a:rPr lang="en-US" baseline="0" dirty="0" smtClean="0"/>
              <a:t> sent w/ header “Event source request’</a:t>
            </a:r>
          </a:p>
          <a:p>
            <a:r>
              <a:rPr lang="en-US" baseline="0" dirty="0" smtClean="0"/>
              <a:t>Server keeps request open and streams information over response stream</a:t>
            </a:r>
          </a:p>
          <a:p>
            <a:r>
              <a:rPr lang="en-US" baseline="0" dirty="0" smtClean="0"/>
              <a:t> -&gt; Single HTTP connection</a:t>
            </a:r>
          </a:p>
          <a:p>
            <a:r>
              <a:rPr lang="en-US" baseline="0" dirty="0" smtClean="0"/>
              <a:t> -&gt; faster latency, no period between response sent back, processing, and request again</a:t>
            </a:r>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12</a:t>
            </a:fld>
            <a:endParaRPr lang="en-US"/>
          </a:p>
        </p:txBody>
      </p:sp>
    </p:spTree>
    <p:extLst>
      <p:ext uri="{BB962C8B-B14F-4D97-AF65-F5344CB8AC3E}">
        <p14:creationId xmlns:p14="http://schemas.microsoft.com/office/powerpoint/2010/main" val="37449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Everything</a:t>
            </a:r>
            <a:r>
              <a:rPr lang="en-US" baseline="0" dirty="0" smtClean="0"/>
              <a:t> between your browser and the server, which can be endless, firewalls, routers, etc. has to understand </a:t>
            </a:r>
            <a:r>
              <a:rPr lang="en-US" baseline="0" dirty="0" err="1" smtClean="0"/>
              <a:t>websocket</a:t>
            </a:r>
            <a:r>
              <a:rPr lang="en-US" baseline="0" dirty="0" smtClean="0"/>
              <a:t> protocol.  That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Will take a while…big implications, security etc.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GET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Raw connection, like a TCP socket</a:t>
            </a:r>
          </a:p>
          <a:p>
            <a:endParaRPr lang="en-US" dirty="0"/>
          </a:p>
        </p:txBody>
      </p:sp>
      <p:sp>
        <p:nvSpPr>
          <p:cNvPr id="4" name="Slide Number Placeholder 3"/>
          <p:cNvSpPr>
            <a:spLocks noGrp="1"/>
          </p:cNvSpPr>
          <p:nvPr>
            <p:ph type="sldNum" sz="quarter" idx="10"/>
          </p:nvPr>
        </p:nvSpPr>
        <p:spPr/>
        <p:txBody>
          <a:bodyPr/>
          <a:lstStyle/>
          <a:p>
            <a:fld id="{E76AAE11-CCE4-491F-9A3B-35EA6902E85C}" type="slidenum">
              <a:rPr lang="en-US" smtClean="0"/>
              <a:t>15</a:t>
            </a:fld>
            <a:endParaRPr lang="en-US"/>
          </a:p>
        </p:txBody>
      </p:sp>
    </p:spTree>
    <p:extLst>
      <p:ext uri="{BB962C8B-B14F-4D97-AF65-F5344CB8AC3E}">
        <p14:creationId xmlns:p14="http://schemas.microsoft.com/office/powerpoint/2010/main" val="37449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48123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8048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3204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8279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235003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64577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97738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59992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21546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357514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FAEA03-A86C-449D-8E27-995A897CE7F6}" type="datetimeFigureOut">
              <a:rPr lang="en-US" smtClean="0"/>
              <a:t>11/2/2012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41EE67-83A3-486A-9F25-37A54E269666}" type="slidenum">
              <a:rPr lang="en-US" smtClean="0"/>
              <a:t>‹#›</a:t>
            </a:fld>
            <a:endParaRPr lang="en-US" dirty="0"/>
          </a:p>
        </p:txBody>
      </p:sp>
    </p:spTree>
    <p:extLst>
      <p:ext uri="{BB962C8B-B14F-4D97-AF65-F5344CB8AC3E}">
        <p14:creationId xmlns:p14="http://schemas.microsoft.com/office/powerpoint/2010/main" val="154479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AEA03-A86C-449D-8E27-995A897CE7F6}" type="datetimeFigureOut">
              <a:rPr lang="en-US" smtClean="0"/>
              <a:t>11/2/2012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1EE67-83A3-486A-9F25-37A54E269666}" type="slidenum">
              <a:rPr lang="en-US" smtClean="0"/>
              <a:t>‹#›</a:t>
            </a:fld>
            <a:endParaRPr lang="en-US" dirty="0"/>
          </a:p>
        </p:txBody>
      </p:sp>
    </p:spTree>
    <p:extLst>
      <p:ext uri="{BB962C8B-B14F-4D97-AF65-F5344CB8AC3E}">
        <p14:creationId xmlns:p14="http://schemas.microsoft.com/office/powerpoint/2010/main" val="355311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hmedalan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caniuse.com/websockets"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ignalR/Signal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asp.net/vnext/overview/videos/signalr-and-web-socke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7772400" cy="1470025"/>
          </a:xfrm>
          <a:ln>
            <a:noFill/>
          </a:ln>
        </p:spPr>
        <p:txBody>
          <a:bodyPr>
            <a:noAutofit/>
          </a:bodyPr>
          <a:lstStyle/>
          <a:p>
            <a:r>
              <a:rPr lang="en-US" sz="13000" dirty="0" smtClean="0">
                <a:solidFill>
                  <a:schemeClr val="tx2">
                    <a:lumMod val="60000"/>
                    <a:lumOff val="40000"/>
                  </a:schemeClr>
                </a:solidFill>
                <a:latin typeface="Yanone Kaffeesatz Bold" pitchFamily="2" charset="0"/>
                <a:cs typeface="Aharoni" pitchFamily="2" charset="-79"/>
              </a:rPr>
              <a:t>Intro to </a:t>
            </a:r>
            <a:r>
              <a:rPr lang="en-US" sz="13000" dirty="0" err="1" smtClean="0">
                <a:solidFill>
                  <a:schemeClr val="tx2">
                    <a:lumMod val="60000"/>
                    <a:lumOff val="40000"/>
                  </a:schemeClr>
                </a:solidFill>
                <a:latin typeface="Yanone Kaffeesatz Bold" pitchFamily="2" charset="0"/>
                <a:cs typeface="Aharoni" pitchFamily="2" charset="-79"/>
              </a:rPr>
              <a:t>SignalR</a:t>
            </a:r>
            <a:endParaRPr lang="en-US" sz="13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762000" y="3276600"/>
            <a:ext cx="7696200" cy="1371600"/>
          </a:xfrm>
        </p:spPr>
        <p:txBody>
          <a:bodyPr>
            <a:noAutofit/>
          </a:bodyPr>
          <a:lstStyle/>
          <a:p>
            <a:r>
              <a:rPr lang="en-US" sz="7000" dirty="0" smtClean="0">
                <a:solidFill>
                  <a:schemeClr val="tx1">
                    <a:lumMod val="65000"/>
                    <a:lumOff val="35000"/>
                  </a:schemeClr>
                </a:solidFill>
                <a:latin typeface="Yanone Kaffeesatz Bold" pitchFamily="2" charset="0"/>
              </a:rPr>
              <a:t>EASY </a:t>
            </a:r>
            <a:r>
              <a:rPr lang="en-US" sz="7000" u="sng" dirty="0" smtClean="0">
                <a:solidFill>
                  <a:schemeClr val="accent2">
                    <a:lumMod val="75000"/>
                  </a:schemeClr>
                </a:solidFill>
                <a:latin typeface="Yanone Kaffeesatz Bold" pitchFamily="2" charset="0"/>
              </a:rPr>
              <a:t>REALTIME</a:t>
            </a:r>
            <a:r>
              <a:rPr lang="en-US" sz="7000" dirty="0" smtClean="0">
                <a:solidFill>
                  <a:schemeClr val="accent2">
                    <a:lumMod val="75000"/>
                  </a:schemeClr>
                </a:solidFill>
                <a:latin typeface="Yanone Kaffeesatz Bold" pitchFamily="2" charset="0"/>
              </a:rPr>
              <a:t> </a:t>
            </a:r>
            <a:r>
              <a:rPr lang="en-US" sz="7000" dirty="0" smtClean="0">
                <a:solidFill>
                  <a:schemeClr val="tx1">
                    <a:lumMod val="65000"/>
                    <a:lumOff val="35000"/>
                  </a:schemeClr>
                </a:solidFill>
                <a:latin typeface="Yanone Kaffeesatz Bold" pitchFamily="2" charset="0"/>
              </a:rPr>
              <a:t>IN .NET</a:t>
            </a:r>
            <a:endParaRPr lang="en-US" sz="7000" dirty="0">
              <a:solidFill>
                <a:schemeClr val="tx1">
                  <a:lumMod val="65000"/>
                  <a:lumOff val="35000"/>
                </a:schemeClr>
              </a:solidFill>
              <a:latin typeface="Yanone Kaffeesatz Bold" pitchFamily="2" charset="0"/>
            </a:endParaRPr>
          </a:p>
        </p:txBody>
      </p:sp>
      <p:sp>
        <p:nvSpPr>
          <p:cNvPr id="5" name="Subtitle 2"/>
          <p:cNvSpPr txBox="1">
            <a:spLocks/>
          </p:cNvSpPr>
          <p:nvPr/>
        </p:nvSpPr>
        <p:spPr>
          <a:xfrm>
            <a:off x="762000" y="5181600"/>
            <a:ext cx="7696200"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500" dirty="0" smtClean="0">
                <a:solidFill>
                  <a:schemeClr val="tx1">
                    <a:lumMod val="50000"/>
                    <a:lumOff val="50000"/>
                  </a:schemeClr>
                </a:solidFill>
                <a:latin typeface="Yanone Kaffeesatz Bold" pitchFamily="2" charset="0"/>
              </a:rPr>
              <a:t>Ahmed Alani</a:t>
            </a:r>
          </a:p>
          <a:p>
            <a:pPr algn="r"/>
            <a:r>
              <a:rPr lang="en-US" sz="2500" dirty="0" smtClean="0">
                <a:solidFill>
                  <a:schemeClr val="tx1">
                    <a:lumMod val="50000"/>
                    <a:lumOff val="50000"/>
                  </a:schemeClr>
                </a:solidFill>
                <a:latin typeface="Yanone Kaffeesatz Bold" pitchFamily="2" charset="0"/>
                <a:hlinkClick r:id="rId3"/>
              </a:rPr>
              <a:t>www.ahmedalani.com</a:t>
            </a:r>
            <a:endParaRPr lang="en-US" sz="2500" dirty="0" smtClean="0">
              <a:solidFill>
                <a:schemeClr val="tx1">
                  <a:lumMod val="50000"/>
                  <a:lumOff val="50000"/>
                </a:schemeClr>
              </a:solidFill>
              <a:latin typeface="Yanone Kaffeesatz Bold" pitchFamily="2" charset="0"/>
            </a:endParaRPr>
          </a:p>
          <a:p>
            <a:pPr algn="r"/>
            <a:r>
              <a:rPr lang="en-US" sz="2500" dirty="0" smtClean="0">
                <a:solidFill>
                  <a:schemeClr val="tx1">
                    <a:lumMod val="50000"/>
                    <a:lumOff val="50000"/>
                  </a:schemeClr>
                </a:solidFill>
                <a:latin typeface="Yanone Kaffeesatz Bold" pitchFamily="2" charset="0"/>
              </a:rPr>
              <a:t>@</a:t>
            </a:r>
            <a:r>
              <a:rPr lang="en-US" sz="2500" dirty="0" err="1" smtClean="0">
                <a:solidFill>
                  <a:schemeClr val="tx1">
                    <a:lumMod val="50000"/>
                    <a:lumOff val="50000"/>
                  </a:schemeClr>
                </a:solidFill>
                <a:latin typeface="Yanone Kaffeesatz Bold" pitchFamily="2" charset="0"/>
              </a:rPr>
              <a:t>skMed</a:t>
            </a:r>
            <a:endParaRPr lang="en-US" sz="25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028596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Long Polling</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Standard AJAX </a:t>
            </a:r>
          </a:p>
          <a:p>
            <a:pPr marL="1314450" lvl="1" indent="-857250" algn="l">
              <a:buFont typeface="Arial" pitchFamily="34" charset="0"/>
              <a:buChar char="•"/>
            </a:pPr>
            <a:r>
              <a:rPr lang="en-US" sz="4400" dirty="0" smtClean="0">
                <a:solidFill>
                  <a:schemeClr val="tx1">
                    <a:lumMod val="50000"/>
                    <a:lumOff val="50000"/>
                  </a:schemeClr>
                </a:solidFill>
                <a:latin typeface="Yanone Kaffeesatz Bold" pitchFamily="2" charset="0"/>
              </a:rPr>
              <a:t>support in all browsers</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Sends request to server, but no response is returned until available</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Connection is typically refreshed at fixed, longer duration intervals</a:t>
            </a:r>
          </a:p>
          <a:p>
            <a:pPr marL="857250" indent="-857250" algn="l">
              <a:buFont typeface="Arial" pitchFamily="34" charset="0"/>
              <a:buChar char="•"/>
            </a:pPr>
            <a:r>
              <a:rPr lang="en-US" sz="4800" dirty="0">
                <a:solidFill>
                  <a:schemeClr val="tx1">
                    <a:lumMod val="50000"/>
                    <a:lumOff val="50000"/>
                  </a:schemeClr>
                </a:solidFill>
                <a:latin typeface="Yanone Kaffeesatz Bold" pitchFamily="2" charset="0"/>
              </a:rPr>
              <a:t>Requires complex JS + </a:t>
            </a:r>
            <a:r>
              <a:rPr lang="en-US" sz="4800" dirty="0" err="1">
                <a:solidFill>
                  <a:schemeClr val="tx1">
                    <a:lumMod val="50000"/>
                    <a:lumOff val="50000"/>
                  </a:schemeClr>
                </a:solidFill>
                <a:latin typeface="Yanone Kaffeesatz Bold" pitchFamily="2" charset="0"/>
              </a:rPr>
              <a:t>XmlHttpRequest</a:t>
            </a:r>
            <a:endParaRPr lang="en-US" sz="4800" dirty="0" smtClean="0">
              <a:solidFill>
                <a:schemeClr val="tx1">
                  <a:lumMod val="50000"/>
                  <a:lumOff val="50000"/>
                </a:schemeClr>
              </a:solidFill>
              <a:latin typeface="Yanone Kaffeesatz Bold" pitchFamily="2" charset="0"/>
            </a:endParaRPr>
          </a:p>
          <a:p>
            <a:pPr algn="l"/>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pic>
        <p:nvPicPr>
          <p:cNvPr id="4099" name="Picture 3" descr="C:\Users\ahmed.alani\Desktop\Work\Presentation\long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85" y="1066800"/>
            <a:ext cx="4382040" cy="546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9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Forever Frame</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Exploits HTTP 1.1 chunked encoding by sending chunks of a client data and response over time</a:t>
            </a:r>
          </a:p>
          <a:p>
            <a:pPr marL="857250" indent="-857250" algn="l">
              <a:buFont typeface="Arial" pitchFamily="34" charset="0"/>
              <a:buChar char="•"/>
            </a:pPr>
            <a:r>
              <a:rPr lang="en-US" sz="5000" dirty="0" smtClean="0">
                <a:solidFill>
                  <a:schemeClr val="tx1">
                    <a:lumMod val="50000"/>
                    <a:lumOff val="50000"/>
                  </a:schemeClr>
                </a:solidFill>
                <a:latin typeface="Yanone Kaffeesatz Bold" pitchFamily="2" charset="0"/>
              </a:rPr>
              <a:t>Hidden IFRAME is used to output each chunk of response wrapped in a script block</a:t>
            </a:r>
          </a:p>
          <a:p>
            <a:pPr marL="857250" indent="-857250" algn="l">
              <a:buFont typeface="Arial" pitchFamily="34" charset="0"/>
              <a:buChar char="•"/>
            </a:pPr>
            <a:r>
              <a:rPr lang="en-US" sz="5000" dirty="0">
                <a:solidFill>
                  <a:schemeClr val="tx1">
                    <a:lumMod val="50000"/>
                    <a:lumOff val="50000"/>
                  </a:schemeClr>
                </a:solidFill>
                <a:latin typeface="Yanone Kaffeesatz Bold" pitchFamily="2" charset="0"/>
              </a:rPr>
              <a:t>Low latency</a:t>
            </a: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pic>
        <p:nvPicPr>
          <p:cNvPr id="5122" name="Picture 2" descr="C:\Users\ahmed.alani\Desktop\Work\Presentation\foreverfra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335814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7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smtClean="0">
                <a:solidFill>
                  <a:schemeClr val="tx2">
                    <a:lumMod val="60000"/>
                    <a:lumOff val="40000"/>
                  </a:schemeClr>
                </a:solidFill>
                <a:latin typeface="Yanone Kaffeesatz Bold" pitchFamily="2" charset="0"/>
                <a:cs typeface="Aharoni" pitchFamily="2" charset="-79"/>
              </a:rPr>
              <a:t>Server-Sent Events</a:t>
            </a:r>
            <a:endParaRPr lang="en-US" sz="8000" dirty="0">
              <a:solidFill>
                <a:schemeClr val="tx2">
                  <a:lumMod val="60000"/>
                  <a:lumOff val="40000"/>
                </a:schemeClr>
              </a:solidFill>
              <a:latin typeface="Yanone Kaffeesatz Bold" pitchFamily="2" charset="0"/>
              <a:cs typeface="Aharoni" pitchFamily="2" charset="-79"/>
            </a:endParaRPr>
          </a:p>
        </p:txBody>
      </p:sp>
      <p:sp>
        <p:nvSpPr>
          <p:cNvPr id="5" name="Rectangle 4"/>
          <p:cNvSpPr/>
          <p:nvPr/>
        </p:nvSpPr>
        <p:spPr>
          <a:xfrm>
            <a:off x="381000" y="1371600"/>
            <a:ext cx="5181600" cy="5740033"/>
          </a:xfrm>
          <a:prstGeom prst="rect">
            <a:avLst/>
          </a:prstGeom>
        </p:spPr>
        <p:txBody>
          <a:bodyPr wrap="square">
            <a:spAutoFit/>
          </a:bodyPr>
          <a:lstStyle/>
          <a:p>
            <a:pPr marL="857250" indent="-857250">
              <a:buFont typeface="Arial" pitchFamily="34" charset="0"/>
              <a:buChar char="•"/>
            </a:pPr>
            <a:r>
              <a:rPr lang="en-US" sz="4500" dirty="0">
                <a:solidFill>
                  <a:schemeClr val="tx1">
                    <a:lumMod val="50000"/>
                    <a:lumOff val="50000"/>
                  </a:schemeClr>
                </a:solidFill>
                <a:latin typeface="Yanone Kaffeesatz Bold" pitchFamily="2" charset="0"/>
              </a:rPr>
              <a:t>HTML5 Browser API Feature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Client initiates connection and it is kept open as long as possible</a:t>
            </a:r>
          </a:p>
          <a:p>
            <a:pPr marL="857250" indent="-857250">
              <a:buFont typeface="Arial" pitchFamily="34" charset="0"/>
              <a:buChar char="•"/>
            </a:pPr>
            <a:r>
              <a:rPr lang="en-US" sz="4500" dirty="0">
                <a:solidFill>
                  <a:schemeClr val="tx1">
                    <a:lumMod val="50000"/>
                    <a:lumOff val="50000"/>
                  </a:schemeClr>
                </a:solidFill>
                <a:latin typeface="Yanone Kaffeesatz Bold" pitchFamily="2" charset="0"/>
              </a:rPr>
              <a:t>Server sends events to client over time</a:t>
            </a:r>
          </a:p>
          <a:p>
            <a:pPr marL="857250" indent="-857250">
              <a:buFont typeface="Arial" pitchFamily="34" charset="0"/>
              <a:buChar char="•"/>
            </a:pPr>
            <a:endParaRPr lang="en-US" sz="12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a:p>
            <a:pPr marL="857250" indent="-857250">
              <a:buFont typeface="Arial" pitchFamily="34" charset="0"/>
              <a:buChar char="•"/>
            </a:pPr>
            <a:endParaRPr lang="en-US" sz="2000" dirty="0">
              <a:solidFill>
                <a:schemeClr val="tx1">
                  <a:lumMod val="50000"/>
                  <a:lumOff val="50000"/>
                </a:schemeClr>
              </a:solidFill>
              <a:latin typeface="Yanone Kaffeesatz Bold" pitchFamily="2" charset="0"/>
            </a:endParaRPr>
          </a:p>
        </p:txBody>
      </p:sp>
      <p:pic>
        <p:nvPicPr>
          <p:cNvPr id="3075" name="Picture 3" descr="C:\Users\ahmed.alani\Desktop\Work\Presentation\S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4" y="990600"/>
            <a:ext cx="3552825"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65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Got anything else?</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865043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
            <a:ext cx="7315200" cy="4983480"/>
          </a:xfrm>
          <a:prstGeom prst="rect">
            <a:avLst/>
          </a:prstGeom>
        </p:spPr>
      </p:pic>
      <p:sp>
        <p:nvSpPr>
          <p:cNvPr id="5" name="Rectangle 4"/>
          <p:cNvSpPr/>
          <p:nvPr/>
        </p:nvSpPr>
        <p:spPr>
          <a:xfrm>
            <a:off x="2161667" y="960328"/>
            <a:ext cx="4713150" cy="1708160"/>
          </a:xfrm>
          <a:prstGeom prst="rect">
            <a:avLst/>
          </a:prstGeom>
        </p:spPr>
        <p:txBody>
          <a:bodyPr wrap="none">
            <a:spAutoFit/>
          </a:bodyPr>
          <a:lstStyle/>
          <a:p>
            <a:r>
              <a:rPr lang="en-US" sz="10500" dirty="0" err="1" smtClean="0">
                <a:solidFill>
                  <a:schemeClr val="tx2">
                    <a:lumMod val="60000"/>
                    <a:lumOff val="40000"/>
                  </a:schemeClr>
                </a:solidFill>
                <a:latin typeface="Yanone Kaffeesatz Bold" pitchFamily="2" charset="0"/>
              </a:rPr>
              <a:t>WebSocket</a:t>
            </a:r>
            <a:endParaRPr lang="en-US" sz="10500" dirty="0">
              <a:solidFill>
                <a:schemeClr val="tx2">
                  <a:lumMod val="60000"/>
                  <a:lumOff val="40000"/>
                </a:schemeClr>
              </a:solidFill>
            </a:endParaRPr>
          </a:p>
        </p:txBody>
      </p:sp>
      <p:sp>
        <p:nvSpPr>
          <p:cNvPr id="7" name="Rectangle 6"/>
          <p:cNvSpPr/>
          <p:nvPr/>
        </p:nvSpPr>
        <p:spPr>
          <a:xfrm>
            <a:off x="228600" y="5105400"/>
            <a:ext cx="5684569" cy="1554272"/>
          </a:xfrm>
          <a:prstGeom prst="rect">
            <a:avLst/>
          </a:prstGeom>
        </p:spPr>
        <p:txBody>
          <a:bodyPr wrap="none">
            <a:spAutoFit/>
          </a:bodyPr>
          <a:lstStyle/>
          <a:p>
            <a:r>
              <a:rPr lang="en-US" sz="9500" dirty="0" smtClean="0">
                <a:solidFill>
                  <a:schemeClr val="tx2">
                    <a:lumMod val="60000"/>
                    <a:lumOff val="40000"/>
                  </a:schemeClr>
                </a:solidFill>
                <a:latin typeface="Yanone Kaffeesatz Bold" pitchFamily="2" charset="0"/>
              </a:rPr>
              <a:t>TO THE RESCUE!</a:t>
            </a:r>
            <a:endParaRPr lang="en-US" sz="9500" dirty="0">
              <a:solidFill>
                <a:schemeClr val="tx2">
                  <a:lumMod val="60000"/>
                  <a:lumOff val="40000"/>
                </a:schemeClr>
              </a:solidFill>
            </a:endParaRPr>
          </a:p>
        </p:txBody>
      </p:sp>
      <p:sp>
        <p:nvSpPr>
          <p:cNvPr id="8" name="Rectangle 7"/>
          <p:cNvSpPr/>
          <p:nvPr/>
        </p:nvSpPr>
        <p:spPr>
          <a:xfrm>
            <a:off x="5679357" y="5151328"/>
            <a:ext cx="3539752" cy="1554272"/>
          </a:xfrm>
          <a:prstGeom prst="rect">
            <a:avLst/>
          </a:prstGeom>
        </p:spPr>
        <p:txBody>
          <a:bodyPr wrap="none">
            <a:spAutoFit/>
          </a:bodyPr>
          <a:lstStyle/>
          <a:p>
            <a:r>
              <a:rPr lang="en-US" sz="9500" dirty="0" smtClean="0">
                <a:solidFill>
                  <a:schemeClr val="tx1">
                    <a:lumMod val="50000"/>
                    <a:lumOff val="50000"/>
                  </a:schemeClr>
                </a:solidFill>
                <a:latin typeface="Yanone Kaffeesatz Bold" pitchFamily="2" charset="0"/>
              </a:rPr>
              <a:t>...</a:t>
            </a:r>
            <a:r>
              <a:rPr lang="en-US" sz="9500" dirty="0">
                <a:solidFill>
                  <a:schemeClr val="accent2">
                    <a:lumMod val="75000"/>
                  </a:schemeClr>
                </a:solidFill>
              </a:rPr>
              <a:t> </a:t>
            </a:r>
            <a:r>
              <a:rPr lang="en-US" sz="9500" dirty="0" smtClean="0">
                <a:solidFill>
                  <a:schemeClr val="accent2">
                    <a:lumMod val="75000"/>
                  </a:schemeClr>
                </a:solidFill>
                <a:latin typeface="Yanone Kaffeesatz Bold" pitchFamily="2" charset="0"/>
              </a:rPr>
              <a:t>RIGHT?</a:t>
            </a:r>
            <a:endParaRPr lang="en-US" sz="9500" dirty="0">
              <a:solidFill>
                <a:schemeClr val="accent2">
                  <a:lumMod val="75000"/>
                </a:schemeClr>
              </a:solidFill>
            </a:endParaRPr>
          </a:p>
        </p:txBody>
      </p:sp>
    </p:spTree>
    <p:extLst>
      <p:ext uri="{BB962C8B-B14F-4D97-AF65-F5344CB8AC3E}">
        <p14:creationId xmlns:p14="http://schemas.microsoft.com/office/powerpoint/2010/main" val="161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pic>
        <p:nvPicPr>
          <p:cNvPr id="6146" name="Picture 2" descr="C:\Users\ahmed.alani\Desktop\Work\Presentation\websock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398" y="1600200"/>
            <a:ext cx="3590289" cy="448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0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WebSocket</a:t>
            </a:r>
            <a:r>
              <a:rPr lang="en-US" sz="8000" dirty="0" smtClean="0">
                <a:solidFill>
                  <a:schemeClr val="tx2">
                    <a:lumMod val="60000"/>
                    <a:lumOff val="40000"/>
                  </a:schemeClr>
                </a:solidFill>
                <a:latin typeface="Yanone Kaffeesatz Bold" pitchFamily="2" charset="0"/>
                <a:cs typeface="Aharoni" pitchFamily="2" charset="-79"/>
              </a:rPr>
              <a:t> </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Full-duplex, bi-directional connection to a server</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Little overhead per message relative to HTTP</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No polling, server can initiate calls after initial upgrade request</a:t>
            </a:r>
            <a:endParaRPr lang="en-US" sz="4800" dirty="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HTML5 component, W3C API, protocol IETF</a:t>
            </a:r>
          </a:p>
        </p:txBody>
      </p:sp>
    </p:spTree>
    <p:extLst>
      <p:ext uri="{BB962C8B-B14F-4D97-AF65-F5344CB8AC3E}">
        <p14:creationId xmlns:p14="http://schemas.microsoft.com/office/powerpoint/2010/main" val="842976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425" t="17971" r="22584" b="25309"/>
          <a:stretch/>
        </p:blipFill>
        <p:spPr bwMode="auto">
          <a:xfrm>
            <a:off x="145357" y="311468"/>
            <a:ext cx="8846243" cy="525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845965" y="6019800"/>
            <a:ext cx="3281668" cy="477054"/>
          </a:xfrm>
          <a:prstGeom prst="rect">
            <a:avLst/>
          </a:prstGeom>
        </p:spPr>
        <p:txBody>
          <a:bodyPr wrap="none">
            <a:spAutoFit/>
          </a:bodyPr>
          <a:lstStyle/>
          <a:p>
            <a:r>
              <a:rPr lang="en-US" sz="2500" dirty="0">
                <a:latin typeface="Yanone Kaffeesatz Bold" pitchFamily="2" charset="0"/>
                <a:hlinkClick r:id="rId3"/>
              </a:rPr>
              <a:t>http://caniuse.com/websockets</a:t>
            </a:r>
            <a:endParaRPr lang="en-US" sz="2500" dirty="0">
              <a:solidFill>
                <a:schemeClr val="accent2">
                  <a:lumMod val="75000"/>
                </a:schemeClr>
              </a:solidFill>
              <a:latin typeface="Yanone Kaffeesatz Bold" pitchFamily="2" charset="0"/>
            </a:endParaRPr>
          </a:p>
        </p:txBody>
      </p:sp>
      <p:sp>
        <p:nvSpPr>
          <p:cNvPr id="15" name="Rectangle 14"/>
          <p:cNvSpPr/>
          <p:nvPr/>
        </p:nvSpPr>
        <p:spPr>
          <a:xfrm>
            <a:off x="2133599" y="5486400"/>
            <a:ext cx="1157689" cy="1477328"/>
          </a:xfrm>
          <a:prstGeom prst="rect">
            <a:avLst/>
          </a:prstGeom>
        </p:spPr>
        <p:txBody>
          <a:bodyPr wrap="none">
            <a:spAutoFit/>
          </a:bodyPr>
          <a:lstStyle/>
          <a:p>
            <a:r>
              <a:rPr lang="en-US" sz="9000" dirty="0">
                <a:solidFill>
                  <a:schemeClr val="accent2">
                    <a:lumMod val="75000"/>
                  </a:schemeClr>
                </a:solidFill>
                <a:latin typeface="Yanone Kaffeesatz Bold" pitchFamily="2" charset="0"/>
                <a:cs typeface="Aharoni" pitchFamily="2" charset="-79"/>
                <a:sym typeface="Wingdings" pitchFamily="2" charset="2"/>
              </a:rPr>
              <a:t></a:t>
            </a:r>
            <a:endParaRPr lang="en-US" sz="9000" dirty="0"/>
          </a:p>
        </p:txBody>
      </p:sp>
    </p:spTree>
    <p:extLst>
      <p:ext uri="{BB962C8B-B14F-4D97-AF65-F5344CB8AC3E}">
        <p14:creationId xmlns:p14="http://schemas.microsoft.com/office/powerpoint/2010/main" val="245369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2EB"/>
        </a:solid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Coverage Map of what you want to cover for all support + Code snippets / </a:t>
            </a:r>
            <a:r>
              <a:rPr lang="en-US" sz="4800" dirty="0" err="1" smtClean="0">
                <a:solidFill>
                  <a:schemeClr val="tx1">
                    <a:lumMod val="65000"/>
                    <a:lumOff val="35000"/>
                  </a:schemeClr>
                </a:solidFill>
                <a:latin typeface="Yanone Kaffeesatz Bold" pitchFamily="2" charset="0"/>
              </a:rPr>
              <a:t>pics</a:t>
            </a:r>
            <a:r>
              <a:rPr lang="en-US" sz="4800" dirty="0" smtClean="0">
                <a:solidFill>
                  <a:schemeClr val="tx1">
                    <a:lumMod val="65000"/>
                    <a:lumOff val="35000"/>
                  </a:schemeClr>
                </a:solidFill>
                <a:latin typeface="Yanone Kaffeesatz Bold" pitchFamily="2" charset="0"/>
              </a:rPr>
              <a:t> of it</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Long Polling</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SSE</a:t>
            </a:r>
          </a:p>
          <a:p>
            <a:pPr marL="857250" indent="-857250" algn="l">
              <a:buFont typeface="Arial" pitchFamily="34" charset="0"/>
              <a:buChar char="•"/>
            </a:pPr>
            <a:r>
              <a:rPr lang="en-US" sz="4800" dirty="0" smtClean="0">
                <a:solidFill>
                  <a:schemeClr val="tx1">
                    <a:lumMod val="65000"/>
                    <a:lumOff val="35000"/>
                  </a:schemeClr>
                </a:solidFill>
                <a:latin typeface="Yanone Kaffeesatz Bold" pitchFamily="2" charset="0"/>
              </a:rPr>
              <a:t>Etc.</a:t>
            </a:r>
          </a:p>
        </p:txBody>
      </p:sp>
    </p:spTree>
    <p:extLst>
      <p:ext uri="{BB962C8B-B14F-4D97-AF65-F5344CB8AC3E}">
        <p14:creationId xmlns:p14="http://schemas.microsoft.com/office/powerpoint/2010/main" val="10111656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HOW DO YOU MANAGE THESE?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42767398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.NET Server + Client libraries allowing you to build </a:t>
            </a:r>
            <a:r>
              <a:rPr lang="en-US" sz="4500" dirty="0" err="1" smtClean="0">
                <a:solidFill>
                  <a:schemeClr val="accent2">
                    <a:lumMod val="75000"/>
                  </a:schemeClr>
                </a:solidFill>
                <a:latin typeface="Yanone Kaffeesatz Bold" pitchFamily="2" charset="0"/>
              </a:rPr>
              <a:t>realtime</a:t>
            </a:r>
            <a:r>
              <a:rPr lang="en-US" sz="4500" dirty="0" smtClean="0">
                <a:solidFill>
                  <a:schemeClr val="accent2">
                    <a:lumMod val="75000"/>
                  </a:schemeClr>
                </a:solidFill>
                <a:latin typeface="Yanone Kaffeesatz Bold" pitchFamily="2" charset="0"/>
              </a:rPr>
              <a:t>, multi-user </a:t>
            </a:r>
            <a:r>
              <a:rPr lang="en-US" sz="4500" dirty="0" smtClean="0">
                <a:solidFill>
                  <a:schemeClr val="tx1">
                    <a:lumMod val="65000"/>
                    <a:lumOff val="35000"/>
                  </a:schemeClr>
                </a:solidFill>
                <a:latin typeface="Yanone Kaffeesatz Bold" pitchFamily="2" charset="0"/>
              </a:rPr>
              <a:t>applications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Like Socket.IO and Now.JS</a:t>
            </a:r>
            <a:br>
              <a:rPr lang="en-US" sz="4500" dirty="0" smtClean="0">
                <a:solidFill>
                  <a:schemeClr val="tx1">
                    <a:lumMod val="65000"/>
                    <a:lumOff val="35000"/>
                  </a:schemeClr>
                </a:solidFill>
                <a:latin typeface="Yanone Kaffeesatz Bold" pitchFamily="2" charset="0"/>
              </a:rPr>
            </a:br>
            <a:endParaRPr lang="en-US" sz="45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500" dirty="0" smtClean="0">
                <a:solidFill>
                  <a:schemeClr val="tx1">
                    <a:lumMod val="65000"/>
                    <a:lumOff val="35000"/>
                  </a:schemeClr>
                </a:solidFill>
                <a:latin typeface="Yanone Kaffeesatz Bold" pitchFamily="2" charset="0"/>
              </a:rPr>
              <a:t>Open Source created by David Fowler and Damien Edwards @Microsoft</a:t>
            </a:r>
            <a:r>
              <a:rPr lang="en-US" sz="4800" dirty="0" smtClean="0">
                <a:solidFill>
                  <a:schemeClr val="tx1">
                    <a:lumMod val="65000"/>
                    <a:lumOff val="35000"/>
                  </a:schemeClr>
                </a:solidFill>
                <a:latin typeface="Yanone Kaffeesatz Bold" pitchFamily="2" charset="0"/>
              </a:rPr>
              <a:t/>
            </a:r>
            <a:br>
              <a:rPr lang="en-US" sz="4800" dirty="0" smtClean="0">
                <a:solidFill>
                  <a:schemeClr val="tx1">
                    <a:lumMod val="65000"/>
                    <a:lumOff val="35000"/>
                  </a:schemeClr>
                </a:solidFill>
                <a:latin typeface="Yanone Kaffeesatz Bold" pitchFamily="2" charset="0"/>
              </a:rPr>
            </a:br>
            <a:r>
              <a:rPr lang="en-US" sz="3500" dirty="0" smtClean="0">
                <a:hlinkClick r:id="rId3"/>
              </a:rPr>
              <a:t>https</a:t>
            </a:r>
            <a:r>
              <a:rPr lang="en-US" sz="3500" dirty="0">
                <a:hlinkClick r:id="rId3"/>
              </a:rPr>
              <a:t>://github.com/SignalR/SignalR</a:t>
            </a:r>
            <a:endParaRPr lang="en-US" sz="35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34088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err="1" smtClean="0">
                <a:solidFill>
                  <a:schemeClr val="tx2">
                    <a:lumMod val="60000"/>
                    <a:lumOff val="40000"/>
                  </a:schemeClr>
                </a:solidFill>
                <a:latin typeface="Yanone Kaffeesatz Bold" pitchFamily="2" charset="0"/>
                <a:cs typeface="Aharoni" pitchFamily="2" charset="-79"/>
              </a:rPr>
              <a:t>SignalR</a:t>
            </a:r>
            <a:r>
              <a:rPr lang="en-US" sz="8000" dirty="0" smtClean="0">
                <a:solidFill>
                  <a:schemeClr val="tx2">
                    <a:lumMod val="60000"/>
                    <a:lumOff val="40000"/>
                  </a:schemeClr>
                </a:solidFill>
                <a:latin typeface="Yanone Kaffeesatz Bold" pitchFamily="2" charset="0"/>
                <a:cs typeface="Aharoni" pitchFamily="2" charset="-79"/>
              </a:rPr>
              <a:t> </a:t>
            </a:r>
            <a:r>
              <a:rPr lang="en-US" sz="8000" dirty="0" smtClean="0">
                <a:solidFill>
                  <a:srgbClr val="00B050"/>
                </a:solidFill>
                <a:latin typeface="Yanone Kaffeesatz Bold" pitchFamily="2" charset="0"/>
                <a:cs typeface="Aharoni" pitchFamily="2" charset="-79"/>
                <a:sym typeface="Wingdings" pitchFamily="2" charset="2"/>
              </a:rPr>
              <a:t></a:t>
            </a:r>
            <a:endParaRPr lang="en-US" sz="8000" dirty="0">
              <a:solidFill>
                <a:srgbClr val="00B050"/>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000" dirty="0">
                <a:solidFill>
                  <a:schemeClr val="tx1">
                    <a:lumMod val="65000"/>
                    <a:lumOff val="35000"/>
                  </a:schemeClr>
                </a:solidFill>
                <a:latin typeface="Yanone Kaffeesatz Bold" pitchFamily="2" charset="0"/>
              </a:rPr>
              <a:t>Abstraction around a </a:t>
            </a:r>
            <a:r>
              <a:rPr lang="en-US" sz="4000" dirty="0">
                <a:solidFill>
                  <a:schemeClr val="accent2">
                    <a:lumMod val="75000"/>
                  </a:schemeClr>
                </a:solidFill>
                <a:latin typeface="Yanone Kaffeesatz Bold" pitchFamily="2" charset="0"/>
              </a:rPr>
              <a:t>persistent</a:t>
            </a:r>
            <a:r>
              <a:rPr lang="en-US" sz="4000" dirty="0">
                <a:solidFill>
                  <a:schemeClr val="tx1">
                    <a:lumMod val="50000"/>
                    <a:lumOff val="50000"/>
                  </a:schemeClr>
                </a:solidFill>
                <a:latin typeface="Yanone Kaffeesatz Bold" pitchFamily="2" charset="0"/>
              </a:rPr>
              <a:t> </a:t>
            </a:r>
            <a:r>
              <a:rPr lang="en-US" sz="4000" dirty="0" smtClean="0">
                <a:solidFill>
                  <a:schemeClr val="tx1">
                    <a:lumMod val="65000"/>
                    <a:lumOff val="35000"/>
                  </a:schemeClr>
                </a:solidFill>
                <a:latin typeface="Yanone Kaffeesatz Bold" pitchFamily="2" charset="0"/>
              </a:rPr>
              <a:t>connection</a:t>
            </a:r>
            <a:r>
              <a:rPr lang="en-US" sz="4000" dirty="0">
                <a:solidFill>
                  <a:schemeClr val="tx1">
                    <a:lumMod val="50000"/>
                    <a:lumOff val="50000"/>
                  </a:schemeClr>
                </a:solidFill>
                <a:latin typeface="Yanone Kaffeesatz Bold" pitchFamily="2" charset="0"/>
              </a:rPr>
              <a:t/>
            </a:r>
            <a:br>
              <a:rPr lang="en-US" sz="4000" dirty="0">
                <a:solidFill>
                  <a:schemeClr val="tx1">
                    <a:lumMod val="50000"/>
                    <a:lumOff val="50000"/>
                  </a:schemeClr>
                </a:solidFill>
                <a:latin typeface="Yanone Kaffeesatz Bold" pitchFamily="2" charset="0"/>
              </a:rPr>
            </a:br>
            <a:endParaRPr lang="en-US" sz="4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Chooses best communication transport for server + client (</a:t>
            </a:r>
            <a:r>
              <a:rPr lang="en-US" sz="4000" dirty="0" err="1" smtClean="0">
                <a:solidFill>
                  <a:schemeClr val="tx1">
                    <a:lumMod val="65000"/>
                    <a:lumOff val="35000"/>
                  </a:schemeClr>
                </a:solidFill>
                <a:latin typeface="Yanone Kaffeesatz Bold" pitchFamily="2" charset="0"/>
              </a:rPr>
              <a:t>WebSocket</a:t>
            </a:r>
            <a:r>
              <a:rPr lang="en-US" sz="4000" dirty="0" smtClean="0">
                <a:solidFill>
                  <a:schemeClr val="tx1">
                    <a:lumMod val="65000"/>
                    <a:lumOff val="35000"/>
                  </a:schemeClr>
                </a:solidFill>
                <a:latin typeface="Yanone Kaffeesatz Bold" pitchFamily="2" charset="0"/>
              </a:rPr>
              <a:t>, SSE, Long Polling, etc.)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r>
              <a:rPr lang="en-US" sz="4000" dirty="0" smtClean="0">
                <a:solidFill>
                  <a:schemeClr val="tx1">
                    <a:lumMod val="65000"/>
                    <a:lumOff val="35000"/>
                  </a:schemeClr>
                </a:solidFill>
                <a:latin typeface="Yanone Kaffeesatz Bold" pitchFamily="2" charset="0"/>
              </a:rPr>
              <a:t>Takes care of the annoying stuff  (message routing, framing, buffering, keep-</a:t>
            </a:r>
            <a:r>
              <a:rPr lang="en-US" sz="4000" dirty="0" err="1" smtClean="0">
                <a:solidFill>
                  <a:schemeClr val="tx1">
                    <a:lumMod val="65000"/>
                    <a:lumOff val="35000"/>
                  </a:schemeClr>
                </a:solidFill>
                <a:latin typeface="Yanone Kaffeesatz Bold" pitchFamily="2" charset="0"/>
              </a:rPr>
              <a:t>alives</a:t>
            </a:r>
            <a:r>
              <a:rPr lang="en-US" sz="4000" dirty="0" smtClean="0">
                <a:solidFill>
                  <a:schemeClr val="tx1">
                    <a:lumMod val="65000"/>
                    <a:lumOff val="35000"/>
                  </a:schemeClr>
                </a:solidFill>
                <a:latin typeface="Yanone Kaffeesatz Bold" pitchFamily="2" charset="0"/>
              </a:rPr>
              <a:t>, timeouts, graceful disconnects, …)</a:t>
            </a:r>
            <a:br>
              <a:rPr lang="en-US" sz="4000" dirty="0" smtClean="0">
                <a:solidFill>
                  <a:schemeClr val="tx1">
                    <a:lumMod val="65000"/>
                    <a:lumOff val="35000"/>
                  </a:schemeClr>
                </a:solidFill>
                <a:latin typeface="Yanone Kaffeesatz Bold" pitchFamily="2" charset="0"/>
              </a:rPr>
            </a:br>
            <a:endParaRPr lang="en-US" sz="4000" dirty="0" smtClean="0">
              <a:solidFill>
                <a:schemeClr val="tx1">
                  <a:lumMod val="65000"/>
                  <a:lumOff val="35000"/>
                </a:schemeClr>
              </a:solidFill>
              <a:latin typeface="Yanone Kaffeesatz Bold" pitchFamily="2" charset="0"/>
            </a:endParaRPr>
          </a:p>
          <a:p>
            <a:pPr marL="857250" indent="-857250" algn="l">
              <a:buFont typeface="Arial" pitchFamily="34" charset="0"/>
              <a:buChar char="•"/>
            </a:pPr>
            <a:endParaRPr lang="en-US" sz="5000" dirty="0" smtClean="0">
              <a:solidFill>
                <a:schemeClr val="tx1">
                  <a:lumMod val="50000"/>
                  <a:lumOff val="50000"/>
                </a:schemeClr>
              </a:solidFill>
              <a:latin typeface="Yanone Kaffeesatz Bold" pitchFamily="2" charset="0"/>
            </a:endParaRPr>
          </a:p>
          <a:p>
            <a:pPr marL="857250" indent="-857250" algn="l">
              <a:buFont typeface="Arial" pitchFamily="34" charset="0"/>
              <a:buChar char="•"/>
            </a:pPr>
            <a:endParaRPr lang="en-US" sz="5000" dirty="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138055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BUILD YOUR APP</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74090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Polling  Chat w/ </a:t>
            </a:r>
            <a:r>
              <a:rPr lang="en-US" sz="9000" dirty="0" err="1" smtClean="0">
                <a:solidFill>
                  <a:schemeClr val="accent2">
                    <a:lumMod val="75000"/>
                  </a:schemeClr>
                </a:solidFill>
                <a:latin typeface="Yanone Kaffeesatz Bold" pitchFamily="2" charset="0"/>
                <a:cs typeface="Aharoni" pitchFamily="2" charset="-79"/>
              </a:rPr>
              <a:t>SignalR</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229701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971800"/>
            <a:ext cx="8382000" cy="1470025"/>
          </a:xfrm>
          <a:ln>
            <a:noFill/>
          </a:ln>
        </p:spPr>
        <p:txBody>
          <a:bodyPr>
            <a:noAutofit/>
          </a:bodyPr>
          <a:lstStyle/>
          <a:p>
            <a:r>
              <a:rPr lang="en-US" sz="1200" dirty="0"/>
              <a:t>Typically with .NET </a:t>
            </a:r>
            <a:r>
              <a:rPr lang="en-US" sz="1200" dirty="0" err="1"/>
              <a:t>ihttphandler</a:t>
            </a:r>
            <a:r>
              <a:rPr lang="en-US" sz="1200" dirty="0"/>
              <a:t> this would hold onto a request thread, wouldn’t scale beyond 20-30 threads</a:t>
            </a:r>
            <a:br>
              <a:rPr lang="en-US" sz="1200" dirty="0"/>
            </a:br>
            <a:r>
              <a:rPr lang="en-US" sz="1200" dirty="0"/>
              <a:t>Last 5 years.  </a:t>
            </a:r>
            <a:br>
              <a:rPr lang="en-US" sz="1200" dirty="0"/>
            </a:br>
            <a:r>
              <a:rPr lang="en-US" sz="1200" dirty="0"/>
              <a:t>How asp.net uses threads -&gt; </a:t>
            </a:r>
            <a:br>
              <a:rPr lang="en-US" sz="1200" dirty="0"/>
            </a:br>
            <a:r>
              <a:rPr lang="en-US" sz="1200" dirty="0"/>
              <a:t>	when app starts up it uses the .NET </a:t>
            </a:r>
            <a:r>
              <a:rPr lang="en-US" sz="1200" dirty="0" err="1"/>
              <a:t>threadpool</a:t>
            </a:r>
            <a:r>
              <a:rPr lang="en-US" sz="1200" dirty="0"/>
              <a:t> (CLR </a:t>
            </a:r>
            <a:r>
              <a:rPr lang="en-US" sz="1200" dirty="0" err="1"/>
              <a:t>Threadpool</a:t>
            </a:r>
            <a:r>
              <a:rPr lang="en-US" sz="1200" dirty="0"/>
              <a:t>), allocated when app starts up.</a:t>
            </a:r>
            <a:br>
              <a:rPr lang="en-US" sz="1200" dirty="0"/>
            </a:br>
            <a:r>
              <a:rPr lang="en-US" sz="1200" dirty="0"/>
              <a:t>	request thread comes in from IIS -&gt; handed off to your app, your app uses </a:t>
            </a:r>
            <a:r>
              <a:rPr lang="en-US" sz="1200" dirty="0" err="1"/>
              <a:t>threadpool</a:t>
            </a:r>
            <a:r>
              <a:rPr lang="en-US" sz="1200" dirty="0"/>
              <a:t> thread and is assigned to that request</a:t>
            </a:r>
            <a:br>
              <a:rPr lang="en-US" sz="1200" dirty="0"/>
            </a:br>
            <a:r>
              <a:rPr lang="en-US" sz="1200" dirty="0"/>
              <a:t>		this is modeled off of quick request/response, not good for persistent connection</a:t>
            </a:r>
            <a:br>
              <a:rPr lang="en-US" sz="1200" dirty="0"/>
            </a:br>
            <a:r>
              <a:rPr lang="en-US" sz="1200" dirty="0"/>
              <a:t>	Prior to .NET 4, default # of threads is low as hell (10 per </a:t>
            </a:r>
            <a:r>
              <a:rPr lang="en-US" sz="1200" dirty="0" err="1"/>
              <a:t>cpu</a:t>
            </a:r>
            <a:r>
              <a:rPr lang="en-US" sz="1200" dirty="0"/>
              <a:t>). </a:t>
            </a:r>
            <a:br>
              <a:rPr lang="en-US" sz="1200" dirty="0"/>
            </a:br>
            <a:r>
              <a:rPr lang="en-US" sz="1200" dirty="0"/>
              <a:t>	this is good for throughput and avoid thrashing with your CPU…not holding a long connection open</a:t>
            </a:r>
            <a:br>
              <a:rPr lang="en-US" sz="1200" dirty="0"/>
            </a:br>
            <a:r>
              <a:rPr lang="en-US" sz="1200" dirty="0"/>
              <a:t/>
            </a:r>
            <a:br>
              <a:rPr lang="en-US" sz="1200" dirty="0"/>
            </a:br>
            <a:r>
              <a:rPr lang="en-US" sz="1200" dirty="0"/>
              <a:t>	in .NET 4, limits increased on # of threads per </a:t>
            </a:r>
            <a:r>
              <a:rPr lang="en-US" sz="1200" dirty="0" err="1"/>
              <a:t>cpu</a:t>
            </a:r>
            <a:r>
              <a:rPr lang="en-US" sz="1200" dirty="0"/>
              <a:t/>
            </a:r>
            <a:br>
              <a:rPr lang="en-US" sz="1200" dirty="0"/>
            </a:br>
            <a:r>
              <a:rPr lang="en-US" sz="1200" dirty="0"/>
              <a:t>	</a:t>
            </a:r>
            <a:r>
              <a:rPr lang="en-US" sz="1200" dirty="0" err="1"/>
              <a:t>IAsyncHttpHandler</a:t>
            </a:r>
            <a:r>
              <a:rPr lang="en-US" sz="1200" dirty="0"/>
              <a:t>, keeps a request open and dissolve thread associated with request until work needs to happen with request.</a:t>
            </a:r>
            <a:br>
              <a:rPr lang="en-US" sz="1200" dirty="0"/>
            </a:br>
            <a:r>
              <a:rPr lang="en-US" sz="1200" dirty="0"/>
              <a:t>	</a:t>
            </a:r>
            <a:r>
              <a:rPr lang="en-US" sz="1200" dirty="0" err="1"/>
              <a:t>Async</a:t>
            </a:r>
            <a:r>
              <a:rPr lang="en-US" sz="1200" dirty="0"/>
              <a:t> Programming Model easy to understand, but it gets difficult:</a:t>
            </a:r>
            <a:br>
              <a:rPr lang="en-US" sz="1200" dirty="0"/>
            </a:br>
            <a:r>
              <a:rPr lang="en-US" sz="1200" dirty="0"/>
              <a:t>		- Difficult to do multiple sets of work</a:t>
            </a:r>
            <a:br>
              <a:rPr lang="en-US" sz="1200" dirty="0"/>
            </a:br>
            <a:r>
              <a:rPr lang="en-US" sz="1200" dirty="0"/>
              <a:t>		- or loops of work</a:t>
            </a:r>
            <a:br>
              <a:rPr lang="en-US" sz="1200" dirty="0"/>
            </a:br>
            <a:r>
              <a:rPr lang="en-US" sz="1200" dirty="0"/>
              <a:t>		so it was not easy to do this and there is a lot of infrastructure work to take care of doing this</a:t>
            </a:r>
            <a:br>
              <a:rPr lang="en-US" sz="1200" dirty="0"/>
            </a:br>
            <a:r>
              <a:rPr lang="en-US" sz="1200" dirty="0"/>
              <a:t>	Introduction of TPL made this above work easier, so it led to this library</a:t>
            </a:r>
            <a:br>
              <a:rPr lang="en-US" sz="1200" dirty="0"/>
            </a:br>
            <a:r>
              <a:rPr lang="en-US" sz="1200" dirty="0"/>
              <a:t>	Rather than dealing with </a:t>
            </a:r>
            <a:r>
              <a:rPr lang="en-US" sz="1200" dirty="0" err="1"/>
              <a:t>IasyncResult</a:t>
            </a:r>
            <a:r>
              <a:rPr lang="en-US" sz="1200" dirty="0"/>
              <a:t> and method pairs, we deal with tasks.</a:t>
            </a:r>
            <a:br>
              <a:rPr lang="en-US" sz="1200" dirty="0"/>
            </a:br>
            <a:r>
              <a:rPr lang="en-US" sz="1200" dirty="0"/>
              <a:t>	</a:t>
            </a:r>
            <a:br>
              <a:rPr lang="en-US" sz="1200" dirty="0"/>
            </a:br>
            <a:r>
              <a:rPr lang="en-US" sz="1200" dirty="0"/>
              <a:t>	</a:t>
            </a:r>
            <a:br>
              <a:rPr lang="en-US" sz="1200" dirty="0"/>
            </a:br>
            <a:r>
              <a:rPr lang="en-US" sz="1200" dirty="0"/>
              <a:t>	</a:t>
            </a:r>
          </a:p>
        </p:txBody>
      </p:sp>
      <p:sp>
        <p:nvSpPr>
          <p:cNvPr id="3" name="Title 1"/>
          <p:cNvSpPr txBox="1">
            <a:spLocks/>
          </p:cNvSpPr>
          <p:nvPr/>
        </p:nvSpPr>
        <p:spPr>
          <a:xfrm>
            <a:off x="353860" y="381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accent2">
                    <a:lumMod val="75000"/>
                  </a:schemeClr>
                </a:solidFill>
                <a:latin typeface="Yanone Kaffeesatz Bold" pitchFamily="2" charset="0"/>
                <a:cs typeface="Aharoni" pitchFamily="2" charset="-79"/>
              </a:rPr>
              <a:t>Why wasn’t this popular before?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96470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One </a:t>
            </a:r>
            <a:r>
              <a:rPr lang="en-US" sz="8000" dirty="0" smtClean="0">
                <a:solidFill>
                  <a:schemeClr val="tx2">
                    <a:lumMod val="60000"/>
                    <a:lumOff val="40000"/>
                  </a:schemeClr>
                </a:solidFill>
                <a:latin typeface="Yanone Kaffeesatz Bold" pitchFamily="2" charset="0"/>
                <a:cs typeface="Aharoni" pitchFamily="2" charset="-79"/>
              </a:rPr>
              <a:t>ASP.NET</a:t>
            </a:r>
            <a:endParaRPr lang="en-US" sz="8000" dirty="0">
              <a:solidFill>
                <a:schemeClr val="tx2">
                  <a:lumMod val="60000"/>
                  <a:lumOff val="40000"/>
                </a:schemeClr>
              </a:solidFill>
              <a:latin typeface="Yanone Kaffeesatz Bold" pitchFamily="2" charset="0"/>
              <a:cs typeface="Aharoni" pitchFamily="2" charset="-79"/>
            </a:endParaRPr>
          </a:p>
        </p:txBody>
      </p:sp>
      <p:sp>
        <p:nvSpPr>
          <p:cNvPr id="4" name="Subtitle 3"/>
          <p:cNvSpPr>
            <a:spLocks noGrp="1"/>
          </p:cNvSpPr>
          <p:nvPr>
            <p:ph type="subTitle" idx="1"/>
          </p:nvPr>
        </p:nvSpPr>
        <p:spPr/>
        <p:txBody>
          <a:bodyPr/>
          <a:lstStyle/>
          <a:p>
            <a:endParaRPr lang="en-US"/>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24147"/>
            <a:ext cx="8115300" cy="474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3"/>
          <p:cNvSpPr txBox="1">
            <a:spLocks/>
          </p:cNvSpPr>
          <p:nvPr/>
        </p:nvSpPr>
        <p:spPr>
          <a:xfrm>
            <a:off x="685800" y="5562600"/>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500" smtClean="0"/>
              <a:t>“SignalR and Web Sockets” – Scott Hanselman (</a:t>
            </a:r>
            <a:r>
              <a:rPr lang="en-US" sz="1500" smtClean="0">
                <a:hlinkClick r:id="rId4"/>
              </a:rPr>
              <a:t>http://www.asp.net/vnext/overview/videos/signalr-and-web-sockets</a:t>
            </a:r>
            <a:r>
              <a:rPr lang="en-US" sz="1500" smtClean="0"/>
              <a:t>)</a:t>
            </a:r>
            <a:endParaRPr lang="en-US" sz="1500" dirty="0"/>
          </a:p>
        </p:txBody>
      </p:sp>
    </p:spTree>
    <p:extLst>
      <p:ext uri="{BB962C8B-B14F-4D97-AF65-F5344CB8AC3E}">
        <p14:creationId xmlns:p14="http://schemas.microsoft.com/office/powerpoint/2010/main" val="4196917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Roadmap</a:t>
            </a:r>
            <a:endParaRPr lang="en-US" sz="8000" dirty="0">
              <a:solidFill>
                <a:schemeClr val="tx2">
                  <a:lumMod val="60000"/>
                  <a:lumOff val="40000"/>
                </a:schemeClr>
              </a:solidFill>
              <a:latin typeface="Yanone Kaffeesatz Bold" pitchFamily="2" charset="0"/>
              <a:cs typeface="Aharoni" pitchFamily="2" charset="-79"/>
            </a:endParaRPr>
          </a:p>
        </p:txBody>
      </p:sp>
      <p:sp>
        <p:nvSpPr>
          <p:cNvPr id="3" name="Subtitle 2"/>
          <p:cNvSpPr>
            <a:spLocks noGrp="1"/>
          </p:cNvSpPr>
          <p:nvPr>
            <p:ph type="subTitle" idx="1"/>
          </p:nvPr>
        </p:nvSpPr>
        <p:spPr>
          <a:xfrm>
            <a:off x="228600" y="1066800"/>
            <a:ext cx="8763000" cy="5486400"/>
          </a:xfrm>
        </p:spPr>
        <p:txBody>
          <a:bodyPr>
            <a:noAutofit/>
          </a:bodyPr>
          <a:lstStyle/>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Version</a:t>
            </a:r>
          </a:p>
          <a:p>
            <a:pPr marL="857250" indent="-857250" algn="l">
              <a:buFont typeface="Arial" pitchFamily="34" charset="0"/>
              <a:buChar char="•"/>
            </a:pPr>
            <a:r>
              <a:rPr lang="en-US" sz="4800" dirty="0" smtClean="0">
                <a:solidFill>
                  <a:schemeClr val="tx1">
                    <a:lumMod val="50000"/>
                    <a:lumOff val="50000"/>
                  </a:schemeClr>
                </a:solidFill>
                <a:latin typeface="Yanone Kaffeesatz Bold" pitchFamily="2" charset="0"/>
              </a:rPr>
              <a:t>Roadmap</a:t>
            </a:r>
          </a:p>
          <a:p>
            <a:pPr marL="857250" indent="-857250" algn="l">
              <a:buFont typeface="Arial" pitchFamily="34" charset="0"/>
              <a:buChar char="•"/>
            </a:pPr>
            <a:endParaRPr lang="en-US" sz="4800" dirty="0" smtClean="0">
              <a:solidFill>
                <a:schemeClr val="tx1">
                  <a:lumMod val="50000"/>
                  <a:lumOff val="50000"/>
                </a:schemeClr>
              </a:solidFill>
              <a:latin typeface="Yanone Kaffeesatz Bold" pitchFamily="2" charset="0"/>
            </a:endParaRPr>
          </a:p>
        </p:txBody>
      </p:sp>
    </p:spTree>
    <p:extLst>
      <p:ext uri="{BB962C8B-B14F-4D97-AF65-F5344CB8AC3E}">
        <p14:creationId xmlns:p14="http://schemas.microsoft.com/office/powerpoint/2010/main" val="4233719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5000" dirty="0" smtClean="0">
                <a:solidFill>
                  <a:srgbClr val="F0F2EB"/>
                </a:solidFill>
                <a:latin typeface="Yanone Kaffeesatz Bold" pitchFamily="2" charset="0"/>
                <a:cs typeface="Aharoni" pitchFamily="2" charset="-79"/>
              </a:rPr>
              <a:t>THANKS </a:t>
            </a:r>
            <a:r>
              <a:rPr lang="en-US" sz="15000" dirty="0" smtClean="0">
                <a:solidFill>
                  <a:srgbClr val="F0F2EB"/>
                </a:solidFill>
                <a:latin typeface="Yanone Kaffeesatz Bold" pitchFamily="2" charset="0"/>
                <a:cs typeface="Aharoni" pitchFamily="2" charset="-79"/>
                <a:sym typeface="Wingdings" pitchFamily="2" charset="2"/>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72557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13000" dirty="0" smtClean="0">
                <a:solidFill>
                  <a:srgbClr val="F0F2EB"/>
                </a:solidFill>
                <a:latin typeface="Yanone Kaffeesatz Bold" pitchFamily="2" charset="0"/>
                <a:cs typeface="Aharoni" pitchFamily="2" charset="-79"/>
              </a:rPr>
              <a:t>WHY DO WE CARE?</a:t>
            </a:r>
            <a:endParaRPr lang="en-US" sz="13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60055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err="1" smtClean="0">
                <a:solidFill>
                  <a:schemeClr val="accent2">
                    <a:lumMod val="75000"/>
                  </a:schemeClr>
                </a:solidFill>
                <a:latin typeface="Yanone Kaffeesatz Bold" pitchFamily="2" charset="0"/>
                <a:cs typeface="Aharoni" pitchFamily="2" charset="-79"/>
              </a:rPr>
              <a:t>SignalR</a:t>
            </a:r>
            <a:r>
              <a:rPr lang="en-US" sz="9000" dirty="0" smtClean="0">
                <a:solidFill>
                  <a:schemeClr val="accent2">
                    <a:lumMod val="75000"/>
                  </a:schemeClr>
                </a:solidFill>
                <a:latin typeface="Yanone Kaffeesatz Bold" pitchFamily="2" charset="0"/>
                <a:cs typeface="Aharoni" pitchFamily="2" charset="-79"/>
              </a:rPr>
              <a:t>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576341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14" y="1371600"/>
            <a:ext cx="875143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C:\Users\ahmed.alani\Desktop\Work\Presentation\fblik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50199">
            <a:off x="6726673" y="2298699"/>
            <a:ext cx="1809750" cy="16510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2590800" y="1676400"/>
            <a:ext cx="3200400" cy="12192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500" dirty="0" smtClean="0">
                <a:solidFill>
                  <a:srgbClr val="FF0000"/>
                </a:solidFill>
                <a:latin typeface="Yanone Kaffeesatz Bold" pitchFamily="2" charset="0"/>
                <a:cs typeface="Aharoni" pitchFamily="2" charset="-79"/>
              </a:rPr>
              <a:t>Headphone jack on the bottom</a:t>
            </a:r>
            <a:endParaRPr lang="en-US" sz="3500" dirty="0">
              <a:solidFill>
                <a:srgbClr val="FF0000"/>
              </a:solidFill>
              <a:latin typeface="Yanone Kaffeesatz Bold" pitchFamily="2" charset="0"/>
              <a:cs typeface="Aharoni" pitchFamily="2" charset="-79"/>
            </a:endParaRPr>
          </a:p>
        </p:txBody>
      </p:sp>
      <p:cxnSp>
        <p:nvCxnSpPr>
          <p:cNvPr id="8" name="Straight Arrow Connector 7"/>
          <p:cNvCxnSpPr/>
          <p:nvPr/>
        </p:nvCxnSpPr>
        <p:spPr>
          <a:xfrm>
            <a:off x="4038600" y="2743200"/>
            <a:ext cx="457200" cy="838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9" name="Picture 5" descr="C:\Users\ahmed.alani\Desktop\Work\Presentation\farmvill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931568">
            <a:off x="438382" y="807112"/>
            <a:ext cx="5457912" cy="41769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204559">
            <a:off x="821893" y="918364"/>
            <a:ext cx="705500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03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76200"/>
            <a:ext cx="8839200" cy="6629400"/>
          </a:xfrm>
        </p:spPr>
        <p:txBody>
          <a:bodyPr>
            <a:normAutofit/>
          </a:bodyPr>
          <a:lstStyle/>
          <a:p>
            <a:pPr algn="l"/>
            <a:r>
              <a:rPr lang="en-US" dirty="0" smtClean="0">
                <a:solidFill>
                  <a:schemeClr val="bg1">
                    <a:lumMod val="85000"/>
                  </a:schemeClr>
                </a:solidFill>
                <a:latin typeface="Yanone Kaffeesatz Bold" pitchFamily="2" charset="0"/>
              </a:rPr>
              <a:t>POLL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smtClean="0">
                <a:solidFill>
                  <a:schemeClr val="bg1">
                    <a:lumMod val="85000"/>
                  </a:schemeClr>
                </a:solidFill>
                <a:latin typeface="Yanone Kaffeesatz Bold" pitchFamily="2" charset="0"/>
              </a:rPr>
              <a:t>POLL</a:t>
            </a:r>
            <a:r>
              <a:rPr lang="en-US" dirty="0" smtClean="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r>
              <a:rPr lang="en-US" dirty="0" err="1">
                <a:solidFill>
                  <a:schemeClr val="bg1">
                    <a:lumMod val="85000"/>
                  </a:schemeClr>
                </a:solidFill>
                <a:latin typeface="Yanone Kaffeesatz Bold" pitchFamily="2" charset="0"/>
              </a:rPr>
              <a:t>POLL</a:t>
            </a:r>
            <a:r>
              <a:rPr lang="en-US" dirty="0">
                <a:solidFill>
                  <a:schemeClr val="bg1">
                    <a:lumMod val="85000"/>
                  </a:schemeClr>
                </a:solidFill>
                <a:latin typeface="Yanone Kaffeesatz Bold" pitchFamily="2" charset="0"/>
              </a:rPr>
              <a:t> </a:t>
            </a:r>
          </a:p>
        </p:txBody>
      </p:sp>
      <p:sp>
        <p:nvSpPr>
          <p:cNvPr id="3" name="Title 1"/>
          <p:cNvSpPr txBox="1">
            <a:spLocks/>
          </p:cNvSpPr>
          <p:nvPr/>
        </p:nvSpPr>
        <p:spPr>
          <a:xfrm>
            <a:off x="381000" y="2667000"/>
            <a:ext cx="8382000" cy="1470025"/>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000" dirty="0" smtClean="0">
                <a:solidFill>
                  <a:schemeClr val="tx1">
                    <a:lumMod val="65000"/>
                    <a:lumOff val="35000"/>
                  </a:schemeClr>
                </a:solidFill>
                <a:latin typeface="Yanone Kaffeesatz Bold" pitchFamily="2" charset="0"/>
                <a:cs typeface="Aharoni" pitchFamily="2" charset="-79"/>
              </a:rPr>
              <a:t>Who cares?  I can POLL!</a:t>
            </a:r>
            <a:endParaRPr lang="en-US" sz="15000" dirty="0">
              <a:solidFill>
                <a:schemeClr val="tx1">
                  <a:lumMod val="65000"/>
                  <a:lumOff val="35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355787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Demo – </a:t>
            </a:r>
            <a:r>
              <a:rPr lang="en-US" sz="9000" dirty="0" smtClean="0">
                <a:solidFill>
                  <a:schemeClr val="accent2">
                    <a:lumMod val="75000"/>
                  </a:schemeClr>
                </a:solidFill>
                <a:latin typeface="Yanone Kaffeesatz Bold" pitchFamily="2" charset="0"/>
                <a:cs typeface="Aharoni" pitchFamily="2" charset="-79"/>
              </a:rPr>
              <a:t>Polling stock ticker</a:t>
            </a:r>
            <a:r>
              <a:rPr lang="en-US" sz="15000" dirty="0" smtClean="0">
                <a:solidFill>
                  <a:srgbClr val="F0F2EB"/>
                </a:solidFill>
                <a:latin typeface="Yanone Kaffeesatz Bold" pitchFamily="2" charset="0"/>
                <a:cs typeface="Aharoni" pitchFamily="2" charset="-79"/>
              </a:rPr>
              <a:t>?</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1039572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28600"/>
            <a:ext cx="7772400" cy="1470025"/>
          </a:xfrm>
          <a:ln>
            <a:noFill/>
          </a:ln>
        </p:spPr>
        <p:txBody>
          <a:bodyPr>
            <a:noAutofit/>
          </a:bodyPr>
          <a:lstStyle/>
          <a:p>
            <a:pPr algn="l"/>
            <a:r>
              <a:rPr lang="en-US" sz="8000" dirty="0" smtClean="0">
                <a:solidFill>
                  <a:schemeClr val="tx2">
                    <a:lumMod val="60000"/>
                    <a:lumOff val="40000"/>
                  </a:schemeClr>
                </a:solidFill>
                <a:latin typeface="Yanone Kaffeesatz Bold" pitchFamily="2" charset="0"/>
                <a:cs typeface="Aharoni" pitchFamily="2" charset="-79"/>
              </a:rPr>
              <a:t>Polling</a:t>
            </a:r>
            <a:endParaRPr lang="en-US" sz="8000" dirty="0">
              <a:solidFill>
                <a:schemeClr val="tx2">
                  <a:lumMod val="60000"/>
                  <a:lumOff val="40000"/>
                </a:schemeClr>
              </a:solidFill>
              <a:latin typeface="Yanone Kaffeesatz Bold" pitchFamily="2" charset="0"/>
              <a:cs typeface="Aharoni" pitchFamily="2" charset="-79"/>
            </a:endParaRPr>
          </a:p>
        </p:txBody>
      </p:sp>
      <p:pic>
        <p:nvPicPr>
          <p:cNvPr id="2050" name="Picture 2" descr="C:\Users\ahmed.alani\Desktop\Work\Presentation\poll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312101"/>
            <a:ext cx="3552825" cy="4238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 y="1295400"/>
            <a:ext cx="5105400" cy="5078313"/>
          </a:xfrm>
          <a:prstGeom prst="rect">
            <a:avLst/>
          </a:prstGeom>
        </p:spPr>
        <p:txBody>
          <a:bodyPr wrap="square">
            <a:spAutoFit/>
          </a:bodyPr>
          <a:lstStyle/>
          <a:p>
            <a:r>
              <a:rPr lang="en-US" sz="4000" dirty="0" smtClean="0">
                <a:solidFill>
                  <a:schemeClr val="tx1">
                    <a:lumMod val="50000"/>
                    <a:lumOff val="50000"/>
                  </a:schemeClr>
                </a:solidFill>
                <a:latin typeface="Yanone Kaffeesatz Bold" pitchFamily="2" charset="0"/>
              </a:rPr>
              <a:t>Easy </a:t>
            </a:r>
            <a:r>
              <a:rPr lang="en-US" sz="4000" dirty="0">
                <a:solidFill>
                  <a:schemeClr val="tx1">
                    <a:lumMod val="50000"/>
                    <a:lumOff val="50000"/>
                  </a:schemeClr>
                </a:solidFill>
                <a:latin typeface="Yanone Kaffeesatz Bold" pitchFamily="2" charset="0"/>
              </a:rPr>
              <a:t>to </a:t>
            </a:r>
            <a:r>
              <a:rPr lang="en-US" sz="4000" dirty="0" smtClean="0">
                <a:solidFill>
                  <a:schemeClr val="tx1">
                    <a:lumMod val="50000"/>
                    <a:lumOff val="50000"/>
                  </a:schemeClr>
                </a:solidFill>
                <a:latin typeface="Yanone Kaffeesatz Bold" pitchFamily="2" charset="0"/>
              </a:rPr>
              <a:t>understand + implement</a:t>
            </a:r>
            <a:endParaRPr lang="en-US" sz="4000" dirty="0">
              <a:solidFill>
                <a:schemeClr val="tx1">
                  <a:lumMod val="50000"/>
                  <a:lumOff val="50000"/>
                </a:schemeClr>
              </a:solidFill>
              <a:latin typeface="Yanone Kaffeesatz Bold" pitchFamily="2" charset="0"/>
            </a:endParaRPr>
          </a:p>
          <a:p>
            <a:pPr marL="742950" lvl="1" indent="-285750">
              <a:buFont typeface="Arial" pitchFamily="34" charset="0"/>
              <a:buChar char="•"/>
            </a:pPr>
            <a:r>
              <a:rPr lang="en-US" sz="3000" dirty="0" err="1" smtClean="0">
                <a:solidFill>
                  <a:schemeClr val="tx1">
                    <a:lumMod val="50000"/>
                    <a:lumOff val="50000"/>
                  </a:schemeClr>
                </a:solidFill>
                <a:latin typeface="Yanone Kaffeesatz Bold" pitchFamily="2" charset="0"/>
              </a:rPr>
              <a:t>setInterval</a:t>
            </a:r>
            <a:r>
              <a:rPr lang="en-US" sz="3000" dirty="0" smtClean="0">
                <a:solidFill>
                  <a:schemeClr val="tx1">
                    <a:lumMod val="50000"/>
                    <a:lumOff val="50000"/>
                  </a:schemeClr>
                </a:solidFill>
                <a:latin typeface="Yanone Kaffeesatz Bold" pitchFamily="2" charset="0"/>
              </a:rPr>
              <a:t> + $.</a:t>
            </a:r>
            <a:r>
              <a:rPr lang="en-US" sz="3000" dirty="0" err="1" smtClean="0">
                <a:solidFill>
                  <a:schemeClr val="tx1">
                    <a:lumMod val="50000"/>
                    <a:lumOff val="50000"/>
                  </a:schemeClr>
                </a:solidFill>
                <a:latin typeface="Yanone Kaffeesatz Bold" pitchFamily="2" charset="0"/>
              </a:rPr>
              <a:t>ajax</a:t>
            </a:r>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a:solidFill>
                <a:schemeClr val="tx1">
                  <a:lumMod val="50000"/>
                  <a:lumOff val="50000"/>
                </a:schemeClr>
              </a:solidFill>
              <a:latin typeface="Yanone Kaffeesatz Bold" pitchFamily="2" charset="0"/>
            </a:endParaRPr>
          </a:p>
          <a:p>
            <a:r>
              <a:rPr lang="en-US" sz="4000" dirty="0" smtClean="0">
                <a:solidFill>
                  <a:schemeClr val="tx1">
                    <a:lumMod val="50000"/>
                    <a:lumOff val="50000"/>
                  </a:schemeClr>
                </a:solidFill>
                <a:latin typeface="Yanone Kaffeesatz Bold" pitchFamily="2" charset="0"/>
              </a:rPr>
              <a:t>Trade off between server event latency and server load</a:t>
            </a:r>
          </a:p>
          <a:p>
            <a:pPr lvl="1"/>
            <a:endParaRPr lang="en-US" sz="3200" b="1" dirty="0" smtClean="0">
              <a:solidFill>
                <a:schemeClr val="accent2">
                  <a:lumMod val="75000"/>
                </a:schemeClr>
              </a:solidFill>
            </a:endParaRPr>
          </a:p>
          <a:p>
            <a:pPr lvl="1"/>
            <a:endParaRPr lang="en-US" sz="3000" dirty="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pPr lvl="1"/>
            <a:endParaRPr lang="en-US" dirty="0" smtClean="0">
              <a:solidFill>
                <a:schemeClr val="tx1">
                  <a:lumMod val="50000"/>
                  <a:lumOff val="50000"/>
                </a:schemeClr>
              </a:solidFill>
              <a:latin typeface="Yanone Kaffeesatz Bold" pitchFamily="2" charset="0"/>
            </a:endParaRPr>
          </a:p>
          <a:p>
            <a:r>
              <a:rPr lang="en-US" sz="4000" dirty="0" smtClean="0">
                <a:solidFill>
                  <a:schemeClr val="tx1">
                    <a:lumMod val="50000"/>
                    <a:lumOff val="50000"/>
                  </a:schemeClr>
                </a:solidFill>
                <a:latin typeface="Yanone Kaffeesatz Bold" pitchFamily="2" charset="0"/>
              </a:rPr>
              <a:t>Update Panels</a:t>
            </a:r>
            <a:endParaRPr lang="en-US" sz="4000" dirty="0">
              <a:solidFill>
                <a:schemeClr val="tx1">
                  <a:lumMod val="50000"/>
                  <a:lumOff val="50000"/>
                </a:schemeClr>
              </a:solidFill>
              <a:latin typeface="Yanone Kaffeesatz Bold" pitchFamily="2" charset="0"/>
            </a:endParaRPr>
          </a:p>
        </p:txBody>
      </p:sp>
      <p:pic>
        <p:nvPicPr>
          <p:cNvPr id="1027" name="Picture 3" descr="C:\Users\ahmed.alani\Desktop\Work\Presentation\lukeN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517323"/>
            <a:ext cx="1676400" cy="12573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685800" y="3733800"/>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rgbClr val="00B050"/>
                </a:solidFill>
              </a:rPr>
              <a:t>↑</a:t>
            </a:r>
            <a:r>
              <a:rPr lang="en-US" sz="8000" dirty="0">
                <a:solidFill>
                  <a:schemeClr val="tx1">
                    <a:lumMod val="50000"/>
                    <a:lumOff val="50000"/>
                  </a:schemeClr>
                </a:solidFill>
                <a:latin typeface="Yanone Kaffeesatz Bold" pitchFamily="2" charset="0"/>
              </a:rPr>
              <a:t> </a:t>
            </a:r>
            <a:r>
              <a:rPr lang="en-US" sz="3000" dirty="0" smtClean="0">
                <a:solidFill>
                  <a:schemeClr val="tx1">
                    <a:lumMod val="50000"/>
                    <a:lumOff val="50000"/>
                  </a:schemeClr>
                </a:solidFill>
                <a:latin typeface="Yanone Kaffeesatz Bold" pitchFamily="2" charset="0"/>
              </a:rPr>
              <a:t>Frequency</a:t>
            </a:r>
            <a:endParaRPr lang="en-US" sz="3000" dirty="0">
              <a:solidFill>
                <a:schemeClr val="tx2">
                  <a:lumMod val="60000"/>
                  <a:lumOff val="40000"/>
                </a:schemeClr>
              </a:solidFill>
              <a:latin typeface="Yanone Kaffeesatz Bold" pitchFamily="2" charset="0"/>
              <a:cs typeface="Aharoni" pitchFamily="2" charset="-79"/>
            </a:endParaRPr>
          </a:p>
        </p:txBody>
      </p:sp>
      <p:sp>
        <p:nvSpPr>
          <p:cNvPr id="8" name="Title 1"/>
          <p:cNvSpPr txBox="1">
            <a:spLocks/>
          </p:cNvSpPr>
          <p:nvPr/>
        </p:nvSpPr>
        <p:spPr>
          <a:xfrm>
            <a:off x="1986419" y="3989387"/>
            <a:ext cx="2585581"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a:solidFill>
                  <a:schemeClr val="accent2">
                    <a:lumMod val="75000"/>
                  </a:schemeClr>
                </a:solidFill>
              </a:rPr>
              <a:t>↑</a:t>
            </a:r>
            <a:r>
              <a:rPr lang="en-US" sz="3200" dirty="0"/>
              <a:t> </a:t>
            </a:r>
            <a:r>
              <a:rPr lang="en-US" sz="3000" dirty="0">
                <a:solidFill>
                  <a:schemeClr val="tx1">
                    <a:lumMod val="50000"/>
                    <a:lumOff val="50000"/>
                  </a:schemeClr>
                </a:solidFill>
                <a:latin typeface="Yanone Kaffeesatz Bold" pitchFamily="2" charset="0"/>
              </a:rPr>
              <a:t>Server Load</a:t>
            </a:r>
          </a:p>
        </p:txBody>
      </p:sp>
      <p:sp>
        <p:nvSpPr>
          <p:cNvPr id="9" name="Title 1"/>
          <p:cNvSpPr txBox="1">
            <a:spLocks/>
          </p:cNvSpPr>
          <p:nvPr/>
        </p:nvSpPr>
        <p:spPr>
          <a:xfrm>
            <a:off x="1981200" y="4648200"/>
            <a:ext cx="27432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1"/>
            <a:r>
              <a:rPr lang="en-US" sz="3200" b="1" dirty="0" smtClean="0">
                <a:solidFill>
                  <a:srgbClr val="00B050"/>
                </a:solidFill>
              </a:rPr>
              <a:t>↓</a:t>
            </a:r>
            <a:r>
              <a:rPr lang="en-US" sz="3200" dirty="0" smtClean="0"/>
              <a:t> </a:t>
            </a:r>
            <a:r>
              <a:rPr lang="en-US" sz="3000" dirty="0">
                <a:solidFill>
                  <a:schemeClr val="tx1">
                    <a:lumMod val="50000"/>
                    <a:lumOff val="50000"/>
                  </a:schemeClr>
                </a:solidFill>
                <a:latin typeface="Yanone Kaffeesatz Bold" pitchFamily="2" charset="0"/>
              </a:rPr>
              <a:t>Server Load</a:t>
            </a:r>
          </a:p>
        </p:txBody>
      </p:sp>
      <p:sp>
        <p:nvSpPr>
          <p:cNvPr id="10" name="Title 1"/>
          <p:cNvSpPr txBox="1">
            <a:spLocks/>
          </p:cNvSpPr>
          <p:nvPr/>
        </p:nvSpPr>
        <p:spPr>
          <a:xfrm>
            <a:off x="685800" y="4643579"/>
            <a:ext cx="2247900" cy="811213"/>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b="1" dirty="0">
                <a:solidFill>
                  <a:schemeClr val="accent2">
                    <a:lumMod val="75000"/>
                  </a:schemeClr>
                </a:solidFill>
              </a:rPr>
              <a:t>↓</a:t>
            </a:r>
            <a:r>
              <a:rPr lang="en-US" sz="3600" dirty="0"/>
              <a:t> </a:t>
            </a:r>
            <a:r>
              <a:rPr lang="en-US" sz="3000" dirty="0">
                <a:solidFill>
                  <a:schemeClr val="tx1">
                    <a:lumMod val="50000"/>
                    <a:lumOff val="50000"/>
                  </a:schemeClr>
                </a:solidFill>
                <a:latin typeface="Yanone Kaffeesatz Bold" pitchFamily="2" charset="0"/>
              </a:rPr>
              <a:t>Frequency</a:t>
            </a:r>
            <a:endParaRPr lang="en-US" sz="3000" dirty="0">
              <a:solidFill>
                <a:schemeClr val="tx2">
                  <a:lumMod val="60000"/>
                  <a:lumOff val="40000"/>
                </a:schemeClr>
              </a:solidFill>
              <a:latin typeface="Yanone Kaffeesatz Bold" pitchFamily="2" charset="0"/>
              <a:cs typeface="Aharoni" pitchFamily="2" charset="-79"/>
            </a:endParaRPr>
          </a:p>
        </p:txBody>
      </p:sp>
    </p:spTree>
    <p:extLst>
      <p:ext uri="{BB962C8B-B14F-4D97-AF65-F5344CB8AC3E}">
        <p14:creationId xmlns:p14="http://schemas.microsoft.com/office/powerpoint/2010/main" val="21654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8382000" cy="1470025"/>
          </a:xfrm>
          <a:ln>
            <a:noFill/>
          </a:ln>
        </p:spPr>
        <p:txBody>
          <a:bodyPr>
            <a:noAutofit/>
          </a:bodyPr>
          <a:lstStyle/>
          <a:p>
            <a:r>
              <a:rPr lang="en-US" sz="9000" dirty="0" smtClean="0">
                <a:solidFill>
                  <a:schemeClr val="accent2">
                    <a:lumMod val="75000"/>
                  </a:schemeClr>
                </a:solidFill>
                <a:latin typeface="Yanone Kaffeesatz Bold" pitchFamily="2" charset="0"/>
                <a:cs typeface="Aharoni" pitchFamily="2" charset="-79"/>
              </a:rPr>
              <a:t>MOAR REALTIME!</a:t>
            </a:r>
            <a:endParaRPr lang="en-US" sz="15000" dirty="0">
              <a:solidFill>
                <a:srgbClr val="F0F2EB"/>
              </a:solidFill>
              <a:latin typeface="Yanone Kaffeesatz Bold" pitchFamily="2" charset="0"/>
              <a:cs typeface="Aharoni" pitchFamily="2" charset="-79"/>
            </a:endParaRPr>
          </a:p>
        </p:txBody>
      </p:sp>
    </p:spTree>
    <p:extLst>
      <p:ext uri="{BB962C8B-B14F-4D97-AF65-F5344CB8AC3E}">
        <p14:creationId xmlns:p14="http://schemas.microsoft.com/office/powerpoint/2010/main" val="3893768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5151</TotalTime>
  <Words>603</Words>
  <Application>Microsoft Office PowerPoint</Application>
  <PresentationFormat>On-screen Show (4:3)</PresentationFormat>
  <Paragraphs>113</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Intro to SignalR</vt:lpstr>
      <vt:lpstr>SignalR</vt:lpstr>
      <vt:lpstr>WHY DO WE CARE?</vt:lpstr>
      <vt:lpstr>Demo – SignalR stock ticker?</vt:lpstr>
      <vt:lpstr>PowerPoint Presentation</vt:lpstr>
      <vt:lpstr>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POLL </vt:lpstr>
      <vt:lpstr>Demo – Polling stock ticker?</vt:lpstr>
      <vt:lpstr>Polling</vt:lpstr>
      <vt:lpstr>MOAR REALTIME!</vt:lpstr>
      <vt:lpstr>Long Polling</vt:lpstr>
      <vt:lpstr>Forever Frame</vt:lpstr>
      <vt:lpstr>Server-Sent Events</vt:lpstr>
      <vt:lpstr>Got anything else??</vt:lpstr>
      <vt:lpstr>PowerPoint Presentation</vt:lpstr>
      <vt:lpstr>WebSocket </vt:lpstr>
      <vt:lpstr>WebSocket </vt:lpstr>
      <vt:lpstr>PowerPoint Presentation</vt:lpstr>
      <vt:lpstr>PowerPoint Presentation</vt:lpstr>
      <vt:lpstr>HOW DO YOU MANAGE THESE?</vt:lpstr>
      <vt:lpstr>SignalR </vt:lpstr>
      <vt:lpstr>BUILD YOUR APP</vt:lpstr>
      <vt:lpstr>Demo – Polling  Chat w/ SignalR</vt:lpstr>
      <vt:lpstr>Typically with .NET ihttphandler this would hold onto a request thread, wouldn’t scale beyond 20-30 threads Last 5 years.   How asp.net uses threads -&gt;   when app starts up it uses the .NET threadpool (CLR Threadpool), allocated when app starts up.  request thread comes in from IIS -&gt; handed off to your app, your app uses threadpool thread and is assigned to that request   this is modeled off of quick request/response, not good for persistent connection  Prior to .NET 4, default # of threads is low as hell (10 per cpu).   this is good for throughput and avoid thrashing with your CPU…not holding a long connection open   in .NET 4, limits increased on # of threads per cpu  IAsyncHttpHandler, keeps a request open and dissolve thread associated with request until work needs to happen with request.  Async Programming Model easy to understand, but it gets difficult:   - Difficult to do multiple sets of work   - or loops of work   so it was not easy to do this and there is a lot of infrastructure work to take care of doing this  Introduction of TPL made this above work easier, so it led to this library  Rather than dealing with IasyncResult and method pairs, we deal with tasks.      </vt:lpstr>
      <vt:lpstr>One ASP.NET</vt:lpstr>
      <vt:lpstr>Roadmap</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Alani, Ahmed</dc:creator>
  <cp:lastModifiedBy>Alani, Ahmed</cp:lastModifiedBy>
  <cp:revision>175</cp:revision>
  <dcterms:created xsi:type="dcterms:W3CDTF">2012-10-20T15:50:00Z</dcterms:created>
  <dcterms:modified xsi:type="dcterms:W3CDTF">2012-11-03T01:38:37Z</dcterms:modified>
</cp:coreProperties>
</file>