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8" r:id="rId2"/>
    <p:sldId id="272" r:id="rId3"/>
    <p:sldId id="335" r:id="rId4"/>
    <p:sldId id="334" r:id="rId5"/>
    <p:sldId id="271" r:id="rId6"/>
    <p:sldId id="313" r:id="rId7"/>
    <p:sldId id="274" r:id="rId8"/>
    <p:sldId id="261" r:id="rId9"/>
    <p:sldId id="280" r:id="rId10"/>
    <p:sldId id="278" r:id="rId11"/>
    <p:sldId id="273" r:id="rId12"/>
    <p:sldId id="307" r:id="rId13"/>
    <p:sldId id="320" r:id="rId14"/>
    <p:sldId id="290" r:id="rId15"/>
    <p:sldId id="321" r:id="rId16"/>
    <p:sldId id="291" r:id="rId17"/>
    <p:sldId id="322" r:id="rId18"/>
    <p:sldId id="292" r:id="rId19"/>
    <p:sldId id="323" r:id="rId20"/>
    <p:sldId id="324" r:id="rId21"/>
    <p:sldId id="325" r:id="rId22"/>
    <p:sldId id="326" r:id="rId23"/>
    <p:sldId id="285" r:id="rId24"/>
    <p:sldId id="293" r:id="rId25"/>
    <p:sldId id="303" r:id="rId26"/>
    <p:sldId id="288" r:id="rId27"/>
    <p:sldId id="331" r:id="rId28"/>
    <p:sldId id="329" r:id="rId29"/>
    <p:sldId id="333" r:id="rId30"/>
    <p:sldId id="336" r:id="rId31"/>
    <p:sldId id="328" r:id="rId32"/>
    <p:sldId id="330" r:id="rId33"/>
    <p:sldId id="327" r:id="rId34"/>
    <p:sldId id="302" r:id="rId35"/>
    <p:sldId id="33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5" autoAdjust="0"/>
    <p:restoredTop sz="72409" autoAdjust="0"/>
  </p:normalViewPr>
  <p:slideViewPr>
    <p:cSldViewPr>
      <p:cViewPr varScale="1">
        <p:scale>
          <a:sx n="81" d="100"/>
          <a:sy n="81" d="100"/>
        </p:scale>
        <p:origin x="20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3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18207-32D2-4218-8231-D095A315CE05}" type="doc">
      <dgm:prSet loTypeId="urn:microsoft.com/office/officeart/2009/3/layout/DescendingProcess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9429E5-4F8A-4217-B251-336F7AFD2F10}">
      <dgm:prSet phldrT="[Text]" custT="1"/>
      <dgm:spPr/>
      <dgm:t>
        <a:bodyPr/>
        <a:lstStyle/>
        <a:p>
          <a:r>
            <a:rPr lang="en-US" sz="5500" dirty="0" err="1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rPr>
            <a:t>WebSocket</a:t>
          </a:r>
          <a:endParaRPr lang="en-US" sz="5500" dirty="0" smtClean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D1FA122-544B-4A14-81AD-F54413B048A1}" type="parTrans" cxnId="{602E95CA-1CD6-4E73-B63D-B63A70A6AD0C}">
      <dgm:prSet/>
      <dgm:spPr/>
      <dgm:t>
        <a:bodyPr/>
        <a:lstStyle/>
        <a:p>
          <a:endParaRPr lang="en-US"/>
        </a:p>
      </dgm:t>
    </dgm:pt>
    <dgm:pt modelId="{69521F54-81BD-4AA2-9731-C4229A8ADFF3}" type="sibTrans" cxnId="{602E95CA-1CD6-4E73-B63D-B63A70A6AD0C}">
      <dgm:prSet/>
      <dgm:spPr/>
      <dgm:t>
        <a:bodyPr/>
        <a:lstStyle/>
        <a:p>
          <a:endParaRPr lang="en-US"/>
        </a:p>
      </dgm:t>
    </dgm:pt>
    <dgm:pt modelId="{703428AE-7D13-4AA6-8044-55E832277DA8}">
      <dgm:prSet phldrT="[Text]" custT="1"/>
      <dgm:spPr/>
      <dgm:t>
        <a:bodyPr/>
        <a:lstStyle/>
        <a:p>
          <a:r>
            <a:rPr lang="en-US" sz="55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rPr>
            <a:t>Server-Sent Events</a:t>
          </a:r>
          <a:endParaRPr lang="en-US" sz="5500" dirty="0"/>
        </a:p>
      </dgm:t>
    </dgm:pt>
    <dgm:pt modelId="{2E0BF4D7-B532-4A00-A395-9142ABCF5340}" type="parTrans" cxnId="{B12F4D26-D3CB-4969-B030-5471144010E8}">
      <dgm:prSet/>
      <dgm:spPr/>
      <dgm:t>
        <a:bodyPr/>
        <a:lstStyle/>
        <a:p>
          <a:endParaRPr lang="en-US"/>
        </a:p>
      </dgm:t>
    </dgm:pt>
    <dgm:pt modelId="{5391119F-5D7E-4B04-8B9F-4121B99E0459}" type="sibTrans" cxnId="{B12F4D26-D3CB-4969-B030-5471144010E8}">
      <dgm:prSet/>
      <dgm:spPr/>
      <dgm:t>
        <a:bodyPr/>
        <a:lstStyle/>
        <a:p>
          <a:endParaRPr lang="en-US"/>
        </a:p>
      </dgm:t>
    </dgm:pt>
    <dgm:pt modelId="{39A2E192-A25C-4C07-97E8-E7A20E23D452}">
      <dgm:prSet phldrT="[Text]" custT="1"/>
      <dgm:spPr/>
      <dgm:t>
        <a:bodyPr/>
        <a:lstStyle/>
        <a:p>
          <a:r>
            <a:rPr lang="en-US" sz="55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rPr>
            <a:t>Forever Frame</a:t>
          </a:r>
          <a:endParaRPr lang="en-US" sz="5500" dirty="0"/>
        </a:p>
      </dgm:t>
    </dgm:pt>
    <dgm:pt modelId="{59147F12-D566-461C-B9B6-FAB2DBD3BE02}" type="parTrans" cxnId="{7C6630F6-212C-440E-B4A3-D3BBAC923EB3}">
      <dgm:prSet/>
      <dgm:spPr/>
      <dgm:t>
        <a:bodyPr/>
        <a:lstStyle/>
        <a:p>
          <a:endParaRPr lang="en-US"/>
        </a:p>
      </dgm:t>
    </dgm:pt>
    <dgm:pt modelId="{6A674A6E-CBF5-403C-9709-E98CBC7947DC}" type="sibTrans" cxnId="{7C6630F6-212C-440E-B4A3-D3BBAC923EB3}">
      <dgm:prSet/>
      <dgm:spPr/>
      <dgm:t>
        <a:bodyPr/>
        <a:lstStyle/>
        <a:p>
          <a:endParaRPr lang="en-US"/>
        </a:p>
      </dgm:t>
    </dgm:pt>
    <dgm:pt modelId="{CFBB7400-FAE3-4DAA-955D-A7EF84EBD725}">
      <dgm:prSet phldrT="[Text]" custT="1"/>
      <dgm:spPr/>
      <dgm:t>
        <a:bodyPr/>
        <a:lstStyle/>
        <a:p>
          <a:r>
            <a:rPr lang="en-US" sz="55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rPr>
            <a:t>Long Polling</a:t>
          </a:r>
          <a:endParaRPr lang="en-US" sz="5500" dirty="0"/>
        </a:p>
      </dgm:t>
    </dgm:pt>
    <dgm:pt modelId="{B2B8DE7D-D018-4473-854C-047FC4A2D6E2}" type="parTrans" cxnId="{21C53C8A-2AED-45AA-AB1B-6B59979B8DAD}">
      <dgm:prSet/>
      <dgm:spPr/>
      <dgm:t>
        <a:bodyPr/>
        <a:lstStyle/>
        <a:p>
          <a:endParaRPr lang="en-US"/>
        </a:p>
      </dgm:t>
    </dgm:pt>
    <dgm:pt modelId="{6939C242-7D95-4858-A82E-644D690A7965}" type="sibTrans" cxnId="{21C53C8A-2AED-45AA-AB1B-6B59979B8DAD}">
      <dgm:prSet/>
      <dgm:spPr/>
      <dgm:t>
        <a:bodyPr/>
        <a:lstStyle/>
        <a:p>
          <a:endParaRPr lang="en-US"/>
        </a:p>
      </dgm:t>
    </dgm:pt>
    <dgm:pt modelId="{22DA76D7-CB49-4B26-9F53-CBFDD4CC4082}" type="pres">
      <dgm:prSet presAssocID="{38118207-32D2-4218-8231-D095A315CE05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368E84F8-A097-4F9D-8C34-11BD59CDAD7E}" type="pres">
      <dgm:prSet presAssocID="{38118207-32D2-4218-8231-D095A315CE05}" presName="arrowNode" presStyleLbl="node1" presStyleIdx="0" presStyleCnt="1"/>
      <dgm:spPr/>
    </dgm:pt>
    <dgm:pt modelId="{E0412B1C-2F76-46EB-A1E5-AED80A01BF6C}" type="pres">
      <dgm:prSet presAssocID="{4E9429E5-4F8A-4217-B251-336F7AFD2F10}" presName="txNode1" presStyleLbl="revTx" presStyleIdx="0" presStyleCnt="4" custScaleX="204534" custLinFactNeighborX="-29914" custLinFactNeighborY="236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307124-3E4B-4DEA-8FC4-B91103B94AAB}" type="pres">
      <dgm:prSet presAssocID="{703428AE-7D13-4AA6-8044-55E832277DA8}" presName="txNode2" presStyleLbl="revTx" presStyleIdx="1" presStyleCnt="4" custScaleX="167640" custLinFactNeighborX="23797" custLinFactNeighborY="-456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E38AD4-40B6-457C-94AA-5228F98C1077}" type="pres">
      <dgm:prSet presAssocID="{5391119F-5D7E-4B04-8B9F-4121B99E0459}" presName="dotNode2" presStyleCnt="0"/>
      <dgm:spPr/>
    </dgm:pt>
    <dgm:pt modelId="{8110D637-6A2E-498F-A96E-C0E025A11F6F}" type="pres">
      <dgm:prSet presAssocID="{5391119F-5D7E-4B04-8B9F-4121B99E0459}" presName="dotRepeatNode" presStyleLbl="fgShp" presStyleIdx="0" presStyleCnt="2"/>
      <dgm:spPr/>
      <dgm:t>
        <a:bodyPr/>
        <a:lstStyle/>
        <a:p>
          <a:endParaRPr lang="en-US"/>
        </a:p>
      </dgm:t>
    </dgm:pt>
    <dgm:pt modelId="{DED75076-815C-4D08-B3F0-DD9C5C33C0DA}" type="pres">
      <dgm:prSet presAssocID="{39A2E192-A25C-4C07-97E8-E7A20E23D452}" presName="txNode3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22DA48-0D1B-4D94-91F0-2C8555B3053B}" type="pres">
      <dgm:prSet presAssocID="{6A674A6E-CBF5-403C-9709-E98CBC7947DC}" presName="dotNode3" presStyleCnt="0"/>
      <dgm:spPr/>
    </dgm:pt>
    <dgm:pt modelId="{F630CED8-81D7-4807-95C2-89F6FEB413C9}" type="pres">
      <dgm:prSet presAssocID="{6A674A6E-CBF5-403C-9709-E98CBC7947DC}" presName="dotRepeatNode" presStyleLbl="fgShp" presStyleIdx="1" presStyleCnt="2"/>
      <dgm:spPr/>
      <dgm:t>
        <a:bodyPr/>
        <a:lstStyle/>
        <a:p>
          <a:endParaRPr lang="en-US"/>
        </a:p>
      </dgm:t>
    </dgm:pt>
    <dgm:pt modelId="{8534BF6C-C968-4C7B-BF76-5FC272715AD8}" type="pres">
      <dgm:prSet presAssocID="{CFBB7400-FAE3-4DAA-955D-A7EF84EBD725}" presName="txNode4" presStyleLbl="revTx" presStyleIdx="3" presStyleCnt="4" custScaleX="160190" custLinFactNeighborX="38417" custLinFactNeighborY="89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C53C8A-2AED-45AA-AB1B-6B59979B8DAD}" srcId="{38118207-32D2-4218-8231-D095A315CE05}" destId="{CFBB7400-FAE3-4DAA-955D-A7EF84EBD725}" srcOrd="3" destOrd="0" parTransId="{B2B8DE7D-D018-4473-854C-047FC4A2D6E2}" sibTransId="{6939C242-7D95-4858-A82E-644D690A7965}"/>
    <dgm:cxn modelId="{20480D7B-44FB-4F07-872E-BCDFE4A54426}" type="presOf" srcId="{38118207-32D2-4218-8231-D095A315CE05}" destId="{22DA76D7-CB49-4B26-9F53-CBFDD4CC4082}" srcOrd="0" destOrd="0" presId="urn:microsoft.com/office/officeart/2009/3/layout/DescendingProcess"/>
    <dgm:cxn modelId="{602E95CA-1CD6-4E73-B63D-B63A70A6AD0C}" srcId="{38118207-32D2-4218-8231-D095A315CE05}" destId="{4E9429E5-4F8A-4217-B251-336F7AFD2F10}" srcOrd="0" destOrd="0" parTransId="{FD1FA122-544B-4A14-81AD-F54413B048A1}" sibTransId="{69521F54-81BD-4AA2-9731-C4229A8ADFF3}"/>
    <dgm:cxn modelId="{9426764D-A461-4F0B-8ED8-234E567209F5}" type="presOf" srcId="{6A674A6E-CBF5-403C-9709-E98CBC7947DC}" destId="{F630CED8-81D7-4807-95C2-89F6FEB413C9}" srcOrd="0" destOrd="0" presId="urn:microsoft.com/office/officeart/2009/3/layout/DescendingProcess"/>
    <dgm:cxn modelId="{D72F9A5C-9E24-4C57-9B85-2F98F06C2FC0}" type="presOf" srcId="{4E9429E5-4F8A-4217-B251-336F7AFD2F10}" destId="{E0412B1C-2F76-46EB-A1E5-AED80A01BF6C}" srcOrd="0" destOrd="0" presId="urn:microsoft.com/office/officeart/2009/3/layout/DescendingProcess"/>
    <dgm:cxn modelId="{B12F4D26-D3CB-4969-B030-5471144010E8}" srcId="{38118207-32D2-4218-8231-D095A315CE05}" destId="{703428AE-7D13-4AA6-8044-55E832277DA8}" srcOrd="1" destOrd="0" parTransId="{2E0BF4D7-B532-4A00-A395-9142ABCF5340}" sibTransId="{5391119F-5D7E-4B04-8B9F-4121B99E0459}"/>
    <dgm:cxn modelId="{A061F058-CE37-40E1-86E2-D8CAB64FD9D7}" type="presOf" srcId="{5391119F-5D7E-4B04-8B9F-4121B99E0459}" destId="{8110D637-6A2E-498F-A96E-C0E025A11F6F}" srcOrd="0" destOrd="0" presId="urn:microsoft.com/office/officeart/2009/3/layout/DescendingProcess"/>
    <dgm:cxn modelId="{7C6630F6-212C-440E-B4A3-D3BBAC923EB3}" srcId="{38118207-32D2-4218-8231-D095A315CE05}" destId="{39A2E192-A25C-4C07-97E8-E7A20E23D452}" srcOrd="2" destOrd="0" parTransId="{59147F12-D566-461C-B9B6-FAB2DBD3BE02}" sibTransId="{6A674A6E-CBF5-403C-9709-E98CBC7947DC}"/>
    <dgm:cxn modelId="{3A2D1F23-7235-423B-9A1F-326E91BC1B85}" type="presOf" srcId="{703428AE-7D13-4AA6-8044-55E832277DA8}" destId="{50307124-3E4B-4DEA-8FC4-B91103B94AAB}" srcOrd="0" destOrd="0" presId="urn:microsoft.com/office/officeart/2009/3/layout/DescendingProcess"/>
    <dgm:cxn modelId="{AFDE4D75-2FBF-48FD-99F7-906D909A843A}" type="presOf" srcId="{39A2E192-A25C-4C07-97E8-E7A20E23D452}" destId="{DED75076-815C-4D08-B3F0-DD9C5C33C0DA}" srcOrd="0" destOrd="0" presId="urn:microsoft.com/office/officeart/2009/3/layout/DescendingProcess"/>
    <dgm:cxn modelId="{7FDAB6E1-15F5-4880-A794-C3BDD8A8D3C9}" type="presOf" srcId="{CFBB7400-FAE3-4DAA-955D-A7EF84EBD725}" destId="{8534BF6C-C968-4C7B-BF76-5FC272715AD8}" srcOrd="0" destOrd="0" presId="urn:microsoft.com/office/officeart/2009/3/layout/DescendingProcess"/>
    <dgm:cxn modelId="{C2B47CD4-C00D-4DB6-BD3E-60071185AFFB}" type="presParOf" srcId="{22DA76D7-CB49-4B26-9F53-CBFDD4CC4082}" destId="{368E84F8-A097-4F9D-8C34-11BD59CDAD7E}" srcOrd="0" destOrd="0" presId="urn:microsoft.com/office/officeart/2009/3/layout/DescendingProcess"/>
    <dgm:cxn modelId="{51E74442-F443-434E-88C8-C3C8D3F2CBB5}" type="presParOf" srcId="{22DA76D7-CB49-4B26-9F53-CBFDD4CC4082}" destId="{E0412B1C-2F76-46EB-A1E5-AED80A01BF6C}" srcOrd="1" destOrd="0" presId="urn:microsoft.com/office/officeart/2009/3/layout/DescendingProcess"/>
    <dgm:cxn modelId="{22B8200C-492E-4CE2-9FC7-3798A75DE043}" type="presParOf" srcId="{22DA76D7-CB49-4B26-9F53-CBFDD4CC4082}" destId="{50307124-3E4B-4DEA-8FC4-B91103B94AAB}" srcOrd="2" destOrd="0" presId="urn:microsoft.com/office/officeart/2009/3/layout/DescendingProcess"/>
    <dgm:cxn modelId="{B958226D-2769-4F10-AE9D-53D0A437019C}" type="presParOf" srcId="{22DA76D7-CB49-4B26-9F53-CBFDD4CC4082}" destId="{AAE38AD4-40B6-457C-94AA-5228F98C1077}" srcOrd="3" destOrd="0" presId="urn:microsoft.com/office/officeart/2009/3/layout/DescendingProcess"/>
    <dgm:cxn modelId="{16F040CC-2F8E-4C20-83A8-A29EC98F829B}" type="presParOf" srcId="{AAE38AD4-40B6-457C-94AA-5228F98C1077}" destId="{8110D637-6A2E-498F-A96E-C0E025A11F6F}" srcOrd="0" destOrd="0" presId="urn:microsoft.com/office/officeart/2009/3/layout/DescendingProcess"/>
    <dgm:cxn modelId="{8CC97FC4-BC4B-4D75-AFB7-A6CCE027828F}" type="presParOf" srcId="{22DA76D7-CB49-4B26-9F53-CBFDD4CC4082}" destId="{DED75076-815C-4D08-B3F0-DD9C5C33C0DA}" srcOrd="4" destOrd="0" presId="urn:microsoft.com/office/officeart/2009/3/layout/DescendingProcess"/>
    <dgm:cxn modelId="{B74D1000-2BCC-4562-95FE-2452F3E33355}" type="presParOf" srcId="{22DA76D7-CB49-4B26-9F53-CBFDD4CC4082}" destId="{5A22DA48-0D1B-4D94-91F0-2C8555B3053B}" srcOrd="5" destOrd="0" presId="urn:microsoft.com/office/officeart/2009/3/layout/DescendingProcess"/>
    <dgm:cxn modelId="{0E8166E4-E274-432A-ABC7-FE5F05F51908}" type="presParOf" srcId="{5A22DA48-0D1B-4D94-91F0-2C8555B3053B}" destId="{F630CED8-81D7-4807-95C2-89F6FEB413C9}" srcOrd="0" destOrd="0" presId="urn:microsoft.com/office/officeart/2009/3/layout/DescendingProcess"/>
    <dgm:cxn modelId="{59924269-2249-48FE-97F5-25DE96D15C34}" type="presParOf" srcId="{22DA76D7-CB49-4B26-9F53-CBFDD4CC4082}" destId="{8534BF6C-C968-4C7B-BF76-5FC272715AD8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E84F8-A097-4F9D-8C34-11BD59CDAD7E}">
      <dsp:nvSpPr>
        <dsp:cNvPr id="0" name=""/>
        <dsp:cNvSpPr/>
      </dsp:nvSpPr>
      <dsp:spPr>
        <a:xfrm rot="4396374">
          <a:off x="1717145" y="1087327"/>
          <a:ext cx="4716999" cy="3289519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110D637-6A2E-498F-A96E-C0E025A11F6F}">
      <dsp:nvSpPr>
        <dsp:cNvPr id="0" name=""/>
        <dsp:cNvSpPr/>
      </dsp:nvSpPr>
      <dsp:spPr>
        <a:xfrm>
          <a:off x="3685503" y="1663294"/>
          <a:ext cx="119119" cy="119119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630CED8-81D7-4807-95C2-89F6FEB413C9}">
      <dsp:nvSpPr>
        <dsp:cNvPr id="0" name=""/>
        <dsp:cNvSpPr/>
      </dsp:nvSpPr>
      <dsp:spPr>
        <a:xfrm>
          <a:off x="4722932" y="2674713"/>
          <a:ext cx="119119" cy="119119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0412B1C-2F76-46EB-A1E5-AED80A01BF6C}">
      <dsp:nvSpPr>
        <dsp:cNvPr id="0" name=""/>
        <dsp:cNvSpPr/>
      </dsp:nvSpPr>
      <dsp:spPr>
        <a:xfrm>
          <a:off x="0" y="206379"/>
          <a:ext cx="4548670" cy="874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b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err="1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rPr>
            <a:t>WebSocket</a:t>
          </a:r>
          <a:endParaRPr lang="en-US" sz="5500" kern="1200" dirty="0" smtClean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0" y="206379"/>
        <a:ext cx="4548670" cy="874268"/>
      </dsp:txXfrm>
    </dsp:sp>
    <dsp:sp modelId="{50307124-3E4B-4DEA-8FC4-B91103B94AAB}">
      <dsp:nvSpPr>
        <dsp:cNvPr id="0" name=""/>
        <dsp:cNvSpPr/>
      </dsp:nvSpPr>
      <dsp:spPr>
        <a:xfrm>
          <a:off x="3547959" y="886214"/>
          <a:ext cx="5138840" cy="874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rPr>
            <a:t>Server-Sent Events</a:t>
          </a:r>
          <a:endParaRPr lang="en-US" sz="5500" kern="1200" dirty="0"/>
        </a:p>
      </dsp:txBody>
      <dsp:txXfrm>
        <a:off x="3547959" y="886214"/>
        <a:ext cx="5138840" cy="874268"/>
      </dsp:txXfrm>
    </dsp:sp>
    <dsp:sp modelId="{DED75076-815C-4D08-B3F0-DD9C5C33C0DA}">
      <dsp:nvSpPr>
        <dsp:cNvPr id="0" name=""/>
        <dsp:cNvSpPr/>
      </dsp:nvSpPr>
      <dsp:spPr>
        <a:xfrm>
          <a:off x="1400932" y="2297139"/>
          <a:ext cx="3005296" cy="874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rPr>
            <a:t>Forever Frame</a:t>
          </a:r>
          <a:endParaRPr lang="en-US" sz="5500" kern="1200" dirty="0"/>
        </a:p>
      </dsp:txBody>
      <dsp:txXfrm>
        <a:off x="1400932" y="2297139"/>
        <a:ext cx="3005296" cy="874268"/>
      </dsp:txXfrm>
    </dsp:sp>
    <dsp:sp modelId="{8534BF6C-C968-4C7B-BF76-5FC272715AD8}">
      <dsp:nvSpPr>
        <dsp:cNvPr id="0" name=""/>
        <dsp:cNvSpPr/>
      </dsp:nvSpPr>
      <dsp:spPr>
        <a:xfrm>
          <a:off x="3872615" y="4589907"/>
          <a:ext cx="4814184" cy="874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rPr>
            <a:t>Long Polling</a:t>
          </a:r>
          <a:endParaRPr lang="en-US" sz="5500" kern="1200" dirty="0"/>
        </a:p>
      </dsp:txBody>
      <dsp:txXfrm>
        <a:off x="3872615" y="4589907"/>
        <a:ext cx="4814184" cy="874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0711F-7899-4BEA-9415-D53A8E59CB6E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AAE11-CCE4-491F-9A3B-35EA6902E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0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ometdaily.com/2007/11/05/the-forever-frame-technique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draft-loreto-http-bidirectional-07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2616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Request</a:t>
            </a:r>
            <a:r>
              <a:rPr lang="en-US" baseline="0" dirty="0" smtClean="0"/>
              <a:t> sent w/ header “Event source request’</a:t>
            </a:r>
          </a:p>
          <a:p>
            <a:r>
              <a:rPr lang="en-US" baseline="0" dirty="0" smtClean="0"/>
              <a:t>Server keeps request open and streams information over response stream</a:t>
            </a:r>
          </a:p>
          <a:p>
            <a:r>
              <a:rPr lang="en-US" baseline="0" dirty="0" smtClean="0"/>
              <a:t> -&gt; Single HTTP connection</a:t>
            </a:r>
          </a:p>
          <a:p>
            <a:r>
              <a:rPr lang="en-US" baseline="0" dirty="0" smtClean="0"/>
              <a:t> -&gt; faster latency, no period between response sent back, processing, and request again</a:t>
            </a:r>
          </a:p>
          <a:p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JavaScript API called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EventSource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through which a client requests a particular URL in order to receive an event stream.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IE support.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WebSockets</a:t>
            </a:r>
            <a:r>
              <a:rPr lang="en-US" baseline="0" dirty="0" smtClean="0"/>
              <a:t> is the only true full-duplex connection transport. </a:t>
            </a:r>
            <a:r>
              <a:rPr lang="en-US" baseline="0" smtClean="0"/>
              <a:t>All other transports listed here use the technique/technology named for the incoming data from the server, and standard AJAX POSTS for sends from the client to the server.</a:t>
            </a: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HTTP Hack.</a:t>
            </a:r>
          </a:p>
          <a:p>
            <a:endParaRPr lang="en-US" dirty="0" smtClean="0"/>
          </a:p>
          <a:p>
            <a:r>
              <a:rPr lang="en-US" dirty="0" smtClean="0"/>
              <a:t>Connection does not last forever, client needs to terminate and request </a:t>
            </a:r>
            <a:r>
              <a:rPr lang="en-US" dirty="0" err="1" smtClean="0"/>
              <a:t>again..plus</a:t>
            </a:r>
            <a:r>
              <a:rPr lang="en-US" dirty="0" smtClean="0"/>
              <a:t> some cleanup on the DOM side…but better than long polling.</a:t>
            </a:r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http://cometdaily.com/2007/11/05/the-forever-frame-technique/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forever-frame technique uses HTTP 1.1 chunked encoding to establish a single, long-lived HTTP connection in a hidden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iframe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Data is pushed incrementally from the server to the client over this connection, and rendered incrementally by your web browser.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time a </a:t>
            </a:r>
            <a:r>
              <a:rPr lang="en-US" dirty="0" smtClean="0"/>
              <a:t>&lt;script&gt;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chunk is received,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evaluated,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exeuting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local </a:t>
            </a:r>
            <a:r>
              <a:rPr lang="en-US" dirty="0" smtClean="0"/>
              <a:t>p()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function, which is actually a link to the process function in the parent frame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WebSockets</a:t>
            </a:r>
            <a:r>
              <a:rPr lang="en-US" baseline="0" dirty="0" smtClean="0"/>
              <a:t> is the only true full-duplex connection transport. All other transports listed here use the technique/technology named for the incoming data from the server, and standard AJAX POSTS for sends from the client to the server.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options for hacking HTTP</a:t>
            </a:r>
            <a:r>
              <a:rPr lang="en-US" baseline="0" dirty="0" smtClean="0"/>
              <a:t> to emulate </a:t>
            </a:r>
            <a:r>
              <a:rPr lang="en-US" baseline="0" dirty="0" err="1" smtClean="0"/>
              <a:t>realtime</a:t>
            </a:r>
            <a:endParaRPr lang="en-US" dirty="0" smtClean="0"/>
          </a:p>
          <a:p>
            <a:r>
              <a:rPr lang="en-US" dirty="0" smtClean="0"/>
              <a:t>Latency</a:t>
            </a:r>
            <a:r>
              <a:rPr lang="en-US" baseline="0" dirty="0" smtClean="0"/>
              <a:t> + server resources, not ideal’</a:t>
            </a:r>
          </a:p>
          <a:p>
            <a:endParaRPr lang="en-US" baseline="0" dirty="0" smtClean="0"/>
          </a:p>
          <a:p>
            <a:r>
              <a:rPr lang="en-US" dirty="0" smtClean="0">
                <a:hlinkClick r:id="rId3"/>
              </a:rPr>
              <a:t>http://tools.ietf.org/html/draft-loreto-http-bidirectional-07#section-2.2</a:t>
            </a:r>
            <a:endParaRPr lang="en-US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WebSockets</a:t>
            </a:r>
            <a:r>
              <a:rPr lang="en-US" baseline="0" dirty="0" smtClean="0"/>
              <a:t> is the only true full-duplex connection transport. All other transports listed here use the technique/technology named for the incoming data from the server, and standard AJAX POSTS for sends from the client to the server.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uses a fallback mechanism to connect the browser to the server. After an initial </a:t>
            </a:r>
            <a:r>
              <a:rPr lang="en-US" dirty="0" err="1" smtClean="0"/>
              <a:t>negotioatin</a:t>
            </a:r>
            <a:r>
              <a:rPr lang="en-US" dirty="0" smtClean="0"/>
              <a:t> request the following transports are </a:t>
            </a:r>
            <a:r>
              <a:rPr lang="en-US" dirty="0" err="1" smtClean="0"/>
              <a:t>triedi</a:t>
            </a:r>
            <a:r>
              <a:rPr lang="en-US" dirty="0" smtClean="0"/>
              <a:t> n order until a successful connection can be made.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 </a:t>
            </a:r>
            <a:r>
              <a:rPr lang="en-US" dirty="0" err="1" smtClean="0"/>
              <a:t>WebSockets</a:t>
            </a:r>
            <a:r>
              <a:rPr lang="en-US" dirty="0" smtClean="0"/>
              <a:t> (if both</a:t>
            </a:r>
            <a:r>
              <a:rPr lang="en-US" baseline="0" dirty="0" smtClean="0"/>
              <a:t> the server and browser indicate they can support </a:t>
            </a:r>
            <a:r>
              <a:rPr lang="en-US" baseline="0" dirty="0" err="1" smtClean="0"/>
              <a:t>websockets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2. Server Sent events, aka </a:t>
            </a:r>
            <a:r>
              <a:rPr lang="en-US" baseline="0" dirty="0" err="1" smtClean="0"/>
              <a:t>EventSource</a:t>
            </a:r>
            <a:r>
              <a:rPr lang="en-US" baseline="0" dirty="0" smtClean="0"/>
              <a:t> (if the browser supports Server Sent Events, </a:t>
            </a:r>
            <a:r>
              <a:rPr lang="en-US" baseline="0" dirty="0" err="1" smtClean="0"/>
              <a:t>whichi</a:t>
            </a:r>
            <a:r>
              <a:rPr lang="en-US" baseline="0" dirty="0" smtClean="0"/>
              <a:t> s basically all browsers except Internet Explorer)</a:t>
            </a:r>
          </a:p>
          <a:p>
            <a:r>
              <a:rPr lang="en-US" baseline="0" dirty="0" smtClean="0"/>
              <a:t>3. Forever Frame (for Internet explorer only)</a:t>
            </a:r>
          </a:p>
          <a:p>
            <a:r>
              <a:rPr lang="en-US" baseline="0" dirty="0" smtClean="0"/>
              <a:t>4. Ajax long polling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WebSockets</a:t>
            </a:r>
            <a:r>
              <a:rPr lang="en-US" baseline="0" dirty="0" smtClean="0"/>
              <a:t> is the only true full-duplex connection transport. All other transports listed here use the technique/technology named for the incoming data from the server, and standard AJAX POSTS for sends from the client to the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51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42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555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646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394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Typically with .NET </a:t>
            </a:r>
            <a:r>
              <a:rPr lang="en-US" sz="1200" dirty="0" err="1" smtClean="0"/>
              <a:t>ihttphandler</a:t>
            </a:r>
            <a:r>
              <a:rPr lang="en-US" sz="1200" dirty="0" smtClean="0"/>
              <a:t> this would hold onto a request thread, wouldn’t scale beyond 20-30 threads</a:t>
            </a:r>
            <a:br>
              <a:rPr lang="en-US" sz="1200" dirty="0" smtClean="0"/>
            </a:br>
            <a:r>
              <a:rPr lang="en-US" sz="1200" dirty="0" smtClean="0"/>
              <a:t>Last 5 years.  </a:t>
            </a:r>
            <a:br>
              <a:rPr lang="en-US" sz="1200" dirty="0" smtClean="0"/>
            </a:br>
            <a:r>
              <a:rPr lang="en-US" sz="1200" dirty="0" smtClean="0"/>
              <a:t>How asp.net uses threads -&gt; </a:t>
            </a:r>
            <a:br>
              <a:rPr lang="en-US" sz="1200" dirty="0" smtClean="0"/>
            </a:br>
            <a:r>
              <a:rPr lang="en-US" sz="1200" dirty="0" smtClean="0"/>
              <a:t>	when app starts up it uses the .NET </a:t>
            </a:r>
            <a:r>
              <a:rPr lang="en-US" sz="1200" dirty="0" err="1" smtClean="0"/>
              <a:t>threadpool</a:t>
            </a:r>
            <a:r>
              <a:rPr lang="en-US" sz="1200" dirty="0" smtClean="0"/>
              <a:t> (CLR </a:t>
            </a:r>
            <a:r>
              <a:rPr lang="en-US" sz="1200" dirty="0" err="1" smtClean="0"/>
              <a:t>Threadpool</a:t>
            </a:r>
            <a:r>
              <a:rPr lang="en-US" sz="1200" dirty="0" smtClean="0"/>
              <a:t>), allocated when app starts up.</a:t>
            </a:r>
            <a:br>
              <a:rPr lang="en-US" sz="1200" dirty="0" smtClean="0"/>
            </a:br>
            <a:r>
              <a:rPr lang="en-US" sz="1200" dirty="0" smtClean="0"/>
              <a:t>	request thread comes in from IIS -&gt; handed off to your app, your app uses </a:t>
            </a:r>
            <a:r>
              <a:rPr lang="en-US" sz="1200" dirty="0" err="1" smtClean="0"/>
              <a:t>threadpool</a:t>
            </a:r>
            <a:r>
              <a:rPr lang="en-US" sz="1200" dirty="0" smtClean="0"/>
              <a:t> thread and is assigned to that request</a:t>
            </a:r>
            <a:br>
              <a:rPr lang="en-US" sz="1200" dirty="0" smtClean="0"/>
            </a:br>
            <a:r>
              <a:rPr lang="en-US" sz="1200" dirty="0" smtClean="0"/>
              <a:t>		this is modeled off of quick request/response, not good for persistent connection</a:t>
            </a:r>
            <a:br>
              <a:rPr lang="en-US" sz="1200" dirty="0" smtClean="0"/>
            </a:br>
            <a:r>
              <a:rPr lang="en-US" sz="1200" dirty="0" smtClean="0"/>
              <a:t>	Prior to .NET 4, default # of threads is low as hell 25 default per </a:t>
            </a:r>
            <a:r>
              <a:rPr lang="en-US" sz="1200" dirty="0" err="1" smtClean="0"/>
              <a:t>cpu</a:t>
            </a:r>
            <a:r>
              <a:rPr lang="en-US" sz="1200" dirty="0" smtClean="0"/>
              <a:t>, increased to</a:t>
            </a:r>
            <a:r>
              <a:rPr lang="en-US" sz="1200" baseline="0" dirty="0" smtClean="0"/>
              <a:t> 250 and 1000 IO completion</a:t>
            </a:r>
          </a:p>
          <a:p>
            <a:r>
              <a:rPr lang="en-US" sz="1200" baseline="0" dirty="0" smtClean="0"/>
              <a:t>			CLR </a:t>
            </a:r>
            <a:r>
              <a:rPr lang="en-US" sz="1200" baseline="0" dirty="0" err="1" smtClean="0"/>
              <a:t>threadpool</a:t>
            </a:r>
            <a:r>
              <a:rPr lang="en-US" sz="1200" baseline="0" dirty="0" smtClean="0"/>
              <a:t> adjusts the number of threads according to workload</a:t>
            </a:r>
          </a:p>
          <a:p>
            <a:r>
              <a:rPr lang="en-US" sz="1200" baseline="0" dirty="0" smtClean="0"/>
              <a:t>			quick request/response, low threads = higher throughput, few per </a:t>
            </a:r>
            <a:r>
              <a:rPr lang="en-US" sz="1200" baseline="0" dirty="0" err="1" smtClean="0"/>
              <a:t>cpu</a:t>
            </a:r>
            <a:endParaRPr lang="en-US" sz="1200" baseline="0" dirty="0" smtClean="0"/>
          </a:p>
          <a:p>
            <a:r>
              <a:rPr lang="en-US" sz="1200" baseline="0" dirty="0" smtClean="0"/>
              <a:t>                                                          longer, higher latency threads, </a:t>
            </a:r>
            <a:r>
              <a:rPr lang="en-US" sz="1200" baseline="0" dirty="0" err="1" smtClean="0"/>
              <a:t>persisten</a:t>
            </a:r>
            <a:r>
              <a:rPr lang="en-US" sz="1200" baseline="0" dirty="0" smtClean="0"/>
              <a:t> connection, higher concurrency, more threads needed</a:t>
            </a:r>
          </a:p>
          <a:p>
            <a:endParaRPr lang="en-US" sz="1200" baseline="0" dirty="0" smtClean="0"/>
          </a:p>
          <a:p>
            <a:r>
              <a:rPr lang="en-US" sz="1200" baseline="0" dirty="0" smtClean="0"/>
              <a:t>		higher probability of deadlocks of there is synchronization happening w/ </a:t>
            </a:r>
            <a:r>
              <a:rPr lang="en-US" sz="1200" baseline="0" dirty="0" err="1" smtClean="0"/>
              <a:t>persisten</a:t>
            </a:r>
            <a:r>
              <a:rPr lang="en-US" sz="1200" baseline="0" dirty="0" smtClean="0"/>
              <a:t> connection</a:t>
            </a:r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this is good for throughput and avoid thrashing with your CPU…not holding a long connection open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in .NET 4, limits increased on # of threads per </a:t>
            </a:r>
            <a:r>
              <a:rPr lang="en-US" sz="1200" dirty="0" err="1" smtClean="0"/>
              <a:t>cpu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</a:t>
            </a:r>
            <a:r>
              <a:rPr lang="en-US" sz="1200" dirty="0" err="1" smtClean="0"/>
              <a:t>IAsyncHttpHandler</a:t>
            </a:r>
            <a:r>
              <a:rPr lang="en-US" sz="1200" dirty="0" smtClean="0"/>
              <a:t>, keeps a request open and dissolve thread associated with request until work needs to happen with request.</a:t>
            </a:r>
            <a:br>
              <a:rPr lang="en-US" sz="1200" dirty="0" smtClean="0"/>
            </a:br>
            <a:r>
              <a:rPr lang="en-US" sz="1200" dirty="0" smtClean="0"/>
              <a:t>	</a:t>
            </a:r>
            <a:r>
              <a:rPr lang="en-US" sz="1200" dirty="0" err="1" smtClean="0"/>
              <a:t>Async</a:t>
            </a:r>
            <a:r>
              <a:rPr lang="en-US" sz="1200" dirty="0" smtClean="0"/>
              <a:t> Programming Model easy to understand, but it gets difficult:</a:t>
            </a:r>
            <a:br>
              <a:rPr lang="en-US" sz="1200" dirty="0" smtClean="0"/>
            </a:br>
            <a:r>
              <a:rPr lang="en-US" sz="1200" dirty="0" smtClean="0"/>
              <a:t>		- Difficult to do multiple sets of work</a:t>
            </a:r>
            <a:br>
              <a:rPr lang="en-US" sz="1200" dirty="0" smtClean="0"/>
            </a:br>
            <a:r>
              <a:rPr lang="en-US" sz="1200" dirty="0" smtClean="0"/>
              <a:t>		- or loops of work, i.e. </a:t>
            </a:r>
            <a:r>
              <a:rPr lang="en-US" sz="1200" dirty="0" err="1" smtClean="0"/>
              <a:t>queieing</a:t>
            </a:r>
            <a:r>
              <a:rPr lang="en-US" sz="1200" dirty="0" smtClean="0"/>
              <a:t> sets of connections and processing events is difficult</a:t>
            </a:r>
            <a:br>
              <a:rPr lang="en-US" sz="1200" dirty="0" smtClean="0"/>
            </a:br>
            <a:r>
              <a:rPr lang="en-US" sz="1200" dirty="0" smtClean="0"/>
              <a:t>		so it was not easy to do this and there is a lot of infrastructure work to take care of doing this</a:t>
            </a:r>
            <a:br>
              <a:rPr lang="en-US" sz="1200" dirty="0" smtClean="0"/>
            </a:br>
            <a:r>
              <a:rPr lang="en-US" sz="1200" dirty="0" smtClean="0"/>
              <a:t>	Introduction of TPL made this above work easier, so it led to this library</a:t>
            </a:r>
            <a:br>
              <a:rPr lang="en-US" sz="1200" dirty="0" smtClean="0"/>
            </a:br>
            <a:r>
              <a:rPr lang="en-US" sz="1200" dirty="0" smtClean="0"/>
              <a:t>	Rather than dealing with </a:t>
            </a:r>
            <a:r>
              <a:rPr lang="en-US" sz="1200" dirty="0" err="1" smtClean="0"/>
              <a:t>IasyncResult</a:t>
            </a:r>
            <a:r>
              <a:rPr lang="en-US" sz="1200" dirty="0" smtClean="0"/>
              <a:t> and method pairs, we deal with tasks.</a:t>
            </a:r>
            <a:br>
              <a:rPr lang="en-US" sz="1200" dirty="0" smtClean="0"/>
            </a:br>
            <a:r>
              <a:rPr lang="en-US" sz="1200" dirty="0" smtClean="0"/>
              <a:t>	</a:t>
            </a:r>
            <a:br>
              <a:rPr lang="en-US" sz="1200" dirty="0" smtClean="0"/>
            </a:br>
            <a:r>
              <a:rPr lang="en-US" sz="1200" dirty="0" smtClean="0"/>
              <a:t>	</a:t>
            </a:r>
            <a:br>
              <a:rPr lang="en-US" sz="1200" dirty="0" smtClean="0"/>
            </a:br>
            <a:r>
              <a:rPr lang="en-US" sz="1200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7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92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</a:t>
            </a:r>
            <a:r>
              <a:rPr lang="en-US" baseline="0" dirty="0" smtClean="0"/>
              <a:t> first question</a:t>
            </a:r>
          </a:p>
          <a:p>
            <a:r>
              <a:rPr lang="en-US" baseline="0" dirty="0" smtClean="0"/>
              <a:t>We’ve seen </a:t>
            </a:r>
            <a:r>
              <a:rPr lang="en-US" baseline="0" dirty="0" err="1" smtClean="0"/>
              <a:t>realtime</a:t>
            </a:r>
            <a:r>
              <a:rPr lang="en-US" baseline="0" dirty="0" smtClean="0"/>
              <a:t>, and I could jump right into coding, but it’s important to know WHY we use tools…and why</a:t>
            </a:r>
          </a:p>
          <a:p>
            <a:r>
              <a:rPr lang="en-US" baseline="0" dirty="0" smtClean="0"/>
              <a:t>Traditional methods may not be the most apt tools to </a:t>
            </a:r>
            <a:r>
              <a:rPr lang="en-US" baseline="0" dirty="0" err="1" smtClean="0"/>
              <a:t>handlet</a:t>
            </a:r>
            <a:r>
              <a:rPr lang="en-US" baseline="0" dirty="0" smtClean="0"/>
              <a:t> his situation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68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really </a:t>
            </a:r>
            <a:r>
              <a:rPr lang="en-US" baseline="0" dirty="0" err="1" smtClean="0"/>
              <a:t>realtime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46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back to stock ticker example. (Set it up)</a:t>
            </a:r>
            <a:r>
              <a:rPr lang="en-US" baseline="0" dirty="0" smtClean="0"/>
              <a:t> to explain why it may not be responsive</a:t>
            </a:r>
          </a:p>
          <a:p>
            <a:r>
              <a:rPr lang="en-US" baseline="0" dirty="0" smtClean="0"/>
              <a:t>Ok all use update panels right?...maybe not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Polling works in some cases…</a:t>
            </a:r>
            <a:r>
              <a:rPr lang="en-US" baseline="0" dirty="0" err="1" smtClean="0"/>
              <a:t>Zuckerberg</a:t>
            </a:r>
            <a:r>
              <a:rPr lang="en-US" baseline="0" dirty="0" smtClean="0"/>
              <a:t> feed hacked up solution, but what if I need it </a:t>
            </a:r>
            <a:r>
              <a:rPr lang="en-US" baseline="0" dirty="0" err="1" smtClean="0"/>
              <a:t>realtime</a:t>
            </a:r>
            <a:r>
              <a:rPr lang="en-US" baseline="0" dirty="0" smtClean="0"/>
              <a:t> and more in sync?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****HTTP IS not persistent connection, explain how it does not conform to standard HTTP***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Leave note about hybrid polling</a:t>
            </a:r>
          </a:p>
          <a:p>
            <a:endParaRPr lang="en-US" dirty="0" smtClean="0"/>
          </a:p>
          <a:p>
            <a:r>
              <a:rPr lang="en-US" dirty="0" smtClean="0"/>
              <a:t>Strategy</a:t>
            </a:r>
            <a:r>
              <a:rPr lang="en-US" baseline="0" dirty="0" smtClean="0"/>
              <a:t> by most AJAX apps</a:t>
            </a:r>
          </a:p>
          <a:p>
            <a:endParaRPr lang="en-US" dirty="0" smtClean="0"/>
          </a:p>
          <a:p>
            <a:r>
              <a:rPr lang="en-US" dirty="0" smtClean="0"/>
              <a:t>Conforms to HTTP – not meant to have persistent</a:t>
            </a:r>
            <a:r>
              <a:rPr lang="en-US" baseline="0" dirty="0" smtClean="0"/>
              <a:t> 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Ebay</a:t>
            </a:r>
            <a:endParaRPr lang="en-US" dirty="0" smtClean="0"/>
          </a:p>
          <a:p>
            <a:r>
              <a:rPr lang="en-US" dirty="0" smtClean="0"/>
              <a:t>Jitter (network traffic)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08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server accepts the request to upgrade the application-layer protocol, it returns a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 101 Switching Protocols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HTTP/1.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101</a:t>
            </a:r>
            <a:r>
              <a:rPr lang="en-US" dirty="0" smtClean="0"/>
              <a:t> Switching Protocols Upgrade: </a:t>
            </a:r>
            <a:r>
              <a:rPr lang="en-US" dirty="0" err="1" smtClean="0"/>
              <a:t>websocket</a:t>
            </a:r>
            <a:r>
              <a:rPr lang="en-US" dirty="0" smtClean="0"/>
              <a:t> Connection: Upgrade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client handshake established a HTTP-on-TCP connection between IE10 and server. After the server returns its 101 response, the application-layer protocol switches from HTTP to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which uses the previously established TCP connection.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3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8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4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79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3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7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8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2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6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4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9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1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aniuse.com/websocket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gnalR/Signal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gnalR/SignalR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jabbr.net/#/rooms/signalr" TargetMode="External"/><Relationship Id="rId4" Type="http://schemas.openxmlformats.org/officeDocument/2006/relationships/hyperlink" Target="https://github.com/davidfowl/JabbR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sp.net/vnext/overview/videos/signalr-and-web-socket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954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3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Intro to </a:t>
            </a:r>
            <a:r>
              <a:rPr lang="en-US" sz="13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SignalR</a:t>
            </a:r>
            <a:endParaRPr lang="en-US" sz="13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276600"/>
            <a:ext cx="7696200" cy="1371600"/>
          </a:xfrm>
        </p:spPr>
        <p:txBody>
          <a:bodyPr>
            <a:noAutofit/>
          </a:bodyPr>
          <a:lstStyle/>
          <a:p>
            <a:r>
              <a:rPr lang="en-US" sz="7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EASY </a:t>
            </a:r>
            <a:r>
              <a:rPr lang="en-US" sz="7000" u="sng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REALTIME</a:t>
            </a:r>
            <a:r>
              <a:rPr lang="en-US" sz="7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 </a:t>
            </a:r>
            <a:r>
              <a:rPr lang="en-US" sz="7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IN .NET</a:t>
            </a:r>
            <a:endParaRPr lang="en-US" sz="7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62000" y="5181600"/>
            <a:ext cx="7696200" cy="137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Ahmed </a:t>
            </a:r>
            <a:r>
              <a:rPr lang="en-US" sz="2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Alani</a:t>
            </a:r>
            <a:endParaRPr lang="en-US" sz="25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algn="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ahmed.k.alani@gmail.com</a:t>
            </a:r>
            <a:endParaRPr lang="en-US" sz="25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algn="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@</a:t>
            </a:r>
            <a:r>
              <a:rPr lang="en-US" sz="2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skMed</a:t>
            </a: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5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WebSocket</a:t>
            </a:r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 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6146" name="Picture 2" descr="C:\Users\ahmed.alani\Desktop\Work\Presentation\websock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116" y="1314453"/>
            <a:ext cx="4047484" cy="505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1143000"/>
            <a:ext cx="46482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HTML5</a:t>
            </a:r>
          </a:p>
          <a:p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Full-duplex, bi-directional connection to server</a:t>
            </a:r>
            <a:endParaRPr lang="en-US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No polling, server can initiate calls after initial upgrade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request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40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920"/>
            <a:ext cx="7315200" cy="49834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61667" y="960328"/>
            <a:ext cx="4713150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</a:rPr>
              <a:t>WebSocket</a:t>
            </a:r>
            <a:endParaRPr lang="en-US" sz="105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5105400"/>
            <a:ext cx="5684569" cy="155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</a:rPr>
              <a:t>TO THE RESCUE!</a:t>
            </a:r>
            <a:endParaRPr lang="en-US" sz="95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79357" y="5151328"/>
            <a:ext cx="3539752" cy="155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...</a:t>
            </a:r>
            <a:r>
              <a:rPr lang="en-US" sz="95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95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RIGHT?</a:t>
            </a:r>
            <a:endParaRPr lang="en-US" sz="95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Browser Support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5" t="17971" r="22584" b="25309"/>
          <a:stretch/>
        </p:blipFill>
        <p:spPr bwMode="auto">
          <a:xfrm>
            <a:off x="145357" y="1143000"/>
            <a:ext cx="8846243" cy="5251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845965" y="6380946"/>
            <a:ext cx="32816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latin typeface="Yanone Kaffeesatz Bold" pitchFamily="2" charset="0"/>
                <a:hlinkClick r:id="rId4"/>
              </a:rPr>
              <a:t>http://caniuse.com/websockets</a:t>
            </a:r>
            <a:endParaRPr lang="en-US" sz="2500" dirty="0">
              <a:solidFill>
                <a:schemeClr val="accent2">
                  <a:lumMod val="75000"/>
                </a:schemeClr>
              </a:solidFill>
              <a:latin typeface="Yanone Kaffeesatz Bold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81600" y="-76200"/>
            <a:ext cx="115768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0" dirty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  <a:sym typeface="Wingdings" pitchFamily="2" charset="2"/>
              </a:rPr>
              <a:t></a:t>
            </a:r>
            <a:endParaRPr lang="en-US" sz="9000" dirty="0"/>
          </a:p>
        </p:txBody>
      </p:sp>
    </p:spTree>
    <p:extLst>
      <p:ext uri="{BB962C8B-B14F-4D97-AF65-F5344CB8AC3E}">
        <p14:creationId xmlns:p14="http://schemas.microsoft.com/office/powerpoint/2010/main" val="312849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0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What else?</a:t>
            </a:r>
            <a:endParaRPr lang="en-US" sz="10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435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Server-Sent Events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3075" name="Picture 3" descr="C:\Users\ahmed.alani\Desktop\Work\Presentation\S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066800"/>
            <a:ext cx="3990972" cy="564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" y="1143000"/>
            <a:ext cx="4495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HTML5 Browser API Feature</a:t>
            </a:r>
          </a:p>
          <a:p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Client initiates connection and it is kept open as long as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possible</a:t>
            </a:r>
          </a:p>
          <a:p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Server -&gt; Client only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5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5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What else?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95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Forever Frame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5122" name="Picture 2" descr="C:\Users\ahmed.alani\Desktop\Work\Presentation\foreverfra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914400"/>
            <a:ext cx="4317616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1143000"/>
            <a:ext cx="4191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Send chunked data to hidden 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iFrame</a:t>
            </a: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Single connection, decent latency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77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9144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0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What else?</a:t>
            </a:r>
            <a:endParaRPr lang="en-US" sz="20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0872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Long Polling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4099" name="Picture 3" descr="C:\Users\ahmed.alani\Desktop\Work\Presentation\longpoll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973" y="1066799"/>
            <a:ext cx="4382040" cy="546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1143000"/>
            <a:ext cx="4191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Emulates Server Push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  <a:sym typeface="Wingdings" pitchFamily="2" charset="2"/>
              </a:rPr>
              <a:t> Latency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More complex than traditional polling</a:t>
            </a:r>
          </a:p>
          <a:p>
            <a:pPr lvl="1"/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Standard AJAX, supported in most browsers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9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hmed.alani\Desktop\Work\Talks\SignalR-Intro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3" y="1805226"/>
            <a:ext cx="1064690" cy="10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41162" y="1575560"/>
            <a:ext cx="50064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WebSocket</a:t>
            </a:r>
            <a:endParaRPr lang="en-US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  <p:pic>
        <p:nvPicPr>
          <p:cNvPr id="24" name="Picture 2" descr="C:\Users\ahmed.alani\Desktop\Work\Talks\SignalR-Intro\chro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76200"/>
            <a:ext cx="1359666" cy="13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ahmed.alani\Desktop\Work\Talks\SignalR-Intro\firef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9160"/>
            <a:ext cx="1374840" cy="137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ahmed.alani\Desktop\Work\Talks\SignalR-Intro\i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116" y="94290"/>
            <a:ext cx="1536672" cy="142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ahmed.alani\Desktop\Work\Talks\SignalR-Intro\oper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50" y="117718"/>
            <a:ext cx="1321492" cy="132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ahmed.alani\Desktop\Work\Talks\SignalR-Intro\safar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34" y="124334"/>
            <a:ext cx="1323466" cy="13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5238" t="41619" r="60476" b="27131"/>
          <a:stretch/>
        </p:blipFill>
        <p:spPr>
          <a:xfrm>
            <a:off x="1679640" y="3022110"/>
            <a:ext cx="5486400" cy="312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7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SignalR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857250" indent="-857250" algn="l">
              <a:buFont typeface="Arial" pitchFamily="34" charset="0"/>
              <a:buChar char="•"/>
            </a:pPr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.NET Server + Client libraries enabling you to build </a:t>
            </a:r>
            <a:r>
              <a:rPr lang="en-US" sz="4500" dirty="0" err="1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realtime</a:t>
            </a:r>
            <a:r>
              <a:rPr lang="en-US" sz="45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, multi-user </a:t>
            </a:r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applications</a:t>
            </a:r>
            <a:b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45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Like Socket.IO and Now.JS</a:t>
            </a:r>
            <a:b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45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Created by David Fowler and Damien Edwards @Microsoft</a:t>
            </a:r>
            <a:endParaRPr lang="en-US" sz="5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80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hmed.alani\Desktop\Work\Talks\SignalR-Intro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3" y="1805226"/>
            <a:ext cx="1064690" cy="10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41162" y="1575560"/>
            <a:ext cx="665983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Server-Sent Events</a:t>
            </a:r>
          </a:p>
        </p:txBody>
      </p:sp>
      <p:pic>
        <p:nvPicPr>
          <p:cNvPr id="24" name="Picture 2" descr="C:\Users\ahmed.alani\Desktop\Work\Talks\SignalR-Intro\chro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76200"/>
            <a:ext cx="1359666" cy="13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ahmed.alani\Desktop\Work\Talks\SignalR-Intro\firef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9160"/>
            <a:ext cx="1374840" cy="137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ahmed.alani\Desktop\Work\Talks\SignalR-Intro\i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116" y="94290"/>
            <a:ext cx="1536672" cy="142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ahmed.alani\Desktop\Work\Talks\SignalR-Intro\oper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50" y="117718"/>
            <a:ext cx="1321492" cy="132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ahmed.alani\Desktop\Work\Talks\SignalR-Intro\safar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34" y="124334"/>
            <a:ext cx="1323466" cy="13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9"/>
          <a:srcRect l="3809" t="12667" r="65714" b="65238"/>
          <a:stretch/>
        </p:blipFill>
        <p:spPr>
          <a:xfrm>
            <a:off x="1524000" y="3158460"/>
            <a:ext cx="5810185" cy="263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7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hmed.alani\Desktop\Work\Talks\SignalR-Intro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3" y="1805226"/>
            <a:ext cx="1064690" cy="10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41162" y="1575560"/>
            <a:ext cx="50064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Forever Frame</a:t>
            </a:r>
          </a:p>
        </p:txBody>
      </p:sp>
      <p:pic>
        <p:nvPicPr>
          <p:cNvPr id="24" name="Picture 2" descr="C:\Users\ahmed.alani\Desktop\Work\Talks\SignalR-Intro\chro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76200"/>
            <a:ext cx="1359666" cy="13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ahmed.alani\Desktop\Work\Talks\SignalR-Intro\firef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9160"/>
            <a:ext cx="1374840" cy="137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ahmed.alani\Desktop\Work\Talks\SignalR-Intro\i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116" y="94290"/>
            <a:ext cx="1536672" cy="142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ahmed.alani\Desktop\Work\Talks\SignalR-Intro\oper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50" y="117718"/>
            <a:ext cx="1321492" cy="132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ahmed.alani\Desktop\Work\Talks\SignalR-Intro\safar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34" y="124334"/>
            <a:ext cx="1323466" cy="13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9"/>
          <a:srcRect l="5238" t="13429" r="62820" b="57372"/>
          <a:stretch/>
        </p:blipFill>
        <p:spPr>
          <a:xfrm>
            <a:off x="1679640" y="3019062"/>
            <a:ext cx="5279199" cy="301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7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hmed.alani\Desktop\Work\Talks\SignalR-Intro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3" y="1805226"/>
            <a:ext cx="1064690" cy="10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41162" y="1575560"/>
            <a:ext cx="50064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Long Polling</a:t>
            </a:r>
          </a:p>
        </p:txBody>
      </p:sp>
      <p:pic>
        <p:nvPicPr>
          <p:cNvPr id="24" name="Picture 2" descr="C:\Users\ahmed.alani\Desktop\Work\Talks\SignalR-Intro\chro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76200"/>
            <a:ext cx="1359666" cy="13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ahmed.alani\Desktop\Work\Talks\SignalR-Intro\firef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9160"/>
            <a:ext cx="1374840" cy="137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ahmed.alani\Desktop\Work\Talks\SignalR-Intro\i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116" y="94290"/>
            <a:ext cx="1536672" cy="142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ahmed.alani\Desktop\Work\Talks\SignalR-Intro\oper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50" y="117718"/>
            <a:ext cx="1321492" cy="132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ahmed.alani\Desktop\Work\Talks\SignalR-Intro\safar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34" y="124334"/>
            <a:ext cx="1323466" cy="13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3809" t="44366" r="70000" b="42381"/>
          <a:stretch/>
        </p:blipFill>
        <p:spPr>
          <a:xfrm>
            <a:off x="1436710" y="3152598"/>
            <a:ext cx="5451873" cy="172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7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5000" dirty="0" smtClean="0">
                <a:solidFill>
                  <a:srgbClr val="F0F2EB"/>
                </a:solidFill>
                <a:latin typeface="Yanone Kaffeesatz Bold" pitchFamily="2" charset="0"/>
                <a:cs typeface="Aharoni" pitchFamily="2" charset="-79"/>
              </a:rPr>
              <a:t>HOW DO YOU MANAGE THESE?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7673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SignalR</a:t>
            </a:r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 </a:t>
            </a:r>
            <a:endParaRPr lang="en-US" sz="8000" dirty="0">
              <a:solidFill>
                <a:srgbClr val="00B050"/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857250" indent="-857250" algn="l">
              <a:buFont typeface="Arial" pitchFamily="34" charset="0"/>
              <a:buChar char="•"/>
            </a:pP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Abstraction around a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persistent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connection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Chooses best communication transport for server + client (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WebSocket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, SSE, Long Polling, etc.) </a:t>
            </a:r>
            <a:b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Takes care of the annoying stuff  (message bus, routing, framing, buffering, keep-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alives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, timeouts, graceful disconnects, …)</a:t>
            </a:r>
            <a:b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  <p:pic>
        <p:nvPicPr>
          <p:cNvPr id="4" name="Picture 2" descr="C:\Users\ahmed.alani\Desktop\Work\Talks\SignalR-Intro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510" y="0"/>
            <a:ext cx="1064690" cy="10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55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5000" dirty="0" smtClean="0">
                <a:solidFill>
                  <a:srgbClr val="F0F2EB"/>
                </a:solidFill>
                <a:latin typeface="Yanone Kaffeesatz Bold" pitchFamily="2" charset="0"/>
                <a:cs typeface="Aharoni" pitchFamily="2" charset="-79"/>
              </a:rPr>
              <a:t>BUILD YOUR APP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7409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9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Demo – Polling  Chat w/ </a:t>
            </a:r>
            <a:r>
              <a:rPr lang="en-US" sz="9000" dirty="0" err="1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SignalR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297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5000" dirty="0" smtClean="0">
                <a:solidFill>
                  <a:srgbClr val="F0F2EB"/>
                </a:solidFill>
                <a:latin typeface="Yanone Kaffeesatz Bold" pitchFamily="2" charset="0"/>
                <a:cs typeface="Aharoni" pitchFamily="2" charset="-79"/>
              </a:rPr>
              <a:t>RECAP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3967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-228600"/>
            <a:ext cx="9067800" cy="14700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Recap – Connection Types</a:t>
            </a:r>
            <a:endParaRPr lang="en-US" sz="8000" dirty="0">
              <a:solidFill>
                <a:schemeClr val="accent3">
                  <a:lumMod val="7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143000"/>
            <a:ext cx="861060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err="1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PersistentConnection</a:t>
            </a:r>
            <a:endParaRPr lang="en-US" sz="6000" dirty="0">
              <a:solidFill>
                <a:schemeClr val="accent2">
                  <a:lumMod val="75000"/>
                </a:schemeClr>
              </a:solidFill>
              <a:latin typeface="Yanone Kaffeesatz Bold" pitchFamily="2" charset="0"/>
            </a:endParaRPr>
          </a:p>
          <a:p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Lower-level connection</a:t>
            </a:r>
          </a:p>
          <a:p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OnReceivedAsync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( string data )</a:t>
            </a:r>
          </a:p>
          <a:p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OnConnected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, 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OnDisconnected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34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Hubs</a:t>
            </a:r>
            <a:endParaRPr lang="en-US" sz="3400" dirty="0" smtClean="0">
              <a:solidFill>
                <a:schemeClr val="accent2">
                  <a:lumMod val="75000"/>
                </a:schemeClr>
              </a:solidFill>
              <a:latin typeface="Yanone Kaffeesatz Bold" pitchFamily="2" charset="0"/>
            </a:endParaRPr>
          </a:p>
          <a:p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RPC:  </a:t>
            </a:r>
            <a:r>
              <a:rPr lang="en-US" sz="3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Client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-&gt; </a:t>
            </a:r>
            <a:r>
              <a:rPr lang="en-US" sz="3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Server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&amp;&amp; </a:t>
            </a:r>
            <a:r>
              <a:rPr lang="en-US" sz="3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Server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-&gt; </a:t>
            </a:r>
            <a:r>
              <a:rPr lang="en-US" sz="3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Client</a:t>
            </a:r>
            <a:endParaRPr lang="en-US" sz="34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SignalR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handles dispatching</a:t>
            </a:r>
          </a:p>
          <a:p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Model Binding</a:t>
            </a:r>
            <a:endParaRPr lang="en-US" sz="34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25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-228600"/>
            <a:ext cx="9067800" cy="14700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Recap – Communication</a:t>
            </a:r>
            <a:endParaRPr lang="en-US" sz="8000" dirty="0">
              <a:solidFill>
                <a:schemeClr val="accent3">
                  <a:lumMod val="7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143000"/>
            <a:ext cx="861060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Send || Broadcast</a:t>
            </a:r>
            <a:endParaRPr lang="en-US" sz="6000" dirty="0">
              <a:solidFill>
                <a:schemeClr val="accent2">
                  <a:lumMod val="75000"/>
                </a:schemeClr>
              </a:solidFill>
              <a:latin typeface="Yanone Kaffeesatz Bold" pitchFamily="2" charset="0"/>
            </a:endParaRPr>
          </a:p>
          <a:p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Send to a </a:t>
            </a:r>
            <a:r>
              <a:rPr lang="en-US" sz="3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Specific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connection</a:t>
            </a:r>
          </a:p>
          <a:p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Send to </a:t>
            </a:r>
            <a:r>
              <a:rPr lang="en-US" sz="3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Group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of connections</a:t>
            </a:r>
          </a:p>
          <a:p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Send to </a:t>
            </a:r>
            <a:r>
              <a:rPr lang="en-US" sz="3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All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connections</a:t>
            </a:r>
            <a:b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34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Context</a:t>
            </a:r>
            <a:endParaRPr lang="en-US" sz="3400" dirty="0" smtClean="0">
              <a:solidFill>
                <a:schemeClr val="accent2">
                  <a:lumMod val="75000"/>
                </a:schemeClr>
              </a:solidFill>
              <a:latin typeface="Yanone Kaffeesatz Bold" pitchFamily="2" charset="0"/>
            </a:endParaRPr>
          </a:p>
          <a:p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GlobalHost.ConnectionManager</a:t>
            </a:r>
            <a:endParaRPr lang="en-US" sz="34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.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GetHubContext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&lt;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HubName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&gt;()</a:t>
            </a:r>
            <a:endParaRPr lang="en-US" sz="34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	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.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GetConnection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&lt;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ConnName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&gt;()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7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Open Source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85800" y="5562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 err="1" smtClean="0"/>
              <a:t>SignalR</a:t>
            </a:r>
            <a:endParaRPr lang="en-US" sz="1500" dirty="0" smtClean="0"/>
          </a:p>
          <a:p>
            <a:r>
              <a:rPr lang="en-US" sz="1500" dirty="0" smtClean="0">
                <a:hlinkClick r:id="rId3"/>
              </a:rPr>
              <a:t>https://github.com/SignalR/SignalR</a:t>
            </a:r>
            <a:endParaRPr lang="en-US" sz="1500" dirty="0"/>
          </a:p>
          <a:p>
            <a:endParaRPr lang="en-US" sz="1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6667" t="13429" r="18572" b="19524"/>
          <a:stretch/>
        </p:blipFill>
        <p:spPr>
          <a:xfrm>
            <a:off x="838200" y="1250575"/>
            <a:ext cx="7033846" cy="455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6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-228600"/>
            <a:ext cx="9067800" cy="14700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Recap - Graceful Degradation</a:t>
            </a:r>
            <a:endParaRPr lang="en-US" sz="8000" dirty="0">
              <a:solidFill>
                <a:schemeClr val="accent3">
                  <a:lumMod val="7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98967229"/>
              </p:ext>
            </p:extLst>
          </p:nvPr>
        </p:nvGraphicFramePr>
        <p:xfrm>
          <a:off x="152400" y="1241425"/>
          <a:ext cx="8686800" cy="5464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843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Recap - Clients</a:t>
            </a:r>
            <a:endParaRPr lang="en-US" sz="8000" dirty="0">
              <a:solidFill>
                <a:schemeClr val="accent3">
                  <a:lumMod val="7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.NET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JavaScript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WPF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Silverlight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WinRT</a:t>
            </a: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Objective-C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4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Not Discussed</a:t>
            </a:r>
            <a:endParaRPr lang="en-US" sz="8000" dirty="0">
              <a:solidFill>
                <a:schemeClr val="accent3">
                  <a:lumMod val="7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857250" indent="-857250" algn="l">
              <a:buFont typeface="Arial" pitchFamily="34" charset="0"/>
              <a:buChar char="•"/>
            </a:pPr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Group Management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Hosting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Scale Out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Performance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77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Why now?</a:t>
            </a:r>
            <a:endParaRPr lang="en-US" sz="8000" dirty="0">
              <a:solidFill>
                <a:schemeClr val="accent3">
                  <a:lumMod val="7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857250" indent="-857250" algn="l">
              <a:buFont typeface="Arial" pitchFamily="34" charset="0"/>
              <a:buChar char="•"/>
            </a:pPr>
            <a:r>
              <a:rPr lang="en-US" sz="6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.NET Thread Pool</a:t>
            </a:r>
            <a:br>
              <a:rPr lang="en-US" sz="6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65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65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IAsyncHttpHandler</a:t>
            </a:r>
            <a:r>
              <a:rPr lang="en-US" sz="6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6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65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6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Task Parallel Library (TPL)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67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Resources</a:t>
            </a:r>
            <a:endParaRPr lang="en-US" sz="8000" dirty="0">
              <a:solidFill>
                <a:schemeClr val="accent3">
                  <a:lumMod val="7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857250" indent="-857250" algn="l">
              <a:buFont typeface="Arial" pitchFamily="34" charset="0"/>
              <a:buChar char="•"/>
            </a:pPr>
            <a:r>
              <a:rPr 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SignalR</a:t>
            </a: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(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0.5.3)</a:t>
            </a:r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  <a:hlinkClick r:id="rId3"/>
              </a:rPr>
              <a:t>https://</a:t>
            </a: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  <a:hlinkClick r:id="rId3"/>
              </a:rPr>
              <a:t>github.com/SignalR/SignalR</a:t>
            </a:r>
            <a:endParaRPr lang="en-US" sz="3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algn="l"/>
            <a:endParaRPr lang="en-US" sz="3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Jabbr</a:t>
            </a:r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  <a:hlinkClick r:id="rId4"/>
              </a:rPr>
              <a:t>https://</a:t>
            </a: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  <a:hlinkClick r:id="rId4"/>
              </a:rPr>
              <a:t>github.com/davidfowl/JabbR</a:t>
            </a: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  <a:hlinkClick r:id="rId5"/>
              </a:rPr>
              <a:t>https://www.jabbr.net/#/rooms/signalr</a:t>
            </a: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endParaRPr lang="en-US" sz="3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@</a:t>
            </a:r>
            <a:r>
              <a:rPr 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DamienEdwards</a:t>
            </a: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, @</a:t>
            </a:r>
            <a:r>
              <a:rPr 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davidfowl</a:t>
            </a:r>
            <a:endParaRPr lang="en-US" sz="48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48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48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71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5000" dirty="0" smtClean="0">
                <a:solidFill>
                  <a:srgbClr val="F0F2EB"/>
                </a:solidFill>
                <a:latin typeface="Yanone Kaffeesatz Bold" pitchFamily="2" charset="0"/>
                <a:cs typeface="Aharoni" pitchFamily="2" charset="-79"/>
              </a:rPr>
              <a:t>QUESTIONS?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3261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Roadmap - ASP.NET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24147"/>
            <a:ext cx="8115300" cy="474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685800" y="5562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 smtClean="0"/>
              <a:t>“</a:t>
            </a:r>
            <a:r>
              <a:rPr lang="en-US" sz="1500" dirty="0" err="1" smtClean="0"/>
              <a:t>SignalR</a:t>
            </a:r>
            <a:r>
              <a:rPr lang="en-US" sz="1500" dirty="0" smtClean="0"/>
              <a:t> and Web Sockets” – Scott </a:t>
            </a:r>
            <a:r>
              <a:rPr lang="en-US" sz="1500" dirty="0" err="1" smtClean="0"/>
              <a:t>Hanselman</a:t>
            </a:r>
            <a:r>
              <a:rPr lang="en-US" sz="1500" dirty="0" smtClean="0"/>
              <a:t> </a:t>
            </a:r>
            <a:r>
              <a:rPr lang="en-US" sz="1500" dirty="0" smtClean="0">
                <a:hlinkClick r:id="rId4"/>
              </a:rPr>
              <a:t>http://www.asp.net/vnext/overview/videos/signalr-and-web-sockets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8969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3000" dirty="0" smtClean="0">
                <a:solidFill>
                  <a:srgbClr val="F0F2EB"/>
                </a:solidFill>
                <a:latin typeface="Yanone Kaffeesatz Bold" pitchFamily="2" charset="0"/>
                <a:cs typeface="Aharoni" pitchFamily="2" charset="-79"/>
              </a:rPr>
              <a:t>WHY DO WE CARE?</a:t>
            </a:r>
            <a:endParaRPr lang="en-US" sz="13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0055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pinner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6200" y="1612027"/>
            <a:ext cx="8991600" cy="369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1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Polling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2050" name="Picture 2" descr="C:\Users\ahmed.alani\Desktop\Work\Presentation\poll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143000"/>
            <a:ext cx="376839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1295400"/>
            <a:ext cx="51054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Easy 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to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understand + implement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setTimeout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+ $.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ajax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Trade off between server event latency and server load</a:t>
            </a:r>
          </a:p>
          <a:p>
            <a:pPr lvl="1"/>
            <a:endParaRPr lang="en-US" sz="32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Update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Panels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  <p:pic>
        <p:nvPicPr>
          <p:cNvPr id="1027" name="Picture 3" descr="C:\Users\ahmed.alani\Desktop\Work\Presentation\lukeN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562600"/>
            <a:ext cx="16764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387256" y="4114800"/>
            <a:ext cx="2727543" cy="8112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B050"/>
                </a:solidFill>
              </a:rPr>
              <a:t>↑ 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Responsive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367419" y="4675187"/>
            <a:ext cx="2585581" cy="8112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↑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Server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Load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4648200"/>
            <a:ext cx="2247900" cy="8112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rgbClr val="00B050"/>
                </a:solidFill>
              </a:rPr>
              <a:t>↑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Frequency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6544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14" y="1371600"/>
            <a:ext cx="8751431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2590800" y="1676400"/>
            <a:ext cx="3200400" cy="1219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>
                <a:solidFill>
                  <a:srgbClr val="FF0000"/>
                </a:solidFill>
                <a:latin typeface="Yanone Kaffeesatz Bold" pitchFamily="2" charset="0"/>
                <a:cs typeface="Aharoni" pitchFamily="2" charset="-79"/>
              </a:rPr>
              <a:t>Headphone jack on the bottom</a:t>
            </a:r>
            <a:endParaRPr lang="en-US" sz="3500" dirty="0">
              <a:solidFill>
                <a:srgbClr val="FF0000"/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1028" name="Picture 4" descr="C:\Users\ahmed.alani\Desktop\Work\Presentation\fblik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0199">
            <a:off x="5276542" y="1452034"/>
            <a:ext cx="3665900" cy="334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4038600" y="2743200"/>
            <a:ext cx="4572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9" name="Picture 5" descr="C:\Users\ahmed.alani\Desktop\Work\Presentation\farmvill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31568">
            <a:off x="438382" y="807112"/>
            <a:ext cx="5457912" cy="417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4559">
            <a:off x="821893" y="918364"/>
            <a:ext cx="7055000" cy="461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03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9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Demo – </a:t>
            </a:r>
            <a:r>
              <a:rPr lang="en-US" sz="9000" dirty="0" err="1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SignalR</a:t>
            </a:r>
            <a:r>
              <a:rPr lang="en-US" sz="9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 stock ticker</a:t>
            </a:r>
            <a:r>
              <a:rPr lang="en-US" sz="15000" dirty="0" smtClean="0">
                <a:solidFill>
                  <a:srgbClr val="F0F2EB"/>
                </a:solidFill>
                <a:latin typeface="Yanone Kaffeesatz Bold" pitchFamily="2" charset="0"/>
                <a:cs typeface="Aharoni" pitchFamily="2" charset="-79"/>
              </a:rPr>
              <a:t>?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7634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13220</TotalTime>
  <Words>678</Words>
  <Application>Microsoft Office PowerPoint</Application>
  <PresentationFormat>On-screen Show (4:3)</PresentationFormat>
  <Paragraphs>240</Paragraphs>
  <Slides>35</Slides>
  <Notes>26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Aharoni</vt:lpstr>
      <vt:lpstr>Arial</vt:lpstr>
      <vt:lpstr>Calibri</vt:lpstr>
      <vt:lpstr>Wingdings</vt:lpstr>
      <vt:lpstr>Yanone Kaffeesatz Bold</vt:lpstr>
      <vt:lpstr>Office Theme</vt:lpstr>
      <vt:lpstr>Intro to SignalR</vt:lpstr>
      <vt:lpstr>SignalR</vt:lpstr>
      <vt:lpstr>Open Source</vt:lpstr>
      <vt:lpstr>Roadmap - ASP.NET</vt:lpstr>
      <vt:lpstr>WHY DO WE CARE?</vt:lpstr>
      <vt:lpstr>PowerPoint Presentation</vt:lpstr>
      <vt:lpstr>Polling</vt:lpstr>
      <vt:lpstr>PowerPoint Presentation</vt:lpstr>
      <vt:lpstr>Demo – SignalR stock ticker?</vt:lpstr>
      <vt:lpstr>WebSocket </vt:lpstr>
      <vt:lpstr>PowerPoint Presentation</vt:lpstr>
      <vt:lpstr>Browser Support</vt:lpstr>
      <vt:lpstr>What else?</vt:lpstr>
      <vt:lpstr>Server-Sent Events</vt:lpstr>
      <vt:lpstr>What else?</vt:lpstr>
      <vt:lpstr>Forever Frame</vt:lpstr>
      <vt:lpstr>What else?</vt:lpstr>
      <vt:lpstr>Long Polling</vt:lpstr>
      <vt:lpstr>PowerPoint Presentation</vt:lpstr>
      <vt:lpstr>PowerPoint Presentation</vt:lpstr>
      <vt:lpstr>PowerPoint Presentation</vt:lpstr>
      <vt:lpstr>PowerPoint Presentation</vt:lpstr>
      <vt:lpstr>HOW DO YOU MANAGE THESE?</vt:lpstr>
      <vt:lpstr>SignalR </vt:lpstr>
      <vt:lpstr>BUILD YOUR APP</vt:lpstr>
      <vt:lpstr>Demo – Polling  Chat w/ SignalR</vt:lpstr>
      <vt:lpstr>RECAP</vt:lpstr>
      <vt:lpstr>PowerPoint Presentation</vt:lpstr>
      <vt:lpstr>PowerPoint Presentation</vt:lpstr>
      <vt:lpstr>PowerPoint Presentation</vt:lpstr>
      <vt:lpstr>Recap - Clients</vt:lpstr>
      <vt:lpstr>Not Discussed</vt:lpstr>
      <vt:lpstr>Why now?</vt:lpstr>
      <vt:lpstr>Resources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Alani, Ahmed</dc:creator>
  <cp:lastModifiedBy>Ahmed Alani</cp:lastModifiedBy>
  <cp:revision>350</cp:revision>
  <dcterms:created xsi:type="dcterms:W3CDTF">2012-10-20T15:50:00Z</dcterms:created>
  <dcterms:modified xsi:type="dcterms:W3CDTF">2012-11-12T23:54:57Z</dcterms:modified>
</cp:coreProperties>
</file>