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3" r:id="rId9"/>
    <p:sldId id="264" r:id="rId10"/>
    <p:sldId id="272" r:id="rId11"/>
    <p:sldId id="273" r:id="rId12"/>
    <p:sldId id="275" r:id="rId13"/>
    <p:sldId id="276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144" autoAdjust="0"/>
  </p:normalViewPr>
  <p:slideViewPr>
    <p:cSldViewPr>
      <p:cViewPr varScale="1">
        <p:scale>
          <a:sx n="103" d="100"/>
          <a:sy n="103" d="100"/>
        </p:scale>
        <p:origin x="23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ADE5-0D5B-41AD-833A-A5C900511D9C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3FF5-A765-407F-83FB-1AC198FA7F1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3FF5-A765-407F-83FB-1AC198FA7F19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3FF5-A765-407F-83FB-1AC198FA7F1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0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3FF5-A765-407F-83FB-1AC198FA7F1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94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0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920880" cy="1656184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Разработка математической модели 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и исследование динамических характеристик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самолета </a:t>
            </a:r>
            <a:r>
              <a:rPr lang="en-US" sz="2800" dirty="0">
                <a:solidFill>
                  <a:schemeClr val="bg1"/>
                </a:solidFill>
              </a:rPr>
              <a:t>Piaggio P.180 </a:t>
            </a:r>
            <a:r>
              <a:rPr lang="en-US" sz="2800" dirty="0" smtClean="0">
                <a:solidFill>
                  <a:schemeClr val="bg1"/>
                </a:solidFill>
              </a:rPr>
              <a:t>Avanti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" name="Рисунок 9" descr="piaggi.jpg"/>
          <p:cNvPicPr>
            <a:picLocks noChangeAspect="1"/>
          </p:cNvPicPr>
          <p:nvPr/>
        </p:nvPicPr>
        <p:blipFill>
          <a:blip r:embed="rId2" cstate="print"/>
          <a:srcRect r="7229"/>
          <a:stretch>
            <a:fillRect/>
          </a:stretch>
        </p:blipFill>
        <p:spPr>
          <a:xfrm>
            <a:off x="2015716" y="1988840"/>
            <a:ext cx="5544616" cy="373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15629" y="-67980"/>
            <a:ext cx="48760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Аналитически полученные характеристики</a:t>
            </a:r>
            <a:endParaRPr lang="ru-RU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ru-RU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контура стабилизации угла тангажа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680510" y="3064612"/>
            <a:ext cx="202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Переходная характеристика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051720" y="5968488"/>
            <a:ext cx="155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Годограф Найквиста</a:t>
            </a:r>
            <a:r>
              <a:rPr lang="ru-RU" dirty="0"/>
              <a:t> 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5940152" y="6096381"/>
            <a:ext cx="1224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ЛАФЧХ системы</a:t>
            </a:r>
            <a:endParaRPr lang="ru-RU" sz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Рисунок 12"/>
          <p:cNvPicPr/>
          <p:nvPr/>
        </p:nvPicPr>
        <p:blipFill rotWithShape="1">
          <a:blip r:embed="rId4"/>
          <a:srcRect l="31190" t="10747" r="30832" b="50273"/>
          <a:stretch/>
        </p:blipFill>
        <p:spPr bwMode="auto">
          <a:xfrm>
            <a:off x="3275856" y="822513"/>
            <a:ext cx="2834351" cy="22744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Рисунок 14"/>
          <p:cNvPicPr/>
          <p:nvPr/>
        </p:nvPicPr>
        <p:blipFill rotWithShape="1">
          <a:blip r:embed="rId5"/>
          <a:srcRect l="35986" t="39235" r="25435" b="9043"/>
          <a:stretch/>
        </p:blipFill>
        <p:spPr bwMode="auto">
          <a:xfrm>
            <a:off x="5081055" y="3524218"/>
            <a:ext cx="2942567" cy="26289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/>
          <p:cNvPicPr/>
          <p:nvPr/>
        </p:nvPicPr>
        <p:blipFill rotWithShape="1">
          <a:blip r:embed="rId6"/>
          <a:srcRect l="28990" t="27491" r="31432" b="32781"/>
          <a:stretch/>
        </p:blipFill>
        <p:spPr bwMode="auto">
          <a:xfrm>
            <a:off x="1187624" y="3524218"/>
            <a:ext cx="2953097" cy="2560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783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5656" y="12747"/>
            <a:ext cx="6980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Расчет </a:t>
            </a:r>
            <a:r>
              <a:rPr lang="ru-RU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переходных процессов, оценка показателей качества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727306" y="2659760"/>
                <a:ext cx="1976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Переходный процесс </a:t>
                </a:r>
                <a:r>
                  <a:rPr lang="ru-RU" sz="12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при </a:t>
                </a:r>
                <a:endParaRPr lang="ru-RU" sz="12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</m:e>
                        <m:sub>
                          <m:r>
                            <a:rPr lang="ru-R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=−10</m:t>
                      </m:r>
                      <m:r>
                        <a:rPr lang="ru-RU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000, </m:t>
                      </m:r>
                      <m:sSub>
                        <m:sSubPr>
                          <m:ctrlP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</m:e>
                        <m:sub>
                          <m:r>
                            <a:rPr lang="ru-R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2</m:t>
                          </m:r>
                        </m:sub>
                      </m:sSub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=−1</m:t>
                      </m:r>
                      <m:r>
                        <a:rPr lang="ru-RU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500</m:t>
                      </m:r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06" y="2659760"/>
                <a:ext cx="19763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477097"/>
                  </p:ext>
                </p:extLst>
              </p:nvPr>
            </p:nvGraphicFramePr>
            <p:xfrm>
              <a:off x="2185391" y="3637481"/>
              <a:ext cx="5112568" cy="130949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96630">
                      <a:extLst>
                        <a:ext uri="{9D8B030D-6E8A-4147-A177-3AD203B41FA5}">
                          <a16:colId xmlns:a16="http://schemas.microsoft.com/office/drawing/2014/main" val="4126904488"/>
                        </a:ext>
                      </a:extLst>
                    </a:gridCol>
                    <a:gridCol w="662631">
                      <a:extLst>
                        <a:ext uri="{9D8B030D-6E8A-4147-A177-3AD203B41FA5}">
                          <a16:colId xmlns:a16="http://schemas.microsoft.com/office/drawing/2014/main" val="2158719536"/>
                        </a:ext>
                      </a:extLst>
                    </a:gridCol>
                    <a:gridCol w="661019">
                      <a:extLst>
                        <a:ext uri="{9D8B030D-6E8A-4147-A177-3AD203B41FA5}">
                          <a16:colId xmlns:a16="http://schemas.microsoft.com/office/drawing/2014/main" val="3241674157"/>
                        </a:ext>
                      </a:extLst>
                    </a:gridCol>
                    <a:gridCol w="488651">
                      <a:extLst>
                        <a:ext uri="{9D8B030D-6E8A-4147-A177-3AD203B41FA5}">
                          <a16:colId xmlns:a16="http://schemas.microsoft.com/office/drawing/2014/main" val="1357525812"/>
                        </a:ext>
                      </a:extLst>
                    </a:gridCol>
                    <a:gridCol w="463413">
                      <a:extLst>
                        <a:ext uri="{9D8B030D-6E8A-4147-A177-3AD203B41FA5}">
                          <a16:colId xmlns:a16="http://schemas.microsoft.com/office/drawing/2014/main" val="3448855003"/>
                        </a:ext>
                      </a:extLst>
                    </a:gridCol>
                    <a:gridCol w="455357">
                      <a:extLst>
                        <a:ext uri="{9D8B030D-6E8A-4147-A177-3AD203B41FA5}">
                          <a16:colId xmlns:a16="http://schemas.microsoft.com/office/drawing/2014/main" val="2295633342"/>
                        </a:ext>
                      </a:extLst>
                    </a:gridCol>
                    <a:gridCol w="527849">
                      <a:extLst>
                        <a:ext uri="{9D8B030D-6E8A-4147-A177-3AD203B41FA5}">
                          <a16:colId xmlns:a16="http://schemas.microsoft.com/office/drawing/2014/main" val="1577012261"/>
                        </a:ext>
                      </a:extLst>
                    </a:gridCol>
                    <a:gridCol w="428509">
                      <a:extLst>
                        <a:ext uri="{9D8B030D-6E8A-4147-A177-3AD203B41FA5}">
                          <a16:colId xmlns:a16="http://schemas.microsoft.com/office/drawing/2014/main" val="2112092984"/>
                        </a:ext>
                      </a:extLst>
                    </a:gridCol>
                    <a:gridCol w="428509">
                      <a:extLst>
                        <a:ext uri="{9D8B030D-6E8A-4147-A177-3AD203B41FA5}">
                          <a16:colId xmlns:a16="http://schemas.microsoft.com/office/drawing/2014/main" val="945790569"/>
                        </a:ext>
                      </a:extLst>
                    </a:gridCol>
                  </a:tblGrid>
                  <a:tr h="5494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Пара чисел автопилота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с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ru-RU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%</m:t>
                              </m:r>
                            </m:oMath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с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𝜗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𝜗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67182"/>
                      </a:ext>
                    </a:extLst>
                  </a:tr>
                  <a:tr h="2488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-10000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US" sz="110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606792"/>
                      </a:ext>
                    </a:extLst>
                  </a:tr>
                  <a:tr h="2488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2000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10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0.63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023370"/>
                      </a:ext>
                    </a:extLst>
                  </a:tr>
                  <a:tr h="2488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-70000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1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ru-RU" sz="11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40.3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1958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477097"/>
                  </p:ext>
                </p:extLst>
              </p:nvPr>
            </p:nvGraphicFramePr>
            <p:xfrm>
              <a:off x="2185391" y="3637481"/>
              <a:ext cx="5112568" cy="130180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96630">
                      <a:extLst>
                        <a:ext uri="{9D8B030D-6E8A-4147-A177-3AD203B41FA5}">
                          <a16:colId xmlns:a16="http://schemas.microsoft.com/office/drawing/2014/main" val="4126904488"/>
                        </a:ext>
                      </a:extLst>
                    </a:gridCol>
                    <a:gridCol w="662631">
                      <a:extLst>
                        <a:ext uri="{9D8B030D-6E8A-4147-A177-3AD203B41FA5}">
                          <a16:colId xmlns:a16="http://schemas.microsoft.com/office/drawing/2014/main" val="2158719536"/>
                        </a:ext>
                      </a:extLst>
                    </a:gridCol>
                    <a:gridCol w="661019">
                      <a:extLst>
                        <a:ext uri="{9D8B030D-6E8A-4147-A177-3AD203B41FA5}">
                          <a16:colId xmlns:a16="http://schemas.microsoft.com/office/drawing/2014/main" val="3241674157"/>
                        </a:ext>
                      </a:extLst>
                    </a:gridCol>
                    <a:gridCol w="488651">
                      <a:extLst>
                        <a:ext uri="{9D8B030D-6E8A-4147-A177-3AD203B41FA5}">
                          <a16:colId xmlns:a16="http://schemas.microsoft.com/office/drawing/2014/main" val="1357525812"/>
                        </a:ext>
                      </a:extLst>
                    </a:gridCol>
                    <a:gridCol w="463413">
                      <a:extLst>
                        <a:ext uri="{9D8B030D-6E8A-4147-A177-3AD203B41FA5}">
                          <a16:colId xmlns:a16="http://schemas.microsoft.com/office/drawing/2014/main" val="3448855003"/>
                        </a:ext>
                      </a:extLst>
                    </a:gridCol>
                    <a:gridCol w="455357">
                      <a:extLst>
                        <a:ext uri="{9D8B030D-6E8A-4147-A177-3AD203B41FA5}">
                          <a16:colId xmlns:a16="http://schemas.microsoft.com/office/drawing/2014/main" val="2295633342"/>
                        </a:ext>
                      </a:extLst>
                    </a:gridCol>
                    <a:gridCol w="527849">
                      <a:extLst>
                        <a:ext uri="{9D8B030D-6E8A-4147-A177-3AD203B41FA5}">
                          <a16:colId xmlns:a16="http://schemas.microsoft.com/office/drawing/2014/main" val="1577012261"/>
                        </a:ext>
                      </a:extLst>
                    </a:gridCol>
                    <a:gridCol w="428509">
                      <a:extLst>
                        <a:ext uri="{9D8B030D-6E8A-4147-A177-3AD203B41FA5}">
                          <a16:colId xmlns:a16="http://schemas.microsoft.com/office/drawing/2014/main" val="2112092984"/>
                        </a:ext>
                      </a:extLst>
                    </a:gridCol>
                    <a:gridCol w="428509">
                      <a:extLst>
                        <a:ext uri="{9D8B030D-6E8A-4147-A177-3AD203B41FA5}">
                          <a16:colId xmlns:a16="http://schemas.microsoft.com/office/drawing/2014/main" val="945790569"/>
                        </a:ext>
                      </a:extLst>
                    </a:gridCol>
                  </a:tblGrid>
                  <a:tr h="5551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Пара чисел автопилота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1376" t="-1087" r="-522018" b="-14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3704" t="-1087" r="-426852" b="-14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1605" t="-1087" r="-469136" b="-14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9211" t="-1087" r="-400000" b="-14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28378" t="-1087" r="-310811" b="-14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4598" t="-1087" r="-164368" b="-14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85915" t="-1087" r="-101408" b="-14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01429" t="-1087" r="-2857" b="-146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67182"/>
                      </a:ext>
                    </a:extLst>
                  </a:tr>
                  <a:tr h="2488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-10000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US" sz="110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606792"/>
                      </a:ext>
                    </a:extLst>
                  </a:tr>
                  <a:tr h="2488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2000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10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0.63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023370"/>
                      </a:ext>
                    </a:extLst>
                  </a:tr>
                  <a:tr h="2488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-70000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1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ru-RU" sz="11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40.3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0.76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19588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Рисунок 10"/>
          <p:cNvPicPr/>
          <p:nvPr/>
        </p:nvPicPr>
        <p:blipFill rotWithShape="1">
          <a:blip r:embed="rId6"/>
          <a:srcRect l="31988" t="41984" r="27434" b="19983"/>
          <a:stretch/>
        </p:blipFill>
        <p:spPr bwMode="auto">
          <a:xfrm>
            <a:off x="360372" y="469316"/>
            <a:ext cx="2578208" cy="22548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7"/>
          <a:srcRect l="30788" t="43733" r="28433" b="17538"/>
          <a:stretch/>
        </p:blipFill>
        <p:spPr bwMode="auto">
          <a:xfrm>
            <a:off x="3378254" y="469316"/>
            <a:ext cx="2520280" cy="22548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764087" y="2669716"/>
                <a:ext cx="19180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Переходный процесс </a:t>
                </a:r>
                <a:r>
                  <a:rPr lang="ru-RU" sz="12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при </a:t>
                </a:r>
                <a:endParaRPr lang="ru-RU" sz="12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</m:e>
                        <m:sub>
                          <m:r>
                            <a:rPr lang="ru-R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ru-RU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−2 000</m:t>
                      </m:r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</m:t>
                      </m:r>
                      <m:sSub>
                        <m:sSubPr>
                          <m:ctrlP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</m:e>
                        <m:sub>
                          <m:r>
                            <a:rPr lang="ru-R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2</m:t>
                          </m:r>
                        </m:sub>
                      </m:sSub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=−</m:t>
                      </m:r>
                      <m:r>
                        <a:rPr lang="ru-RU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4</m:t>
                      </m:r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00</m:t>
                      </m:r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87" y="2669716"/>
                <a:ext cx="1918026" cy="461665"/>
              </a:xfrm>
              <a:prstGeom prst="rect">
                <a:avLst/>
              </a:prstGeom>
              <a:blipFill>
                <a:blip r:embed="rId8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/>
          <p:cNvPicPr/>
          <p:nvPr/>
        </p:nvPicPr>
        <p:blipFill rotWithShape="1">
          <a:blip r:embed="rId9"/>
          <a:srcRect l="31990" t="42236" r="27234" b="19538"/>
          <a:stretch/>
        </p:blipFill>
        <p:spPr bwMode="auto">
          <a:xfrm>
            <a:off x="6338208" y="469316"/>
            <a:ext cx="2592289" cy="22548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6815431" y="2669716"/>
                <a:ext cx="1976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Переходный процесс </a:t>
                </a:r>
                <a:r>
                  <a:rPr lang="ru-RU" sz="12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при </a:t>
                </a:r>
                <a:endParaRPr lang="ru-RU" sz="12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</m:e>
                        <m:sub>
                          <m:r>
                            <a:rPr lang="ru-R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ru-RU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−70 000</m:t>
                      </m:r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</m:t>
                      </m:r>
                      <m:sSub>
                        <m:sSubPr>
                          <m:ctrlP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</m:e>
                        <m:sub>
                          <m:r>
                            <a:rPr lang="ru-R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2</m:t>
                          </m:r>
                        </m:sub>
                      </m:sSub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=−</m:t>
                      </m:r>
                      <m:r>
                        <a:rPr lang="ru-RU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1 0</m:t>
                      </m:r>
                      <m:r>
                        <a:rPr lang="ru-R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00</m:t>
                      </m:r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431" y="2669716"/>
                <a:ext cx="1976374" cy="461665"/>
              </a:xfrm>
              <a:prstGeom prst="rect">
                <a:avLst/>
              </a:prstGeom>
              <a:blipFill>
                <a:blip r:embed="rId10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123728" y="3317137"/>
                <a:ext cx="4572000" cy="3203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sz="14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Прямые показатели качества системы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ϑ</m:t>
                        </m:r>
                      </m:e>
                      <m:sub>
                        <m:r>
                          <a:rPr lang="ru-RU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зад</m:t>
                        </m:r>
                      </m:sub>
                    </m:sSub>
                    <m:r>
                      <a:rPr lang="ru-RU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=3°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:</a:t>
                </a:r>
                <a:endParaRPr lang="ru-RU" sz="1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317137"/>
                <a:ext cx="4572000" cy="320344"/>
              </a:xfrm>
              <a:prstGeom prst="rect">
                <a:avLst/>
              </a:prstGeom>
              <a:blipFill>
                <a:blip r:embed="rId11"/>
                <a:stretch>
                  <a:fillRect l="-400" t="-1887" b="-169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1369806"/>
                  </p:ext>
                </p:extLst>
              </p:nvPr>
            </p:nvGraphicFramePr>
            <p:xfrm>
              <a:off x="2185391" y="5385651"/>
              <a:ext cx="3910198" cy="1371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50413">
                      <a:extLst>
                        <a:ext uri="{9D8B030D-6E8A-4147-A177-3AD203B41FA5}">
                          <a16:colId xmlns:a16="http://schemas.microsoft.com/office/drawing/2014/main" val="443498444"/>
                        </a:ext>
                      </a:extLst>
                    </a:gridCol>
                    <a:gridCol w="766024">
                      <a:extLst>
                        <a:ext uri="{9D8B030D-6E8A-4147-A177-3AD203B41FA5}">
                          <a16:colId xmlns:a16="http://schemas.microsoft.com/office/drawing/2014/main" val="4192359187"/>
                        </a:ext>
                      </a:extLst>
                    </a:gridCol>
                    <a:gridCol w="751305">
                      <a:extLst>
                        <a:ext uri="{9D8B030D-6E8A-4147-A177-3AD203B41FA5}">
                          <a16:colId xmlns:a16="http://schemas.microsoft.com/office/drawing/2014/main" val="1841294884"/>
                        </a:ext>
                      </a:extLst>
                    </a:gridCol>
                    <a:gridCol w="671228">
                      <a:extLst>
                        <a:ext uri="{9D8B030D-6E8A-4147-A177-3AD203B41FA5}">
                          <a16:colId xmlns:a16="http://schemas.microsoft.com/office/drawing/2014/main" val="1931207422"/>
                        </a:ext>
                      </a:extLst>
                    </a:gridCol>
                    <a:gridCol w="671228">
                      <a:extLst>
                        <a:ext uri="{9D8B030D-6E8A-4147-A177-3AD203B41FA5}">
                          <a16:colId xmlns:a16="http://schemas.microsoft.com/office/drawing/2014/main" val="750257086"/>
                        </a:ext>
                      </a:extLst>
                    </a:gridCol>
                  </a:tblGrid>
                  <a:tr h="4803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Пара чисел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автопилота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дБ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oMath>
                          </a14:m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980157"/>
                      </a:ext>
                    </a:extLst>
                  </a:tr>
                  <a:tr h="2401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-10000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78,6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886852"/>
                      </a:ext>
                    </a:extLst>
                  </a:tr>
                  <a:tr h="2401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2000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62,9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154967"/>
                      </a:ext>
                    </a:extLst>
                  </a:tr>
                  <a:tr h="2401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-70000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3772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1369806"/>
                  </p:ext>
                </p:extLst>
              </p:nvPr>
            </p:nvGraphicFramePr>
            <p:xfrm>
              <a:off x="2185391" y="5385651"/>
              <a:ext cx="3910198" cy="13716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50413">
                      <a:extLst>
                        <a:ext uri="{9D8B030D-6E8A-4147-A177-3AD203B41FA5}">
                          <a16:colId xmlns:a16="http://schemas.microsoft.com/office/drawing/2014/main" val="443498444"/>
                        </a:ext>
                      </a:extLst>
                    </a:gridCol>
                    <a:gridCol w="766024">
                      <a:extLst>
                        <a:ext uri="{9D8B030D-6E8A-4147-A177-3AD203B41FA5}">
                          <a16:colId xmlns:a16="http://schemas.microsoft.com/office/drawing/2014/main" val="4192359187"/>
                        </a:ext>
                      </a:extLst>
                    </a:gridCol>
                    <a:gridCol w="751305">
                      <a:extLst>
                        <a:ext uri="{9D8B030D-6E8A-4147-A177-3AD203B41FA5}">
                          <a16:colId xmlns:a16="http://schemas.microsoft.com/office/drawing/2014/main" val="1841294884"/>
                        </a:ext>
                      </a:extLst>
                    </a:gridCol>
                    <a:gridCol w="671228">
                      <a:extLst>
                        <a:ext uri="{9D8B030D-6E8A-4147-A177-3AD203B41FA5}">
                          <a16:colId xmlns:a16="http://schemas.microsoft.com/office/drawing/2014/main" val="1931207422"/>
                        </a:ext>
                      </a:extLst>
                    </a:gridCol>
                    <a:gridCol w="671228">
                      <a:extLst>
                        <a:ext uri="{9D8B030D-6E8A-4147-A177-3AD203B41FA5}">
                          <a16:colId xmlns:a16="http://schemas.microsoft.com/office/drawing/2014/main" val="750257086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Пара чисел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автопилота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7302" t="-1111" r="-275397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1129" t="-1111" r="-179839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84545" t="-1111" r="-102727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84545" t="-1111" r="-2727" b="-1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9801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-10000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84545" t="-197826" r="-102727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78,6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88685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2000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84545" t="-304444" r="-102727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62,9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1549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-70000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000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84545" t="-404444" r="-10272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37723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Прямоугольник 11"/>
          <p:cNvSpPr/>
          <p:nvPr/>
        </p:nvSpPr>
        <p:spPr>
          <a:xfrm>
            <a:off x="2110651" y="5067825"/>
            <a:ext cx="2527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Запасы устойчивости </a:t>
            </a:r>
            <a:r>
              <a:rPr lang="ru-RU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системы</a:t>
            </a: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endParaRPr lang="ru-RU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469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066" y="-126398"/>
            <a:ext cx="6554180" cy="693055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Расчет </a:t>
            </a:r>
            <a:r>
              <a:rPr lang="ru-RU" sz="2000" dirty="0">
                <a:solidFill>
                  <a:schemeClr val="bg1"/>
                </a:solidFill>
              </a:rPr>
              <a:t>характерной траектории </a:t>
            </a:r>
            <a:r>
              <a:rPr lang="ru-RU" sz="2000" dirty="0" smtClean="0">
                <a:solidFill>
                  <a:schemeClr val="bg1"/>
                </a:solidFill>
              </a:rPr>
              <a:t>ЛА с учетом управления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3762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1589" y="566657"/>
            <a:ext cx="3476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Система уравнений для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определения </a:t>
            </a:r>
            <a:r>
              <a:rPr lang="ru-RU" sz="2000" dirty="0">
                <a:solidFill>
                  <a:schemeClr val="bg1"/>
                </a:solidFill>
              </a:rPr>
              <a:t>траектории </a:t>
            </a:r>
            <a:r>
              <a:rPr lang="ru-RU" sz="2000" dirty="0" smtClean="0">
                <a:solidFill>
                  <a:schemeClr val="bg1"/>
                </a:solidFill>
              </a:rPr>
              <a:t>ЛА:</a:t>
            </a:r>
            <a:endParaRPr lang="ru-RU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83568" y="1384000"/>
                <a:ext cx="2719655" cy="42090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func>
                            <m:func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  <m:func>
                            <m:func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func>
                        </m:e>
                        <m:e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  <m:func>
                            <m:func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</m:oMath>
                  </m:oMathPara>
                </a14:m>
                <a:endParaRPr lang="ru-RU" sz="1400" i="1" dirty="0"/>
              </a:p>
              <a:p>
                <a:endParaRPr lang="ru-RU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𝜗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в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400" dirty="0" smtClean="0"/>
              </a:p>
              <a:p>
                <a:endParaRPr lang="ru-RU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𝜗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1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400" dirty="0" smtClean="0"/>
              </a:p>
              <a:p>
                <a:endParaRPr lang="ru-RU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в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d>
                      <m:r>
                        <a:rPr lang="ru-RU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400" dirty="0" smtClean="0"/>
              </a:p>
              <a:p>
                <a:endParaRPr lang="ru-RU" sz="1400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/>
                  <a:t>.</a:t>
                </a:r>
                <a:endParaRPr lang="ru-RU" sz="1400" dirty="0"/>
              </a:p>
              <a:p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84000"/>
                <a:ext cx="2719655" cy="4209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00" y="1384000"/>
                <a:ext cx="4176464" cy="26776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скорость </a:t>
                </a:r>
                <a14:m>
                  <m:oMath xmlns:m="http://schemas.openxmlformats.org/officeDocument/2006/math">
                    <m:r>
                      <a:rPr lang="ru-RU" sz="16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=160 </m:t>
                    </m:r>
                    <m:f>
                      <m:fPr>
                        <m:type m:val="skw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sz="160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;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угол наклона траектории </a:t>
                </a:r>
                <a14:m>
                  <m:oMath xmlns:m="http://schemas.openxmlformats.org/officeDocument/2006/math">
                    <m:r>
                      <a:rPr lang="ru-RU" sz="16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=0°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;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дальность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=0 м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;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высота полета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=3800 м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;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угловая скорость угла тангажа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16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ru-RU" sz="16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;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угол тангажа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𝜗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;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начальный момент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600">
                        <a:latin typeface="Cambria Math" panose="02040503050406030204" pitchFamily="18" charset="0"/>
                      </a:rPr>
                      <m:t>=0 с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84000"/>
                <a:ext cx="4176464" cy="2677656"/>
              </a:xfrm>
              <a:prstGeom prst="rect">
                <a:avLst/>
              </a:prstGeom>
              <a:blipFill>
                <a:blip r:embed="rId4"/>
                <a:stretch>
                  <a:fillRect l="-584" t="-9567" b="-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4211960" y="813170"/>
            <a:ext cx="3718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Начальные данные для расчета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25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081"/>
            <a:ext cx="4492066" cy="407541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Характерная траектория ЛА с учетом управления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07504" y="146001"/>
            <a:ext cx="45365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3762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442872"/>
            <a:ext cx="8640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Переходный процесс </a:t>
            </a:r>
            <a:r>
              <a:rPr lang="ru-RU" sz="1600" dirty="0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изменения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угла </a:t>
            </a:r>
            <a:r>
              <a:rPr lang="ru-RU" sz="16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тангажа (в </a:t>
            </a:r>
            <a:r>
              <a:rPr lang="ru-RU" sz="1600" dirty="0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радианах)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в </a:t>
            </a:r>
            <a:r>
              <a:rPr lang="ru-RU" sz="16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первую секунду </a:t>
            </a:r>
            <a:r>
              <a:rPr lang="ru-RU" sz="1600" dirty="0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моделирования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:</a:t>
            </a:r>
            <a:r>
              <a:rPr lang="ru-RU" sz="1600" dirty="0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l="29503" t="54917" r="40948" b="16222"/>
          <a:stretch/>
        </p:blipFill>
        <p:spPr bwMode="auto">
          <a:xfrm>
            <a:off x="2793652" y="445671"/>
            <a:ext cx="3497580" cy="2733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4"/>
          <a:srcRect l="33187" t="36236" r="23436" b="22286"/>
          <a:stretch/>
        </p:blipFill>
        <p:spPr bwMode="auto">
          <a:xfrm>
            <a:off x="2640678" y="3819525"/>
            <a:ext cx="3803529" cy="2801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9178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340768"/>
                <a:ext cx="8229600" cy="3024336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>
                    <a:solidFill>
                      <a:schemeClr val="bg1"/>
                    </a:solidFill>
                  </a:rPr>
                  <a:t>Были найдены оптимальные коэффициенты</a:t>
                </a:r>
                <a:br>
                  <a:rPr lang="ru-RU" sz="2400" dirty="0" smtClean="0">
                    <a:solidFill>
                      <a:schemeClr val="bg1"/>
                    </a:solidFill>
                  </a:rPr>
                </a:br>
                <a:r>
                  <a:rPr lang="ru-RU" sz="2400" dirty="0" smtClean="0">
                    <a:solidFill>
                      <a:schemeClr val="bg1"/>
                    </a:solidFill>
                  </a:rPr>
                  <a:t>автопилота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 = -10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000,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= -1 500, обеспечивающие необходимое качество переходного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процесса.</a:t>
                </a:r>
                <a:br>
                  <a:rPr lang="ru-RU" sz="2400" dirty="0" smtClean="0">
                    <a:solidFill>
                      <a:schemeClr val="bg1"/>
                    </a:solidFill>
                  </a:rPr>
                </a:br>
                <a:r>
                  <a:rPr lang="ru-RU" sz="2400" dirty="0" smtClean="0">
                    <a:solidFill>
                      <a:schemeClr val="bg1"/>
                    </a:solidFill>
                  </a:rPr>
                  <a:t>По графику переходного процесса можно сделать вывод о достижении цели управления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</a:rPr>
                  <a:t> = 0.0523 рад = 3°).</a:t>
                </a:r>
                <a:r>
                  <a:rPr lang="ru-RU" sz="2400" dirty="0">
                    <a:solidFill>
                      <a:schemeClr val="bg1"/>
                    </a:solidFill>
                  </a:rPr>
                  <a:t/>
                </a:r>
                <a:br>
                  <a:rPr lang="ru-RU" sz="2400" dirty="0">
                    <a:solidFill>
                      <a:schemeClr val="bg1"/>
                    </a:solidFill>
                  </a:rPr>
                </a:br>
                <a:r>
                  <a:rPr lang="ru-RU" sz="2400" dirty="0" smtClean="0">
                    <a:solidFill>
                      <a:schemeClr val="bg1"/>
                    </a:solidFill>
                  </a:rPr>
                  <a:t>Полученная система </a:t>
                </a:r>
                <a:r>
                  <a:rPr lang="ru-RU" sz="2400" dirty="0">
                    <a:solidFill>
                      <a:schemeClr val="bg1"/>
                    </a:solidFill>
                  </a:rPr>
                  <a:t>имеет 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малое время регулирования,</a:t>
                </a:r>
                <a:r>
                  <a:rPr lang="ru-RU" sz="2400" dirty="0">
                    <a:solidFill>
                      <a:schemeClr val="bg1"/>
                    </a:solidFill>
                  </a:rPr>
                  <a:t> является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 апериодической </a:t>
                </a:r>
                <a:r>
                  <a:rPr lang="ru-RU" sz="2400" dirty="0">
                    <a:solidFill>
                      <a:schemeClr val="bg1"/>
                    </a:solidFill>
                  </a:rPr>
                  <a:t>и астатической</a:t>
                </a:r>
                <a:r>
                  <a:rPr lang="ru-RU" sz="2400" dirty="0" smtClean="0">
                    <a:solidFill>
                      <a:schemeClr val="bg1"/>
                    </a:solidFill>
                  </a:rPr>
                  <a:t>,</a:t>
                </a:r>
                <a:br>
                  <a:rPr lang="ru-RU" sz="2400" dirty="0" smtClean="0">
                    <a:solidFill>
                      <a:schemeClr val="bg1"/>
                    </a:solidFill>
                  </a:rPr>
                </a:br>
                <a:r>
                  <a:rPr lang="ru-RU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</a:rPr>
                  <a:t>имеет большие запасы устойчивости.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340768"/>
                <a:ext cx="8229600" cy="3024336"/>
              </a:xfrm>
              <a:blipFill>
                <a:blip r:embed="rId4"/>
                <a:stretch>
                  <a:fillRect t="-2016" b="-5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85950"/>
            <a:ext cx="5328592" cy="406987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Конструкция и </a:t>
            </a:r>
            <a:r>
              <a:rPr lang="ru-RU" sz="2800" dirty="0">
                <a:solidFill>
                  <a:schemeClr val="bg1"/>
                </a:solidFill>
              </a:rPr>
              <a:t>ТТХ</a:t>
            </a:r>
            <a:r>
              <a:rPr lang="ru-RU" sz="2800" dirty="0" smtClean="0">
                <a:solidFill>
                  <a:schemeClr val="bg1"/>
                </a:solidFill>
              </a:rPr>
              <a:t> самолета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68854"/>
              </p:ext>
            </p:extLst>
          </p:nvPr>
        </p:nvGraphicFramePr>
        <p:xfrm>
          <a:off x="6084168" y="973521"/>
          <a:ext cx="2880320" cy="4896540"/>
        </p:xfrm>
        <a:graphic>
          <a:graphicData uri="http://schemas.openxmlformats.org/drawingml/2006/table">
            <a:tbl>
              <a:tblPr firstRow="1" firstCol="1" bandRow="1"/>
              <a:tblGrid>
                <a:gridCol w="2351566">
                  <a:extLst>
                    <a:ext uri="{9D8B030D-6E8A-4147-A177-3AD203B41FA5}">
                      <a16:colId xmlns:a16="http://schemas.microsoft.com/office/drawing/2014/main" val="312815890"/>
                    </a:ext>
                  </a:extLst>
                </a:gridCol>
                <a:gridCol w="528754">
                  <a:extLst>
                    <a:ext uri="{9D8B030D-6E8A-4147-A177-3AD203B41FA5}">
                      <a16:colId xmlns:a16="http://schemas.microsoft.com/office/drawing/2014/main" val="2257945249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14,41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84616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Размах крыла,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14,03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3727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Высота,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3,97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0631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крыла, м2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,1</a:t>
                      </a:r>
                      <a:endParaRPr lang="ru-RU" sz="10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01967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 пустого, кг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3400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70164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скорость, км/ч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740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659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Крейсерская скорость, км/ч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574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66129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Потолок,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12500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549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Скороподъёмность (на </a:t>
                      </a:r>
                      <a:r>
                        <a:rPr lang="ru-RU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моря), м/мин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899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27254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Дальность полёта, км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2592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65494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взлётная масса, кг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5239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1396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Коммерческая загрузка, кг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907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33936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Полезная загрузка, кг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1 860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2535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Нагрузка на крыло, кг/м2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327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5945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Тяговооруженность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кВт/кг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0,24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586774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Разбег,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869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6454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Пробег,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872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37367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Экипаж, количество пилотов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33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Пассажировместимость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человек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58641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Ширина салона, м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1,85</a:t>
                      </a:r>
                    </a:p>
                  </a:txBody>
                  <a:tcPr marL="48492" marR="484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945575"/>
                  </a:ext>
                </a:extLst>
              </a:tr>
            </a:tbl>
          </a:graphicData>
        </a:graphic>
      </p:graphicFrame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4" cstate="print"/>
          <a:srcRect l="21165" t="26807" r="15018" b="29562"/>
          <a:stretch>
            <a:fillRect/>
          </a:stretch>
        </p:blipFill>
        <p:spPr bwMode="auto">
          <a:xfrm>
            <a:off x="251520" y="1333559"/>
            <a:ext cx="5434538" cy="2088232"/>
          </a:xfrm>
          <a:prstGeom prst="rect">
            <a:avLst/>
          </a:prstGeom>
          <a:noFill/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55183" y="3421791"/>
            <a:ext cx="3627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Общий вид модели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Piaggio</a:t>
            </a: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.180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Avanti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0268" y="-117928"/>
            <a:ext cx="5979568" cy="693055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Расчет </a:t>
            </a:r>
            <a:r>
              <a:rPr lang="ru-RU" sz="2800" dirty="0">
                <a:solidFill>
                  <a:schemeClr val="bg1"/>
                </a:solidFill>
              </a:rPr>
              <a:t>характерной траектории ЛА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3762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-10272" y="676274"/>
            <a:ext cx="932452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ru-RU" sz="2000" dirty="0">
                <a:solidFill>
                  <a:schemeClr val="bg1"/>
                </a:solidFill>
              </a:rPr>
              <a:t>При расчете </a:t>
            </a:r>
            <a:r>
              <a:rPr lang="ru-RU" sz="2000" dirty="0" smtClean="0">
                <a:solidFill>
                  <a:schemeClr val="bg1"/>
                </a:solidFill>
              </a:rPr>
              <a:t>принимается ряд допущений: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Содержимое 2"/>
          <p:cNvSpPr>
            <a:spLocks noGrp="1"/>
          </p:cNvSpPr>
          <p:nvPr>
            <p:ph idx="1"/>
          </p:nvPr>
        </p:nvSpPr>
        <p:spPr>
          <a:xfrm>
            <a:off x="481594" y="1140948"/>
            <a:ext cx="8244408" cy="201622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</a:rPr>
              <a:t>ЛА считается материальной </a:t>
            </a:r>
            <a:r>
              <a:rPr lang="ru-RU" sz="2000" dirty="0" smtClean="0">
                <a:solidFill>
                  <a:schemeClr val="bg1"/>
                </a:solidFill>
              </a:rPr>
              <a:t>точкой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</a:rPr>
              <a:t>Не </a:t>
            </a:r>
            <a:r>
              <a:rPr lang="ru-RU" sz="2000" dirty="0">
                <a:solidFill>
                  <a:schemeClr val="bg1"/>
                </a:solidFill>
              </a:rPr>
              <a:t>учитывается боковое </a:t>
            </a:r>
            <a:r>
              <a:rPr lang="ru-RU" sz="2000" dirty="0" smtClean="0">
                <a:solidFill>
                  <a:schemeClr val="bg1"/>
                </a:solidFill>
              </a:rPr>
              <a:t>движение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/>
                </a:solidFill>
              </a:rPr>
              <a:t>Земля считается плоской, пренебрегаем ее </a:t>
            </a:r>
            <a:r>
              <a:rPr lang="ru-RU" sz="2000" dirty="0" smtClean="0">
                <a:solidFill>
                  <a:schemeClr val="bg1"/>
                </a:solidFill>
              </a:rPr>
              <a:t>вращением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</a:rPr>
              <a:t>Поле </a:t>
            </a:r>
            <a:r>
              <a:rPr lang="ru-RU" sz="2000" dirty="0">
                <a:solidFill>
                  <a:schemeClr val="bg1"/>
                </a:solidFill>
              </a:rPr>
              <a:t>силы тяжести считается </a:t>
            </a:r>
            <a:r>
              <a:rPr lang="ru-RU" sz="2000" dirty="0" smtClean="0">
                <a:solidFill>
                  <a:schemeClr val="bg1"/>
                </a:solidFill>
              </a:rPr>
              <a:t>однородным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0272" y="3196775"/>
            <a:ext cx="771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Система уравнений для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определения </a:t>
            </a:r>
            <a:r>
              <a:rPr lang="ru-RU" sz="2000" dirty="0">
                <a:solidFill>
                  <a:schemeClr val="bg1"/>
                </a:solidFill>
              </a:rPr>
              <a:t>траектории </a:t>
            </a:r>
            <a:r>
              <a:rPr lang="ru-RU" sz="2000" dirty="0" smtClean="0">
                <a:solidFill>
                  <a:schemeClr val="bg1"/>
                </a:solidFill>
              </a:rPr>
              <a:t>ЛА:</a:t>
            </a:r>
            <a:endParaRPr lang="ru-RU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95536" y="3981450"/>
                <a:ext cx="2780953" cy="2068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func>
                            <m:func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  <m:e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𝑚𝑉</m:t>
                          </m:r>
                          <m:f>
                            <m:f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func>
                            <m:func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ru-RU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func>
                        </m:e>
                        <m:e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func>
                            <m:func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ru-RU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func>
                        </m:e>
                        <m:e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func>
                            <m:func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ru-RU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81450"/>
                <a:ext cx="2780953" cy="2068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771040" y="4019550"/>
                <a:ext cx="3954962" cy="19389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 smtClean="0">
                    <a:latin typeface="Cambria Math" panose="02040503050406030204" pitchFamily="18" charset="0"/>
                  </a:rPr>
                  <a:t>скорость </a:t>
                </a:r>
                <a14:m>
                  <m:oMath xmlns:m="http://schemas.openxmlformats.org/officeDocument/2006/math">
                    <m:r>
                      <a:rPr lang="ru-RU" sz="16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=160 </m:t>
                    </m:r>
                    <m:f>
                      <m:fPr>
                        <m:type m:val="skw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>
                            <a:latin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sz="160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</a:rPr>
                  <a:t>;</a:t>
                </a:r>
                <a:endParaRPr lang="ru-RU" sz="1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угол наклона траектории </a:t>
                </a:r>
                <a14:m>
                  <m:oMath xmlns:m="http://schemas.openxmlformats.org/officeDocument/2006/math">
                    <m:r>
                      <a:rPr lang="ru-RU" sz="16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=0°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дальность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=0 м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высота полета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=3800 м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 Math" panose="02040503050406030204" pitchFamily="18" charset="0"/>
                  </a:rPr>
                  <a:t>начальный момент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600">
                        <a:latin typeface="Cambria Math" panose="02040503050406030204" pitchFamily="18" charset="0"/>
                      </a:rPr>
                      <m:t>=0 с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040" y="4019550"/>
                <a:ext cx="3954962" cy="1938992"/>
              </a:xfrm>
              <a:prstGeom prst="rect">
                <a:avLst/>
              </a:prstGeom>
              <a:blipFill>
                <a:blip r:embed="rId4"/>
                <a:stretch>
                  <a:fillRect l="-617" t="-13208" b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4427984" y="3504552"/>
            <a:ext cx="3718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Начальные данные для расчета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4613" y="530998"/>
            <a:ext cx="4843163" cy="693055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Характерная траектория </a:t>
            </a:r>
            <a:r>
              <a:rPr lang="ru-RU" sz="2800" dirty="0">
                <a:solidFill>
                  <a:schemeClr val="bg1"/>
                </a:solidFill>
              </a:rPr>
              <a:t>ЛА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3762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Рисунок 18"/>
          <p:cNvPicPr/>
          <p:nvPr/>
        </p:nvPicPr>
        <p:blipFill rotWithShape="1">
          <a:blip r:embed="rId3"/>
          <a:srcRect l="36698" t="43635" r="34670" b="27287"/>
          <a:stretch/>
        </p:blipFill>
        <p:spPr bwMode="auto">
          <a:xfrm>
            <a:off x="2897186" y="1606472"/>
            <a:ext cx="3349625" cy="2721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55776" y="502128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Для линеаризации была взята точка на траектории, в которой принимаем движение невозмущенным, M=0.35 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176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93040"/>
            <a:ext cx="7893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Линеаризация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системы </a:t>
            </a:r>
            <a:r>
              <a:rPr lang="ru-RU" sz="2000" dirty="0" smtClean="0">
                <a:solidFill>
                  <a:schemeClr val="bg1"/>
                </a:solidFill>
              </a:rPr>
              <a:t>и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расчет </a:t>
            </a:r>
            <a:r>
              <a:rPr lang="ru-RU" sz="2000" dirty="0">
                <a:solidFill>
                  <a:schemeClr val="bg1"/>
                </a:solidFill>
              </a:rPr>
              <a:t>динамических коэффициентов 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3043" y="556865"/>
            <a:ext cx="6462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Рассматривается первый этап </a:t>
            </a:r>
            <a:r>
              <a:rPr lang="ru-RU" sz="1600" dirty="0">
                <a:solidFill>
                  <a:schemeClr val="bg1"/>
                </a:solidFill>
              </a:rPr>
              <a:t>возмущенного </a:t>
            </a:r>
            <a:r>
              <a:rPr lang="ru-RU" sz="1600" dirty="0" smtClean="0">
                <a:solidFill>
                  <a:schemeClr val="bg1"/>
                </a:solidFill>
              </a:rPr>
              <a:t>движения.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При этом для линеаризованной системы принимается ряд допущений, не учитываются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611560" y="1313605"/>
            <a:ext cx="8244408" cy="179745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u-RU" sz="1600" dirty="0" smtClean="0">
                <a:solidFill>
                  <a:schemeClr val="bg1"/>
                </a:solidFill>
              </a:rPr>
              <a:t>Отклонения </a:t>
            </a:r>
            <a:r>
              <a:rPr lang="ru-RU" sz="1600" dirty="0">
                <a:solidFill>
                  <a:schemeClr val="bg1"/>
                </a:solidFill>
              </a:rPr>
              <a:t>скорости ∆</a:t>
            </a:r>
            <a:r>
              <a:rPr lang="en-US" sz="1600" dirty="0">
                <a:solidFill>
                  <a:schemeClr val="bg1"/>
                </a:solidFill>
              </a:rPr>
              <a:t>V;</a:t>
            </a:r>
            <a:endParaRPr lang="ru-RU" sz="16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600" dirty="0" smtClean="0">
                <a:solidFill>
                  <a:schemeClr val="bg1"/>
                </a:solidFill>
              </a:rPr>
              <a:t>Влияние </a:t>
            </a:r>
            <a:r>
              <a:rPr lang="ru-RU" sz="1600" dirty="0">
                <a:solidFill>
                  <a:schemeClr val="bg1"/>
                </a:solidFill>
              </a:rPr>
              <a:t>силы тяжести на возмущенное движение </a:t>
            </a:r>
            <a:r>
              <a:rPr lang="ru-RU" sz="1600" dirty="0" smtClean="0">
                <a:solidFill>
                  <a:schemeClr val="bg1"/>
                </a:solidFill>
              </a:rPr>
              <a:t>ЛА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  <a:endParaRPr lang="ru-RU" sz="16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solidFill>
                  <a:schemeClr val="bg1"/>
                </a:solidFill>
              </a:rPr>
              <a:t>Влияние </a:t>
            </a:r>
            <a:r>
              <a:rPr lang="ru-RU" sz="1600" dirty="0" smtClean="0">
                <a:solidFill>
                  <a:schemeClr val="bg1"/>
                </a:solidFill>
              </a:rPr>
              <a:t>запаздывания </a:t>
            </a:r>
            <a:r>
              <a:rPr lang="ru-RU" sz="1600" dirty="0">
                <a:solidFill>
                  <a:schemeClr val="bg1"/>
                </a:solidFill>
              </a:rPr>
              <a:t>скоса потока на угловое </a:t>
            </a:r>
            <a:r>
              <a:rPr lang="ru-RU" sz="1600" dirty="0" smtClean="0">
                <a:solidFill>
                  <a:schemeClr val="bg1"/>
                </a:solidFill>
              </a:rPr>
              <a:t>ускорение ЛА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solidFill>
                  <a:schemeClr val="bg1"/>
                </a:solidFill>
              </a:rPr>
              <a:t>В</a:t>
            </a:r>
            <a:r>
              <a:rPr lang="ru-RU" sz="1600" dirty="0" smtClean="0">
                <a:solidFill>
                  <a:schemeClr val="bg1"/>
                </a:solidFill>
              </a:rPr>
              <a:t>озмущающие </a:t>
            </a:r>
            <a:r>
              <a:rPr lang="ru-RU" sz="1600" dirty="0">
                <a:solidFill>
                  <a:schemeClr val="bg1"/>
                </a:solidFill>
              </a:rPr>
              <a:t>силы и </a:t>
            </a:r>
            <a:r>
              <a:rPr lang="ru-RU" sz="1600" dirty="0" smtClean="0">
                <a:solidFill>
                  <a:schemeClr val="bg1"/>
                </a:solidFill>
              </a:rPr>
              <a:t>момент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  <a:endParaRPr lang="ru-RU" sz="16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solidFill>
                  <a:schemeClr val="bg1"/>
                </a:solidFill>
              </a:rPr>
              <a:t>Н</a:t>
            </a:r>
            <a:r>
              <a:rPr lang="ru-RU" sz="1600" dirty="0" smtClean="0">
                <a:solidFill>
                  <a:schemeClr val="bg1"/>
                </a:solidFill>
              </a:rPr>
              <a:t>ормальная сила </a:t>
            </a:r>
            <a:r>
              <a:rPr lang="ru-RU" sz="1600" dirty="0">
                <a:solidFill>
                  <a:schemeClr val="bg1"/>
                </a:solidFill>
              </a:rPr>
              <a:t>органов </a:t>
            </a:r>
            <a:r>
              <a:rPr lang="ru-RU" sz="1600" dirty="0" smtClean="0">
                <a:solidFill>
                  <a:schemeClr val="bg1"/>
                </a:solidFill>
              </a:rPr>
              <a:t>управления.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1882" y="3499896"/>
            <a:ext cx="7668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Система </a:t>
            </a:r>
            <a:r>
              <a:rPr lang="ru-RU" sz="1600" dirty="0">
                <a:solidFill>
                  <a:schemeClr val="bg1"/>
                </a:solidFill>
              </a:rPr>
              <a:t>уравнений для первого этапа продольного возмущенного </a:t>
            </a:r>
            <a:r>
              <a:rPr lang="ru-RU" sz="1600" dirty="0" smtClean="0">
                <a:solidFill>
                  <a:schemeClr val="bg1"/>
                </a:solidFill>
              </a:rPr>
              <a:t>движения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endParaRPr lang="ru-RU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843808" y="3907379"/>
                <a:ext cx="3162646" cy="14511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𝜗</m:t>
                          </m:r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𝜗</m:t>
                          </m:r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−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sz="1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1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1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−∆</m:t>
                    </m:r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ru-RU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ru-RU" sz="1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ru-RU" sz="1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907379"/>
                <a:ext cx="3162646" cy="1451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>
          <a:xfrm>
            <a:off x="151175" y="5693766"/>
            <a:ext cx="6048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Полученные значения </a:t>
            </a:r>
            <a:r>
              <a:rPr lang="ru-RU" sz="1600" dirty="0">
                <a:solidFill>
                  <a:schemeClr val="bg1"/>
                </a:solidFill>
              </a:rPr>
              <a:t>динамических коэффициентов для М = 0.35: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66555"/>
                  </p:ext>
                </p:extLst>
              </p:nvPr>
            </p:nvGraphicFramePr>
            <p:xfrm>
              <a:off x="1043608" y="6037056"/>
              <a:ext cx="5040559" cy="61025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60271">
                      <a:extLst>
                        <a:ext uri="{9D8B030D-6E8A-4147-A177-3AD203B41FA5}">
                          <a16:colId xmlns:a16="http://schemas.microsoft.com/office/drawing/2014/main" val="1360371794"/>
                        </a:ext>
                      </a:extLst>
                    </a:gridCol>
                    <a:gridCol w="1260271">
                      <a:extLst>
                        <a:ext uri="{9D8B030D-6E8A-4147-A177-3AD203B41FA5}">
                          <a16:colId xmlns:a16="http://schemas.microsoft.com/office/drawing/2014/main" val="4185309703"/>
                        </a:ext>
                      </a:extLst>
                    </a:gridCol>
                    <a:gridCol w="1260798">
                      <a:extLst>
                        <a:ext uri="{9D8B030D-6E8A-4147-A177-3AD203B41FA5}">
                          <a16:colId xmlns:a16="http://schemas.microsoft.com/office/drawing/2014/main" val="611393275"/>
                        </a:ext>
                      </a:extLst>
                    </a:gridCol>
                    <a:gridCol w="1259219">
                      <a:extLst>
                        <a:ext uri="{9D8B030D-6E8A-4147-A177-3AD203B41FA5}">
                          <a16:colId xmlns:a16="http://schemas.microsoft.com/office/drawing/2014/main" val="220511791"/>
                        </a:ext>
                      </a:extLst>
                    </a:gridCol>
                  </a:tblGrid>
                  <a:tr h="328271">
                    <a:tc>
                      <a:txBody>
                        <a:bodyPr/>
                        <a:lstStyle/>
                        <a:p>
                          <a:pPr indent="450215" algn="l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ru-RU" sz="10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1/</m:t>
                              </m:r>
                              <m:r>
                                <a:rPr lang="ru-RU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oMath>
                          </a14:m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l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ru-RU" sz="10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1/</m:t>
                              </m:r>
                              <m:sSup>
                                <m:sSupPr>
                                  <m:ctrlPr>
                                    <a:rPr lang="ru-RU" sz="10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0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ru-RU" sz="105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l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ru-RU" sz="10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1/</m:t>
                              </m:r>
                              <m:sSup>
                                <m:sSupPr>
                                  <m:ctrlPr>
                                    <a:rPr lang="ru-RU" sz="10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0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ru-RU" sz="105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105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l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ru-RU" sz="10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1/</m:t>
                              </m:r>
                              <m:r>
                                <a:rPr lang="ru-RU" sz="10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oMath>
                          </a14:m>
                          <a:endParaRPr lang="ru-RU" sz="105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5781"/>
                      </a:ext>
                    </a:extLst>
                  </a:tr>
                  <a:tr h="281983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0.0316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0.0401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0.0215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0.0333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5011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66555"/>
                  </p:ext>
                </p:extLst>
              </p:nvPr>
            </p:nvGraphicFramePr>
            <p:xfrm>
              <a:off x="1043608" y="6037056"/>
              <a:ext cx="5040559" cy="61025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60271">
                      <a:extLst>
                        <a:ext uri="{9D8B030D-6E8A-4147-A177-3AD203B41FA5}">
                          <a16:colId xmlns:a16="http://schemas.microsoft.com/office/drawing/2014/main" val="1360371794"/>
                        </a:ext>
                      </a:extLst>
                    </a:gridCol>
                    <a:gridCol w="1260271">
                      <a:extLst>
                        <a:ext uri="{9D8B030D-6E8A-4147-A177-3AD203B41FA5}">
                          <a16:colId xmlns:a16="http://schemas.microsoft.com/office/drawing/2014/main" val="4185309703"/>
                        </a:ext>
                      </a:extLst>
                    </a:gridCol>
                    <a:gridCol w="1260798">
                      <a:extLst>
                        <a:ext uri="{9D8B030D-6E8A-4147-A177-3AD203B41FA5}">
                          <a16:colId xmlns:a16="http://schemas.microsoft.com/office/drawing/2014/main" val="611393275"/>
                        </a:ext>
                      </a:extLst>
                    </a:gridCol>
                    <a:gridCol w="1259219">
                      <a:extLst>
                        <a:ext uri="{9D8B030D-6E8A-4147-A177-3AD203B41FA5}">
                          <a16:colId xmlns:a16="http://schemas.microsoft.com/office/drawing/2014/main" val="220511791"/>
                        </a:ext>
                      </a:extLst>
                    </a:gridCol>
                  </a:tblGrid>
                  <a:tr h="3282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3" t="-1852" r="-300966" b="-1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83" t="-1852" r="-200966" b="-1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483" t="-1852" r="-100966" b="-1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483" t="-1852" r="-966" b="-1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05781"/>
                      </a:ext>
                    </a:extLst>
                  </a:tr>
                  <a:tr h="281983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0.0316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0.0401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0.0215</a:t>
                          </a:r>
                          <a:endParaRPr lang="ru-RU" sz="105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0.0333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5011050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1000">
              <a:srgbClr val="85C2FF"/>
            </a:gs>
            <a:gs pos="84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253" y="-1"/>
            <a:ext cx="5184576" cy="598587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Определение</a:t>
            </a:r>
            <a:r>
              <a:rPr lang="ru-RU" sz="2000" b="1" dirty="0"/>
              <a:t> </a:t>
            </a:r>
            <a:r>
              <a:rPr lang="ru-RU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передаточной функции</a:t>
            </a:r>
            <a:endParaRPr lang="ru-RU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-109863" y="12466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156176" y="74144"/>
                <a:ext cx="759310" cy="479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в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74144"/>
                <a:ext cx="759310" cy="479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13428" y="775296"/>
                <a:ext cx="6129848" cy="6970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в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sz="11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𝜗</m:t>
                          </m:r>
                          <m:d>
                            <m:d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ru-RU" sz="11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den>
                      </m:f>
                      <m:r>
                        <a:rPr lang="ru-RU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f>
                            <m:f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8" y="775296"/>
                <a:ext cx="6129848" cy="697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1"/>
          <p:cNvSpPr txBox="1">
            <a:spLocks/>
          </p:cNvSpPr>
          <p:nvPr/>
        </p:nvSpPr>
        <p:spPr>
          <a:xfrm>
            <a:off x="-820213" y="317425"/>
            <a:ext cx="5184576" cy="598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Полученная</a:t>
            </a:r>
            <a:r>
              <a:rPr lang="ru-RU" sz="1600" b="1" dirty="0" smtClean="0"/>
              <a:t> </a:t>
            </a:r>
            <a:r>
              <a:rPr lang="ru-RU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передаточная функция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endParaRPr lang="ru-RU" sz="16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52536" y="1700004"/>
            <a:ext cx="6408712" cy="75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bg1"/>
                </a:solidFill>
              </a:rPr>
              <a:t>Представим передаточную функцию в следующем виде: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292079" y="1751552"/>
                <a:ext cx="2038315" cy="4388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в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bSup>
                      <m:r>
                        <a:rPr lang="ru-RU" sz="11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ru-RU" sz="11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1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𝑇𝑝</m:t>
                          </m:r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79" y="1751552"/>
                <a:ext cx="2038315" cy="438838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858055" y="2388965"/>
                <a:ext cx="2344832" cy="472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11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ru-RU" sz="11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den>
                      </m:f>
                      <m:r>
                        <a:rPr lang="ru-RU" sz="1100" i="0">
                          <a:latin typeface="Cambria Math" panose="02040503050406030204" pitchFamily="18" charset="0"/>
                        </a:rPr>
                        <m:t>=−0.0174 </m:t>
                      </m:r>
                      <m:d>
                        <m:d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100" i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den>
                          </m:f>
                        </m:e>
                      </m:d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55" y="2388965"/>
                <a:ext cx="2344832" cy="472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858055" y="3213935"/>
                <a:ext cx="2342544" cy="4419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ru-RU" sz="1100" i="1">
                          <a:latin typeface="Cambria Math" panose="02040503050406030204" pitchFamily="18" charset="0"/>
                        </a:rPr>
                        <m:t>=4.9307 (</m:t>
                      </m:r>
                      <m:r>
                        <a:rPr lang="ru-RU" sz="11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100" i="1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55" y="3213935"/>
                <a:ext cx="2342544" cy="4419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858055" y="3655915"/>
                <a:ext cx="2342544" cy="4314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00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ru-RU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num>
                        <m:den>
                          <m:r>
                            <a:rPr lang="ru-RU" sz="110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ru-RU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100" i="1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ru-RU" sz="1100" i="1">
                          <a:latin typeface="Cambria Math" panose="02040503050406030204" pitchFamily="18" charset="0"/>
                        </a:rPr>
                        <m:t> =0.1602</m:t>
                      </m:r>
                    </m:oMath>
                  </m:oMathPara>
                </a14:m>
                <a:endParaRPr lang="ru-RU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55" y="3655915"/>
                <a:ext cx="2342544" cy="431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3858055" y="2861659"/>
                <a:ext cx="2342544" cy="3522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ru-RU" sz="11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1100" i="1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den>
                    </m:f>
                    <m:r>
                      <a:rPr lang="ru-RU" sz="1100" i="1">
                        <a:latin typeface="Cambria Math" panose="02040503050406030204" pitchFamily="18" charset="0"/>
                      </a:rPr>
                      <m:t>=30.0035 </m:t>
                    </m:r>
                    <m:d>
                      <m:dPr>
                        <m:ctrlPr>
                          <a:rPr lang="ru-RU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55" y="2861659"/>
                <a:ext cx="2342544" cy="3522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Заголовок 1"/>
          <p:cNvSpPr txBox="1">
            <a:spLocks/>
          </p:cNvSpPr>
          <p:nvPr/>
        </p:nvSpPr>
        <p:spPr>
          <a:xfrm>
            <a:off x="213428" y="2188801"/>
            <a:ext cx="3643491" cy="598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Полученные</a:t>
            </a:r>
            <a:r>
              <a:rPr lang="ru-RU" sz="1600" b="1" dirty="0" smtClean="0"/>
              <a:t> </a:t>
            </a:r>
            <a:r>
              <a:rPr lang="ru-RU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значения коэффициентов</a:t>
            </a:r>
            <a:r>
              <a:rPr lang="en-US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endParaRPr lang="ru-RU" sz="16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" name="Рисунок 22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48" y="4647216"/>
            <a:ext cx="5004029" cy="195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Прямоугольник 19"/>
          <p:cNvSpPr/>
          <p:nvPr/>
        </p:nvSpPr>
        <p:spPr>
          <a:xfrm>
            <a:off x="197767" y="4236985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Структурная схема контура стабилизации угла </a:t>
            </a:r>
            <a:r>
              <a:rPr lang="ru-RU" sz="1600" dirty="0" smtClean="0">
                <a:solidFill>
                  <a:schemeClr val="bg1"/>
                </a:solidFill>
              </a:rPr>
              <a:t>тангажа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92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401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380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7504" y="728027"/>
                <a:ext cx="91450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Область устойчивости</a:t>
                </a:r>
                <a:r>
                  <a:rPr lang="en-US" sz="24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системы</a:t>
                </a:r>
              </a:p>
              <a:p>
                <a:pPr algn="ctr"/>
                <a:r>
                  <a:rPr lang="ru-RU" sz="24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в плоскости параметров </a:t>
                </a:r>
                <a:r>
                  <a:rPr lang="ru-RU" sz="24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автопилота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и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,</a:t>
                </a:r>
              </a:p>
              <a:p>
                <a:pPr algn="ctr"/>
                <a:r>
                  <a:rPr lang="ru-RU" sz="24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полученная </a:t>
                </a:r>
                <a:r>
                  <a:rPr lang="ru-RU" sz="24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методом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D-разбиения</a:t>
                </a:r>
                <a:endParaRPr lang="ru-RU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28027"/>
                <a:ext cx="9145016" cy="1200329"/>
              </a:xfrm>
              <a:prstGeom prst="rect">
                <a:avLst/>
              </a:prstGeom>
              <a:blipFill>
                <a:blip r:embed="rId3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Рисунок 21"/>
          <p:cNvPicPr/>
          <p:nvPr/>
        </p:nvPicPr>
        <p:blipFill rotWithShape="1">
          <a:blip r:embed="rId4"/>
          <a:srcRect l="37189" t="22016" r="33030" b="48524"/>
          <a:stretch/>
        </p:blipFill>
        <p:spPr bwMode="auto">
          <a:xfrm>
            <a:off x="2915816" y="2204864"/>
            <a:ext cx="3528392" cy="30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4757"/>
            <a:ext cx="8229600" cy="1143000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Моделирование контура стабилизации </a:t>
            </a:r>
            <a:r>
              <a:rPr lang="ru-RU" sz="2400" dirty="0">
                <a:solidFill>
                  <a:schemeClr val="bg1"/>
                </a:solidFill>
              </a:rPr>
              <a:t>угла </a:t>
            </a:r>
            <a:r>
              <a:rPr lang="ru-RU" sz="2400" dirty="0" smtClean="0">
                <a:solidFill>
                  <a:schemeClr val="bg1"/>
                </a:solidFill>
              </a:rPr>
              <a:t>тангажа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3"/>
          <a:srcRect l="21794" t="46987" r="19632" b="19282"/>
          <a:stretch/>
        </p:blipFill>
        <p:spPr bwMode="auto">
          <a:xfrm>
            <a:off x="2303437" y="836675"/>
            <a:ext cx="4537126" cy="2157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l="31988" t="41984" r="27434" b="19983"/>
          <a:stretch/>
        </p:blipFill>
        <p:spPr bwMode="auto">
          <a:xfrm>
            <a:off x="899592" y="4024501"/>
            <a:ext cx="2952328" cy="2307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5"/>
          <a:srcRect l="32194" t="42076" r="25025" b="19529"/>
          <a:stretch/>
        </p:blipFill>
        <p:spPr bwMode="auto">
          <a:xfrm>
            <a:off x="5004048" y="4024501"/>
            <a:ext cx="2884056" cy="2307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3071" y="6331888"/>
            <a:ext cx="3769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Переходная характеристика угла тангажа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668637" y="6322542"/>
                <a:ext cx="3866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Переходный процесс угловой скорости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ru-RU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𝜔</m:t>
                        </m:r>
                      </m:e>
                      <m:sub>
                        <m:r>
                          <a:rPr lang="ru-RU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𝑧</m:t>
                        </m:r>
                      </m:sub>
                    </m:sSub>
                  </m:oMath>
                </a14:m>
                <a:endParaRPr lang="ru-RU" sz="16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37" y="6322542"/>
                <a:ext cx="3866700" cy="338554"/>
              </a:xfrm>
              <a:prstGeom prst="rect">
                <a:avLst/>
              </a:prstGeom>
              <a:blipFill>
                <a:blip r:embed="rId6"/>
                <a:stretch>
                  <a:fillRect l="-946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894183" y="6337606"/>
                <a:ext cx="3558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ru-R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183" y="6337606"/>
                <a:ext cx="35586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187624" y="3236365"/>
                <a:ext cx="7200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Оптимальные коэффициенты автопилота</a:t>
                </a:r>
                <a:r>
                  <a:rPr lang="en-US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:</a:t>
                </a:r>
                <a:r>
                  <a:rPr lang="ru-RU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 = -</a:t>
                </a:r>
                <a:r>
                  <a:rPr lang="ru-RU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10 000 </a:t>
                </a:r>
                <a:r>
                  <a:rPr lang="ru-RU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= </a:t>
                </a:r>
                <a:r>
                  <a:rPr lang="ru-RU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-</a:t>
                </a:r>
                <a:r>
                  <a:rPr lang="ru-RU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1 500</a:t>
                </a:r>
                <a:endParaRPr lang="ru-RU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236365"/>
                <a:ext cx="7200800" cy="369332"/>
              </a:xfrm>
              <a:prstGeom prst="rect">
                <a:avLst/>
              </a:prstGeom>
              <a:blipFill>
                <a:blip r:embed="rId8"/>
                <a:stretch>
                  <a:fillRect l="-762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4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9752" y="3448"/>
            <a:ext cx="4553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Характеристики </a:t>
            </a:r>
            <a:r>
              <a:rPr lang="ru-RU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динамической системы</a:t>
            </a:r>
          </a:p>
        </p:txBody>
      </p:sp>
      <p:pic>
        <p:nvPicPr>
          <p:cNvPr id="21" name="Рисунок 20"/>
          <p:cNvPicPr/>
          <p:nvPr/>
        </p:nvPicPr>
        <p:blipFill rotWithShape="1">
          <a:blip r:embed="rId4"/>
          <a:srcRect l="30963" t="12553" r="30539" b="49163"/>
          <a:stretch/>
        </p:blipFill>
        <p:spPr bwMode="auto">
          <a:xfrm>
            <a:off x="323528" y="703447"/>
            <a:ext cx="2448272" cy="2088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Рисунок 21"/>
          <p:cNvPicPr/>
          <p:nvPr/>
        </p:nvPicPr>
        <p:blipFill rotWithShape="1">
          <a:blip r:embed="rId5"/>
          <a:srcRect l="31989" t="12745" r="31632" b="49275"/>
          <a:stretch/>
        </p:blipFill>
        <p:spPr bwMode="auto">
          <a:xfrm>
            <a:off x="3334499" y="723728"/>
            <a:ext cx="2451249" cy="2088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Рисунок 23"/>
          <p:cNvPicPr/>
          <p:nvPr/>
        </p:nvPicPr>
        <p:blipFill rotWithShape="1">
          <a:blip r:embed="rId6"/>
          <a:srcRect l="30388" t="10246" r="30632" b="49024"/>
          <a:stretch/>
        </p:blipFill>
        <p:spPr bwMode="auto">
          <a:xfrm>
            <a:off x="5011847" y="3476995"/>
            <a:ext cx="2751902" cy="23095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Рисунок 24"/>
          <p:cNvPicPr/>
          <p:nvPr/>
        </p:nvPicPr>
        <p:blipFill rotWithShape="1">
          <a:blip r:embed="rId7"/>
          <a:srcRect l="29713" t="12082" r="31448" b="49436"/>
          <a:stretch/>
        </p:blipFill>
        <p:spPr bwMode="auto">
          <a:xfrm>
            <a:off x="1438032" y="3468960"/>
            <a:ext cx="2667536" cy="2304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Рисунок 25"/>
          <p:cNvPicPr/>
          <p:nvPr/>
        </p:nvPicPr>
        <p:blipFill rotWithShape="1">
          <a:blip r:embed="rId8"/>
          <a:srcRect l="30187" t="12495" r="31232" b="49024"/>
          <a:stretch/>
        </p:blipFill>
        <p:spPr bwMode="auto">
          <a:xfrm>
            <a:off x="6387798" y="723729"/>
            <a:ext cx="2492785" cy="2088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131188" y="2794018"/>
            <a:ext cx="3012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Карта нулей и полюсов замкнутой системы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35143" y="2791678"/>
            <a:ext cx="202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Переходная характеристика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123728" y="5727049"/>
            <a:ext cx="155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Годограф Найквиста</a:t>
            </a:r>
            <a:r>
              <a:rPr lang="ru-RU" dirty="0"/>
              <a:t> 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5011847" y="5786524"/>
            <a:ext cx="2757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ЛАФЧХ </a:t>
            </a:r>
            <a:r>
              <a:rPr lang="ru-RU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ru-RU" sz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запасы </a:t>
            </a:r>
            <a:r>
              <a:rPr lang="ru-RU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устойчивости системы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3676900" y="2811961"/>
            <a:ext cx="1766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Весовая </a:t>
            </a:r>
            <a:r>
              <a:rPr lang="ru-RU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характеристика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508</Words>
  <Application>Microsoft Office PowerPoint</Application>
  <PresentationFormat>Экран (4:3)</PresentationFormat>
  <Paragraphs>205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Тема Office</vt:lpstr>
      <vt:lpstr>Разработка математической модели  и исследование динамических характеристик самолета Piaggio P.180 Avanti</vt:lpstr>
      <vt:lpstr>Конструкция и ТТХ самолета</vt:lpstr>
      <vt:lpstr>Расчет характерной траектории ЛА</vt:lpstr>
      <vt:lpstr>Характерная траектория ЛА</vt:lpstr>
      <vt:lpstr>Презентация PowerPoint</vt:lpstr>
      <vt:lpstr>Определение передаточной функции</vt:lpstr>
      <vt:lpstr>Презентация PowerPoint</vt:lpstr>
      <vt:lpstr>Моделирование контура стабилизации угла тангажа</vt:lpstr>
      <vt:lpstr>Презентация PowerPoint</vt:lpstr>
      <vt:lpstr>Презентация PowerPoint</vt:lpstr>
      <vt:lpstr>Презентация PowerPoint</vt:lpstr>
      <vt:lpstr>Расчет характерной траектории ЛА с учетом управления</vt:lpstr>
      <vt:lpstr>Характерная траектория ЛА с учетом управления:</vt:lpstr>
      <vt:lpstr>Были найдены оптимальные коэффициенты автопилота i_1 = -10 000, i_2  = -1 500, обеспечивающие необходимое качество переходного процесса. По графику переходного процесса можно сделать вывод о достижении цели управления (ϑ_уст = 0.0523 рад = 3°). Полученная система имеет малое время регулирования, является апериодической и астатической,  имеет большие запасы устойчивости.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Alexander</dc:creator>
  <cp:lastModifiedBy>Пользователь Windows</cp:lastModifiedBy>
  <cp:revision>145</cp:revision>
  <dcterms:created xsi:type="dcterms:W3CDTF">2020-06-06T09:10:12Z</dcterms:created>
  <dcterms:modified xsi:type="dcterms:W3CDTF">2020-12-28T08:17:23Z</dcterms:modified>
</cp:coreProperties>
</file>