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857C"/>
    <a:srgbClr val="01B8AA"/>
    <a:srgbClr val="002060"/>
    <a:srgbClr val="C7CCE4"/>
    <a:srgbClr val="A0D1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B77D929A-B93C-44DC-9DC6-2B0144169337}"/>
              </a:ext>
            </a:extLst>
          </p:cNvPr>
          <p:cNvSpPr/>
          <p:nvPr/>
        </p:nvSpPr>
        <p:spPr>
          <a:xfrm>
            <a:off x="0" y="1292859"/>
            <a:ext cx="12209199" cy="55651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7C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58CE00E9-60D9-4F4C-9329-31B520ACD0B1}"/>
              </a:ext>
            </a:extLst>
          </p:cNvPr>
          <p:cNvSpPr/>
          <p:nvPr/>
        </p:nvSpPr>
        <p:spPr>
          <a:xfrm>
            <a:off x="-23155" y="-9325"/>
            <a:ext cx="12209199" cy="1786470"/>
          </a:xfrm>
          <a:prstGeom prst="round2SameRect">
            <a:avLst>
              <a:gd name="adj1" fmla="val 1754"/>
              <a:gd name="adj2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33BB6D5-74E9-4829-988E-628DB5A5C8C2}"/>
              </a:ext>
            </a:extLst>
          </p:cNvPr>
          <p:cNvGrpSpPr/>
          <p:nvPr/>
        </p:nvGrpSpPr>
        <p:grpSpPr>
          <a:xfrm>
            <a:off x="50670" y="4306182"/>
            <a:ext cx="4914126" cy="2514450"/>
            <a:chOff x="27661" y="4306182"/>
            <a:chExt cx="4914126" cy="2514450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9384AA1C-E140-4666-A8A8-E1ABB22472DF}"/>
                </a:ext>
              </a:extLst>
            </p:cNvPr>
            <p:cNvSpPr/>
            <p:nvPr/>
          </p:nvSpPr>
          <p:spPr>
            <a:xfrm>
              <a:off x="27663" y="4373471"/>
              <a:ext cx="4914124" cy="2447161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tângulo: Cantos Superiores Arredondados 28">
              <a:extLst>
                <a:ext uri="{FF2B5EF4-FFF2-40B4-BE49-F238E27FC236}">
                  <a16:creationId xmlns:a16="http://schemas.microsoft.com/office/drawing/2014/main" id="{1184FB1B-FB41-4586-8491-6206003895AA}"/>
                </a:ext>
              </a:extLst>
            </p:cNvPr>
            <p:cNvSpPr/>
            <p:nvPr/>
          </p:nvSpPr>
          <p:spPr>
            <a:xfrm>
              <a:off x="27661" y="4306182"/>
              <a:ext cx="4914123" cy="305480"/>
            </a:xfrm>
            <a:prstGeom prst="round2SameRect">
              <a:avLst>
                <a:gd name="adj1" fmla="val 35411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ANÁLISE NPS POR PERÍODO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AC97BBC-71DD-4DBE-AF3B-312A23EBCC86}"/>
              </a:ext>
            </a:extLst>
          </p:cNvPr>
          <p:cNvGrpSpPr/>
          <p:nvPr/>
        </p:nvGrpSpPr>
        <p:grpSpPr>
          <a:xfrm>
            <a:off x="8761386" y="45167"/>
            <a:ext cx="3390183" cy="6805435"/>
            <a:chOff x="8780048" y="45167"/>
            <a:chExt cx="3390183" cy="6805435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CFCAD6DB-1DF9-4DC0-81BA-A912DB21F5D2}"/>
                </a:ext>
              </a:extLst>
            </p:cNvPr>
            <p:cNvSpPr/>
            <p:nvPr/>
          </p:nvSpPr>
          <p:spPr>
            <a:xfrm>
              <a:off x="8784713" y="45167"/>
              <a:ext cx="3380853" cy="6805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tângulo: Cantos Superiores Arredondados 31">
              <a:extLst>
                <a:ext uri="{FF2B5EF4-FFF2-40B4-BE49-F238E27FC236}">
                  <a16:creationId xmlns:a16="http://schemas.microsoft.com/office/drawing/2014/main" id="{1D0F31F2-80C2-413F-8631-9A82EFF2F320}"/>
                </a:ext>
              </a:extLst>
            </p:cNvPr>
            <p:cNvSpPr/>
            <p:nvPr/>
          </p:nvSpPr>
          <p:spPr>
            <a:xfrm>
              <a:off x="8780048" y="45167"/>
              <a:ext cx="3390183" cy="305480"/>
            </a:xfrm>
            <a:prstGeom prst="round2SameRect">
              <a:avLst>
                <a:gd name="adj1" fmla="val 35411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ANÁLISE DE SATISFAÇÃO GERAL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E1C8DF0-FDD7-4F82-915E-69439434A360}"/>
              </a:ext>
            </a:extLst>
          </p:cNvPr>
          <p:cNvSpPr txBox="1"/>
          <p:nvPr/>
        </p:nvSpPr>
        <p:spPr>
          <a:xfrm>
            <a:off x="38280" y="64550"/>
            <a:ext cx="189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DE SATISFAÇÃO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C12B8F-2BF1-425E-A2A4-DA3C7934E669}"/>
              </a:ext>
            </a:extLst>
          </p:cNvPr>
          <p:cNvGrpSpPr/>
          <p:nvPr/>
        </p:nvGrpSpPr>
        <p:grpSpPr>
          <a:xfrm>
            <a:off x="5061509" y="4308768"/>
            <a:ext cx="3603218" cy="2514450"/>
            <a:chOff x="5038527" y="4308768"/>
            <a:chExt cx="3603218" cy="2514450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1C210B98-FF4C-43C1-9328-F797309C59E5}"/>
                </a:ext>
              </a:extLst>
            </p:cNvPr>
            <p:cNvSpPr/>
            <p:nvPr/>
          </p:nvSpPr>
          <p:spPr>
            <a:xfrm>
              <a:off x="5038529" y="4376057"/>
              <a:ext cx="3603216" cy="2447161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tângulo: Cantos Superiores Arredondados 34">
              <a:extLst>
                <a:ext uri="{FF2B5EF4-FFF2-40B4-BE49-F238E27FC236}">
                  <a16:creationId xmlns:a16="http://schemas.microsoft.com/office/drawing/2014/main" id="{015E8B14-8F61-41D3-BCAB-962E9CB05E5C}"/>
                </a:ext>
              </a:extLst>
            </p:cNvPr>
            <p:cNvSpPr/>
            <p:nvPr/>
          </p:nvSpPr>
          <p:spPr>
            <a:xfrm>
              <a:off x="5038527" y="4308768"/>
              <a:ext cx="3603215" cy="305480"/>
            </a:xfrm>
            <a:prstGeom prst="round2SameRect">
              <a:avLst>
                <a:gd name="adj1" fmla="val 35411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ANÁLISE NPS POR GERENTE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18C3B6E-74F8-4C12-9DD6-E16C6860D21F}"/>
              </a:ext>
            </a:extLst>
          </p:cNvPr>
          <p:cNvGrpSpPr/>
          <p:nvPr/>
        </p:nvGrpSpPr>
        <p:grpSpPr>
          <a:xfrm>
            <a:off x="50670" y="1811928"/>
            <a:ext cx="4914126" cy="2450586"/>
            <a:chOff x="36356" y="1811928"/>
            <a:chExt cx="4914126" cy="2450586"/>
          </a:xfrm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5248A72E-DC05-4629-9AE1-1D2BEE32797D}"/>
                </a:ext>
              </a:extLst>
            </p:cNvPr>
            <p:cNvSpPr/>
            <p:nvPr/>
          </p:nvSpPr>
          <p:spPr>
            <a:xfrm>
              <a:off x="36358" y="1814514"/>
              <a:ext cx="4914124" cy="2448000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tângulo: Cantos Superiores Arredondados 36">
              <a:extLst>
                <a:ext uri="{FF2B5EF4-FFF2-40B4-BE49-F238E27FC236}">
                  <a16:creationId xmlns:a16="http://schemas.microsoft.com/office/drawing/2014/main" id="{9EBD9F67-50D4-44D9-AD11-059C3CEBFAC5}"/>
                </a:ext>
              </a:extLst>
            </p:cNvPr>
            <p:cNvSpPr/>
            <p:nvPr/>
          </p:nvSpPr>
          <p:spPr>
            <a:xfrm>
              <a:off x="36356" y="1811928"/>
              <a:ext cx="4914123" cy="305480"/>
            </a:xfrm>
            <a:prstGeom prst="round2SameRect">
              <a:avLst>
                <a:gd name="adj1" fmla="val 35411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ANÁLISE NOTAS DOS ATRIBUTOS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9321BDE-2CFF-482B-A2DF-7263B51606A6}"/>
              </a:ext>
            </a:extLst>
          </p:cNvPr>
          <p:cNvGrpSpPr/>
          <p:nvPr/>
        </p:nvGrpSpPr>
        <p:grpSpPr>
          <a:xfrm>
            <a:off x="5061509" y="1814514"/>
            <a:ext cx="3603218" cy="2450586"/>
            <a:chOff x="5047222" y="1814514"/>
            <a:chExt cx="3603218" cy="2450586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8D205A30-79D2-48B2-A9AC-00FCE077C628}"/>
                </a:ext>
              </a:extLst>
            </p:cNvPr>
            <p:cNvSpPr/>
            <p:nvPr/>
          </p:nvSpPr>
          <p:spPr>
            <a:xfrm>
              <a:off x="5047224" y="1817100"/>
              <a:ext cx="3603216" cy="2448000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tângulo: Cantos Superiores Arredondados 38">
              <a:extLst>
                <a:ext uri="{FF2B5EF4-FFF2-40B4-BE49-F238E27FC236}">
                  <a16:creationId xmlns:a16="http://schemas.microsoft.com/office/drawing/2014/main" id="{29188F66-12D4-4BA7-8F51-BE031B8343C9}"/>
                </a:ext>
              </a:extLst>
            </p:cNvPr>
            <p:cNvSpPr/>
            <p:nvPr/>
          </p:nvSpPr>
          <p:spPr>
            <a:xfrm>
              <a:off x="5047222" y="1814514"/>
              <a:ext cx="3603215" cy="305480"/>
            </a:xfrm>
            <a:prstGeom prst="round2SameRect">
              <a:avLst>
                <a:gd name="adj1" fmla="val 35411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ANÁLISE NPS POR REGIÃO</a:t>
              </a:r>
            </a:p>
          </p:txBody>
        </p:sp>
      </p:grp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34C7218F-C684-4312-BA48-B4556FACB55F}"/>
              </a:ext>
            </a:extLst>
          </p:cNvPr>
          <p:cNvSpPr/>
          <p:nvPr/>
        </p:nvSpPr>
        <p:spPr>
          <a:xfrm>
            <a:off x="2002677" y="66602"/>
            <a:ext cx="6590915" cy="1678221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tângulo: Cantos Superiores Arredondados 62">
            <a:extLst>
              <a:ext uri="{FF2B5EF4-FFF2-40B4-BE49-F238E27FC236}">
                <a16:creationId xmlns:a16="http://schemas.microsoft.com/office/drawing/2014/main" id="{26FB6073-0F55-4D84-BE28-2B69ECB5BEDD}"/>
              </a:ext>
            </a:extLst>
          </p:cNvPr>
          <p:cNvSpPr/>
          <p:nvPr/>
        </p:nvSpPr>
        <p:spPr>
          <a:xfrm>
            <a:off x="2002677" y="31820"/>
            <a:ext cx="6590915" cy="305480"/>
          </a:xfrm>
          <a:prstGeom prst="round2SameRect">
            <a:avLst>
              <a:gd name="adj1" fmla="val 35411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FILTROS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26F0D12C-067B-46D5-BCD8-60AF9FBF4BDA}"/>
              </a:ext>
            </a:extLst>
          </p:cNvPr>
          <p:cNvSpPr/>
          <p:nvPr/>
        </p:nvSpPr>
        <p:spPr>
          <a:xfrm>
            <a:off x="8890103" y="397349"/>
            <a:ext cx="1492744" cy="854581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Respostas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137E3876-1D3E-4A47-9A7F-355884AFA79E}"/>
              </a:ext>
            </a:extLst>
          </p:cNvPr>
          <p:cNvSpPr/>
          <p:nvPr/>
        </p:nvSpPr>
        <p:spPr>
          <a:xfrm>
            <a:off x="10538769" y="395795"/>
            <a:ext cx="1492744" cy="854581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Promotores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224C5EB7-88DD-4EE4-B5FF-36CF98A20B90}"/>
              </a:ext>
            </a:extLst>
          </p:cNvPr>
          <p:cNvSpPr/>
          <p:nvPr/>
        </p:nvSpPr>
        <p:spPr>
          <a:xfrm>
            <a:off x="8890103" y="1288501"/>
            <a:ext cx="1492744" cy="854581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 NPS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4BE56E99-22FC-45FB-8999-220B17A8F5F1}"/>
              </a:ext>
            </a:extLst>
          </p:cNvPr>
          <p:cNvSpPr/>
          <p:nvPr/>
        </p:nvSpPr>
        <p:spPr>
          <a:xfrm>
            <a:off x="10538769" y="1286947"/>
            <a:ext cx="1492744" cy="854581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Neutros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890D887C-834F-4B91-81AA-7EDFDAF2E1A9}"/>
              </a:ext>
            </a:extLst>
          </p:cNvPr>
          <p:cNvSpPr/>
          <p:nvPr/>
        </p:nvSpPr>
        <p:spPr>
          <a:xfrm>
            <a:off x="10538769" y="2197235"/>
            <a:ext cx="1492744" cy="854581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Detratores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E7809D61-DA28-4F25-9EAB-F52D1E42B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606" y="2214724"/>
            <a:ext cx="216000" cy="2160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7BF5795A-B012-41E5-9B14-35A8A031B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21" y="1334076"/>
            <a:ext cx="216000" cy="216000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A9F735EC-5BDC-47D5-90DF-0E7F832A7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024" y="1366611"/>
            <a:ext cx="216000" cy="216000"/>
          </a:xfrm>
          <a:prstGeom prst="rect">
            <a:avLst/>
          </a:prstGeom>
        </p:spPr>
      </p:pic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B52D8DE4-91B3-4FA2-9142-5531FED50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606" y="472041"/>
            <a:ext cx="216000" cy="216000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57930771-42D3-47E1-9884-CFF8E2682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551" y="416432"/>
            <a:ext cx="216000" cy="216000"/>
          </a:xfrm>
          <a:prstGeom prst="rect">
            <a:avLst/>
          </a:prstGeom>
        </p:spPr>
      </p:pic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2A7AFF16-73D9-4AB4-BD7D-F25191281715}"/>
              </a:ext>
            </a:extLst>
          </p:cNvPr>
          <p:cNvSpPr/>
          <p:nvPr/>
        </p:nvSpPr>
        <p:spPr>
          <a:xfrm>
            <a:off x="8890103" y="2197234"/>
            <a:ext cx="1492744" cy="854581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Farol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C666C1F-ADB2-41EA-9601-E2B7D71B82C0}"/>
              </a:ext>
            </a:extLst>
          </p:cNvPr>
          <p:cNvGrpSpPr/>
          <p:nvPr/>
        </p:nvGrpSpPr>
        <p:grpSpPr>
          <a:xfrm>
            <a:off x="-121795" y="826391"/>
            <a:ext cx="2223112" cy="952104"/>
            <a:chOff x="0" y="0"/>
            <a:chExt cx="2628901" cy="1079004"/>
          </a:xfrm>
        </p:grpSpPr>
        <p:sp>
          <p:nvSpPr>
            <p:cNvPr id="41" name="CaixaDeTexto 48">
              <a:extLst>
                <a:ext uri="{FF2B5EF4-FFF2-40B4-BE49-F238E27FC236}">
                  <a16:creationId xmlns:a16="http://schemas.microsoft.com/office/drawing/2014/main" id="{FA43867F-8F6C-4A29-BF5A-7006E64C7C73}"/>
                </a:ext>
              </a:extLst>
            </p:cNvPr>
            <p:cNvSpPr txBox="1"/>
            <p:nvPr/>
          </p:nvSpPr>
          <p:spPr>
            <a:xfrm flipH="1">
              <a:off x="0" y="695326"/>
              <a:ext cx="2628901" cy="38367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600" dirty="0">
                  <a:ln w="0">
                    <a:solidFill>
                      <a:srgbClr val="FFFFFF"/>
                    </a:solidFill>
                  </a:ln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DIGITAL BANK</a:t>
              </a:r>
            </a:p>
          </p:txBody>
        </p:sp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A04CEA0-A224-4B01-95CF-7470ACD5A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927" y="0"/>
              <a:ext cx="771525" cy="771525"/>
            </a:xfrm>
            <a:prstGeom prst="rect">
              <a:avLst/>
            </a:prstGeom>
          </p:spPr>
        </p:pic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0F16807E-1493-444B-92BB-06441E579A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991" y="2203314"/>
            <a:ext cx="713451" cy="2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17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Italo Teotonio</cp:lastModifiedBy>
  <cp:revision>13</cp:revision>
  <dcterms:created xsi:type="dcterms:W3CDTF">2022-02-02T21:26:44Z</dcterms:created>
  <dcterms:modified xsi:type="dcterms:W3CDTF">2022-05-11T19:03:42Z</dcterms:modified>
</cp:coreProperties>
</file>