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0" r:id="rId3"/>
    <p:sldId id="258" r:id="rId4"/>
    <p:sldId id="261" r:id="rId5"/>
    <p:sldId id="262" r:id="rId6"/>
    <p:sldId id="263" r:id="rId7"/>
    <p:sldId id="272" r:id="rId8"/>
    <p:sldId id="264" r:id="rId9"/>
    <p:sldId id="269" r:id="rId10"/>
    <p:sldId id="266" r:id="rId11"/>
    <p:sldId id="274" r:id="rId12"/>
    <p:sldId id="273" r:id="rId13"/>
    <p:sldId id="271" r:id="rId14"/>
    <p:sldId id="275" r:id="rId15"/>
    <p:sldId id="276" r:id="rId16"/>
    <p:sldId id="270" r:id="rId17"/>
    <p:sldId id="268" r:id="rId18"/>
    <p:sldId id="277" r:id="rId19"/>
    <p:sldId id="278" r:id="rId20"/>
    <p:sldId id="279" r:id="rId21"/>
    <p:sldId id="283" r:id="rId22"/>
    <p:sldId id="280" r:id="rId23"/>
    <p:sldId id="281" r:id="rId24"/>
    <p:sldId id="284" r:id="rId25"/>
    <p:sldId id="282"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87"/>
    <p:restoredTop sz="82873"/>
  </p:normalViewPr>
  <p:slideViewPr>
    <p:cSldViewPr snapToGrid="0" snapToObjects="1">
      <p:cViewPr>
        <p:scale>
          <a:sx n="104" d="100"/>
          <a:sy n="104" d="100"/>
        </p:scale>
        <p:origin x="22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5EF71-A548-2D46-A270-19DBAE017D79}" type="datetimeFigureOut">
              <a:rPr lang="en-US" smtClean="0"/>
              <a:t>5/4/16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F92C3-E63B-5A40-B48F-B5DE7E902C7E}" type="slidenum">
              <a:rPr lang="en-US" smtClean="0"/>
              <a:t>‹#›</a:t>
            </a:fld>
            <a:endParaRPr lang="en-US"/>
          </a:p>
        </p:txBody>
      </p:sp>
    </p:spTree>
    <p:extLst>
      <p:ext uri="{BB962C8B-B14F-4D97-AF65-F5344CB8AC3E}">
        <p14:creationId xmlns:p14="http://schemas.microsoft.com/office/powerpoint/2010/main" val="1147992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Hello. I’m Alankar, and I’ll talk about nice ways to</a:t>
            </a:r>
            <a:r>
              <a:rPr lang="en-US" baseline="0" dirty="0" smtClean="0"/>
              <a:t> do video compressed sensing. I will also talk about how we try to optimize these ways to get better reconstructions and sense faster than the state of the art.</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1</a:t>
            </a:fld>
            <a:endParaRPr lang="en-US"/>
          </a:p>
        </p:txBody>
      </p:sp>
    </p:spTree>
    <p:extLst>
      <p:ext uri="{BB962C8B-B14F-4D97-AF65-F5344CB8AC3E}">
        <p14:creationId xmlns:p14="http://schemas.microsoft.com/office/powerpoint/2010/main" val="1318207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will now show some results from our proposed method.</a:t>
            </a:r>
            <a:endParaRPr lang="en-US" baseline="0" dirty="0" smtClean="0"/>
          </a:p>
        </p:txBody>
      </p:sp>
      <p:sp>
        <p:nvSpPr>
          <p:cNvPr id="4" name="Slide Number Placeholder 3"/>
          <p:cNvSpPr>
            <a:spLocks noGrp="1"/>
          </p:cNvSpPr>
          <p:nvPr>
            <p:ph type="sldNum" sz="quarter" idx="10"/>
          </p:nvPr>
        </p:nvSpPr>
        <p:spPr/>
        <p:txBody>
          <a:bodyPr/>
          <a:lstStyle/>
          <a:p>
            <a:fld id="{53EF92C3-E63B-5A40-B48F-B5DE7E902C7E}" type="slidenum">
              <a:rPr lang="en-US" smtClean="0"/>
              <a:t>10</a:t>
            </a:fld>
            <a:endParaRPr lang="en-US"/>
          </a:p>
        </p:txBody>
      </p:sp>
    </p:spTree>
    <p:extLst>
      <p:ext uri="{BB962C8B-B14F-4D97-AF65-F5344CB8AC3E}">
        <p14:creationId xmlns:p14="http://schemas.microsoft.com/office/powerpoint/2010/main" val="427563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start with a pair of simulated input images. These are two 20x20 images with only three of their 400 DCT coefficients set to non—zero values. We observe exact reconstruction. This is exact to the point that when I inserted these images into the presentation, I couldn’t decide which two were the inputs!</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11</a:t>
            </a:fld>
            <a:endParaRPr lang="en-US"/>
          </a:p>
        </p:txBody>
      </p:sp>
    </p:spTree>
    <p:extLst>
      <p:ext uri="{BB962C8B-B14F-4D97-AF65-F5344CB8AC3E}">
        <p14:creationId xmlns:p14="http://schemas.microsoft.com/office/powerpoint/2010/main" val="51240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outputs when the sensing matrices phi have Gaussian—random entries on their diagonals. Note the difference from the real scenario. One nice thing we observe about our algorithm is we observe no “leakage” from one image into the other whatsoever in any case!</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12</a:t>
            </a:fld>
            <a:endParaRPr lang="en-US"/>
          </a:p>
        </p:txBody>
      </p:sp>
    </p:spTree>
    <p:extLst>
      <p:ext uri="{BB962C8B-B14F-4D97-AF65-F5344CB8AC3E}">
        <p14:creationId xmlns:p14="http://schemas.microsoft.com/office/powerpoint/2010/main" val="51897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the sensing matrices are the more realizable positive diagonal matrices. Notice the presence of ghosting in the reconstructed image.</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13</a:t>
            </a:fld>
            <a:endParaRPr lang="en-US"/>
          </a:p>
        </p:txBody>
      </p:sp>
    </p:spTree>
    <p:extLst>
      <p:ext uri="{BB962C8B-B14F-4D97-AF65-F5344CB8AC3E}">
        <p14:creationId xmlns:p14="http://schemas.microsoft.com/office/powerpoint/2010/main" val="1228027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noStrike" dirty="0" smtClean="0"/>
              <a:t>Just to be more adventurous, these are results for</a:t>
            </a:r>
            <a:r>
              <a:rPr lang="en-US" strike="noStrike" baseline="0" dirty="0" smtClean="0"/>
              <a:t> separating three images with positive random matrices. The reconstruction quality is acceptable, though there is some deterioration, and the reconstruction can be improved with better—tuned matrices.</a:t>
            </a:r>
            <a:endParaRPr lang="en-US" strike="noStrike" dirty="0"/>
          </a:p>
        </p:txBody>
      </p:sp>
      <p:sp>
        <p:nvSpPr>
          <p:cNvPr id="4" name="Slide Number Placeholder 3"/>
          <p:cNvSpPr>
            <a:spLocks noGrp="1"/>
          </p:cNvSpPr>
          <p:nvPr>
            <p:ph type="sldNum" sz="quarter" idx="10"/>
          </p:nvPr>
        </p:nvSpPr>
        <p:spPr/>
        <p:txBody>
          <a:bodyPr/>
          <a:lstStyle/>
          <a:p>
            <a:fld id="{53EF92C3-E63B-5A40-B48F-B5DE7E902C7E}" type="slidenum">
              <a:rPr lang="en-US" smtClean="0"/>
              <a:t>14</a:t>
            </a:fld>
            <a:endParaRPr lang="en-US"/>
          </a:p>
        </p:txBody>
      </p:sp>
    </p:spTree>
    <p:extLst>
      <p:ext uri="{BB962C8B-B14F-4D97-AF65-F5344CB8AC3E}">
        <p14:creationId xmlns:p14="http://schemas.microsoft.com/office/powerpoint/2010/main" val="827251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noStrike" dirty="0" smtClean="0"/>
              <a:t>To simulate sudden</a:t>
            </a:r>
            <a:r>
              <a:rPr lang="en-US" strike="noStrike" baseline="0" dirty="0" smtClean="0"/>
              <a:t> changes, we try separating two images that are very different from one another. We compare the performance of our method against using a 3D DCT dictionary.</a:t>
            </a:r>
            <a:endParaRPr lang="en-US" strike="noStrike" dirty="0"/>
          </a:p>
        </p:txBody>
      </p:sp>
      <p:sp>
        <p:nvSpPr>
          <p:cNvPr id="4" name="Slide Number Placeholder 3"/>
          <p:cNvSpPr>
            <a:spLocks noGrp="1"/>
          </p:cNvSpPr>
          <p:nvPr>
            <p:ph type="sldNum" sz="quarter" idx="10"/>
          </p:nvPr>
        </p:nvSpPr>
        <p:spPr/>
        <p:txBody>
          <a:bodyPr/>
          <a:lstStyle/>
          <a:p>
            <a:fld id="{53EF92C3-E63B-5A40-B48F-B5DE7E902C7E}" type="slidenum">
              <a:rPr lang="en-US" smtClean="0"/>
              <a:t>15</a:t>
            </a:fld>
            <a:endParaRPr lang="en-US"/>
          </a:p>
        </p:txBody>
      </p:sp>
    </p:spTree>
    <p:extLst>
      <p:ext uri="{BB962C8B-B14F-4D97-AF65-F5344CB8AC3E}">
        <p14:creationId xmlns:p14="http://schemas.microsoft.com/office/powerpoint/2010/main" val="1207543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move on to the next part</a:t>
            </a:r>
            <a:r>
              <a:rPr lang="en-US" baseline="0" dirty="0" smtClean="0"/>
              <a:t> of my work. What distinguishes compressed sensing from other branches of vision is the existence of recovery guarantees. The recovery guarantees, however, need some conditions to be met.</a:t>
            </a:r>
          </a:p>
        </p:txBody>
      </p:sp>
      <p:sp>
        <p:nvSpPr>
          <p:cNvPr id="4" name="Slide Number Placeholder 3"/>
          <p:cNvSpPr>
            <a:spLocks noGrp="1"/>
          </p:cNvSpPr>
          <p:nvPr>
            <p:ph type="sldNum" sz="quarter" idx="10"/>
          </p:nvPr>
        </p:nvSpPr>
        <p:spPr/>
        <p:txBody>
          <a:bodyPr/>
          <a:lstStyle/>
          <a:p>
            <a:fld id="{53EF92C3-E63B-5A40-B48F-B5DE7E902C7E}" type="slidenum">
              <a:rPr lang="en-US" smtClean="0"/>
              <a:t>16</a:t>
            </a:fld>
            <a:endParaRPr lang="en-US"/>
          </a:p>
        </p:txBody>
      </p:sp>
    </p:spTree>
    <p:extLst>
      <p:ext uri="{BB962C8B-B14F-4D97-AF65-F5344CB8AC3E}">
        <p14:creationId xmlns:p14="http://schemas.microsoft.com/office/powerpoint/2010/main" val="1986860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instance, for exactly sparse vectors, exact reconstruction happens when (). The function mu is a measure of how orthogonal the columns of the effective dictionary Phi Psi are. The </a:t>
            </a:r>
            <a:r>
              <a:rPr lang="en-US" baseline="0" dirty="0" err="1" smtClean="0"/>
              <a:t>sparsity</a:t>
            </a:r>
            <a:r>
              <a:rPr lang="en-US" baseline="0" dirty="0" smtClean="0"/>
              <a:t> bound is a decreasing function of mu, so we can allow “more”, less sparse, vectors if we decrease mu! So, optimizing a sensing matrix involves decreasing its coherence.</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17</a:t>
            </a:fld>
            <a:endParaRPr lang="en-US"/>
          </a:p>
        </p:txBody>
      </p:sp>
    </p:spTree>
    <p:extLst>
      <p:ext uri="{BB962C8B-B14F-4D97-AF65-F5344CB8AC3E}">
        <p14:creationId xmlns:p14="http://schemas.microsoft.com/office/powerpoint/2010/main" val="525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definition for coherence was the following. However, if we normalize the columns of the matrix D, the  dot products of columns </a:t>
            </a:r>
            <a:r>
              <a:rPr lang="en-US" baseline="0" dirty="0" err="1" smtClean="0"/>
              <a:t>i</a:t>
            </a:r>
            <a:r>
              <a:rPr lang="en-US" baseline="0" dirty="0" smtClean="0"/>
              <a:t> and j are exactly the </a:t>
            </a:r>
            <a:r>
              <a:rPr lang="en-US" baseline="0" dirty="0" err="1" smtClean="0"/>
              <a:t>ij</a:t>
            </a:r>
            <a:r>
              <a:rPr lang="en-US" baseline="0" dirty="0" smtClean="0"/>
              <a:t>^{</a:t>
            </a:r>
            <a:r>
              <a:rPr lang="en-US" baseline="0" dirty="0" err="1" smtClean="0"/>
              <a:t>th</a:t>
            </a:r>
            <a:r>
              <a:rPr lang="en-US" baseline="0" dirty="0" smtClean="0"/>
              <a:t>} elements of D^T D!. Our goal, then, is to reduce the maximum off-diagonal element of D^T D. To this end, since the max is a non-smooth function, the average of absolute coherences above some threshold t is minimized. The Gram matrix off—diagonal elements above t are “shrunk” by a factor. This shrunk matrix, we hope, is the Gram matrix of a “better” D (with lower coherence). We then build the square-root of the “better” Gram matrix and evaluate the coherence of the resultant D. However, there is no guarantee that the square root exists. Also, minimizing an average gives no guarantee of actually minimizing the maximum, so there is no guarantee of the coherence decreasing across iterations.</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18</a:t>
            </a:fld>
            <a:endParaRPr lang="en-US"/>
          </a:p>
        </p:txBody>
      </p:sp>
    </p:spTree>
    <p:extLst>
      <p:ext uri="{BB962C8B-B14F-4D97-AF65-F5344CB8AC3E}">
        <p14:creationId xmlns:p14="http://schemas.microsoft.com/office/powerpoint/2010/main" val="500079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second approach we surveyed took an indirect approach at trying to make the Gram matrix approximately identity. This means (). A few substitutions yield (). We can reduce this to an optimization problem in the columns of \Lambda \</a:t>
            </a:r>
            <a:r>
              <a:rPr lang="en-US" baseline="0" dirty="0" err="1" smtClean="0"/>
              <a:t>Gamma^T</a:t>
            </a:r>
            <a:r>
              <a:rPr lang="en-US" baseline="0" dirty="0" smtClean="0"/>
              <a:t>. Taking this column-wise, we get (). This, however, is a rank-1 approximation problem. We solve this with the SVD, to get \Gamma, which gives us \Phi. The same problem as in </a:t>
            </a:r>
            <a:r>
              <a:rPr lang="en-US" baseline="0" dirty="0" err="1" smtClean="0"/>
              <a:t>Elad’s</a:t>
            </a:r>
            <a:r>
              <a:rPr lang="en-US" baseline="0" dirty="0" smtClean="0"/>
              <a:t> method also exists here: We’re minimizing some averaged coherence, not the maximum. Also, this method will not directly yield to us diagonal sensing matrices that we can use in our sensing framework.</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19</a:t>
            </a:fld>
            <a:endParaRPr lang="en-US"/>
          </a:p>
        </p:txBody>
      </p:sp>
    </p:spTree>
    <p:extLst>
      <p:ext uri="{BB962C8B-B14F-4D97-AF65-F5344CB8AC3E}">
        <p14:creationId xmlns:p14="http://schemas.microsoft.com/office/powerpoint/2010/main" val="146088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Compressed</a:t>
            </a:r>
            <a:r>
              <a:rPr lang="en-US" baseline="0" dirty="0" smtClean="0"/>
              <a:t> sensing is an alternative method to sample continuous-time signals. Given certain assumptions, it can recover signals from a lot less samples than those required by the </a:t>
            </a:r>
            <a:r>
              <a:rPr lang="en-US" baseline="0" dirty="0" err="1" smtClean="0"/>
              <a:t>Nyquist</a:t>
            </a:r>
            <a:r>
              <a:rPr lang="en-US" baseline="0" dirty="0" smtClean="0"/>
              <a:t>-Shannon sampling theorem.</a:t>
            </a:r>
          </a:p>
        </p:txBody>
      </p:sp>
      <p:sp>
        <p:nvSpPr>
          <p:cNvPr id="4" name="Slide Number Placeholder 3"/>
          <p:cNvSpPr>
            <a:spLocks noGrp="1"/>
          </p:cNvSpPr>
          <p:nvPr>
            <p:ph type="sldNum" sz="quarter" idx="10"/>
          </p:nvPr>
        </p:nvSpPr>
        <p:spPr/>
        <p:txBody>
          <a:bodyPr/>
          <a:lstStyle/>
          <a:p>
            <a:fld id="{53EF92C3-E63B-5A40-B48F-B5DE7E902C7E}" type="slidenum">
              <a:rPr lang="en-US" smtClean="0"/>
              <a:t>2</a:t>
            </a:fld>
            <a:endParaRPr lang="en-US"/>
          </a:p>
        </p:txBody>
      </p:sp>
    </p:spTree>
    <p:extLst>
      <p:ext uri="{BB962C8B-B14F-4D97-AF65-F5344CB8AC3E}">
        <p14:creationId xmlns:p14="http://schemas.microsoft.com/office/powerpoint/2010/main" val="2004518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on the other hand, try to perform descent directly on the coherence of the effective dictionary. We assume a general T, and a general image size, therefore an n. The DCT matrix D is then calculated from the image size. We initialize diagonal \phis due to our hardware requirements. The optimization is carried out on the diagonal elements of the \phis, and the rest of the elements are held to zero. We, therefore, have (\Phi \Psi). We call the index that does from 1 to T as \mu. Then, the \mu \nu </a:t>
            </a:r>
            <a:r>
              <a:rPr lang="en-US" baseline="0" dirty="0" err="1" smtClean="0"/>
              <a:t>th</a:t>
            </a:r>
            <a:r>
              <a:rPr lang="en-US" baseline="0" dirty="0" smtClean="0"/>
              <a:t> block of the un-normalized Gram matrix is (), where d_\alpha is the \alpha </a:t>
            </a:r>
            <a:r>
              <a:rPr lang="en-US" baseline="0" dirty="0" err="1" smtClean="0"/>
              <a:t>th</a:t>
            </a:r>
            <a:r>
              <a:rPr lang="en-US" baseline="0" dirty="0" smtClean="0"/>
              <a:t> column of D^T. For normalizing the effective dictionary columns, we divide by the diagonal elements of the un-normalized matrix to get the normalized matrix. This yields ().</a:t>
            </a:r>
          </a:p>
          <a:p>
            <a:r>
              <a:rPr lang="en-US" baseline="0" dirty="0" smtClean="0"/>
              <a:t>Next, we need the absolute maximum of all non—diagonal elements in this matrix. For this, we notice that the absolute square maximum can be approximated as</a:t>
            </a:r>
          </a:p>
        </p:txBody>
      </p:sp>
      <p:sp>
        <p:nvSpPr>
          <p:cNvPr id="4" name="Slide Number Placeholder 3"/>
          <p:cNvSpPr>
            <a:spLocks noGrp="1"/>
          </p:cNvSpPr>
          <p:nvPr>
            <p:ph type="sldNum" sz="quarter" idx="10"/>
          </p:nvPr>
        </p:nvSpPr>
        <p:spPr/>
        <p:txBody>
          <a:bodyPr/>
          <a:lstStyle/>
          <a:p>
            <a:fld id="{53EF92C3-E63B-5A40-B48F-B5DE7E902C7E}" type="slidenum">
              <a:rPr lang="en-US" smtClean="0"/>
              <a:t>20</a:t>
            </a:fld>
            <a:endParaRPr lang="en-US"/>
          </a:p>
        </p:txBody>
      </p:sp>
    </p:spTree>
    <p:extLst>
      <p:ext uri="{BB962C8B-B14F-4D97-AF65-F5344CB8AC3E}">
        <p14:creationId xmlns:p14="http://schemas.microsoft.com/office/powerpoint/2010/main" val="23646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then call the numerator and denominator of the expressions for the Gram matrix as chi and xi respectively, and calculate their derivatives with respect to the sensing matrix. The details are omitted here for sanity. The expressions, for completeness, are (). We then do projected gradient descent with adaptive step—size and use a multi—start strategy to combat the non—convexity of the problem. This, however, is slow, and we’re optimizing the algorithm to exploit the structure of the DCT dictionary </a:t>
            </a:r>
            <a:r>
              <a:rPr lang="en-US" baseline="0" smtClean="0"/>
              <a:t>for speed-ups.</a:t>
            </a:r>
            <a:endParaRPr lang="en-US" baseline="0" dirty="0" smtClean="0"/>
          </a:p>
        </p:txBody>
      </p:sp>
      <p:sp>
        <p:nvSpPr>
          <p:cNvPr id="4" name="Slide Number Placeholder 3"/>
          <p:cNvSpPr>
            <a:spLocks noGrp="1"/>
          </p:cNvSpPr>
          <p:nvPr>
            <p:ph type="sldNum" sz="quarter" idx="10"/>
          </p:nvPr>
        </p:nvSpPr>
        <p:spPr/>
        <p:txBody>
          <a:bodyPr/>
          <a:lstStyle/>
          <a:p>
            <a:fld id="{53EF92C3-E63B-5A40-B48F-B5DE7E902C7E}" type="slidenum">
              <a:rPr lang="en-US" smtClean="0"/>
              <a:t>21</a:t>
            </a:fld>
            <a:endParaRPr lang="en-US"/>
          </a:p>
        </p:txBody>
      </p:sp>
    </p:spTree>
    <p:extLst>
      <p:ext uri="{BB962C8B-B14F-4D97-AF65-F5344CB8AC3E}">
        <p14:creationId xmlns:p14="http://schemas.microsoft.com/office/powerpoint/2010/main" val="1350116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results from gradient descent on 8x8 patches and T = 2 on coherence. For our kind of matrices, using uniformly random numbers from 0 to 1 on the diagonals of phi gives a starting coherence of about 0.8-0.9, and we are able to reduce that to around 0.27-0.35. The remarkable thing is that almost every start in the multi—start strategy gets us to at least as low as 0.35. Even when T = 3, we get as low as 0.39 on coherence.</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22</a:t>
            </a:fld>
            <a:endParaRPr lang="en-US"/>
          </a:p>
        </p:txBody>
      </p:sp>
    </p:spTree>
    <p:extLst>
      <p:ext uri="{BB962C8B-B14F-4D97-AF65-F5344CB8AC3E}">
        <p14:creationId xmlns:p14="http://schemas.microsoft.com/office/powerpoint/2010/main" val="675606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if</a:t>
            </a:r>
            <a:r>
              <a:rPr lang="en-US" baseline="0" dirty="0" smtClean="0"/>
              <a:t> the optimized matrices work well, we obtain average reconstruction errors for T=2 for various s—sparse signals. This plot of preliminary results shows our errors are lower than random matrices, which is encouraging. This part, however, is very new and very untested yet.</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23</a:t>
            </a:fld>
            <a:endParaRPr lang="en-US"/>
          </a:p>
        </p:txBody>
      </p:sp>
    </p:spTree>
    <p:extLst>
      <p:ext uri="{BB962C8B-B14F-4D97-AF65-F5344CB8AC3E}">
        <p14:creationId xmlns:p14="http://schemas.microsoft.com/office/powerpoint/2010/main" val="921659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There’re other applications of this and ideas to accomplish this on</a:t>
            </a:r>
            <a:r>
              <a:rPr lang="en-US" baseline="0" dirty="0" smtClean="0"/>
              <a:t> the plate. For instance, our dictionary looks like (). It is n units tall, </a:t>
            </a:r>
            <a:r>
              <a:rPr lang="en-US" baseline="0" dirty="0" err="1" smtClean="0"/>
              <a:t>nT</a:t>
            </a:r>
            <a:r>
              <a:rPr lang="en-US" baseline="0" dirty="0" smtClean="0"/>
              <a:t> units fat, and we want the columns to be near-orthogonal. This is </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24</a:t>
            </a:fld>
            <a:endParaRPr lang="en-US"/>
          </a:p>
        </p:txBody>
      </p:sp>
    </p:spTree>
    <p:extLst>
      <p:ext uri="{BB962C8B-B14F-4D97-AF65-F5344CB8AC3E}">
        <p14:creationId xmlns:p14="http://schemas.microsoft.com/office/powerpoint/2010/main" val="1832058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There’re other applications of this and ideas to accomplish this on</a:t>
            </a:r>
            <a:r>
              <a:rPr lang="en-US" baseline="0" dirty="0" smtClean="0"/>
              <a:t> the plate. For instance, the vector packing approach could help design almost-orthogonal CDMA codes, where a large number near-orthogonal codes are required in a given number of time-slots.</a:t>
            </a:r>
          </a:p>
          <a:p>
            <a:r>
              <a:rPr lang="en-US" baseline="0" dirty="0" smtClean="0"/>
              <a:t>Resolving color components from the sensor pixel mask, called </a:t>
            </a:r>
            <a:r>
              <a:rPr lang="en-US" baseline="0" dirty="0" err="1" smtClean="0"/>
              <a:t>demosaicing</a:t>
            </a:r>
            <a:r>
              <a:rPr lang="en-US" baseline="0" dirty="0" smtClean="0"/>
              <a:t>, also benefits from this.</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25</a:t>
            </a:fld>
            <a:endParaRPr lang="en-US"/>
          </a:p>
        </p:txBody>
      </p:sp>
    </p:spTree>
    <p:extLst>
      <p:ext uri="{BB962C8B-B14F-4D97-AF65-F5344CB8AC3E}">
        <p14:creationId xmlns:p14="http://schemas.microsoft.com/office/powerpoint/2010/main" val="723801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a:rPr>
              <a:t></a:t>
            </a:r>
            <a:endParaRPr lang="en-US" baseline="0" dirty="0" smtClean="0"/>
          </a:p>
        </p:txBody>
      </p:sp>
      <p:sp>
        <p:nvSpPr>
          <p:cNvPr id="4" name="Slide Number Placeholder 3"/>
          <p:cNvSpPr>
            <a:spLocks noGrp="1"/>
          </p:cNvSpPr>
          <p:nvPr>
            <p:ph type="sldNum" sz="quarter" idx="10"/>
          </p:nvPr>
        </p:nvSpPr>
        <p:spPr/>
        <p:txBody>
          <a:bodyPr/>
          <a:lstStyle/>
          <a:p>
            <a:fld id="{53EF92C3-E63B-5A40-B48F-B5DE7E902C7E}" type="slidenum">
              <a:rPr lang="en-US" smtClean="0"/>
              <a:t>26</a:t>
            </a:fld>
            <a:endParaRPr lang="en-US"/>
          </a:p>
        </p:txBody>
      </p:sp>
    </p:spTree>
    <p:extLst>
      <p:ext uri="{BB962C8B-B14F-4D97-AF65-F5344CB8AC3E}">
        <p14:creationId xmlns:p14="http://schemas.microsoft.com/office/powerpoint/2010/main" val="49260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process starts with recognizing that the class of signals we want to sense can be represented in a basis (given by the D matrix in the equation above). We’re given that this representation is sparse, that is, requires a lot less coefficients than the degrees of freedom in the image. This, </a:t>
            </a:r>
            <a:r>
              <a:rPr lang="en-US" baseline="0" dirty="0" err="1" smtClean="0"/>
              <a:t>vectorized</a:t>
            </a:r>
            <a:r>
              <a:rPr lang="en-US" baseline="0" dirty="0" smtClean="0"/>
              <a:t>, is expressed by this equation.</a:t>
            </a:r>
          </a:p>
          <a:p>
            <a:r>
              <a:rPr lang="en-US" baseline="0" dirty="0" smtClean="0"/>
              <a:t>For example, natural images, like the image shown above, are sparse in the DCT domain (which, incidentally, allows JPEG to compress images). This means that this image can be formed by linearly combining only a “few” of the DCT basis atoms. To show this, I plotted the first 50k of the </a:t>
            </a:r>
            <a:r>
              <a:rPr lang="is-IS" baseline="0" dirty="0" smtClean="0"/>
              <a:t>250k</a:t>
            </a:r>
            <a:r>
              <a:rPr lang="en-US" baseline="0" dirty="0" smtClean="0"/>
              <a:t> coefficients of this image, and you can see that only a few are significantly non—zero.</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3</a:t>
            </a:fld>
            <a:endParaRPr lang="en-US"/>
          </a:p>
        </p:txBody>
      </p:sp>
    </p:spTree>
    <p:extLst>
      <p:ext uri="{BB962C8B-B14F-4D97-AF65-F5344CB8AC3E}">
        <p14:creationId xmlns:p14="http://schemas.microsoft.com/office/powerpoint/2010/main" val="5884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acquire linear combinations of the signal elements, with to a sensing matrix. Note that in the typical CS scenario, m is much less than n, giving rise to the compressive nature of the measurement. For example, if the sensing matrix was a 0-1 matrix, it would either sample a given pixel or not. Effectively, we have data only from the pixels which are sensed, and those which aren’t sensed are masked out in this image.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the recovery step requires us to solve this optimization problem. There are guarantees on exact recovery if the underlying scene is exactly sparser than some function of the sensing matrix and the dictionary.</a:t>
            </a:r>
          </a:p>
        </p:txBody>
      </p:sp>
      <p:sp>
        <p:nvSpPr>
          <p:cNvPr id="4" name="Slide Number Placeholder 3"/>
          <p:cNvSpPr>
            <a:spLocks noGrp="1"/>
          </p:cNvSpPr>
          <p:nvPr>
            <p:ph type="sldNum" sz="quarter" idx="10"/>
          </p:nvPr>
        </p:nvSpPr>
        <p:spPr/>
        <p:txBody>
          <a:bodyPr/>
          <a:lstStyle/>
          <a:p>
            <a:fld id="{53EF92C3-E63B-5A40-B48F-B5DE7E902C7E}" type="slidenum">
              <a:rPr lang="en-US" smtClean="0"/>
              <a:t>4</a:t>
            </a:fld>
            <a:endParaRPr lang="en-US"/>
          </a:p>
        </p:txBody>
      </p:sp>
    </p:spTree>
    <p:extLst>
      <p:ext uri="{BB962C8B-B14F-4D97-AF65-F5344CB8AC3E}">
        <p14:creationId xmlns:p14="http://schemas.microsoft.com/office/powerpoint/2010/main" val="1125814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success</a:t>
            </a:r>
            <a:r>
              <a:rPr lang="en-US" baseline="0" dirty="0" smtClean="0"/>
              <a:t> of compressed sensing on still images has inspired efforts to apply it to video data. This involves compression potentially across both space and time, as opposed to just space in the still image case.</a:t>
            </a:r>
          </a:p>
        </p:txBody>
      </p:sp>
      <p:sp>
        <p:nvSpPr>
          <p:cNvPr id="4" name="Slide Number Placeholder 3"/>
          <p:cNvSpPr>
            <a:spLocks noGrp="1"/>
          </p:cNvSpPr>
          <p:nvPr>
            <p:ph type="sldNum" sz="quarter" idx="10"/>
          </p:nvPr>
        </p:nvSpPr>
        <p:spPr/>
        <p:txBody>
          <a:bodyPr/>
          <a:lstStyle/>
          <a:p>
            <a:fld id="{53EF92C3-E63B-5A40-B48F-B5DE7E902C7E}" type="slidenum">
              <a:rPr lang="en-US" smtClean="0"/>
              <a:t>5</a:t>
            </a:fld>
            <a:endParaRPr lang="en-US"/>
          </a:p>
        </p:txBody>
      </p:sp>
    </p:spTree>
    <p:extLst>
      <p:ext uri="{BB962C8B-B14F-4D97-AF65-F5344CB8AC3E}">
        <p14:creationId xmlns:p14="http://schemas.microsoft.com/office/powerpoint/2010/main" val="132558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sensing model we will be dealing with is one</a:t>
            </a:r>
            <a:r>
              <a:rPr lang="en-US" baseline="0" dirty="0" smtClean="0"/>
              <a:t> in which the compression happens purely across time. This is because most ordinary cameras do not have the capability to sense linear combinations of pixel values across space. Instead, we choose to sense positive linear combinations of T frames across time, dictated by the phis. The process is illustrated in the images here. Suppose T is two, then we have two successive frames of a video being masked by some sensing matrices, and them getting added up to form the output image. This linear combination happens in hardware when the camera senses the sequence of frames.</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6</a:t>
            </a:fld>
            <a:endParaRPr lang="en-US"/>
          </a:p>
        </p:txBody>
      </p:sp>
    </p:spTree>
    <p:extLst>
      <p:ext uri="{BB962C8B-B14F-4D97-AF65-F5344CB8AC3E}">
        <p14:creationId xmlns:p14="http://schemas.microsoft.com/office/powerpoint/2010/main" val="2105559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Representation in a dictionary is a choice we can make in this 3D case. The dictionary atoms, in this case, are themselves videos we want our output to “look like”. In case we have samples of videos we want our algorithm to work well on, we can extract an over--complete dictionary from them and </a:t>
            </a:r>
            <a:r>
              <a:rPr lang="en-US" baseline="0" dirty="0" err="1" smtClean="0"/>
              <a:t>sparsify</a:t>
            </a:r>
            <a:r>
              <a:rPr lang="en-US" baseline="0" dirty="0" smtClean="0"/>
              <a:t> our input signal, like the paper by </a:t>
            </a:r>
            <a:r>
              <a:rPr lang="en-US" baseline="0" dirty="0" err="1" smtClean="0"/>
              <a:t>Hitomi</a:t>
            </a:r>
            <a:r>
              <a:rPr lang="en-US" baseline="0" dirty="0" smtClean="0"/>
              <a:t> and co. does. In the general case, a basis like the 3D DCT might be used. The representation of the </a:t>
            </a:r>
            <a:r>
              <a:rPr lang="en-US" baseline="0" dirty="0" err="1" smtClean="0"/>
              <a:t>ith</a:t>
            </a:r>
            <a:r>
              <a:rPr lang="en-US" baseline="0" dirty="0" smtClean="0"/>
              <a:t> </a:t>
            </a:r>
            <a:r>
              <a:rPr lang="en-US" baseline="0" dirty="0" err="1" smtClean="0"/>
              <a:t>vectorized</a:t>
            </a:r>
            <a:r>
              <a:rPr lang="en-US" baseline="0" dirty="0" smtClean="0"/>
              <a:t> frame, then, is given by the equation here. Since we deal with the general compressed sensing scenario, we work with DCT bases</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7</a:t>
            </a:fld>
            <a:endParaRPr lang="en-US"/>
          </a:p>
        </p:txBody>
      </p:sp>
    </p:spTree>
    <p:extLst>
      <p:ext uri="{BB962C8B-B14F-4D97-AF65-F5344CB8AC3E}">
        <p14:creationId xmlns:p14="http://schemas.microsoft.com/office/powerpoint/2010/main" val="1517273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Equipped with this, we cast the compressed sensing problem into the optimization problem above. This problem is approximately solved using techniques like orthogonal matching pursuit. Below, we see two frames from the input video, with a zoomed output reconstructed using the 3D DCT basis.</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8</a:t>
            </a:fld>
            <a:endParaRPr lang="en-US"/>
          </a:p>
        </p:txBody>
      </p:sp>
    </p:spTree>
    <p:extLst>
      <p:ext uri="{BB962C8B-B14F-4D97-AF65-F5344CB8AC3E}">
        <p14:creationId xmlns:p14="http://schemas.microsoft.com/office/powerpoint/2010/main" val="866825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problem with a 3D basis, however, is that linear combinations of atoms cannot speed dictionary atoms up! So, very roughly, the sensed scene must have objects moving at approximately the “same speed” as the dictionary atoms, or the dictionary must be very large. Also, changing the number of linearly combined frames requires training a different dictionary. To overcome these problems, we propose modelling each frame as coming from a 2D DCT basis. Thus, the </a:t>
            </a:r>
            <a:r>
              <a:rPr lang="en-US" baseline="0" dirty="0" err="1" smtClean="0"/>
              <a:t>vectorized</a:t>
            </a:r>
            <a:r>
              <a:rPr lang="en-US" baseline="0" dirty="0" smtClean="0"/>
              <a:t> form of all frames, x, is given by this equation. Our measurement, then, looks like (), where the effective dictionary is called psi. We use an L1-regularized least-squares solver to solve a related unconstrained optimization problem, which is equivalent to this constrained version.</a:t>
            </a:r>
            <a:endParaRPr lang="en-US" dirty="0"/>
          </a:p>
        </p:txBody>
      </p:sp>
      <p:sp>
        <p:nvSpPr>
          <p:cNvPr id="4" name="Slide Number Placeholder 3"/>
          <p:cNvSpPr>
            <a:spLocks noGrp="1"/>
          </p:cNvSpPr>
          <p:nvPr>
            <p:ph type="sldNum" sz="quarter" idx="10"/>
          </p:nvPr>
        </p:nvSpPr>
        <p:spPr/>
        <p:txBody>
          <a:bodyPr/>
          <a:lstStyle/>
          <a:p>
            <a:fld id="{53EF92C3-E63B-5A40-B48F-B5DE7E902C7E}" type="slidenum">
              <a:rPr lang="en-US" smtClean="0"/>
              <a:t>9</a:t>
            </a:fld>
            <a:endParaRPr lang="en-US"/>
          </a:p>
        </p:txBody>
      </p:sp>
    </p:spTree>
    <p:extLst>
      <p:ext uri="{BB962C8B-B14F-4D97-AF65-F5344CB8AC3E}">
        <p14:creationId xmlns:p14="http://schemas.microsoft.com/office/powerpoint/2010/main" val="79455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AF8ABD-E23A-3D49-9A4E-10CEE3644BC7}" type="datetime1">
              <a:rPr lang="en-IN" smtClean="0"/>
              <a:t>04/05/16</a:t>
            </a:fld>
            <a:endParaRPr lang="en-US"/>
          </a:p>
        </p:txBody>
      </p:sp>
      <p:sp>
        <p:nvSpPr>
          <p:cNvPr id="5" name="Footer Placeholder 4"/>
          <p:cNvSpPr>
            <a:spLocks noGrp="1"/>
          </p:cNvSpPr>
          <p:nvPr>
            <p:ph type="ftr" sz="quarter" idx="11"/>
          </p:nvPr>
        </p:nvSpPr>
        <p:spPr/>
        <p:txBody>
          <a:bodyPr/>
          <a:lstStyle/>
          <a:p>
            <a:r>
              <a:rPr lang="en-US" dirty="0"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a:t>
            </a:fld>
            <a:endParaRPr lang="en-US"/>
          </a:p>
        </p:txBody>
      </p:sp>
    </p:spTree>
    <p:extLst>
      <p:ext uri="{BB962C8B-B14F-4D97-AF65-F5344CB8AC3E}">
        <p14:creationId xmlns:p14="http://schemas.microsoft.com/office/powerpoint/2010/main" val="11093340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F523E-877C-C545-AB4E-A081B2496A59}" type="datetime1">
              <a:rPr lang="en-IN" smtClean="0"/>
              <a:t>04/05/16</a:t>
            </a:fld>
            <a:endParaRPr lang="en-US"/>
          </a:p>
        </p:txBody>
      </p:sp>
      <p:sp>
        <p:nvSpPr>
          <p:cNvPr id="5" name="Footer Placeholder 4"/>
          <p:cNvSpPr>
            <a:spLocks noGrp="1"/>
          </p:cNvSpPr>
          <p:nvPr>
            <p:ph type="ftr" sz="quarter" idx="11"/>
          </p:nvPr>
        </p:nvSpPr>
        <p:spPr/>
        <p:txBody>
          <a:bodyPr/>
          <a:lstStyle/>
          <a:p>
            <a:r>
              <a:rPr lang="en-US" dirty="0"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a:t>
            </a:fld>
            <a:endParaRPr lang="en-US"/>
          </a:p>
        </p:txBody>
      </p:sp>
    </p:spTree>
    <p:extLst>
      <p:ext uri="{BB962C8B-B14F-4D97-AF65-F5344CB8AC3E}">
        <p14:creationId xmlns:p14="http://schemas.microsoft.com/office/powerpoint/2010/main" val="14992708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F088AC-E840-E244-823B-C72250B4EDE7}" type="datetime1">
              <a:rPr lang="en-IN" smtClean="0"/>
              <a:t>04/05/16</a:t>
            </a:fld>
            <a:endParaRPr lang="en-US"/>
          </a:p>
        </p:txBody>
      </p:sp>
      <p:sp>
        <p:nvSpPr>
          <p:cNvPr id="5" name="Footer Placeholder 4"/>
          <p:cNvSpPr>
            <a:spLocks noGrp="1"/>
          </p:cNvSpPr>
          <p:nvPr>
            <p:ph type="ftr" sz="quarter" idx="11"/>
          </p:nvPr>
        </p:nvSpPr>
        <p:spPr/>
        <p:txBody>
          <a:bodyPr/>
          <a:lstStyle/>
          <a:p>
            <a:r>
              <a:rPr lang="en-US" dirty="0"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a:t>
            </a:fld>
            <a:endParaRPr lang="en-US"/>
          </a:p>
        </p:txBody>
      </p:sp>
    </p:spTree>
    <p:extLst>
      <p:ext uri="{BB962C8B-B14F-4D97-AF65-F5344CB8AC3E}">
        <p14:creationId xmlns:p14="http://schemas.microsoft.com/office/powerpoint/2010/main" val="181883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55060"/>
            <a:ext cx="10515600" cy="1325563"/>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643449"/>
            <a:ext cx="10515600" cy="4533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a:p>
        </p:txBody>
      </p:sp>
      <p:sp>
        <p:nvSpPr>
          <p:cNvPr id="5" name="Footer Placeholder 4"/>
          <p:cNvSpPr>
            <a:spLocks noGrp="1"/>
          </p:cNvSpPr>
          <p:nvPr>
            <p:ph type="ftr" sz="quarter" idx="11"/>
          </p:nvPr>
        </p:nvSpPr>
        <p:spPr/>
        <p:txBody>
          <a:bodyPr/>
          <a:lstStyle/>
          <a:p>
            <a:r>
              <a:rPr lang="en-US" dirty="0"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a:t>
            </a:fld>
            <a:endParaRPr lang="en-US"/>
          </a:p>
        </p:txBody>
      </p:sp>
    </p:spTree>
    <p:extLst>
      <p:ext uri="{BB962C8B-B14F-4D97-AF65-F5344CB8AC3E}">
        <p14:creationId xmlns:p14="http://schemas.microsoft.com/office/powerpoint/2010/main" val="11526566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B20279-74D9-2C46-88E3-8CA308F59EA4}" type="datetime1">
              <a:rPr lang="en-IN" smtClean="0"/>
              <a:t>04/05/16</a:t>
            </a:fld>
            <a:endParaRPr lang="en-US"/>
          </a:p>
        </p:txBody>
      </p:sp>
      <p:sp>
        <p:nvSpPr>
          <p:cNvPr id="5" name="Footer Placeholder 4"/>
          <p:cNvSpPr>
            <a:spLocks noGrp="1"/>
          </p:cNvSpPr>
          <p:nvPr>
            <p:ph type="ftr" sz="quarter" idx="11"/>
          </p:nvPr>
        </p:nvSpPr>
        <p:spPr/>
        <p:txBody>
          <a:bodyPr/>
          <a:lstStyle/>
          <a:p>
            <a:r>
              <a:rPr lang="en-US" dirty="0"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a:t>
            </a:fld>
            <a:endParaRPr lang="en-US"/>
          </a:p>
        </p:txBody>
      </p:sp>
    </p:spTree>
    <p:extLst>
      <p:ext uri="{BB962C8B-B14F-4D97-AF65-F5344CB8AC3E}">
        <p14:creationId xmlns:p14="http://schemas.microsoft.com/office/powerpoint/2010/main" val="249899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D7AA8B-8880-924D-9093-0C8E97D254A9}" type="datetime1">
              <a:rPr lang="en-IN" smtClean="0"/>
              <a:t>04/05/16</a:t>
            </a:fld>
            <a:endParaRPr lang="en-US"/>
          </a:p>
        </p:txBody>
      </p:sp>
      <p:sp>
        <p:nvSpPr>
          <p:cNvPr id="6" name="Footer Placeholder 5"/>
          <p:cNvSpPr>
            <a:spLocks noGrp="1"/>
          </p:cNvSpPr>
          <p:nvPr>
            <p:ph type="ftr" sz="quarter" idx="11"/>
          </p:nvPr>
        </p:nvSpPr>
        <p:spPr/>
        <p:txBody>
          <a:bodyPr/>
          <a:lstStyle/>
          <a:p>
            <a:r>
              <a:rPr lang="en-US" dirty="0" smtClean="0"/>
              <a:t>EE451: Alankar Kotwal</a:t>
            </a:r>
            <a:endParaRPr lang="en-US" dirty="0"/>
          </a:p>
        </p:txBody>
      </p:sp>
      <p:sp>
        <p:nvSpPr>
          <p:cNvPr id="7" name="Slide Number Placeholder 6"/>
          <p:cNvSpPr>
            <a:spLocks noGrp="1"/>
          </p:cNvSpPr>
          <p:nvPr>
            <p:ph type="sldNum" sz="quarter" idx="12"/>
          </p:nvPr>
        </p:nvSpPr>
        <p:spPr/>
        <p:txBody>
          <a:bodyPr/>
          <a:lstStyle/>
          <a:p>
            <a:fld id="{1934EEBC-1308-6649-AFB4-15E3E45340D6}" type="slidenum">
              <a:rPr lang="en-US" smtClean="0"/>
              <a:t>‹#›</a:t>
            </a:fld>
            <a:endParaRPr lang="en-US"/>
          </a:p>
        </p:txBody>
      </p:sp>
    </p:spTree>
    <p:extLst>
      <p:ext uri="{BB962C8B-B14F-4D97-AF65-F5344CB8AC3E}">
        <p14:creationId xmlns:p14="http://schemas.microsoft.com/office/powerpoint/2010/main" val="173845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43D978-F5AB-7649-91B6-0F5F065794E4}" type="datetime1">
              <a:rPr lang="en-IN" smtClean="0"/>
              <a:t>04/05/16</a:t>
            </a:fld>
            <a:endParaRPr lang="en-US"/>
          </a:p>
        </p:txBody>
      </p:sp>
      <p:sp>
        <p:nvSpPr>
          <p:cNvPr id="8" name="Footer Placeholder 7"/>
          <p:cNvSpPr>
            <a:spLocks noGrp="1"/>
          </p:cNvSpPr>
          <p:nvPr>
            <p:ph type="ftr" sz="quarter" idx="11"/>
          </p:nvPr>
        </p:nvSpPr>
        <p:spPr/>
        <p:txBody>
          <a:bodyPr/>
          <a:lstStyle/>
          <a:p>
            <a:r>
              <a:rPr lang="en-US" dirty="0" smtClean="0"/>
              <a:t>EE451: Alankar Kotwal</a:t>
            </a:r>
            <a:endParaRPr lang="en-US" dirty="0"/>
          </a:p>
        </p:txBody>
      </p:sp>
      <p:sp>
        <p:nvSpPr>
          <p:cNvPr id="9" name="Slide Number Placeholder 8"/>
          <p:cNvSpPr>
            <a:spLocks noGrp="1"/>
          </p:cNvSpPr>
          <p:nvPr>
            <p:ph type="sldNum" sz="quarter" idx="12"/>
          </p:nvPr>
        </p:nvSpPr>
        <p:spPr/>
        <p:txBody>
          <a:bodyPr/>
          <a:lstStyle/>
          <a:p>
            <a:fld id="{1934EEBC-1308-6649-AFB4-15E3E45340D6}" type="slidenum">
              <a:rPr lang="en-US" smtClean="0"/>
              <a:t>‹#›</a:t>
            </a:fld>
            <a:endParaRPr lang="en-US"/>
          </a:p>
        </p:txBody>
      </p:sp>
    </p:spTree>
    <p:extLst>
      <p:ext uri="{BB962C8B-B14F-4D97-AF65-F5344CB8AC3E}">
        <p14:creationId xmlns:p14="http://schemas.microsoft.com/office/powerpoint/2010/main" val="162727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41504"/>
            <a:ext cx="10515600" cy="1325563"/>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766AE7-B8CA-ED47-A25F-A8BD7CE62955}" type="datetime1">
              <a:rPr lang="en-IN" smtClean="0"/>
              <a:t>04/05/16</a:t>
            </a:fld>
            <a:endParaRPr lang="en-US"/>
          </a:p>
        </p:txBody>
      </p:sp>
      <p:sp>
        <p:nvSpPr>
          <p:cNvPr id="4" name="Footer Placeholder 3"/>
          <p:cNvSpPr>
            <a:spLocks noGrp="1"/>
          </p:cNvSpPr>
          <p:nvPr>
            <p:ph type="ftr" sz="quarter" idx="11"/>
          </p:nvPr>
        </p:nvSpPr>
        <p:spPr/>
        <p:txBody>
          <a:bodyPr/>
          <a:lstStyle/>
          <a:p>
            <a:r>
              <a:rPr lang="en-US" dirty="0" smtClean="0"/>
              <a:t>EE451: Alankar Kotwal</a:t>
            </a:r>
            <a:endParaRPr lang="en-US" dirty="0"/>
          </a:p>
        </p:txBody>
      </p:sp>
      <p:sp>
        <p:nvSpPr>
          <p:cNvPr id="5" name="Slide Number Placeholder 4"/>
          <p:cNvSpPr>
            <a:spLocks noGrp="1"/>
          </p:cNvSpPr>
          <p:nvPr>
            <p:ph type="sldNum" sz="quarter" idx="12"/>
          </p:nvPr>
        </p:nvSpPr>
        <p:spPr/>
        <p:txBody>
          <a:bodyPr/>
          <a:lstStyle/>
          <a:p>
            <a:fld id="{1934EEBC-1308-6649-AFB4-15E3E45340D6}" type="slidenum">
              <a:rPr lang="en-US" smtClean="0"/>
              <a:t>‹#›</a:t>
            </a:fld>
            <a:endParaRPr lang="en-US"/>
          </a:p>
        </p:txBody>
      </p:sp>
    </p:spTree>
    <p:extLst>
      <p:ext uri="{BB962C8B-B14F-4D97-AF65-F5344CB8AC3E}">
        <p14:creationId xmlns:p14="http://schemas.microsoft.com/office/powerpoint/2010/main" val="14174201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6833E-F49F-9B47-B9C0-E67CCA1C17F6}" type="datetime1">
              <a:rPr lang="en-IN" smtClean="0"/>
              <a:t>04/05/16</a:t>
            </a:fld>
            <a:endParaRPr lang="en-US"/>
          </a:p>
        </p:txBody>
      </p:sp>
      <p:sp>
        <p:nvSpPr>
          <p:cNvPr id="3" name="Footer Placeholder 2"/>
          <p:cNvSpPr>
            <a:spLocks noGrp="1"/>
          </p:cNvSpPr>
          <p:nvPr>
            <p:ph type="ftr" sz="quarter" idx="11"/>
          </p:nvPr>
        </p:nvSpPr>
        <p:spPr/>
        <p:txBody>
          <a:bodyPr/>
          <a:lstStyle/>
          <a:p>
            <a:r>
              <a:rPr lang="en-US" dirty="0" smtClean="0"/>
              <a:t>EE451: Alankar Kotwal</a:t>
            </a:r>
            <a:endParaRPr lang="en-US" dirty="0"/>
          </a:p>
        </p:txBody>
      </p:sp>
      <p:sp>
        <p:nvSpPr>
          <p:cNvPr id="4" name="Slide Number Placeholder 3"/>
          <p:cNvSpPr>
            <a:spLocks noGrp="1"/>
          </p:cNvSpPr>
          <p:nvPr>
            <p:ph type="sldNum" sz="quarter" idx="12"/>
          </p:nvPr>
        </p:nvSpPr>
        <p:spPr/>
        <p:txBody>
          <a:bodyPr/>
          <a:lstStyle/>
          <a:p>
            <a:fld id="{1934EEBC-1308-6649-AFB4-15E3E45340D6}" type="slidenum">
              <a:rPr lang="en-US" smtClean="0"/>
              <a:t>‹#›</a:t>
            </a:fld>
            <a:endParaRPr lang="en-US"/>
          </a:p>
        </p:txBody>
      </p:sp>
    </p:spTree>
    <p:extLst>
      <p:ext uri="{BB962C8B-B14F-4D97-AF65-F5344CB8AC3E}">
        <p14:creationId xmlns:p14="http://schemas.microsoft.com/office/powerpoint/2010/main" val="5439951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FD808-23C3-EA4A-8645-87990D0EDA20}" type="datetime1">
              <a:rPr lang="en-IN" smtClean="0"/>
              <a:t>04/05/16</a:t>
            </a:fld>
            <a:endParaRPr lang="en-US"/>
          </a:p>
        </p:txBody>
      </p:sp>
      <p:sp>
        <p:nvSpPr>
          <p:cNvPr id="6" name="Footer Placeholder 5"/>
          <p:cNvSpPr>
            <a:spLocks noGrp="1"/>
          </p:cNvSpPr>
          <p:nvPr>
            <p:ph type="ftr" sz="quarter" idx="11"/>
          </p:nvPr>
        </p:nvSpPr>
        <p:spPr/>
        <p:txBody>
          <a:bodyPr/>
          <a:lstStyle/>
          <a:p>
            <a:r>
              <a:rPr lang="en-US" dirty="0" smtClean="0"/>
              <a:t>EE451: Alankar Kotwal</a:t>
            </a:r>
            <a:endParaRPr lang="en-US" dirty="0"/>
          </a:p>
        </p:txBody>
      </p:sp>
      <p:sp>
        <p:nvSpPr>
          <p:cNvPr id="7" name="Slide Number Placeholder 6"/>
          <p:cNvSpPr>
            <a:spLocks noGrp="1"/>
          </p:cNvSpPr>
          <p:nvPr>
            <p:ph type="sldNum" sz="quarter" idx="12"/>
          </p:nvPr>
        </p:nvSpPr>
        <p:spPr/>
        <p:txBody>
          <a:bodyPr/>
          <a:lstStyle/>
          <a:p>
            <a:fld id="{1934EEBC-1308-6649-AFB4-15E3E45340D6}" type="slidenum">
              <a:rPr lang="en-US" smtClean="0"/>
              <a:t>‹#›</a:t>
            </a:fld>
            <a:endParaRPr lang="en-US"/>
          </a:p>
        </p:txBody>
      </p:sp>
    </p:spTree>
    <p:extLst>
      <p:ext uri="{BB962C8B-B14F-4D97-AF65-F5344CB8AC3E}">
        <p14:creationId xmlns:p14="http://schemas.microsoft.com/office/powerpoint/2010/main" val="10881805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D9031-0E91-2D40-BA61-4492BE76B503}" type="datetime1">
              <a:rPr lang="en-IN" smtClean="0"/>
              <a:t>04/05/16</a:t>
            </a:fld>
            <a:endParaRPr lang="en-US"/>
          </a:p>
        </p:txBody>
      </p:sp>
      <p:sp>
        <p:nvSpPr>
          <p:cNvPr id="6" name="Footer Placeholder 5"/>
          <p:cNvSpPr>
            <a:spLocks noGrp="1"/>
          </p:cNvSpPr>
          <p:nvPr>
            <p:ph type="ftr" sz="quarter" idx="11"/>
          </p:nvPr>
        </p:nvSpPr>
        <p:spPr/>
        <p:txBody>
          <a:bodyPr/>
          <a:lstStyle/>
          <a:p>
            <a:r>
              <a:rPr lang="en-US" dirty="0" smtClean="0"/>
              <a:t>EE451: Alankar Kotwal</a:t>
            </a:r>
            <a:endParaRPr lang="en-US" dirty="0"/>
          </a:p>
        </p:txBody>
      </p:sp>
      <p:sp>
        <p:nvSpPr>
          <p:cNvPr id="7" name="Slide Number Placeholder 6"/>
          <p:cNvSpPr>
            <a:spLocks noGrp="1"/>
          </p:cNvSpPr>
          <p:nvPr>
            <p:ph type="sldNum" sz="quarter" idx="12"/>
          </p:nvPr>
        </p:nvSpPr>
        <p:spPr/>
        <p:txBody>
          <a:bodyPr/>
          <a:lstStyle/>
          <a:p>
            <a:fld id="{1934EEBC-1308-6649-AFB4-15E3E45340D6}" type="slidenum">
              <a:rPr lang="en-US" smtClean="0"/>
              <a:t>‹#›</a:t>
            </a:fld>
            <a:endParaRPr lang="en-US"/>
          </a:p>
        </p:txBody>
      </p:sp>
    </p:spTree>
    <p:extLst>
      <p:ext uri="{BB962C8B-B14F-4D97-AF65-F5344CB8AC3E}">
        <p14:creationId xmlns:p14="http://schemas.microsoft.com/office/powerpoint/2010/main" val="10805391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6790"/>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208773"/>
            <a:ext cx="10515600" cy="496819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416BD-C513-AC4B-8CDD-BFBF2C9BA421}" type="datetime1">
              <a:rPr lang="en-IN" smtClean="0"/>
              <a:t>04/05/16</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EE451: Alankar Kotwal</a:t>
            </a: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4EEBC-1308-6649-AFB4-15E3E45340D6}" type="slidenum">
              <a:rPr lang="en-US" smtClean="0"/>
              <a:t>‹#›</a:t>
            </a:fld>
            <a:endParaRPr lang="en-US"/>
          </a:p>
        </p:txBody>
      </p:sp>
    </p:spTree>
    <p:extLst>
      <p:ext uri="{BB962C8B-B14F-4D97-AF65-F5344CB8AC3E}">
        <p14:creationId xmlns:p14="http://schemas.microsoft.com/office/powerpoint/2010/main" val="6298599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9.png"/><Relationship Id="rId5" Type="http://schemas.openxmlformats.org/officeDocument/2006/relationships/image" Target="../media/image37.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image" Target="../media/image59.png"/><Relationship Id="rId8"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4" Type="http://schemas.openxmlformats.org/officeDocument/2006/relationships/image" Target="../media/image62.png"/><Relationship Id="rId5" Type="http://schemas.openxmlformats.org/officeDocument/2006/relationships/image" Target="../media/image63.png"/><Relationship Id="rId6" Type="http://schemas.openxmlformats.org/officeDocument/2006/relationships/image" Target="../media/image64.png"/><Relationship Id="rId7" Type="http://schemas.openxmlformats.org/officeDocument/2006/relationships/image" Target="../media/image65.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4" Type="http://schemas.openxmlformats.org/officeDocument/2006/relationships/image" Target="../media/image66.png"/><Relationship Id="rId5" Type="http://schemas.openxmlformats.org/officeDocument/2006/relationships/image" Target="../media/image67.png"/><Relationship Id="rId6" Type="http://schemas.openxmlformats.org/officeDocument/2006/relationships/image" Target="../media/image68.png"/><Relationship Id="rId7" Type="http://schemas.openxmlformats.org/officeDocument/2006/relationships/image" Target="../media/image6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72.gif"/><Relationship Id="rId4" Type="http://schemas.openxmlformats.org/officeDocument/2006/relationships/image" Target="../media/image73.jp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hyperlink" Target="https://math.dartmouth.edu/archive/m22s99/public_html/inclass/may21/index.html"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4"/>
                </a:solidFill>
              </a:rPr>
              <a:t>Coded Source Separation for Video Compressed Sensing</a:t>
            </a:r>
            <a:endParaRPr lang="en-US" dirty="0">
              <a:solidFill>
                <a:schemeClr val="accent4"/>
              </a:solidFill>
            </a:endParaRPr>
          </a:p>
        </p:txBody>
      </p:sp>
      <p:sp>
        <p:nvSpPr>
          <p:cNvPr id="3" name="Subtitle 2"/>
          <p:cNvSpPr>
            <a:spLocks noGrp="1"/>
          </p:cNvSpPr>
          <p:nvPr>
            <p:ph type="subTitle" idx="1"/>
          </p:nvPr>
        </p:nvSpPr>
        <p:spPr/>
        <p:txBody>
          <a:bodyPr/>
          <a:lstStyle/>
          <a:p>
            <a:r>
              <a:rPr lang="en-US" dirty="0" smtClean="0"/>
              <a:t>Alankar Kotwal | 12D070010</a:t>
            </a:r>
          </a:p>
          <a:p>
            <a:r>
              <a:rPr lang="en-US" dirty="0" smtClean="0"/>
              <a:t>Department of Electrical Engineering</a:t>
            </a:r>
          </a:p>
          <a:p>
            <a:r>
              <a:rPr lang="en-US" dirty="0" smtClean="0"/>
              <a:t>IIT Bombay</a:t>
            </a:r>
          </a:p>
        </p:txBody>
      </p:sp>
      <p:sp>
        <p:nvSpPr>
          <p:cNvPr id="4" name="Date Placeholder 3"/>
          <p:cNvSpPr>
            <a:spLocks noGrp="1"/>
          </p:cNvSpPr>
          <p:nvPr>
            <p:ph type="dt" sz="half" idx="10"/>
          </p:nvPr>
        </p:nvSpPr>
        <p:spPr/>
        <p:txBody>
          <a:bodyPr/>
          <a:lstStyle/>
          <a:p>
            <a:fld id="{200F40E1-FA0F-944E-975D-AA62AEB7EDC0}" type="datetime1">
              <a:rPr lang="en-IN" smtClean="0"/>
              <a:t>04/05/16</a:t>
            </a:fld>
            <a:endParaRPr lang="en-US"/>
          </a:p>
        </p:txBody>
      </p:sp>
      <p:sp>
        <p:nvSpPr>
          <p:cNvPr id="5" name="Footer Placeholder 4"/>
          <p:cNvSpPr>
            <a:spLocks noGrp="1"/>
          </p:cNvSpPr>
          <p:nvPr>
            <p:ph type="ftr" sz="quarter" idx="11"/>
          </p:nvPr>
        </p:nvSpPr>
        <p:spPr/>
        <p:txBody>
          <a:bodyPr/>
          <a:lstStyle/>
          <a:p>
            <a:r>
              <a:rPr lang="en-US" dirty="0"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1</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49" y="39033"/>
            <a:ext cx="1703075" cy="1632113"/>
          </a:xfrm>
          <a:prstGeom prst="rect">
            <a:avLst/>
          </a:prstGeom>
          <a:ln w="12700">
            <a:solidFill>
              <a:srgbClr val="FFFFFF"/>
            </a:solidFill>
          </a:ln>
        </p:spPr>
      </p:pic>
    </p:spTree>
    <p:extLst>
      <p:ext uri="{BB962C8B-B14F-4D97-AF65-F5344CB8AC3E}">
        <p14:creationId xmlns:p14="http://schemas.microsoft.com/office/powerpoint/2010/main" val="123649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Video Compressed Sensing </a:t>
            </a:r>
            <a:r>
              <a:rPr lang="en-US" dirty="0" smtClean="0">
                <a:solidFill>
                  <a:schemeClr val="accent4"/>
                </a:solidFill>
              </a:rPr>
              <a:t>Results</a:t>
            </a:r>
            <a:endParaRPr lang="en-US" dirty="0">
              <a:solidFill>
                <a:schemeClr val="accent4"/>
              </a:solidFill>
            </a:endParaRPr>
          </a:p>
        </p:txBody>
      </p:sp>
      <p:sp>
        <p:nvSpPr>
          <p:cNvPr id="4" name="Date Placeholder 3"/>
          <p:cNvSpPr>
            <a:spLocks noGrp="1"/>
          </p:cNvSpPr>
          <p:nvPr>
            <p:ph type="dt" sz="half" idx="10"/>
          </p:nvPr>
        </p:nvSpPr>
        <p:spPr/>
        <p:txBody>
          <a:bodyPr/>
          <a:lstStyle/>
          <a:p>
            <a:fld id="{200F40E1-FA0F-944E-975D-AA62AEB7EDC0}" type="datetime1">
              <a:rPr lang="en-IN" smtClean="0"/>
              <a:t>04/05/16</a:t>
            </a:fld>
            <a:endParaRPr lang="en-US"/>
          </a:p>
        </p:txBody>
      </p:sp>
      <p:sp>
        <p:nvSpPr>
          <p:cNvPr id="5" name="Footer Placeholder 4"/>
          <p:cNvSpPr>
            <a:spLocks noGrp="1"/>
          </p:cNvSpPr>
          <p:nvPr>
            <p:ph type="ftr" sz="quarter" idx="11"/>
          </p:nvPr>
        </p:nvSpPr>
        <p:spPr/>
        <p:txBody>
          <a:bodyPr/>
          <a:lstStyle/>
          <a:p>
            <a:r>
              <a:rPr lang="en-US" dirty="0"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10</a:t>
            </a:fld>
            <a:endParaRPr lang="en-US"/>
          </a:p>
        </p:txBody>
      </p:sp>
    </p:spTree>
    <p:extLst>
      <p:ext uri="{BB962C8B-B14F-4D97-AF65-F5344CB8AC3E}">
        <p14:creationId xmlns:p14="http://schemas.microsoft.com/office/powerpoint/2010/main" val="1144489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0526679" cy="1325563"/>
          </a:xfrm>
        </p:spPr>
        <p:txBody>
          <a:bodyPr/>
          <a:lstStyle/>
          <a:p>
            <a:r>
              <a:rPr lang="en-US" dirty="0" smtClean="0"/>
              <a:t>Coded Source Separation: Results, Simulated</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11</a:t>
            </a:fld>
            <a:endParaRPr lang="en-US"/>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082" y="3780302"/>
            <a:ext cx="2425737" cy="242573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6081" y="1201729"/>
            <a:ext cx="2425737" cy="2425737"/>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4863" y="3797830"/>
            <a:ext cx="2425737" cy="242573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4863" y="1201729"/>
            <a:ext cx="2425737" cy="2425737"/>
          </a:xfrm>
          <a:prstGeom prst="rect">
            <a:avLst/>
          </a:prstGeom>
        </p:spPr>
      </p:pic>
      <p:sp>
        <p:nvSpPr>
          <p:cNvPr id="18" name="TextBox 17"/>
          <p:cNvSpPr txBox="1"/>
          <p:nvPr/>
        </p:nvSpPr>
        <p:spPr>
          <a:xfrm>
            <a:off x="2173127" y="2152987"/>
            <a:ext cx="1259909" cy="523220"/>
          </a:xfrm>
          <a:prstGeom prst="rect">
            <a:avLst/>
          </a:prstGeom>
          <a:noFill/>
        </p:spPr>
        <p:txBody>
          <a:bodyPr wrap="square" rtlCol="0">
            <a:spAutoFit/>
          </a:bodyPr>
          <a:lstStyle/>
          <a:p>
            <a:r>
              <a:rPr lang="en-US" sz="2800" smtClean="0">
                <a:solidFill>
                  <a:schemeClr val="accent4"/>
                </a:solidFill>
              </a:rPr>
              <a:t>Input 1</a:t>
            </a:r>
            <a:endParaRPr lang="en-US">
              <a:solidFill>
                <a:schemeClr val="accent4"/>
              </a:solidFill>
            </a:endParaRPr>
          </a:p>
        </p:txBody>
      </p:sp>
      <p:sp>
        <p:nvSpPr>
          <p:cNvPr id="19" name="TextBox 18"/>
          <p:cNvSpPr txBox="1"/>
          <p:nvPr/>
        </p:nvSpPr>
        <p:spPr>
          <a:xfrm>
            <a:off x="8773645" y="2152987"/>
            <a:ext cx="1577235" cy="523220"/>
          </a:xfrm>
          <a:prstGeom prst="rect">
            <a:avLst/>
          </a:prstGeom>
          <a:noFill/>
        </p:spPr>
        <p:txBody>
          <a:bodyPr wrap="square" rtlCol="0">
            <a:spAutoFit/>
          </a:bodyPr>
          <a:lstStyle/>
          <a:p>
            <a:r>
              <a:rPr lang="en-US" sz="2800" smtClean="0">
                <a:solidFill>
                  <a:schemeClr val="accent4"/>
                </a:solidFill>
              </a:rPr>
              <a:t>Output 1</a:t>
            </a:r>
            <a:endParaRPr lang="en-US" dirty="0">
              <a:solidFill>
                <a:schemeClr val="accent4"/>
              </a:solidFill>
            </a:endParaRPr>
          </a:p>
        </p:txBody>
      </p:sp>
      <p:sp>
        <p:nvSpPr>
          <p:cNvPr id="20" name="TextBox 19"/>
          <p:cNvSpPr txBox="1"/>
          <p:nvPr/>
        </p:nvSpPr>
        <p:spPr>
          <a:xfrm>
            <a:off x="2173126" y="4731560"/>
            <a:ext cx="1259909" cy="523220"/>
          </a:xfrm>
          <a:prstGeom prst="rect">
            <a:avLst/>
          </a:prstGeom>
          <a:noFill/>
        </p:spPr>
        <p:txBody>
          <a:bodyPr wrap="square" rtlCol="0">
            <a:spAutoFit/>
          </a:bodyPr>
          <a:lstStyle/>
          <a:p>
            <a:r>
              <a:rPr lang="en-US" sz="2800" dirty="0" smtClean="0">
                <a:solidFill>
                  <a:schemeClr val="accent4"/>
                </a:solidFill>
              </a:rPr>
              <a:t>Input 2</a:t>
            </a:r>
            <a:endParaRPr lang="en-US" dirty="0">
              <a:solidFill>
                <a:schemeClr val="accent4"/>
              </a:solidFill>
            </a:endParaRPr>
          </a:p>
        </p:txBody>
      </p:sp>
      <p:sp>
        <p:nvSpPr>
          <p:cNvPr id="21" name="TextBox 20"/>
          <p:cNvSpPr txBox="1"/>
          <p:nvPr/>
        </p:nvSpPr>
        <p:spPr>
          <a:xfrm>
            <a:off x="8773644" y="4730299"/>
            <a:ext cx="1577235" cy="523220"/>
          </a:xfrm>
          <a:prstGeom prst="rect">
            <a:avLst/>
          </a:prstGeom>
          <a:noFill/>
        </p:spPr>
        <p:txBody>
          <a:bodyPr wrap="square" rtlCol="0">
            <a:spAutoFit/>
          </a:bodyPr>
          <a:lstStyle/>
          <a:p>
            <a:r>
              <a:rPr lang="en-US" sz="2800" dirty="0" smtClean="0">
                <a:solidFill>
                  <a:schemeClr val="accent4"/>
                </a:solidFill>
              </a:rPr>
              <a:t>Output 2</a:t>
            </a:r>
            <a:endParaRPr lang="en-US" dirty="0">
              <a:solidFill>
                <a:schemeClr val="accent4"/>
              </a:solidFill>
            </a:endParaRPr>
          </a:p>
        </p:txBody>
      </p:sp>
    </p:spTree>
    <p:extLst>
      <p:ext uri="{BB962C8B-B14F-4D97-AF65-F5344CB8AC3E}">
        <p14:creationId xmlns:p14="http://schemas.microsoft.com/office/powerpoint/2010/main" val="527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0526679" cy="1325563"/>
          </a:xfrm>
        </p:spPr>
        <p:txBody>
          <a:bodyPr/>
          <a:lstStyle/>
          <a:p>
            <a:r>
              <a:rPr lang="en-US" dirty="0" smtClean="0"/>
              <a:t>Coded Source Separation: Results, Gaussians</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12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13" y="1271420"/>
            <a:ext cx="2910213" cy="21754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3735474"/>
            <a:ext cx="2902926" cy="216996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912" y="3730027"/>
            <a:ext cx="2910213" cy="217540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4114" y="1271420"/>
            <a:ext cx="2910212" cy="2175408"/>
          </a:xfrm>
          <a:prstGeom prst="rect">
            <a:avLst/>
          </a:prstGeom>
        </p:spPr>
      </p:pic>
      <p:sp>
        <p:nvSpPr>
          <p:cNvPr id="10" name="Rounded Rectangular Callout 9"/>
          <p:cNvSpPr/>
          <p:nvPr/>
        </p:nvSpPr>
        <p:spPr>
          <a:xfrm>
            <a:off x="6809601" y="1271420"/>
            <a:ext cx="5181921" cy="4340240"/>
          </a:xfrm>
          <a:prstGeom prst="wedgeRoundRectCallout">
            <a:avLst>
              <a:gd name="adj1" fmla="val -78847"/>
              <a:gd name="adj2" fmla="val 46627"/>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48909" t="65270" r="36560" b="6631"/>
          <a:stretch/>
        </p:blipFill>
        <p:spPr>
          <a:xfrm>
            <a:off x="7069899" y="1802959"/>
            <a:ext cx="2253515" cy="3257556"/>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49147" t="65320" r="36525" b="6970"/>
          <a:stretch/>
        </p:blipFill>
        <p:spPr>
          <a:xfrm>
            <a:off x="9435772" y="1799847"/>
            <a:ext cx="2255501" cy="3260668"/>
          </a:xfrm>
          <a:prstGeom prst="rect">
            <a:avLst/>
          </a:prstGeom>
        </p:spPr>
      </p:pic>
    </p:spTree>
    <p:extLst>
      <p:ext uri="{BB962C8B-B14F-4D97-AF65-F5344CB8AC3E}">
        <p14:creationId xmlns:p14="http://schemas.microsoft.com/office/powerpoint/2010/main" val="73763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1541287" cy="1325563"/>
          </a:xfrm>
        </p:spPr>
        <p:txBody>
          <a:bodyPr/>
          <a:lstStyle/>
          <a:p>
            <a:r>
              <a:rPr lang="en-US" dirty="0" smtClean="0"/>
              <a:t>Coded Source Separation: Results, Positive Sensing </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13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13" y="1271420"/>
            <a:ext cx="2910212" cy="21754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3735474"/>
            <a:ext cx="2902925" cy="216996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912" y="3730027"/>
            <a:ext cx="2910212" cy="217540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4114" y="1271420"/>
            <a:ext cx="2910212" cy="2175407"/>
          </a:xfrm>
          <a:prstGeom prst="rect">
            <a:avLst/>
          </a:prstGeom>
        </p:spPr>
      </p:pic>
      <p:sp>
        <p:nvSpPr>
          <p:cNvPr id="10" name="Rounded Rectangular Callout 9"/>
          <p:cNvSpPr/>
          <p:nvPr/>
        </p:nvSpPr>
        <p:spPr>
          <a:xfrm>
            <a:off x="6809601" y="1271420"/>
            <a:ext cx="5181921" cy="4340240"/>
          </a:xfrm>
          <a:prstGeom prst="wedgeRoundRectCallout">
            <a:avLst>
              <a:gd name="adj1" fmla="val -78847"/>
              <a:gd name="adj2" fmla="val 46627"/>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7">
            <a:extLst>
              <a:ext uri="{28A0092B-C50C-407E-A947-70E740481C1C}">
                <a14:useLocalDpi xmlns:a14="http://schemas.microsoft.com/office/drawing/2010/main" val="0"/>
              </a:ext>
            </a:extLst>
          </a:blip>
          <a:srcRect l="49147" t="65320" r="36525" b="6970"/>
          <a:stretch/>
        </p:blipFill>
        <p:spPr>
          <a:xfrm>
            <a:off x="9435772" y="1799847"/>
            <a:ext cx="2255501" cy="3260668"/>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48640" t="64161" r="36329" b="6505"/>
          <a:stretch/>
        </p:blipFill>
        <p:spPr>
          <a:xfrm>
            <a:off x="7063227" y="1799847"/>
            <a:ext cx="2255501" cy="3290187"/>
          </a:xfrm>
          <a:prstGeom prst="rect">
            <a:avLst/>
          </a:prstGeom>
        </p:spPr>
      </p:pic>
    </p:spTree>
    <p:extLst>
      <p:ext uri="{BB962C8B-B14F-4D97-AF65-F5344CB8AC3E}">
        <p14:creationId xmlns:p14="http://schemas.microsoft.com/office/powerpoint/2010/main" val="12848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1541287" cy="1325563"/>
          </a:xfrm>
        </p:spPr>
        <p:txBody>
          <a:bodyPr/>
          <a:lstStyle/>
          <a:p>
            <a:r>
              <a:rPr lang="en-US" dirty="0" smtClean="0"/>
              <a:t>Coded Source Separation: Results, Positive Sensing </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14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873" y="1384135"/>
            <a:ext cx="2910212" cy="21754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7360" y="3848189"/>
            <a:ext cx="2902925" cy="216996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7360" y="1387842"/>
            <a:ext cx="2910212" cy="217540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9272" y="3848189"/>
            <a:ext cx="2910211" cy="2175407"/>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5560" y="3848189"/>
            <a:ext cx="2902925" cy="216996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75560" y="1387842"/>
            <a:ext cx="2910212" cy="2175407"/>
          </a:xfrm>
          <a:prstGeom prst="rect">
            <a:avLst/>
          </a:prstGeom>
        </p:spPr>
      </p:pic>
      <p:sp>
        <p:nvSpPr>
          <p:cNvPr id="15" name="TextBox 14"/>
          <p:cNvSpPr txBox="1"/>
          <p:nvPr/>
        </p:nvSpPr>
        <p:spPr>
          <a:xfrm>
            <a:off x="475810" y="2210229"/>
            <a:ext cx="1114995" cy="523220"/>
          </a:xfrm>
          <a:prstGeom prst="rect">
            <a:avLst/>
          </a:prstGeom>
          <a:noFill/>
        </p:spPr>
        <p:txBody>
          <a:bodyPr wrap="square" rtlCol="0">
            <a:spAutoFit/>
          </a:bodyPr>
          <a:lstStyle/>
          <a:p>
            <a:r>
              <a:rPr lang="en-US" sz="2800" dirty="0" smtClean="0">
                <a:solidFill>
                  <a:schemeClr val="accent4"/>
                </a:solidFill>
              </a:rPr>
              <a:t>Inputs</a:t>
            </a:r>
            <a:endParaRPr lang="en-US" dirty="0">
              <a:solidFill>
                <a:schemeClr val="accent4"/>
              </a:solidFill>
            </a:endParaRPr>
          </a:p>
        </p:txBody>
      </p:sp>
      <p:sp>
        <p:nvSpPr>
          <p:cNvPr id="16" name="TextBox 15"/>
          <p:cNvSpPr txBox="1"/>
          <p:nvPr/>
        </p:nvSpPr>
        <p:spPr>
          <a:xfrm>
            <a:off x="316815" y="4671559"/>
            <a:ext cx="1432983" cy="523220"/>
          </a:xfrm>
          <a:prstGeom prst="rect">
            <a:avLst/>
          </a:prstGeom>
          <a:noFill/>
        </p:spPr>
        <p:txBody>
          <a:bodyPr wrap="square" rtlCol="0">
            <a:spAutoFit/>
          </a:bodyPr>
          <a:lstStyle/>
          <a:p>
            <a:r>
              <a:rPr lang="en-US" sz="2800" smtClean="0">
                <a:solidFill>
                  <a:schemeClr val="accent4"/>
                </a:solidFill>
              </a:rPr>
              <a:t>Outputs</a:t>
            </a:r>
            <a:endParaRPr lang="en-US" dirty="0">
              <a:solidFill>
                <a:schemeClr val="accent4"/>
              </a:solidFill>
            </a:endParaRPr>
          </a:p>
        </p:txBody>
      </p:sp>
    </p:spTree>
    <p:extLst>
      <p:ext uri="{BB962C8B-B14F-4D97-AF65-F5344CB8AC3E}">
        <p14:creationId xmlns:p14="http://schemas.microsoft.com/office/powerpoint/2010/main" val="37135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1541287" cy="1325563"/>
          </a:xfrm>
        </p:spPr>
        <p:txBody>
          <a:bodyPr/>
          <a:lstStyle/>
          <a:p>
            <a:r>
              <a:rPr lang="en-US" dirty="0" smtClean="0"/>
              <a:t>Coded Source Separation: Results, Sudden Change</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15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593" y="1069877"/>
            <a:ext cx="2590657" cy="259065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3701" y="3749225"/>
            <a:ext cx="2607127" cy="260712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8689" y="1069877"/>
            <a:ext cx="2590657" cy="2607127"/>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5593" y="3749225"/>
            <a:ext cx="2590657" cy="2590657"/>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1785" y="1069877"/>
            <a:ext cx="2590657" cy="2590657"/>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08279" y="3743577"/>
            <a:ext cx="2590657" cy="2590657"/>
          </a:xfrm>
          <a:prstGeom prst="rect">
            <a:avLst/>
          </a:prstGeom>
        </p:spPr>
      </p:pic>
      <p:sp>
        <p:nvSpPr>
          <p:cNvPr id="12" name="TextBox 11"/>
          <p:cNvSpPr txBox="1"/>
          <p:nvPr/>
        </p:nvSpPr>
        <p:spPr>
          <a:xfrm>
            <a:off x="90315" y="2111830"/>
            <a:ext cx="1259909" cy="523220"/>
          </a:xfrm>
          <a:prstGeom prst="rect">
            <a:avLst/>
          </a:prstGeom>
          <a:noFill/>
        </p:spPr>
        <p:txBody>
          <a:bodyPr wrap="square" rtlCol="0">
            <a:spAutoFit/>
          </a:bodyPr>
          <a:lstStyle/>
          <a:p>
            <a:r>
              <a:rPr lang="en-US" sz="2800" smtClean="0">
                <a:solidFill>
                  <a:schemeClr val="accent4"/>
                </a:solidFill>
              </a:rPr>
              <a:t>Input 1</a:t>
            </a:r>
            <a:endParaRPr lang="en-US">
              <a:solidFill>
                <a:schemeClr val="accent4"/>
              </a:solidFill>
            </a:endParaRPr>
          </a:p>
        </p:txBody>
      </p:sp>
      <p:sp>
        <p:nvSpPr>
          <p:cNvPr id="15" name="TextBox 14"/>
          <p:cNvSpPr txBox="1"/>
          <p:nvPr/>
        </p:nvSpPr>
        <p:spPr>
          <a:xfrm>
            <a:off x="90315" y="4791178"/>
            <a:ext cx="1259909" cy="523220"/>
          </a:xfrm>
          <a:prstGeom prst="rect">
            <a:avLst/>
          </a:prstGeom>
          <a:noFill/>
        </p:spPr>
        <p:txBody>
          <a:bodyPr wrap="square" rtlCol="0">
            <a:spAutoFit/>
          </a:bodyPr>
          <a:lstStyle/>
          <a:p>
            <a:r>
              <a:rPr lang="en-US" sz="2800" dirty="0" smtClean="0">
                <a:solidFill>
                  <a:schemeClr val="accent4"/>
                </a:solidFill>
              </a:rPr>
              <a:t>Input 2</a:t>
            </a:r>
            <a:endParaRPr lang="en-US" dirty="0">
              <a:solidFill>
                <a:schemeClr val="accent4"/>
              </a:solidFill>
            </a:endParaRPr>
          </a:p>
        </p:txBody>
      </p:sp>
      <p:sp>
        <p:nvSpPr>
          <p:cNvPr id="16" name="TextBox 15"/>
          <p:cNvSpPr txBox="1"/>
          <p:nvPr/>
        </p:nvSpPr>
        <p:spPr>
          <a:xfrm>
            <a:off x="9494881" y="1680942"/>
            <a:ext cx="2667753" cy="1384995"/>
          </a:xfrm>
          <a:prstGeom prst="rect">
            <a:avLst/>
          </a:prstGeom>
          <a:noFill/>
        </p:spPr>
        <p:txBody>
          <a:bodyPr wrap="square" rtlCol="0">
            <a:spAutoFit/>
          </a:bodyPr>
          <a:lstStyle/>
          <a:p>
            <a:r>
              <a:rPr lang="en-US" sz="2800" dirty="0" smtClean="0">
                <a:solidFill>
                  <a:schemeClr val="accent4"/>
                </a:solidFill>
              </a:rPr>
              <a:t>Middle: Our output 1, right: 3D </a:t>
            </a:r>
            <a:r>
              <a:rPr lang="en-US" sz="2800" smtClean="0">
                <a:solidFill>
                  <a:schemeClr val="accent4"/>
                </a:solidFill>
              </a:rPr>
              <a:t>DCT output 1</a:t>
            </a:r>
            <a:endParaRPr lang="en-US">
              <a:solidFill>
                <a:schemeClr val="accent4"/>
              </a:solidFill>
            </a:endParaRPr>
          </a:p>
        </p:txBody>
      </p:sp>
      <p:sp>
        <p:nvSpPr>
          <p:cNvPr id="18" name="TextBox 17"/>
          <p:cNvSpPr txBox="1"/>
          <p:nvPr/>
        </p:nvSpPr>
        <p:spPr>
          <a:xfrm>
            <a:off x="9494880" y="4360290"/>
            <a:ext cx="2667753" cy="1384995"/>
          </a:xfrm>
          <a:prstGeom prst="rect">
            <a:avLst/>
          </a:prstGeom>
          <a:noFill/>
        </p:spPr>
        <p:txBody>
          <a:bodyPr wrap="square" rtlCol="0">
            <a:spAutoFit/>
          </a:bodyPr>
          <a:lstStyle/>
          <a:p>
            <a:r>
              <a:rPr lang="en-US" sz="2800" dirty="0" smtClean="0">
                <a:solidFill>
                  <a:schemeClr val="accent4"/>
                </a:solidFill>
              </a:rPr>
              <a:t>Middle: Our output 2, right: 3D DCT output 2</a:t>
            </a:r>
            <a:endParaRPr lang="en-US" dirty="0">
              <a:solidFill>
                <a:schemeClr val="accent4"/>
              </a:solidFill>
            </a:endParaRPr>
          </a:p>
        </p:txBody>
      </p:sp>
    </p:spTree>
    <p:extLst>
      <p:ext uri="{BB962C8B-B14F-4D97-AF65-F5344CB8AC3E}">
        <p14:creationId xmlns:p14="http://schemas.microsoft.com/office/powerpoint/2010/main" val="19722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4"/>
                </a:solidFill>
              </a:rPr>
              <a:t>Sensing Matrix Optimization</a:t>
            </a:r>
            <a:endParaRPr lang="en-US" dirty="0">
              <a:solidFill>
                <a:schemeClr val="accent4"/>
              </a:solidFill>
            </a:endParaRPr>
          </a:p>
        </p:txBody>
      </p:sp>
      <p:sp>
        <p:nvSpPr>
          <p:cNvPr id="4" name="Date Placeholder 3"/>
          <p:cNvSpPr>
            <a:spLocks noGrp="1"/>
          </p:cNvSpPr>
          <p:nvPr>
            <p:ph type="dt" sz="half" idx="10"/>
          </p:nvPr>
        </p:nvSpPr>
        <p:spPr/>
        <p:txBody>
          <a:bodyPr/>
          <a:lstStyle/>
          <a:p>
            <a:fld id="{200F40E1-FA0F-944E-975D-AA62AEB7EDC0}" type="datetime1">
              <a:rPr lang="en-IN" smtClean="0"/>
              <a:t>04/05/16</a:t>
            </a:fld>
            <a:endParaRPr lang="en-US"/>
          </a:p>
        </p:txBody>
      </p:sp>
      <p:sp>
        <p:nvSpPr>
          <p:cNvPr id="5" name="Footer Placeholder 4"/>
          <p:cNvSpPr>
            <a:spLocks noGrp="1"/>
          </p:cNvSpPr>
          <p:nvPr>
            <p:ph type="ftr" sz="quarter" idx="11"/>
          </p:nvPr>
        </p:nvSpPr>
        <p:spPr/>
        <p:txBody>
          <a:bodyPr/>
          <a:lstStyle/>
          <a:p>
            <a:r>
              <a:rPr lang="en-US" dirty="0"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16</a:t>
            </a:fld>
            <a:endParaRPr lang="en-US"/>
          </a:p>
        </p:txBody>
      </p:sp>
    </p:spTree>
    <p:extLst>
      <p:ext uri="{BB962C8B-B14F-4D97-AF65-F5344CB8AC3E}">
        <p14:creationId xmlns:p14="http://schemas.microsoft.com/office/powerpoint/2010/main" val="2102753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0163423" cy="1325563"/>
          </a:xfrm>
        </p:spPr>
        <p:txBody>
          <a:bodyPr/>
          <a:lstStyle/>
          <a:p>
            <a:r>
              <a:rPr lang="en-US" dirty="0" smtClean="0"/>
              <a:t>Sensing Matrix Optimization</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17</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93" y="1779248"/>
            <a:ext cx="5174774" cy="1182805"/>
          </a:xfrm>
          <a:prstGeom prst="rect">
            <a:avLst/>
          </a:prstGeom>
        </p:spPr>
      </p:pic>
      <p:sp>
        <p:nvSpPr>
          <p:cNvPr id="8" name="TextBox 7"/>
          <p:cNvSpPr txBox="1"/>
          <p:nvPr/>
        </p:nvSpPr>
        <p:spPr>
          <a:xfrm>
            <a:off x="1810592" y="3013479"/>
            <a:ext cx="3040576" cy="369332"/>
          </a:xfrm>
          <a:prstGeom prst="rect">
            <a:avLst/>
          </a:prstGeom>
          <a:noFill/>
        </p:spPr>
        <p:txBody>
          <a:bodyPr wrap="none" rtlCol="0">
            <a:spAutoFit/>
          </a:bodyPr>
          <a:lstStyle/>
          <a:p>
            <a:r>
              <a:rPr lang="en-US" smtClean="0">
                <a:solidFill>
                  <a:schemeClr val="accent4"/>
                </a:solidFill>
              </a:rPr>
              <a:t>Exact reconstruction </a:t>
            </a:r>
            <a:r>
              <a:rPr lang="en-US" dirty="0" smtClean="0">
                <a:solidFill>
                  <a:schemeClr val="accent4"/>
                </a:solidFill>
              </a:rPr>
              <a:t>condition</a:t>
            </a:r>
            <a:endParaRPr lang="en-US" dirty="0">
              <a:solidFill>
                <a:schemeClr val="accent4"/>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036" y="3945574"/>
            <a:ext cx="5241687" cy="901518"/>
          </a:xfrm>
          <a:prstGeom prst="rect">
            <a:avLst/>
          </a:prstGeom>
        </p:spPr>
      </p:pic>
      <p:sp>
        <p:nvSpPr>
          <p:cNvPr id="10" name="TextBox 9"/>
          <p:cNvSpPr txBox="1"/>
          <p:nvPr/>
        </p:nvSpPr>
        <p:spPr>
          <a:xfrm>
            <a:off x="2253533" y="4847092"/>
            <a:ext cx="2154692" cy="369332"/>
          </a:xfrm>
          <a:prstGeom prst="rect">
            <a:avLst/>
          </a:prstGeom>
          <a:noFill/>
        </p:spPr>
        <p:txBody>
          <a:bodyPr wrap="none" rtlCol="0">
            <a:spAutoFit/>
          </a:bodyPr>
          <a:lstStyle/>
          <a:p>
            <a:r>
              <a:rPr lang="en-US" dirty="0" smtClean="0">
                <a:solidFill>
                  <a:schemeClr val="accent4"/>
                </a:solidFill>
              </a:rPr>
              <a:t>Coherence definition</a:t>
            </a:r>
            <a:endParaRPr lang="en-US" dirty="0">
              <a:solidFill>
                <a:schemeClr val="accent4"/>
              </a:solidFill>
            </a:endParaRPr>
          </a:p>
        </p:txBody>
      </p:sp>
      <p:sp>
        <p:nvSpPr>
          <p:cNvPr id="11" name="TextBox 10"/>
          <p:cNvSpPr txBox="1"/>
          <p:nvPr/>
        </p:nvSpPr>
        <p:spPr>
          <a:xfrm>
            <a:off x="6450904" y="3321247"/>
            <a:ext cx="5210828" cy="584775"/>
          </a:xfrm>
          <a:prstGeom prst="rect">
            <a:avLst/>
          </a:prstGeom>
          <a:noFill/>
        </p:spPr>
        <p:txBody>
          <a:bodyPr wrap="square" rtlCol="0">
            <a:spAutoFit/>
          </a:bodyPr>
          <a:lstStyle/>
          <a:p>
            <a:r>
              <a:rPr lang="en-US" sz="2400" dirty="0" smtClean="0">
                <a:solidFill>
                  <a:schemeClr val="accent4"/>
                </a:solidFill>
              </a:rPr>
              <a:t>⇒ </a:t>
            </a:r>
            <a:r>
              <a:rPr lang="en-US" sz="3200" dirty="0" smtClean="0">
                <a:solidFill>
                  <a:schemeClr val="accent4"/>
                </a:solidFill>
              </a:rPr>
              <a:t>DECREASE COHERENCE! </a:t>
            </a:r>
            <a:r>
              <a:rPr lang="en-US" sz="3200" dirty="0" smtClean="0">
                <a:solidFill>
                  <a:schemeClr val="accent4"/>
                </a:solidFill>
                <a:sym typeface="Wingdings"/>
              </a:rPr>
              <a:t></a:t>
            </a:r>
            <a:endParaRPr lang="en-US" sz="3200" dirty="0">
              <a:solidFill>
                <a:schemeClr val="accent4"/>
              </a:solidFill>
            </a:endParaRPr>
          </a:p>
        </p:txBody>
      </p:sp>
      <p:sp>
        <p:nvSpPr>
          <p:cNvPr id="12" name="Rectangle 11"/>
          <p:cNvSpPr/>
          <p:nvPr/>
        </p:nvSpPr>
        <p:spPr>
          <a:xfrm>
            <a:off x="1876816" y="5992676"/>
            <a:ext cx="9148176" cy="369332"/>
          </a:xfrm>
          <a:prstGeom prst="rect">
            <a:avLst/>
          </a:prstGeom>
        </p:spPr>
        <p:txBody>
          <a:bodyPr wrap="square">
            <a:spAutoFit/>
          </a:bodyPr>
          <a:lstStyle/>
          <a:p>
            <a:r>
              <a:rPr lang="en-US" dirty="0" err="1" smtClean="0"/>
              <a:t>Studer</a:t>
            </a:r>
            <a:r>
              <a:rPr lang="en-US" dirty="0" smtClean="0"/>
              <a:t>, C., </a:t>
            </a:r>
            <a:r>
              <a:rPr lang="en-US" dirty="0" err="1" smtClean="0"/>
              <a:t>Baranuik</a:t>
            </a:r>
            <a:r>
              <a:rPr lang="en-US" dirty="0" smtClean="0"/>
              <a:t>, R. G., “</a:t>
            </a:r>
            <a:r>
              <a:rPr lang="en-US" dirty="0" smtClean="0">
                <a:solidFill>
                  <a:schemeClr val="accent4"/>
                </a:solidFill>
              </a:rPr>
              <a:t>Stable Restoration and Separation of Approximately Sparse Signals</a:t>
            </a:r>
            <a:r>
              <a:rPr lang="en-US" dirty="0" smtClean="0"/>
              <a:t>”</a:t>
            </a:r>
            <a:endParaRPr lang="en-US" dirty="0"/>
          </a:p>
        </p:txBody>
      </p:sp>
    </p:spTree>
    <p:extLst>
      <p:ext uri="{BB962C8B-B14F-4D97-AF65-F5344CB8AC3E}">
        <p14:creationId xmlns:p14="http://schemas.microsoft.com/office/powerpoint/2010/main" val="100547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10" grpId="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0163423" cy="1325563"/>
          </a:xfrm>
        </p:spPr>
        <p:txBody>
          <a:bodyPr/>
          <a:lstStyle/>
          <a:p>
            <a:r>
              <a:rPr lang="en-US" dirty="0" smtClean="0"/>
              <a:t>Sensing Matrix Optimization: Approach 1</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18</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36" y="1239958"/>
            <a:ext cx="5241687" cy="901518"/>
          </a:xfrm>
          <a:prstGeom prst="rect">
            <a:avLst/>
          </a:prstGeom>
        </p:spPr>
      </p:pic>
      <p:sp>
        <p:nvSpPr>
          <p:cNvPr id="10" name="TextBox 9"/>
          <p:cNvSpPr txBox="1"/>
          <p:nvPr/>
        </p:nvSpPr>
        <p:spPr>
          <a:xfrm>
            <a:off x="2253533" y="2141476"/>
            <a:ext cx="2154692" cy="369332"/>
          </a:xfrm>
          <a:prstGeom prst="rect">
            <a:avLst/>
          </a:prstGeom>
          <a:noFill/>
        </p:spPr>
        <p:txBody>
          <a:bodyPr wrap="none" rtlCol="0">
            <a:spAutoFit/>
          </a:bodyPr>
          <a:lstStyle/>
          <a:p>
            <a:r>
              <a:rPr lang="en-US" dirty="0" smtClean="0">
                <a:solidFill>
                  <a:schemeClr val="accent4"/>
                </a:solidFill>
              </a:rPr>
              <a:t>Coherence definition</a:t>
            </a:r>
            <a:endParaRPr lang="en-US" dirty="0">
              <a:solidFill>
                <a:schemeClr val="accent4"/>
              </a:solidFill>
            </a:endParaRPr>
          </a:p>
        </p:txBody>
      </p:sp>
      <p:sp>
        <p:nvSpPr>
          <p:cNvPr id="12" name="Rectangle 11"/>
          <p:cNvSpPr/>
          <p:nvPr/>
        </p:nvSpPr>
        <p:spPr>
          <a:xfrm>
            <a:off x="3281297" y="5987020"/>
            <a:ext cx="5629406" cy="369332"/>
          </a:xfrm>
          <a:prstGeom prst="rect">
            <a:avLst/>
          </a:prstGeom>
        </p:spPr>
        <p:txBody>
          <a:bodyPr wrap="square">
            <a:spAutoFit/>
          </a:bodyPr>
          <a:lstStyle/>
          <a:p>
            <a:r>
              <a:rPr lang="en-US" dirty="0" err="1" smtClean="0"/>
              <a:t>Elad</a:t>
            </a:r>
            <a:r>
              <a:rPr lang="en-US" dirty="0" smtClean="0"/>
              <a:t>, M., “</a:t>
            </a:r>
            <a:r>
              <a:rPr lang="en-US" dirty="0" smtClean="0">
                <a:solidFill>
                  <a:schemeClr val="accent4"/>
                </a:solidFill>
              </a:rPr>
              <a:t>Optimized Projections for Compressed Sensing</a:t>
            </a:r>
            <a:r>
              <a:rPr lang="en-US" dirty="0" smtClean="0"/>
              <a:t>”</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6464" y="1270438"/>
            <a:ext cx="2504335" cy="502206"/>
          </a:xfrm>
          <a:prstGeom prst="rect">
            <a:avLst/>
          </a:prstGeom>
        </p:spPr>
      </p:pic>
      <p:sp>
        <p:nvSpPr>
          <p:cNvPr id="15" name="TextBox 14"/>
          <p:cNvSpPr txBox="1"/>
          <p:nvPr/>
        </p:nvSpPr>
        <p:spPr>
          <a:xfrm>
            <a:off x="6570527" y="1310979"/>
            <a:ext cx="526093" cy="461665"/>
          </a:xfrm>
          <a:prstGeom prst="rect">
            <a:avLst/>
          </a:prstGeom>
          <a:noFill/>
        </p:spPr>
        <p:txBody>
          <a:bodyPr wrap="square" rtlCol="0">
            <a:spAutoFit/>
          </a:bodyPr>
          <a:lstStyle/>
          <a:p>
            <a:r>
              <a:rPr lang="en-US" sz="2400" dirty="0" smtClean="0">
                <a:solidFill>
                  <a:schemeClr val="accent4"/>
                </a:solidFill>
              </a:rPr>
              <a:t>⇒</a:t>
            </a:r>
            <a:endParaRPr lang="en-US" sz="3200" dirty="0">
              <a:solidFill>
                <a:schemeClr val="accent4"/>
              </a:solidFill>
            </a:endParaRPr>
          </a:p>
        </p:txBody>
      </p:sp>
      <p:sp>
        <p:nvSpPr>
          <p:cNvPr id="16" name="TextBox 15"/>
          <p:cNvSpPr txBox="1"/>
          <p:nvPr/>
        </p:nvSpPr>
        <p:spPr>
          <a:xfrm>
            <a:off x="7324036" y="2141476"/>
            <a:ext cx="4289188" cy="369332"/>
          </a:xfrm>
          <a:prstGeom prst="rect">
            <a:avLst/>
          </a:prstGeom>
          <a:noFill/>
        </p:spPr>
        <p:txBody>
          <a:bodyPr wrap="none" rtlCol="0">
            <a:spAutoFit/>
          </a:bodyPr>
          <a:lstStyle/>
          <a:p>
            <a:r>
              <a:rPr lang="en-US" dirty="0" smtClean="0">
                <a:solidFill>
                  <a:schemeClr val="accent4"/>
                </a:solidFill>
              </a:rPr>
              <a:t>Gram matrix, assuming normalized columns</a:t>
            </a:r>
            <a:endParaRPr lang="en-US" dirty="0">
              <a:solidFill>
                <a:schemeClr val="accent4"/>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2257" y="3004900"/>
            <a:ext cx="3192745" cy="2394559"/>
          </a:xfrm>
          <a:prstGeom prst="rect">
            <a:avLst/>
          </a:prstGeom>
        </p:spPr>
      </p:pic>
      <p:sp>
        <p:nvSpPr>
          <p:cNvPr id="19" name="TextBox 18"/>
          <p:cNvSpPr txBox="1"/>
          <p:nvPr/>
        </p:nvSpPr>
        <p:spPr>
          <a:xfrm rot="5400000">
            <a:off x="9205582" y="2517888"/>
            <a:ext cx="526093" cy="461665"/>
          </a:xfrm>
          <a:prstGeom prst="rect">
            <a:avLst/>
          </a:prstGeom>
          <a:noFill/>
        </p:spPr>
        <p:txBody>
          <a:bodyPr wrap="square" rtlCol="0">
            <a:spAutoFit/>
          </a:bodyPr>
          <a:lstStyle/>
          <a:p>
            <a:r>
              <a:rPr lang="en-US" sz="2400" dirty="0" smtClean="0">
                <a:solidFill>
                  <a:schemeClr val="accent4"/>
                </a:solidFill>
              </a:rPr>
              <a:t>⇒</a:t>
            </a:r>
            <a:endParaRPr lang="en-US" sz="3200" dirty="0">
              <a:solidFill>
                <a:schemeClr val="accent4"/>
              </a:solidFill>
            </a:endParaRPr>
          </a:p>
        </p:txBody>
      </p:sp>
      <p:sp>
        <p:nvSpPr>
          <p:cNvPr id="20" name="TextBox 19"/>
          <p:cNvSpPr txBox="1"/>
          <p:nvPr/>
        </p:nvSpPr>
        <p:spPr>
          <a:xfrm>
            <a:off x="8555551" y="5399459"/>
            <a:ext cx="1928733" cy="369332"/>
          </a:xfrm>
          <a:prstGeom prst="rect">
            <a:avLst/>
          </a:prstGeom>
          <a:noFill/>
        </p:spPr>
        <p:txBody>
          <a:bodyPr wrap="none" rtlCol="0">
            <a:spAutoFit/>
          </a:bodyPr>
          <a:lstStyle/>
          <a:p>
            <a:r>
              <a:rPr lang="en-US" dirty="0" smtClean="0">
                <a:solidFill>
                  <a:schemeClr val="accent4"/>
                </a:solidFill>
              </a:rPr>
              <a:t>Shrinking Function</a:t>
            </a:r>
            <a:endParaRPr lang="en-US" dirty="0">
              <a:solidFill>
                <a:schemeClr val="accent4"/>
              </a:solidFill>
            </a:endParaRPr>
          </a:p>
        </p:txBody>
      </p:sp>
      <p:sp>
        <p:nvSpPr>
          <p:cNvPr id="21" name="TextBox 20"/>
          <p:cNvSpPr txBox="1"/>
          <p:nvPr/>
        </p:nvSpPr>
        <p:spPr>
          <a:xfrm rot="10800000">
            <a:off x="6570527" y="3971346"/>
            <a:ext cx="526093" cy="461665"/>
          </a:xfrm>
          <a:prstGeom prst="rect">
            <a:avLst/>
          </a:prstGeom>
          <a:noFill/>
        </p:spPr>
        <p:txBody>
          <a:bodyPr wrap="square" rtlCol="0">
            <a:spAutoFit/>
          </a:bodyPr>
          <a:lstStyle/>
          <a:p>
            <a:r>
              <a:rPr lang="en-US" sz="2400" dirty="0" smtClean="0">
                <a:solidFill>
                  <a:schemeClr val="accent4"/>
                </a:solidFill>
              </a:rPr>
              <a:t>⇒</a:t>
            </a:r>
            <a:endParaRPr lang="en-US" sz="3200" dirty="0">
              <a:solidFill>
                <a:schemeClr val="accent4"/>
              </a:solidFil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3340" y="3563111"/>
            <a:ext cx="2495077" cy="527035"/>
          </a:xfrm>
          <a:prstGeom prst="rect">
            <a:avLst/>
          </a:prstGeom>
        </p:spPr>
      </p:pic>
      <p:sp>
        <p:nvSpPr>
          <p:cNvPr id="23" name="TextBox 22"/>
          <p:cNvSpPr txBox="1"/>
          <p:nvPr/>
        </p:nvSpPr>
        <p:spPr>
          <a:xfrm rot="16200000">
            <a:off x="3067831" y="2546952"/>
            <a:ext cx="526093" cy="461665"/>
          </a:xfrm>
          <a:prstGeom prst="rect">
            <a:avLst/>
          </a:prstGeom>
          <a:noFill/>
        </p:spPr>
        <p:txBody>
          <a:bodyPr wrap="square" rtlCol="0">
            <a:spAutoFit/>
          </a:bodyPr>
          <a:lstStyle/>
          <a:p>
            <a:r>
              <a:rPr lang="en-US" sz="2400" dirty="0" smtClean="0">
                <a:solidFill>
                  <a:schemeClr val="accent4"/>
                </a:solidFill>
              </a:rPr>
              <a:t>⇒</a:t>
            </a:r>
            <a:endParaRPr lang="en-US" sz="3200" dirty="0">
              <a:solidFill>
                <a:schemeClr val="accent4"/>
              </a:solidFill>
            </a:endParaRPr>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28434" y="4249963"/>
            <a:ext cx="1804885" cy="532037"/>
          </a:xfrm>
          <a:prstGeom prst="rect">
            <a:avLst/>
          </a:prstGeom>
        </p:spPr>
      </p:pic>
      <p:sp>
        <p:nvSpPr>
          <p:cNvPr id="25" name="TextBox 24"/>
          <p:cNvSpPr txBox="1"/>
          <p:nvPr/>
        </p:nvSpPr>
        <p:spPr>
          <a:xfrm>
            <a:off x="1324686" y="4853917"/>
            <a:ext cx="4012380" cy="369332"/>
          </a:xfrm>
          <a:prstGeom prst="rect">
            <a:avLst/>
          </a:prstGeom>
          <a:noFill/>
        </p:spPr>
        <p:txBody>
          <a:bodyPr wrap="none" rtlCol="0">
            <a:spAutoFit/>
          </a:bodyPr>
          <a:lstStyle/>
          <a:p>
            <a:r>
              <a:rPr lang="en-US" dirty="0" smtClean="0">
                <a:solidFill>
                  <a:schemeClr val="accent4"/>
                </a:solidFill>
              </a:rPr>
              <a:t>Building the new D matrix </a:t>
            </a:r>
            <a:r>
              <a:rPr lang="en-US" smtClean="0">
                <a:solidFill>
                  <a:schemeClr val="accent4"/>
                </a:solidFill>
              </a:rPr>
              <a:t>from shrunk G</a:t>
            </a:r>
            <a:endParaRPr lang="en-US" dirty="0">
              <a:solidFill>
                <a:schemeClr val="accent4"/>
              </a:solidFill>
            </a:endParaRPr>
          </a:p>
        </p:txBody>
      </p:sp>
    </p:spTree>
    <p:extLst>
      <p:ext uri="{BB962C8B-B14F-4D97-AF65-F5344CB8AC3E}">
        <p14:creationId xmlns:p14="http://schemas.microsoft.com/office/powerpoint/2010/main" val="129015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P spid="19" grpId="0"/>
      <p:bldP spid="20" grpId="0"/>
      <p:bldP spid="21" grpId="0"/>
      <p:bldP spid="23"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0163423" cy="1325563"/>
          </a:xfrm>
        </p:spPr>
        <p:txBody>
          <a:bodyPr/>
          <a:lstStyle/>
          <a:p>
            <a:r>
              <a:rPr lang="en-US" dirty="0" smtClean="0"/>
              <a:t>Sensing Matrix Optimization: Approach 2</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19</a:t>
            </a:fld>
            <a:endParaRPr lang="en-US"/>
          </a:p>
        </p:txBody>
      </p:sp>
      <p:sp>
        <p:nvSpPr>
          <p:cNvPr id="12" name="Rectangle 11"/>
          <p:cNvSpPr/>
          <p:nvPr/>
        </p:nvSpPr>
        <p:spPr>
          <a:xfrm>
            <a:off x="2625246" y="5987020"/>
            <a:ext cx="6941507" cy="369332"/>
          </a:xfrm>
          <a:prstGeom prst="rect">
            <a:avLst/>
          </a:prstGeom>
        </p:spPr>
        <p:txBody>
          <a:bodyPr wrap="square">
            <a:spAutoFit/>
          </a:bodyPr>
          <a:lstStyle/>
          <a:p>
            <a:r>
              <a:rPr lang="en-US" dirty="0" smtClean="0"/>
              <a:t>Duarte-</a:t>
            </a:r>
            <a:r>
              <a:rPr lang="en-US" dirty="0" err="1" smtClean="0"/>
              <a:t>Carvajalino</a:t>
            </a:r>
            <a:r>
              <a:rPr lang="en-US" dirty="0" smtClean="0"/>
              <a:t> J. M., </a:t>
            </a:r>
            <a:r>
              <a:rPr lang="en-US" dirty="0" err="1" smtClean="0"/>
              <a:t>Sapiro</a:t>
            </a:r>
            <a:r>
              <a:rPr lang="en-US" dirty="0" smtClean="0"/>
              <a:t> G</a:t>
            </a:r>
            <a:r>
              <a:rPr lang="en-US" dirty="0"/>
              <a:t>., “</a:t>
            </a:r>
            <a:r>
              <a:rPr lang="en-US" dirty="0">
                <a:solidFill>
                  <a:schemeClr val="accent4"/>
                </a:solidFill>
              </a:rPr>
              <a:t>Learning to Sense Sparse </a:t>
            </a:r>
            <a:r>
              <a:rPr lang="en-US" dirty="0" smtClean="0">
                <a:solidFill>
                  <a:schemeClr val="accent4"/>
                </a:solidFill>
              </a:rPr>
              <a:t>Signals </a:t>
            </a:r>
            <a:r>
              <a:rPr lang="is-IS" dirty="0" smtClean="0">
                <a:solidFill>
                  <a:schemeClr val="accent4"/>
                </a:solidFill>
              </a:rPr>
              <a:t>…</a:t>
            </a:r>
            <a:r>
              <a:rPr lang="en-US" dirty="0" smtClean="0"/>
              <a: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675" y="1873816"/>
            <a:ext cx="4489450" cy="457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843" y="2573227"/>
            <a:ext cx="5511113" cy="4572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7539" y="1677834"/>
            <a:ext cx="3646637" cy="46483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2037" y="2312397"/>
            <a:ext cx="1897635" cy="37073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2153" y="2852860"/>
            <a:ext cx="3057404" cy="484789"/>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800" y="4149341"/>
            <a:ext cx="10058400" cy="1577281"/>
          </a:xfrm>
          <a:prstGeom prst="rect">
            <a:avLst/>
          </a:prstGeom>
        </p:spPr>
      </p:pic>
      <p:sp>
        <p:nvSpPr>
          <p:cNvPr id="14" name="TextBox 13"/>
          <p:cNvSpPr txBox="1"/>
          <p:nvPr/>
        </p:nvSpPr>
        <p:spPr>
          <a:xfrm>
            <a:off x="3091425" y="3175079"/>
            <a:ext cx="979948" cy="369332"/>
          </a:xfrm>
          <a:prstGeom prst="rect">
            <a:avLst/>
          </a:prstGeom>
          <a:noFill/>
        </p:spPr>
        <p:txBody>
          <a:bodyPr wrap="none" rtlCol="0">
            <a:spAutoFit/>
          </a:bodyPr>
          <a:lstStyle/>
          <a:p>
            <a:r>
              <a:rPr lang="en-US" dirty="0" smtClean="0">
                <a:solidFill>
                  <a:schemeClr val="accent4"/>
                </a:solidFill>
              </a:rPr>
              <a:t>The goal</a:t>
            </a:r>
            <a:endParaRPr lang="en-US" dirty="0">
              <a:solidFill>
                <a:schemeClr val="accent4"/>
              </a:solidFill>
            </a:endParaRPr>
          </a:p>
        </p:txBody>
      </p:sp>
      <p:sp>
        <p:nvSpPr>
          <p:cNvPr id="15" name="TextBox 14"/>
          <p:cNvSpPr txBox="1"/>
          <p:nvPr/>
        </p:nvSpPr>
        <p:spPr>
          <a:xfrm>
            <a:off x="8444234" y="3454216"/>
            <a:ext cx="2013243" cy="369332"/>
          </a:xfrm>
          <a:prstGeom prst="rect">
            <a:avLst/>
          </a:prstGeom>
          <a:noFill/>
        </p:spPr>
        <p:txBody>
          <a:bodyPr wrap="none" rtlCol="0">
            <a:spAutoFit/>
          </a:bodyPr>
          <a:lstStyle/>
          <a:p>
            <a:r>
              <a:rPr lang="en-US" smtClean="0">
                <a:solidFill>
                  <a:schemeClr val="accent4"/>
                </a:solidFill>
              </a:rPr>
              <a:t>Some manipulation</a:t>
            </a:r>
            <a:endParaRPr lang="en-US" dirty="0">
              <a:solidFill>
                <a:schemeClr val="accent4"/>
              </a:solidFill>
            </a:endParaRPr>
          </a:p>
        </p:txBody>
      </p:sp>
    </p:spTree>
    <p:extLst>
      <p:ext uri="{BB962C8B-B14F-4D97-AF65-F5344CB8AC3E}">
        <p14:creationId xmlns:p14="http://schemas.microsoft.com/office/powerpoint/2010/main" val="92503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Coded Source Separation for Video </a:t>
            </a:r>
            <a:r>
              <a:rPr lang="en-US" dirty="0" smtClean="0">
                <a:solidFill>
                  <a:schemeClr val="accent4"/>
                </a:solidFill>
              </a:rPr>
              <a:t>Compressed Sensing</a:t>
            </a:r>
            <a:endParaRPr lang="en-US" dirty="0">
              <a:solidFill>
                <a:schemeClr val="accent4"/>
              </a:solidFill>
            </a:endParaRPr>
          </a:p>
        </p:txBody>
      </p:sp>
      <p:sp>
        <p:nvSpPr>
          <p:cNvPr id="4" name="Date Placeholder 3"/>
          <p:cNvSpPr>
            <a:spLocks noGrp="1"/>
          </p:cNvSpPr>
          <p:nvPr>
            <p:ph type="dt" sz="half" idx="10"/>
          </p:nvPr>
        </p:nvSpPr>
        <p:spPr/>
        <p:txBody>
          <a:bodyPr/>
          <a:lstStyle/>
          <a:p>
            <a:fld id="{200F40E1-FA0F-944E-975D-AA62AEB7EDC0}" type="datetime1">
              <a:rPr lang="en-IN" smtClean="0"/>
              <a:t>04/05/16</a:t>
            </a:fld>
            <a:endParaRPr lang="en-US"/>
          </a:p>
        </p:txBody>
      </p:sp>
      <p:sp>
        <p:nvSpPr>
          <p:cNvPr id="5" name="Footer Placeholder 4"/>
          <p:cNvSpPr>
            <a:spLocks noGrp="1"/>
          </p:cNvSpPr>
          <p:nvPr>
            <p:ph type="ftr" sz="quarter" idx="11"/>
          </p:nvPr>
        </p:nvSpPr>
        <p:spPr/>
        <p:txBody>
          <a:bodyPr/>
          <a:lstStyle/>
          <a:p>
            <a:r>
              <a:rPr lang="en-US" dirty="0"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2</a:t>
            </a:fld>
            <a:endParaRPr lang="en-US"/>
          </a:p>
        </p:txBody>
      </p:sp>
    </p:spTree>
    <p:extLst>
      <p:ext uri="{BB962C8B-B14F-4D97-AF65-F5344CB8AC3E}">
        <p14:creationId xmlns:p14="http://schemas.microsoft.com/office/powerpoint/2010/main" val="1313244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451" y="1874083"/>
            <a:ext cx="9953097" cy="1364316"/>
          </a:xfrm>
          <a:prstGeom prst="rect">
            <a:avLst/>
          </a:prstGeom>
        </p:spPr>
      </p:pic>
      <p:sp>
        <p:nvSpPr>
          <p:cNvPr id="2" name="Title 1"/>
          <p:cNvSpPr>
            <a:spLocks noGrp="1"/>
          </p:cNvSpPr>
          <p:nvPr>
            <p:ph type="title"/>
          </p:nvPr>
        </p:nvSpPr>
        <p:spPr>
          <a:xfrm>
            <a:off x="345913" y="26479"/>
            <a:ext cx="10163423" cy="1325563"/>
          </a:xfrm>
        </p:spPr>
        <p:txBody>
          <a:bodyPr/>
          <a:lstStyle/>
          <a:p>
            <a:r>
              <a:rPr lang="en-US" dirty="0" smtClean="0"/>
              <a:t>Sensing Matrix Optimization: Our Approach  </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20</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82" y="1460002"/>
            <a:ext cx="4363995" cy="390056"/>
          </a:xfrm>
          <a:prstGeom prst="rect">
            <a:avLst/>
          </a:prstGeom>
        </p:spPr>
      </p:pic>
      <p:sp>
        <p:nvSpPr>
          <p:cNvPr id="7" name="TextBox 6"/>
          <p:cNvSpPr txBox="1"/>
          <p:nvPr/>
        </p:nvSpPr>
        <p:spPr>
          <a:xfrm>
            <a:off x="1722001" y="1850058"/>
            <a:ext cx="1978555" cy="369332"/>
          </a:xfrm>
          <a:prstGeom prst="rect">
            <a:avLst/>
          </a:prstGeom>
          <a:noFill/>
        </p:spPr>
        <p:txBody>
          <a:bodyPr wrap="none" rtlCol="0">
            <a:spAutoFit/>
          </a:bodyPr>
          <a:lstStyle/>
          <a:p>
            <a:r>
              <a:rPr lang="en-US" dirty="0" smtClean="0">
                <a:solidFill>
                  <a:schemeClr val="accent4"/>
                </a:solidFill>
              </a:rPr>
              <a:t>Effective dictionary</a:t>
            </a:r>
            <a:endParaRPr lang="en-US" dirty="0">
              <a:solidFill>
                <a:schemeClr val="accent4"/>
              </a:solidFill>
            </a:endParaRPr>
          </a:p>
        </p:txBody>
      </p:sp>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r="51638"/>
          <a:stretch/>
        </p:blipFill>
        <p:spPr>
          <a:xfrm>
            <a:off x="529282" y="2275275"/>
            <a:ext cx="3004364" cy="1053862"/>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48301"/>
          <a:stretch/>
        </p:blipFill>
        <p:spPr>
          <a:xfrm>
            <a:off x="1230141" y="3164822"/>
            <a:ext cx="3373524" cy="1106964"/>
          </a:xfrm>
          <a:prstGeom prst="rect">
            <a:avLst/>
          </a:prstGeom>
        </p:spPr>
      </p:pic>
      <p:sp>
        <p:nvSpPr>
          <p:cNvPr id="12" name="TextBox 11"/>
          <p:cNvSpPr txBox="1"/>
          <p:nvPr/>
        </p:nvSpPr>
        <p:spPr>
          <a:xfrm>
            <a:off x="1341608" y="4337040"/>
            <a:ext cx="2739340" cy="369332"/>
          </a:xfrm>
          <a:prstGeom prst="rect">
            <a:avLst/>
          </a:prstGeom>
          <a:noFill/>
        </p:spPr>
        <p:txBody>
          <a:bodyPr wrap="none" rtlCol="0">
            <a:spAutoFit/>
          </a:bodyPr>
          <a:lstStyle/>
          <a:p>
            <a:r>
              <a:rPr lang="en-US" dirty="0" err="1" smtClean="0">
                <a:solidFill>
                  <a:schemeClr val="accent4"/>
                </a:solidFill>
              </a:rPr>
              <a:t>Unnormalized</a:t>
            </a:r>
            <a:r>
              <a:rPr lang="en-US" dirty="0" smtClean="0">
                <a:solidFill>
                  <a:schemeClr val="accent4"/>
                </a:solidFill>
              </a:rPr>
              <a:t> Gram Matrix</a:t>
            </a:r>
            <a:endParaRPr lang="en-US" dirty="0">
              <a:solidFill>
                <a:schemeClr val="accent4"/>
              </a:solidFill>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6757" y="4878681"/>
            <a:ext cx="10058400" cy="1120350"/>
          </a:xfrm>
          <a:prstGeom prst="rect">
            <a:avLst/>
          </a:prstGeom>
        </p:spPr>
      </p:pic>
      <p:sp>
        <p:nvSpPr>
          <p:cNvPr id="14" name="TextBox 13"/>
          <p:cNvSpPr txBox="1"/>
          <p:nvPr/>
        </p:nvSpPr>
        <p:spPr>
          <a:xfrm>
            <a:off x="4707313" y="5986674"/>
            <a:ext cx="2497287" cy="369332"/>
          </a:xfrm>
          <a:prstGeom prst="rect">
            <a:avLst/>
          </a:prstGeom>
          <a:noFill/>
        </p:spPr>
        <p:txBody>
          <a:bodyPr wrap="none" rtlCol="0">
            <a:spAutoFit/>
          </a:bodyPr>
          <a:lstStyle/>
          <a:p>
            <a:r>
              <a:rPr lang="en-US" dirty="0" smtClean="0">
                <a:solidFill>
                  <a:schemeClr val="accent4"/>
                </a:solidFill>
              </a:rPr>
              <a:t>Normalized Gram Matrix</a:t>
            </a:r>
            <a:endParaRPr lang="en-US" dirty="0">
              <a:solidFill>
                <a:schemeClr val="accent4"/>
              </a:solidFill>
            </a:endParaRPr>
          </a:p>
        </p:txBody>
      </p:sp>
      <p:sp>
        <p:nvSpPr>
          <p:cNvPr id="15" name="TextBox 14"/>
          <p:cNvSpPr txBox="1"/>
          <p:nvPr/>
        </p:nvSpPr>
        <p:spPr>
          <a:xfrm rot="5400000">
            <a:off x="967094" y="2044442"/>
            <a:ext cx="526093" cy="461665"/>
          </a:xfrm>
          <a:prstGeom prst="rect">
            <a:avLst/>
          </a:prstGeom>
          <a:noFill/>
        </p:spPr>
        <p:txBody>
          <a:bodyPr wrap="square" rtlCol="0">
            <a:spAutoFit/>
          </a:bodyPr>
          <a:lstStyle/>
          <a:p>
            <a:r>
              <a:rPr lang="en-US" sz="2400" dirty="0" smtClean="0">
                <a:solidFill>
                  <a:schemeClr val="accent4"/>
                </a:solidFill>
              </a:rPr>
              <a:t>⇒</a:t>
            </a:r>
            <a:endParaRPr lang="en-US" sz="3200" dirty="0">
              <a:solidFill>
                <a:schemeClr val="accent4"/>
              </a:solidFill>
            </a:endParaRPr>
          </a:p>
        </p:txBody>
      </p:sp>
      <p:sp>
        <p:nvSpPr>
          <p:cNvPr id="16" name="TextBox 15"/>
          <p:cNvSpPr txBox="1"/>
          <p:nvPr/>
        </p:nvSpPr>
        <p:spPr>
          <a:xfrm rot="5400000">
            <a:off x="4104250" y="4344401"/>
            <a:ext cx="526093" cy="461665"/>
          </a:xfrm>
          <a:prstGeom prst="rect">
            <a:avLst/>
          </a:prstGeom>
          <a:noFill/>
        </p:spPr>
        <p:txBody>
          <a:bodyPr wrap="square" rtlCol="0">
            <a:spAutoFit/>
          </a:bodyPr>
          <a:lstStyle/>
          <a:p>
            <a:r>
              <a:rPr lang="en-US" sz="2400" dirty="0" smtClean="0">
                <a:solidFill>
                  <a:schemeClr val="accent4"/>
                </a:solidFill>
              </a:rPr>
              <a:t>⇒</a:t>
            </a:r>
            <a:endParaRPr lang="en-US" sz="3200" dirty="0">
              <a:solidFill>
                <a:schemeClr val="accent4"/>
              </a:solidFill>
            </a:endParaRPr>
          </a:p>
        </p:txBody>
      </p:sp>
      <p:sp>
        <p:nvSpPr>
          <p:cNvPr id="17" name="TextBox 16"/>
          <p:cNvSpPr txBox="1"/>
          <p:nvPr/>
        </p:nvSpPr>
        <p:spPr>
          <a:xfrm rot="16200000">
            <a:off x="7172386" y="4274278"/>
            <a:ext cx="526093" cy="461665"/>
          </a:xfrm>
          <a:prstGeom prst="rect">
            <a:avLst/>
          </a:prstGeom>
          <a:noFill/>
        </p:spPr>
        <p:txBody>
          <a:bodyPr wrap="square" rtlCol="0">
            <a:spAutoFit/>
          </a:bodyPr>
          <a:lstStyle/>
          <a:p>
            <a:r>
              <a:rPr lang="en-US" sz="2400" dirty="0" smtClean="0">
                <a:solidFill>
                  <a:schemeClr val="accent4"/>
                </a:solidFill>
              </a:rPr>
              <a:t>⇒</a:t>
            </a:r>
            <a:endParaRPr lang="en-US" sz="3200" dirty="0">
              <a:solidFill>
                <a:schemeClr val="accent4"/>
              </a:solidFill>
            </a:endParaRPr>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7625" y="2956739"/>
            <a:ext cx="5276333" cy="1162188"/>
          </a:xfrm>
          <a:prstGeom prst="rect">
            <a:avLst/>
          </a:prstGeom>
        </p:spPr>
      </p:pic>
      <p:sp>
        <p:nvSpPr>
          <p:cNvPr id="20" name="TextBox 19"/>
          <p:cNvSpPr txBox="1"/>
          <p:nvPr/>
        </p:nvSpPr>
        <p:spPr>
          <a:xfrm rot="16200000">
            <a:off x="5664198" y="3779229"/>
            <a:ext cx="583515" cy="461665"/>
          </a:xfrm>
          <a:prstGeom prst="rect">
            <a:avLst/>
          </a:prstGeom>
          <a:noFill/>
        </p:spPr>
        <p:txBody>
          <a:bodyPr wrap="square" rtlCol="0">
            <a:spAutoFit/>
          </a:bodyPr>
          <a:lstStyle/>
          <a:p>
            <a:r>
              <a:rPr lang="en-US" sz="2400" dirty="0" smtClean="0">
                <a:solidFill>
                  <a:schemeClr val="accent4"/>
                </a:solidFill>
              </a:rPr>
              <a:t>⇒</a:t>
            </a:r>
            <a:endParaRPr lang="en-US" sz="3200" dirty="0">
              <a:solidFill>
                <a:schemeClr val="accent4"/>
              </a:solidFill>
            </a:endParaRPr>
          </a:p>
        </p:txBody>
      </p:sp>
      <p:sp>
        <p:nvSpPr>
          <p:cNvPr id="21" name="TextBox 20"/>
          <p:cNvSpPr txBox="1"/>
          <p:nvPr/>
        </p:nvSpPr>
        <p:spPr>
          <a:xfrm>
            <a:off x="5084954" y="3115394"/>
            <a:ext cx="2022092" cy="369332"/>
          </a:xfrm>
          <a:prstGeom prst="rect">
            <a:avLst/>
          </a:prstGeom>
          <a:noFill/>
        </p:spPr>
        <p:txBody>
          <a:bodyPr wrap="none" rtlCol="0">
            <a:spAutoFit/>
          </a:bodyPr>
          <a:lstStyle/>
          <a:p>
            <a:r>
              <a:rPr lang="en-US" smtClean="0">
                <a:solidFill>
                  <a:schemeClr val="accent4"/>
                </a:solidFill>
              </a:rPr>
              <a:t>Squared Coherence</a:t>
            </a:r>
            <a:endParaRPr lang="en-US" dirty="0">
              <a:solidFill>
                <a:schemeClr val="accent4"/>
              </a:solidFill>
            </a:endParaRPr>
          </a:p>
        </p:txBody>
      </p:sp>
    </p:spTree>
    <p:extLst>
      <p:ext uri="{BB962C8B-B14F-4D97-AF65-F5344CB8AC3E}">
        <p14:creationId xmlns:p14="http://schemas.microsoft.com/office/powerpoint/2010/main" val="12573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2" grpId="0"/>
      <p:bldP spid="12" grpId="1"/>
      <p:bldP spid="14" grpId="0"/>
      <p:bldP spid="15" grpId="0"/>
      <p:bldP spid="15" grpId="1"/>
      <p:bldP spid="16" grpId="0"/>
      <p:bldP spid="16" grpId="1"/>
      <p:bldP spid="17" grpId="0"/>
      <p:bldP spid="17" grpId="1"/>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0163423" cy="1325563"/>
          </a:xfrm>
        </p:spPr>
        <p:txBody>
          <a:bodyPr/>
          <a:lstStyle/>
          <a:p>
            <a:r>
              <a:rPr lang="en-US" dirty="0" smtClean="0"/>
              <a:t>Sensing Matrix Optimization: Our Approach  </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21</a:t>
            </a:fld>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757" y="4878681"/>
            <a:ext cx="10058400" cy="1120350"/>
          </a:xfrm>
          <a:prstGeom prst="rect">
            <a:avLst/>
          </a:prstGeom>
        </p:spPr>
      </p:pic>
      <p:sp>
        <p:nvSpPr>
          <p:cNvPr id="14" name="TextBox 13"/>
          <p:cNvSpPr txBox="1"/>
          <p:nvPr/>
        </p:nvSpPr>
        <p:spPr>
          <a:xfrm>
            <a:off x="4707313" y="5986674"/>
            <a:ext cx="2497287" cy="369332"/>
          </a:xfrm>
          <a:prstGeom prst="rect">
            <a:avLst/>
          </a:prstGeom>
          <a:noFill/>
        </p:spPr>
        <p:txBody>
          <a:bodyPr wrap="none" rtlCol="0">
            <a:spAutoFit/>
          </a:bodyPr>
          <a:lstStyle/>
          <a:p>
            <a:r>
              <a:rPr lang="en-US" dirty="0" smtClean="0">
                <a:solidFill>
                  <a:schemeClr val="accent4"/>
                </a:solidFill>
              </a:rPr>
              <a:t>Normalized Gram Matrix</a:t>
            </a:r>
            <a:endParaRPr lang="en-US" dirty="0">
              <a:solidFill>
                <a:schemeClr val="accent4"/>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7283" y="4839075"/>
            <a:ext cx="1362512" cy="41302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9184" y="6198052"/>
            <a:ext cx="1307623" cy="418247"/>
          </a:xfrm>
          <a:prstGeom prst="rect">
            <a:avLst/>
          </a:prstGeom>
        </p:spPr>
      </p:pic>
      <p:sp>
        <p:nvSpPr>
          <p:cNvPr id="24" name="Bent Arrow 23"/>
          <p:cNvSpPr/>
          <p:nvPr/>
        </p:nvSpPr>
        <p:spPr>
          <a:xfrm rot="10800000">
            <a:off x="3890316" y="6038637"/>
            <a:ext cx="550897" cy="496301"/>
          </a:xfrm>
          <a:prstGeom prst="ben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25" name="Right Arrow 24"/>
          <p:cNvSpPr/>
          <p:nvPr/>
        </p:nvSpPr>
        <p:spPr>
          <a:xfrm>
            <a:off x="9964190" y="4889914"/>
            <a:ext cx="557503" cy="36218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6631" y="1597052"/>
            <a:ext cx="8118737" cy="1012206"/>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799" y="2857875"/>
            <a:ext cx="10058400" cy="1003431"/>
          </a:xfrm>
          <a:prstGeom prst="rect">
            <a:avLst/>
          </a:prstGeom>
        </p:spPr>
      </p:pic>
      <p:sp>
        <p:nvSpPr>
          <p:cNvPr id="28" name="TextBox 27"/>
          <p:cNvSpPr txBox="1"/>
          <p:nvPr/>
        </p:nvSpPr>
        <p:spPr>
          <a:xfrm rot="16200000">
            <a:off x="5664198" y="3989294"/>
            <a:ext cx="583515" cy="461665"/>
          </a:xfrm>
          <a:prstGeom prst="rect">
            <a:avLst/>
          </a:prstGeom>
          <a:noFill/>
        </p:spPr>
        <p:txBody>
          <a:bodyPr wrap="square" rtlCol="0">
            <a:spAutoFit/>
          </a:bodyPr>
          <a:lstStyle/>
          <a:p>
            <a:r>
              <a:rPr lang="en-US" sz="2400" dirty="0" smtClean="0">
                <a:solidFill>
                  <a:schemeClr val="accent4"/>
                </a:solidFill>
              </a:rPr>
              <a:t>⇒</a:t>
            </a:r>
            <a:endParaRPr lang="en-US" sz="3200" dirty="0">
              <a:solidFill>
                <a:schemeClr val="accent4"/>
              </a:solidFill>
            </a:endParaRPr>
          </a:p>
        </p:txBody>
      </p:sp>
    </p:spTree>
    <p:extLst>
      <p:ext uri="{BB962C8B-B14F-4D97-AF65-F5344CB8AC3E}">
        <p14:creationId xmlns:p14="http://schemas.microsoft.com/office/powerpoint/2010/main" val="53723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1516235" cy="1325563"/>
          </a:xfrm>
        </p:spPr>
        <p:txBody>
          <a:bodyPr/>
          <a:lstStyle/>
          <a:p>
            <a:r>
              <a:rPr lang="en-US" dirty="0" smtClean="0"/>
              <a:t>Sensing Matrix Optimization</a:t>
            </a:r>
            <a:r>
              <a:rPr lang="en-US" smtClean="0"/>
              <a:t>: Results, Coherence</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22</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98" y="1217549"/>
            <a:ext cx="7985004" cy="5138803"/>
          </a:xfrm>
          <a:prstGeom prst="rect">
            <a:avLst/>
          </a:prstGeom>
        </p:spPr>
      </p:pic>
    </p:spTree>
    <p:extLst>
      <p:ext uri="{BB962C8B-B14F-4D97-AF65-F5344CB8AC3E}">
        <p14:creationId xmlns:p14="http://schemas.microsoft.com/office/powerpoint/2010/main" val="201962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23</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268" y="869952"/>
            <a:ext cx="8197932" cy="5486400"/>
          </a:xfrm>
          <a:prstGeom prst="rect">
            <a:avLst/>
          </a:prstGeom>
        </p:spPr>
      </p:pic>
      <p:sp>
        <p:nvSpPr>
          <p:cNvPr id="19" name="Freeform 18"/>
          <p:cNvSpPr>
            <a:spLocks/>
          </p:cNvSpPr>
          <p:nvPr/>
        </p:nvSpPr>
        <p:spPr>
          <a:xfrm>
            <a:off x="3455719" y="2517568"/>
            <a:ext cx="5700156" cy="3204000"/>
          </a:xfrm>
          <a:custGeom>
            <a:avLst/>
            <a:gdLst>
              <a:gd name="connsiteX0" fmla="*/ 5700156 w 5700156"/>
              <a:gd name="connsiteY0" fmla="*/ 0 h 3240163"/>
              <a:gd name="connsiteX1" fmla="*/ 4524499 w 5700156"/>
              <a:gd name="connsiteY1" fmla="*/ 1104405 h 3240163"/>
              <a:gd name="connsiteX2" fmla="*/ 3503221 w 5700156"/>
              <a:gd name="connsiteY2" fmla="*/ 2149434 h 3240163"/>
              <a:gd name="connsiteX3" fmla="*/ 2268187 w 5700156"/>
              <a:gd name="connsiteY3" fmla="*/ 3111335 h 3240163"/>
              <a:gd name="connsiteX4" fmla="*/ 0 w 5700156"/>
              <a:gd name="connsiteY4" fmla="*/ 3230088 h 3240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0156" h="3240163">
                <a:moveTo>
                  <a:pt x="5700156" y="0"/>
                </a:moveTo>
                <a:cubicBezTo>
                  <a:pt x="5295405" y="373083"/>
                  <a:pt x="4890655" y="746166"/>
                  <a:pt x="4524499" y="1104405"/>
                </a:cubicBezTo>
                <a:cubicBezTo>
                  <a:pt x="4158343" y="1462644"/>
                  <a:pt x="3879273" y="1814946"/>
                  <a:pt x="3503221" y="2149434"/>
                </a:cubicBezTo>
                <a:cubicBezTo>
                  <a:pt x="3127169" y="2483922"/>
                  <a:pt x="2852057" y="2931226"/>
                  <a:pt x="2268187" y="3111335"/>
                </a:cubicBezTo>
                <a:cubicBezTo>
                  <a:pt x="1684317" y="3291444"/>
                  <a:pt x="0" y="3230088"/>
                  <a:pt x="0" y="3230088"/>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a:spLocks/>
          </p:cNvSpPr>
          <p:nvPr/>
        </p:nvSpPr>
        <p:spPr>
          <a:xfrm>
            <a:off x="3216235" y="1352042"/>
            <a:ext cx="5939639" cy="4369526"/>
          </a:xfrm>
          <a:custGeom>
            <a:avLst/>
            <a:gdLst>
              <a:gd name="connsiteX0" fmla="*/ 5700156 w 5700156"/>
              <a:gd name="connsiteY0" fmla="*/ 0 h 3240163"/>
              <a:gd name="connsiteX1" fmla="*/ 4524499 w 5700156"/>
              <a:gd name="connsiteY1" fmla="*/ 1104405 h 3240163"/>
              <a:gd name="connsiteX2" fmla="*/ 3503221 w 5700156"/>
              <a:gd name="connsiteY2" fmla="*/ 2149434 h 3240163"/>
              <a:gd name="connsiteX3" fmla="*/ 2268187 w 5700156"/>
              <a:gd name="connsiteY3" fmla="*/ 3111335 h 3240163"/>
              <a:gd name="connsiteX4" fmla="*/ 0 w 5700156"/>
              <a:gd name="connsiteY4" fmla="*/ 3230088 h 3240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0156" h="3240163">
                <a:moveTo>
                  <a:pt x="5700156" y="0"/>
                </a:moveTo>
                <a:cubicBezTo>
                  <a:pt x="5295405" y="373083"/>
                  <a:pt x="4890655" y="746166"/>
                  <a:pt x="4524499" y="1104405"/>
                </a:cubicBezTo>
                <a:cubicBezTo>
                  <a:pt x="4158343" y="1462644"/>
                  <a:pt x="3879273" y="1814946"/>
                  <a:pt x="3503221" y="2149434"/>
                </a:cubicBezTo>
                <a:cubicBezTo>
                  <a:pt x="3127169" y="2483922"/>
                  <a:pt x="2852057" y="2931226"/>
                  <a:pt x="2268187" y="3111335"/>
                </a:cubicBezTo>
                <a:cubicBezTo>
                  <a:pt x="1684317" y="3291444"/>
                  <a:pt x="0" y="3230088"/>
                  <a:pt x="0" y="3230088"/>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913" y="26479"/>
            <a:ext cx="11340871" cy="1325563"/>
          </a:xfrm>
        </p:spPr>
        <p:txBody>
          <a:bodyPr/>
          <a:lstStyle/>
          <a:p>
            <a:r>
              <a:rPr lang="en-US" dirty="0" smtClean="0"/>
              <a:t>Sensing Matrix Optimization: Results vs Sparsity</a:t>
            </a:r>
            <a:endParaRPr lang="en-US" dirty="0"/>
          </a:p>
        </p:txBody>
      </p:sp>
      <p:sp>
        <p:nvSpPr>
          <p:cNvPr id="3" name="TextBox 2"/>
          <p:cNvSpPr txBox="1"/>
          <p:nvPr/>
        </p:nvSpPr>
        <p:spPr>
          <a:xfrm rot="16200000">
            <a:off x="1994049" y="4218648"/>
            <a:ext cx="926072" cy="307777"/>
          </a:xfrm>
          <a:prstGeom prst="rect">
            <a:avLst/>
          </a:prstGeom>
          <a:noFill/>
        </p:spPr>
        <p:txBody>
          <a:bodyPr wrap="square" rtlCol="0">
            <a:spAutoFit/>
          </a:bodyPr>
          <a:lstStyle/>
          <a:p>
            <a:r>
              <a:rPr lang="en-US" sz="1400" dirty="0" smtClean="0">
                <a:solidFill>
                  <a:schemeClr val="tx1">
                    <a:lumMod val="65000"/>
                  </a:schemeClr>
                </a:solidFill>
              </a:rPr>
              <a:t>Relative</a:t>
            </a:r>
            <a:endParaRPr lang="en-US" dirty="0">
              <a:solidFill>
                <a:schemeClr val="tx1">
                  <a:lumMod val="65000"/>
                </a:schemeClr>
              </a:solidFill>
            </a:endParaRPr>
          </a:p>
        </p:txBody>
      </p:sp>
    </p:spTree>
    <p:extLst>
      <p:ext uri="{BB962C8B-B14F-4D97-AF65-F5344CB8AC3E}">
        <p14:creationId xmlns:p14="http://schemas.microsoft.com/office/powerpoint/2010/main" val="212645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1340871" cy="1325563"/>
          </a:xfrm>
        </p:spPr>
        <p:txBody>
          <a:bodyPr/>
          <a:lstStyle/>
          <a:p>
            <a:r>
              <a:rPr lang="en-US" dirty="0" smtClean="0"/>
              <a:t>Sensing Matrix Optimization: Others Ideas</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24</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95" y="2936165"/>
            <a:ext cx="4363995" cy="390056"/>
          </a:xfrm>
          <a:prstGeom prst="rect">
            <a:avLst/>
          </a:prstGeom>
        </p:spPr>
      </p:pic>
      <p:sp>
        <p:nvSpPr>
          <p:cNvPr id="10" name="TextBox 9"/>
          <p:cNvSpPr txBox="1"/>
          <p:nvPr/>
        </p:nvSpPr>
        <p:spPr>
          <a:xfrm>
            <a:off x="1833214" y="3326221"/>
            <a:ext cx="1978555" cy="369332"/>
          </a:xfrm>
          <a:prstGeom prst="rect">
            <a:avLst/>
          </a:prstGeom>
          <a:noFill/>
        </p:spPr>
        <p:txBody>
          <a:bodyPr wrap="none" rtlCol="0">
            <a:spAutoFit/>
          </a:bodyPr>
          <a:lstStyle/>
          <a:p>
            <a:r>
              <a:rPr lang="en-US" dirty="0" smtClean="0">
                <a:solidFill>
                  <a:schemeClr val="accent4"/>
                </a:solidFill>
              </a:rPr>
              <a:t>Effective dictionary</a:t>
            </a:r>
            <a:endParaRPr lang="en-US" dirty="0">
              <a:solidFill>
                <a:schemeClr val="accent4"/>
              </a:solidFill>
            </a:endParaRPr>
          </a:p>
        </p:txBody>
      </p:sp>
      <p:sp>
        <p:nvSpPr>
          <p:cNvPr id="3" name="Rectangle 2"/>
          <p:cNvSpPr/>
          <p:nvPr/>
        </p:nvSpPr>
        <p:spPr>
          <a:xfrm>
            <a:off x="778476" y="5755524"/>
            <a:ext cx="10635048" cy="923330"/>
          </a:xfrm>
          <a:prstGeom prst="rect">
            <a:avLst/>
          </a:prstGeom>
        </p:spPr>
        <p:txBody>
          <a:bodyPr wrap="square">
            <a:spAutoFit/>
          </a:bodyPr>
          <a:lstStyle/>
          <a:p>
            <a:pPr algn="ctr"/>
            <a:r>
              <a:rPr lang="en-US" dirty="0">
                <a:solidFill>
                  <a:schemeClr val="accent4"/>
                </a:solidFill>
                <a:ea typeface="Helvetica Neue" charset="0"/>
                <a:cs typeface="Helvetica Neue" charset="0"/>
              </a:rPr>
              <a:t>https://terrytao.wordpress.com/2013/07/18/a-cheap-version-of-the-kabatjanskii-levenstein-bound-for-almost-orthogonal-vectors</a:t>
            </a:r>
            <a:r>
              <a:rPr lang="en-US" dirty="0" smtClean="0">
                <a:solidFill>
                  <a:schemeClr val="accent4"/>
                </a:solidFill>
                <a:ea typeface="Helvetica Neue" charset="0"/>
                <a:cs typeface="Helvetica Neue" charset="0"/>
              </a:rPr>
              <a:t>/</a:t>
            </a:r>
          </a:p>
          <a:p>
            <a:pPr algn="ctr"/>
            <a:endParaRPr lang="en-US" dirty="0">
              <a:solidFill>
                <a:schemeClr val="accent4"/>
              </a:solidFill>
            </a:endParaRPr>
          </a:p>
        </p:txBody>
      </p:sp>
      <p:sp>
        <p:nvSpPr>
          <p:cNvPr id="7" name="Rectangle 6"/>
          <p:cNvSpPr/>
          <p:nvPr/>
        </p:nvSpPr>
        <p:spPr>
          <a:xfrm>
            <a:off x="3124225" y="5386192"/>
            <a:ext cx="5943550" cy="369332"/>
          </a:xfrm>
          <a:prstGeom prst="rect">
            <a:avLst/>
          </a:prstGeom>
        </p:spPr>
        <p:txBody>
          <a:bodyPr wrap="none">
            <a:spAutoFit/>
          </a:bodyPr>
          <a:lstStyle/>
          <a:p>
            <a:r>
              <a:rPr lang="en-US" dirty="0" smtClean="0"/>
              <a:t>Cohn, H., </a:t>
            </a:r>
            <a:r>
              <a:rPr lang="en-US" dirty="0" err="1" smtClean="0"/>
              <a:t>Elkies</a:t>
            </a:r>
            <a:r>
              <a:rPr lang="en-US" dirty="0" smtClean="0"/>
              <a:t>, N., “</a:t>
            </a:r>
            <a:r>
              <a:rPr lang="en-US" dirty="0" smtClean="0">
                <a:solidFill>
                  <a:schemeClr val="accent4"/>
                </a:solidFill>
              </a:rPr>
              <a:t>New </a:t>
            </a:r>
            <a:r>
              <a:rPr lang="en-US" dirty="0">
                <a:solidFill>
                  <a:schemeClr val="accent4"/>
                </a:solidFill>
              </a:rPr>
              <a:t>upper bounds on sphere </a:t>
            </a:r>
            <a:r>
              <a:rPr lang="en-US" dirty="0" smtClean="0">
                <a:solidFill>
                  <a:schemeClr val="accent4"/>
                </a:solidFill>
              </a:rPr>
              <a:t>packing I</a:t>
            </a:r>
            <a:r>
              <a:rPr lang="en-US" dirty="0" smtClean="0"/>
              <a:t>”</a:t>
            </a:r>
            <a:endParaRPr lang="en-US" dirty="0"/>
          </a:p>
        </p:txBody>
      </p:sp>
      <p:sp>
        <p:nvSpPr>
          <p:cNvPr id="8" name="Left-Right Arrow 7"/>
          <p:cNvSpPr/>
          <p:nvPr/>
        </p:nvSpPr>
        <p:spPr>
          <a:xfrm>
            <a:off x="1569309" y="2725393"/>
            <a:ext cx="3435182" cy="123227"/>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accent5"/>
              </a:solidFill>
            </a:endParaRPr>
          </a:p>
        </p:txBody>
      </p:sp>
      <p:sp>
        <p:nvSpPr>
          <p:cNvPr id="11" name="TextBox 10"/>
          <p:cNvSpPr txBox="1"/>
          <p:nvPr/>
        </p:nvSpPr>
        <p:spPr>
          <a:xfrm>
            <a:off x="3042282" y="2295873"/>
            <a:ext cx="489236" cy="369332"/>
          </a:xfrm>
          <a:prstGeom prst="rect">
            <a:avLst/>
          </a:prstGeom>
          <a:noFill/>
        </p:spPr>
        <p:txBody>
          <a:bodyPr wrap="none" rtlCol="0">
            <a:spAutoFit/>
          </a:bodyPr>
          <a:lstStyle/>
          <a:p>
            <a:r>
              <a:rPr lang="en-US" i="1" dirty="0" err="1" smtClean="0">
                <a:latin typeface="Batang" charset="0"/>
                <a:ea typeface="Batang" charset="0"/>
                <a:cs typeface="Batang" charset="0"/>
              </a:rPr>
              <a:t>nT</a:t>
            </a:r>
            <a:endParaRPr lang="en-US" i="1" dirty="0">
              <a:latin typeface="Batang" charset="0"/>
              <a:ea typeface="Batang" charset="0"/>
              <a:cs typeface="Batang" charset="0"/>
            </a:endParaRPr>
          </a:p>
        </p:txBody>
      </p:sp>
      <p:sp>
        <p:nvSpPr>
          <p:cNvPr id="15" name="Up-Down Arrow 14"/>
          <p:cNvSpPr/>
          <p:nvPr/>
        </p:nvSpPr>
        <p:spPr>
          <a:xfrm>
            <a:off x="5128053" y="2936165"/>
            <a:ext cx="86498" cy="390056"/>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p:cNvSpPr txBox="1"/>
          <p:nvPr/>
        </p:nvSpPr>
        <p:spPr>
          <a:xfrm>
            <a:off x="5224848" y="2936165"/>
            <a:ext cx="316112" cy="369332"/>
          </a:xfrm>
          <a:prstGeom prst="rect">
            <a:avLst/>
          </a:prstGeom>
          <a:noFill/>
        </p:spPr>
        <p:txBody>
          <a:bodyPr wrap="none" rtlCol="0">
            <a:spAutoFit/>
          </a:bodyPr>
          <a:lstStyle/>
          <a:p>
            <a:r>
              <a:rPr lang="en-US" i="1" dirty="0" smtClean="0">
                <a:latin typeface="Batang" charset="0"/>
                <a:ea typeface="Batang" charset="0"/>
                <a:cs typeface="Batang" charset="0"/>
              </a:rPr>
              <a:t>n</a:t>
            </a:r>
            <a:endParaRPr lang="en-US" i="1" dirty="0">
              <a:latin typeface="Batang" charset="0"/>
              <a:ea typeface="Batang" charset="0"/>
              <a:cs typeface="Batang" charset="0"/>
            </a:endParaRPr>
          </a:p>
        </p:txBody>
      </p:sp>
      <p:sp>
        <p:nvSpPr>
          <p:cNvPr id="17" name="Rectangle 16"/>
          <p:cNvSpPr/>
          <p:nvPr/>
        </p:nvSpPr>
        <p:spPr>
          <a:xfrm>
            <a:off x="5774168" y="2597611"/>
            <a:ext cx="5867440" cy="707886"/>
          </a:xfrm>
          <a:prstGeom prst="rect">
            <a:avLst/>
          </a:prstGeom>
        </p:spPr>
        <p:txBody>
          <a:bodyPr wrap="none">
            <a:spAutoFit/>
          </a:bodyPr>
          <a:lstStyle/>
          <a:p>
            <a:r>
              <a:rPr lang="en-US" sz="4000" smtClean="0">
                <a:solidFill>
                  <a:schemeClr val="accent4"/>
                </a:solidFill>
              </a:rPr>
              <a:t>⇒ Packing </a:t>
            </a:r>
            <a:r>
              <a:rPr lang="en-US" sz="4000" dirty="0" err="1" smtClean="0">
                <a:solidFill>
                  <a:schemeClr val="accent4"/>
                </a:solidFill>
              </a:rPr>
              <a:t>nT</a:t>
            </a:r>
            <a:r>
              <a:rPr lang="en-US" sz="4000" dirty="0" smtClean="0">
                <a:solidFill>
                  <a:schemeClr val="accent4"/>
                </a:solidFill>
              </a:rPr>
              <a:t> vectors in </a:t>
            </a:r>
            <a:r>
              <a:rPr lang="en-US" sz="4000" dirty="0" err="1" smtClean="0">
                <a:solidFill>
                  <a:schemeClr val="accent4"/>
                </a:solidFill>
              </a:rPr>
              <a:t>ℝ</a:t>
            </a:r>
            <a:r>
              <a:rPr lang="en-US" sz="4000" baseline="30000" dirty="0" err="1" smtClean="0">
                <a:solidFill>
                  <a:schemeClr val="accent4"/>
                </a:solidFill>
              </a:rPr>
              <a:t>n</a:t>
            </a:r>
            <a:r>
              <a:rPr lang="en-US" sz="4000" dirty="0" smtClean="0">
                <a:solidFill>
                  <a:schemeClr val="accent4"/>
                </a:solidFill>
              </a:rPr>
              <a:t>!</a:t>
            </a:r>
            <a:endParaRPr lang="en-US" sz="4000" baseline="30000" dirty="0">
              <a:solidFill>
                <a:schemeClr val="accent4"/>
              </a:solidFill>
            </a:endParaRPr>
          </a:p>
        </p:txBody>
      </p:sp>
    </p:spTree>
    <p:extLst>
      <p:ext uri="{BB962C8B-B14F-4D97-AF65-F5344CB8AC3E}">
        <p14:creationId xmlns:p14="http://schemas.microsoft.com/office/powerpoint/2010/main" val="5538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11" grpId="0"/>
      <p:bldP spid="15" grpId="0" animBg="1"/>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1340871" cy="1325563"/>
          </a:xfrm>
        </p:spPr>
        <p:txBody>
          <a:bodyPr/>
          <a:lstStyle/>
          <a:p>
            <a:r>
              <a:rPr lang="en-US" dirty="0" smtClean="0"/>
              <a:t>Sensing Matrix Optimization: Others Uses</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25</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18" y="1982236"/>
            <a:ext cx="5684184" cy="2599835"/>
          </a:xfrm>
          <a:prstGeom prst="rect">
            <a:avLst/>
          </a:prstGeom>
        </p:spPr>
      </p:pic>
      <p:sp>
        <p:nvSpPr>
          <p:cNvPr id="13" name="TextBox 12"/>
          <p:cNvSpPr txBox="1"/>
          <p:nvPr/>
        </p:nvSpPr>
        <p:spPr>
          <a:xfrm>
            <a:off x="2407969" y="5027599"/>
            <a:ext cx="2346861" cy="369332"/>
          </a:xfrm>
          <a:prstGeom prst="rect">
            <a:avLst/>
          </a:prstGeom>
          <a:noFill/>
        </p:spPr>
        <p:txBody>
          <a:bodyPr wrap="none" rtlCol="0">
            <a:spAutoFit/>
          </a:bodyPr>
          <a:lstStyle/>
          <a:p>
            <a:r>
              <a:rPr lang="en-US" dirty="0" smtClean="0">
                <a:solidFill>
                  <a:schemeClr val="accent4"/>
                </a:solidFill>
              </a:rPr>
              <a:t>Designing CDMA codes</a:t>
            </a:r>
            <a:endParaRPr lang="en-US" dirty="0">
              <a:solidFill>
                <a:schemeClr val="accent4"/>
              </a:solidFill>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616" y="1265545"/>
            <a:ext cx="3438525" cy="3552825"/>
          </a:xfrm>
          <a:prstGeom prst="rect">
            <a:avLst/>
          </a:prstGeom>
        </p:spPr>
      </p:pic>
      <p:sp>
        <p:nvSpPr>
          <p:cNvPr id="15" name="TextBox 14"/>
          <p:cNvSpPr txBox="1"/>
          <p:nvPr/>
        </p:nvSpPr>
        <p:spPr>
          <a:xfrm>
            <a:off x="8251022" y="5033363"/>
            <a:ext cx="1383712" cy="369332"/>
          </a:xfrm>
          <a:prstGeom prst="rect">
            <a:avLst/>
          </a:prstGeom>
          <a:noFill/>
        </p:spPr>
        <p:txBody>
          <a:bodyPr wrap="none" rtlCol="0">
            <a:spAutoFit/>
          </a:bodyPr>
          <a:lstStyle/>
          <a:p>
            <a:r>
              <a:rPr lang="en-US" dirty="0" err="1" smtClean="0">
                <a:solidFill>
                  <a:schemeClr val="accent4"/>
                </a:solidFill>
              </a:rPr>
              <a:t>Demosaicing</a:t>
            </a:r>
            <a:endParaRPr lang="en-US" dirty="0">
              <a:solidFill>
                <a:schemeClr val="accent4"/>
              </a:solidFill>
            </a:endParaRPr>
          </a:p>
        </p:txBody>
      </p:sp>
    </p:spTree>
    <p:extLst>
      <p:ext uri="{BB962C8B-B14F-4D97-AF65-F5344CB8AC3E}">
        <p14:creationId xmlns:p14="http://schemas.microsoft.com/office/powerpoint/2010/main" val="182004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Coded Source Separation: </a:t>
            </a:r>
            <a:r>
              <a:rPr lang="en-US" dirty="0" smtClean="0">
                <a:solidFill>
                  <a:schemeClr val="accent4"/>
                </a:solidFill>
              </a:rPr>
              <a:t>Questions? </a:t>
            </a:r>
            <a:r>
              <a:rPr lang="en-US" dirty="0" smtClean="0">
                <a:solidFill>
                  <a:schemeClr val="accent4"/>
                </a:solidFill>
                <a:sym typeface="Wingdings"/>
              </a:rPr>
              <a:t></a:t>
            </a:r>
            <a:endParaRPr lang="en-US" dirty="0">
              <a:solidFill>
                <a:schemeClr val="accent4"/>
              </a:solidFill>
            </a:endParaRPr>
          </a:p>
        </p:txBody>
      </p:sp>
      <p:sp>
        <p:nvSpPr>
          <p:cNvPr id="4" name="Date Placeholder 3"/>
          <p:cNvSpPr>
            <a:spLocks noGrp="1"/>
          </p:cNvSpPr>
          <p:nvPr>
            <p:ph type="dt" sz="half" idx="10"/>
          </p:nvPr>
        </p:nvSpPr>
        <p:spPr/>
        <p:txBody>
          <a:bodyPr/>
          <a:lstStyle/>
          <a:p>
            <a:fld id="{200F40E1-FA0F-944E-975D-AA62AEB7EDC0}" type="datetime1">
              <a:rPr lang="en-IN" smtClean="0"/>
              <a:t>04/05/16</a:t>
            </a:fld>
            <a:endParaRPr lang="en-US"/>
          </a:p>
        </p:txBody>
      </p:sp>
      <p:sp>
        <p:nvSpPr>
          <p:cNvPr id="5" name="Footer Placeholder 4"/>
          <p:cNvSpPr>
            <a:spLocks noGrp="1"/>
          </p:cNvSpPr>
          <p:nvPr>
            <p:ph type="ftr" sz="quarter" idx="11"/>
          </p:nvPr>
        </p:nvSpPr>
        <p:spPr/>
        <p:txBody>
          <a:bodyPr/>
          <a:lstStyle/>
          <a:p>
            <a:r>
              <a:rPr lang="en-US" dirty="0"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26</a:t>
            </a:fld>
            <a:endParaRPr lang="en-US"/>
          </a:p>
        </p:txBody>
      </p:sp>
    </p:spTree>
    <p:extLst>
      <p:ext uri="{BB962C8B-B14F-4D97-AF65-F5344CB8AC3E}">
        <p14:creationId xmlns:p14="http://schemas.microsoft.com/office/powerpoint/2010/main" val="1893090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80" y="1732167"/>
            <a:ext cx="4973876" cy="152623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260" y="4418150"/>
            <a:ext cx="3361151" cy="511480"/>
          </a:xfrm>
          <a:prstGeom prst="rect">
            <a:avLst/>
          </a:prstGeom>
        </p:spPr>
      </p:pic>
      <p:sp>
        <p:nvSpPr>
          <p:cNvPr id="13" name="TextBox 12"/>
          <p:cNvSpPr txBox="1"/>
          <p:nvPr/>
        </p:nvSpPr>
        <p:spPr>
          <a:xfrm>
            <a:off x="1398200" y="4929630"/>
            <a:ext cx="2855269" cy="369332"/>
          </a:xfrm>
          <a:prstGeom prst="rect">
            <a:avLst/>
          </a:prstGeom>
          <a:noFill/>
        </p:spPr>
        <p:txBody>
          <a:bodyPr wrap="none" rtlCol="0">
            <a:spAutoFit/>
          </a:bodyPr>
          <a:lstStyle/>
          <a:p>
            <a:r>
              <a:rPr lang="en-US" dirty="0" smtClean="0">
                <a:solidFill>
                  <a:schemeClr val="accent4"/>
                </a:solidFill>
              </a:rPr>
              <a:t>Sparsity: “Prior” information</a:t>
            </a:r>
            <a:endParaRPr lang="en-US" dirty="0">
              <a:solidFill>
                <a:schemeClr val="accent4"/>
              </a:solidFill>
            </a:endParaRPr>
          </a:p>
        </p:txBody>
      </p:sp>
      <p:sp>
        <p:nvSpPr>
          <p:cNvPr id="14" name="TextBox 13"/>
          <p:cNvSpPr txBox="1"/>
          <p:nvPr/>
        </p:nvSpPr>
        <p:spPr>
          <a:xfrm>
            <a:off x="1324496" y="3258398"/>
            <a:ext cx="3002681" cy="369332"/>
          </a:xfrm>
          <a:prstGeom prst="rect">
            <a:avLst/>
          </a:prstGeom>
          <a:noFill/>
        </p:spPr>
        <p:txBody>
          <a:bodyPr wrap="none" rtlCol="0">
            <a:spAutoFit/>
          </a:bodyPr>
          <a:lstStyle/>
          <a:p>
            <a:r>
              <a:rPr lang="en-US" dirty="0" smtClean="0">
                <a:solidFill>
                  <a:schemeClr val="accent4"/>
                </a:solidFill>
              </a:rPr>
              <a:t>Representation in a dictionary</a:t>
            </a:r>
            <a:endParaRPr lang="en-US" dirty="0">
              <a:solidFill>
                <a:schemeClr val="accent4"/>
              </a:solidFill>
            </a:endParaRPr>
          </a:p>
        </p:txBody>
      </p:sp>
      <p:sp>
        <p:nvSpPr>
          <p:cNvPr id="2" name="Title 1"/>
          <p:cNvSpPr>
            <a:spLocks noGrp="1"/>
          </p:cNvSpPr>
          <p:nvPr>
            <p:ph type="title"/>
          </p:nvPr>
        </p:nvSpPr>
        <p:spPr>
          <a:xfrm>
            <a:off x="345914" y="26479"/>
            <a:ext cx="7964061" cy="1325563"/>
          </a:xfrm>
        </p:spPr>
        <p:txBody>
          <a:bodyPr/>
          <a:lstStyle/>
          <a:p>
            <a:r>
              <a:rPr lang="en-US" dirty="0" smtClean="0"/>
              <a:t>Compressed Sensing</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3</a:t>
            </a:fld>
            <a:endParaRPr lang="en-US"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3082" y="263744"/>
            <a:ext cx="2604022" cy="2604022"/>
          </a:xfrm>
          <a:prstGeom prst="rect">
            <a:avLst/>
          </a:prstGeom>
        </p:spPr>
      </p:pic>
      <p:pic>
        <p:nvPicPr>
          <p:cNvPr id="19" name="Picture 18"/>
          <p:cNvPicPr>
            <a:picLocks noChangeAspect="1"/>
          </p:cNvPicPr>
          <p:nvPr/>
        </p:nvPicPr>
        <p:blipFill rotWithShape="1">
          <a:blip r:embed="rId6">
            <a:extLst>
              <a:ext uri="{28A0092B-C50C-407E-A947-70E740481C1C}">
                <a14:useLocalDpi xmlns:a14="http://schemas.microsoft.com/office/drawing/2010/main" val="0"/>
              </a:ext>
            </a:extLst>
          </a:blip>
          <a:srcRect l="963" t="1448"/>
          <a:stretch/>
        </p:blipFill>
        <p:spPr>
          <a:xfrm>
            <a:off x="8480927" y="3058056"/>
            <a:ext cx="3097972" cy="3026301"/>
          </a:xfrm>
          <a:prstGeom prst="rect">
            <a:avLst/>
          </a:prstGeom>
        </p:spPr>
      </p:pic>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l="5507" r="8466"/>
          <a:stretch/>
        </p:blipFill>
        <p:spPr>
          <a:xfrm>
            <a:off x="130479" y="1029809"/>
            <a:ext cx="8111647" cy="5238464"/>
          </a:xfrm>
          <a:prstGeom prst="rect">
            <a:avLst/>
          </a:prstGeom>
        </p:spPr>
      </p:pic>
      <p:sp>
        <p:nvSpPr>
          <p:cNvPr id="17" name="TextBox 16"/>
          <p:cNvSpPr txBox="1"/>
          <p:nvPr/>
        </p:nvSpPr>
        <p:spPr>
          <a:xfrm>
            <a:off x="8733023" y="6016256"/>
            <a:ext cx="2593780" cy="307777"/>
          </a:xfrm>
          <a:prstGeom prst="rect">
            <a:avLst/>
          </a:prstGeom>
          <a:noFill/>
        </p:spPr>
        <p:txBody>
          <a:bodyPr wrap="square" rtlCol="0">
            <a:spAutoFit/>
          </a:bodyPr>
          <a:lstStyle/>
          <a:p>
            <a:r>
              <a:rPr lang="en-US" sz="1400" dirty="0" smtClean="0">
                <a:solidFill>
                  <a:schemeClr val="accent4"/>
                </a:solidFill>
              </a:rPr>
              <a:t>Figure from </a:t>
            </a:r>
            <a:r>
              <a:rPr lang="en-US" sz="1400" dirty="0">
                <a:hlinkClick r:id="rId8"/>
              </a:rPr>
              <a:t>math.dartmouth.edu</a:t>
            </a:r>
            <a:endParaRPr lang="en-US" sz="1400" dirty="0">
              <a:solidFill>
                <a:schemeClr val="accent4"/>
              </a:solidFill>
            </a:endParaRPr>
          </a:p>
        </p:txBody>
      </p:sp>
    </p:spTree>
    <p:extLst>
      <p:ext uri="{BB962C8B-B14F-4D97-AF65-F5344CB8AC3E}">
        <p14:creationId xmlns:p14="http://schemas.microsoft.com/office/powerpoint/2010/main" val="9112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80" y="1753012"/>
            <a:ext cx="5076520" cy="151517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597" y="4567779"/>
            <a:ext cx="4655084" cy="370290"/>
          </a:xfrm>
          <a:prstGeom prst="rect">
            <a:avLst/>
          </a:prstGeom>
        </p:spPr>
      </p:pic>
      <p:sp>
        <p:nvSpPr>
          <p:cNvPr id="13" name="TextBox 12"/>
          <p:cNvSpPr txBox="1"/>
          <p:nvPr/>
        </p:nvSpPr>
        <p:spPr>
          <a:xfrm>
            <a:off x="2149042" y="4929630"/>
            <a:ext cx="1598194" cy="369332"/>
          </a:xfrm>
          <a:prstGeom prst="rect">
            <a:avLst/>
          </a:prstGeom>
          <a:noFill/>
        </p:spPr>
        <p:txBody>
          <a:bodyPr wrap="none" rtlCol="0">
            <a:spAutoFit/>
          </a:bodyPr>
          <a:lstStyle/>
          <a:p>
            <a:r>
              <a:rPr lang="en-US" dirty="0" smtClean="0">
                <a:solidFill>
                  <a:schemeClr val="accent4"/>
                </a:solidFill>
              </a:rPr>
              <a:t>Reconstruction</a:t>
            </a:r>
            <a:endParaRPr lang="en-US" dirty="0">
              <a:solidFill>
                <a:schemeClr val="accent4"/>
              </a:solidFill>
            </a:endParaRPr>
          </a:p>
        </p:txBody>
      </p:sp>
      <p:sp>
        <p:nvSpPr>
          <p:cNvPr id="14" name="TextBox 13"/>
          <p:cNvSpPr txBox="1"/>
          <p:nvPr/>
        </p:nvSpPr>
        <p:spPr>
          <a:xfrm>
            <a:off x="2271544" y="3275678"/>
            <a:ext cx="1353191" cy="369332"/>
          </a:xfrm>
          <a:prstGeom prst="rect">
            <a:avLst/>
          </a:prstGeom>
          <a:noFill/>
        </p:spPr>
        <p:txBody>
          <a:bodyPr wrap="none" rtlCol="0">
            <a:spAutoFit/>
          </a:bodyPr>
          <a:lstStyle/>
          <a:p>
            <a:r>
              <a:rPr lang="en-US" dirty="0" smtClean="0">
                <a:solidFill>
                  <a:schemeClr val="accent4"/>
                </a:solidFill>
              </a:rPr>
              <a:t>Sensing step</a:t>
            </a:r>
            <a:endParaRPr lang="en-US" dirty="0">
              <a:solidFill>
                <a:schemeClr val="accent4"/>
              </a:solidFill>
            </a:endParaRPr>
          </a:p>
        </p:txBody>
      </p:sp>
      <p:sp>
        <p:nvSpPr>
          <p:cNvPr id="2" name="Title 1"/>
          <p:cNvSpPr>
            <a:spLocks noGrp="1"/>
          </p:cNvSpPr>
          <p:nvPr>
            <p:ph type="title"/>
          </p:nvPr>
        </p:nvSpPr>
        <p:spPr>
          <a:xfrm>
            <a:off x="345914" y="26479"/>
            <a:ext cx="7964061" cy="1325563"/>
          </a:xfrm>
        </p:spPr>
        <p:txBody>
          <a:bodyPr/>
          <a:lstStyle/>
          <a:p>
            <a:r>
              <a:rPr lang="en-US" dirty="0" smtClean="0"/>
              <a:t>Compressed Sensing: Process</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4</a:t>
            </a:fld>
            <a:endParaRPr lang="en-US"/>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309" y="1344981"/>
            <a:ext cx="3037734" cy="3037734"/>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63333" y="3234058"/>
            <a:ext cx="3037734" cy="3037734"/>
          </a:xfrm>
          <a:prstGeom prst="rect">
            <a:avLst/>
          </a:prstGeom>
        </p:spPr>
      </p:pic>
      <p:sp>
        <p:nvSpPr>
          <p:cNvPr id="7" name="TextBox 6"/>
          <p:cNvSpPr txBox="1"/>
          <p:nvPr/>
        </p:nvSpPr>
        <p:spPr>
          <a:xfrm>
            <a:off x="11662611" y="3064042"/>
            <a:ext cx="184731" cy="369332"/>
          </a:xfrm>
          <a:prstGeom prst="rect">
            <a:avLst/>
          </a:prstGeom>
          <a:noFill/>
        </p:spPr>
        <p:txBody>
          <a:bodyPr wrap="none" rtlCol="0">
            <a:spAutoFit/>
          </a:bodyPr>
          <a:lstStyle/>
          <a:p>
            <a:endParaRPr lang="en-US"/>
          </a:p>
        </p:txBody>
      </p:sp>
      <p:sp>
        <p:nvSpPr>
          <p:cNvPr id="8" name="TextBox 7"/>
          <p:cNvSpPr txBox="1"/>
          <p:nvPr/>
        </p:nvSpPr>
        <p:spPr>
          <a:xfrm>
            <a:off x="9160042" y="978568"/>
            <a:ext cx="184731" cy="369332"/>
          </a:xfrm>
          <a:prstGeom prst="rect">
            <a:avLst/>
          </a:prstGeom>
          <a:noFill/>
        </p:spPr>
        <p:txBody>
          <a:bodyPr wrap="none" rtlCol="0">
            <a:spAutoFit/>
          </a:bodyPr>
          <a:lstStyle/>
          <a:p>
            <a:endParaRPr lang="en-US"/>
          </a:p>
        </p:txBody>
      </p:sp>
      <p:sp>
        <p:nvSpPr>
          <p:cNvPr id="22" name="Bent Arrow 21"/>
          <p:cNvSpPr/>
          <p:nvPr/>
        </p:nvSpPr>
        <p:spPr>
          <a:xfrm rot="5400000">
            <a:off x="9502778" y="1883413"/>
            <a:ext cx="1127438" cy="1233821"/>
          </a:xfrm>
          <a:prstGeom prst="ben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Tree>
    <p:extLst>
      <p:ext uri="{BB962C8B-B14F-4D97-AF65-F5344CB8AC3E}">
        <p14:creationId xmlns:p14="http://schemas.microsoft.com/office/powerpoint/2010/main" val="203255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Coded Source Separation for </a:t>
            </a:r>
            <a:r>
              <a:rPr lang="en-US" dirty="0" smtClean="0">
                <a:solidFill>
                  <a:schemeClr val="accent4"/>
                </a:solidFill>
              </a:rPr>
              <a:t>Video</a:t>
            </a:r>
            <a:r>
              <a:rPr lang="en-US" dirty="0" smtClean="0"/>
              <a:t> </a:t>
            </a:r>
            <a:r>
              <a:rPr lang="en-US" dirty="0" smtClean="0">
                <a:solidFill>
                  <a:schemeClr val="accent4"/>
                </a:solidFill>
              </a:rPr>
              <a:t>Compressed Sensing</a:t>
            </a:r>
            <a:endParaRPr lang="en-US" dirty="0">
              <a:solidFill>
                <a:schemeClr val="accent4"/>
              </a:solidFill>
            </a:endParaRPr>
          </a:p>
        </p:txBody>
      </p:sp>
      <p:sp>
        <p:nvSpPr>
          <p:cNvPr id="4" name="Date Placeholder 3"/>
          <p:cNvSpPr>
            <a:spLocks noGrp="1"/>
          </p:cNvSpPr>
          <p:nvPr>
            <p:ph type="dt" sz="half" idx="10"/>
          </p:nvPr>
        </p:nvSpPr>
        <p:spPr/>
        <p:txBody>
          <a:bodyPr/>
          <a:lstStyle/>
          <a:p>
            <a:fld id="{200F40E1-FA0F-944E-975D-AA62AEB7EDC0}" type="datetime1">
              <a:rPr lang="en-IN" smtClean="0"/>
              <a:t>04/05/16</a:t>
            </a:fld>
            <a:endParaRPr lang="en-US"/>
          </a:p>
        </p:txBody>
      </p:sp>
      <p:sp>
        <p:nvSpPr>
          <p:cNvPr id="5" name="Footer Placeholder 4"/>
          <p:cNvSpPr>
            <a:spLocks noGrp="1"/>
          </p:cNvSpPr>
          <p:nvPr>
            <p:ph type="ftr" sz="quarter" idx="11"/>
          </p:nvPr>
        </p:nvSpPr>
        <p:spPr/>
        <p:txBody>
          <a:bodyPr/>
          <a:lstStyle/>
          <a:p>
            <a:r>
              <a:rPr lang="en-US" dirty="0"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5</a:t>
            </a:fld>
            <a:endParaRPr lang="en-US"/>
          </a:p>
        </p:txBody>
      </p:sp>
    </p:spTree>
    <p:extLst>
      <p:ext uri="{BB962C8B-B14F-4D97-AF65-F5344CB8AC3E}">
        <p14:creationId xmlns:p14="http://schemas.microsoft.com/office/powerpoint/2010/main" val="1294165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3303" y="249168"/>
            <a:ext cx="2082696" cy="1088580"/>
          </a:xfrm>
          <a:prstGeom prst="rect">
            <a:avLst/>
          </a:prstGeom>
        </p:spPr>
      </p:pic>
      <p:sp>
        <p:nvSpPr>
          <p:cNvPr id="14" name="TextBox 13"/>
          <p:cNvSpPr txBox="1"/>
          <p:nvPr/>
        </p:nvSpPr>
        <p:spPr>
          <a:xfrm>
            <a:off x="9772783" y="1389717"/>
            <a:ext cx="1353191" cy="369332"/>
          </a:xfrm>
          <a:prstGeom prst="rect">
            <a:avLst/>
          </a:prstGeom>
          <a:noFill/>
        </p:spPr>
        <p:txBody>
          <a:bodyPr wrap="none" rtlCol="0">
            <a:spAutoFit/>
          </a:bodyPr>
          <a:lstStyle/>
          <a:p>
            <a:r>
              <a:rPr lang="en-US" dirty="0" smtClean="0">
                <a:solidFill>
                  <a:schemeClr val="accent4"/>
                </a:solidFill>
              </a:rPr>
              <a:t>Sensing step</a:t>
            </a:r>
            <a:endParaRPr lang="en-US" dirty="0">
              <a:solidFill>
                <a:schemeClr val="accent4"/>
              </a:solidFill>
            </a:endParaRPr>
          </a:p>
        </p:txBody>
      </p:sp>
      <p:sp>
        <p:nvSpPr>
          <p:cNvPr id="2" name="Title 1"/>
          <p:cNvSpPr>
            <a:spLocks noGrp="1"/>
          </p:cNvSpPr>
          <p:nvPr>
            <p:ph type="title"/>
          </p:nvPr>
        </p:nvSpPr>
        <p:spPr>
          <a:xfrm>
            <a:off x="345914" y="26479"/>
            <a:ext cx="8647774" cy="1325563"/>
          </a:xfrm>
        </p:spPr>
        <p:txBody>
          <a:bodyPr/>
          <a:lstStyle/>
          <a:p>
            <a:r>
              <a:rPr lang="en-US" dirty="0" smtClean="0"/>
              <a:t>Video Compressed Sensing: Process</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6</a:t>
            </a:fld>
            <a:endParaRPr lang="en-US"/>
          </a:p>
        </p:txBody>
      </p:sp>
      <p:sp>
        <p:nvSpPr>
          <p:cNvPr id="7" name="TextBox 6"/>
          <p:cNvSpPr txBox="1"/>
          <p:nvPr/>
        </p:nvSpPr>
        <p:spPr>
          <a:xfrm>
            <a:off x="11662611" y="3064042"/>
            <a:ext cx="184731" cy="369332"/>
          </a:xfrm>
          <a:prstGeom prst="rect">
            <a:avLst/>
          </a:prstGeom>
          <a:noFill/>
        </p:spPr>
        <p:txBody>
          <a:bodyPr wrap="none" rtlCol="0">
            <a:spAutoFit/>
          </a:bodyPr>
          <a:lstStyle/>
          <a:p>
            <a:endParaRPr lang="en-US"/>
          </a:p>
        </p:txBody>
      </p:sp>
      <p:sp>
        <p:nvSpPr>
          <p:cNvPr id="8" name="TextBox 7"/>
          <p:cNvSpPr txBox="1"/>
          <p:nvPr/>
        </p:nvSpPr>
        <p:spPr>
          <a:xfrm>
            <a:off x="8993688" y="981487"/>
            <a:ext cx="184731" cy="369332"/>
          </a:xfrm>
          <a:prstGeom prst="rect">
            <a:avLst/>
          </a:prstGeom>
          <a:noFill/>
        </p:spPr>
        <p:txBody>
          <a:bodyPr wrap="none" rtlCol="0">
            <a:spAutoFit/>
          </a:bodyPr>
          <a:lstStyle/>
          <a:p>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19" y="1350819"/>
            <a:ext cx="2715540" cy="202988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219" y="3854681"/>
            <a:ext cx="2712609" cy="2027698"/>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6767" y="1350819"/>
            <a:ext cx="2715540" cy="2029889"/>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34043" y="3854681"/>
            <a:ext cx="2700173" cy="2018402"/>
          </a:xfrm>
          <a:prstGeom prst="rect">
            <a:avLst/>
          </a:prstGeom>
        </p:spPr>
      </p:pic>
      <p:sp>
        <p:nvSpPr>
          <p:cNvPr id="18" name="TextBox 17"/>
          <p:cNvSpPr txBox="1"/>
          <p:nvPr/>
        </p:nvSpPr>
        <p:spPr>
          <a:xfrm>
            <a:off x="2907352" y="2104765"/>
            <a:ext cx="513568" cy="523220"/>
          </a:xfrm>
          <a:prstGeom prst="rect">
            <a:avLst/>
          </a:prstGeom>
          <a:noFill/>
        </p:spPr>
        <p:txBody>
          <a:bodyPr wrap="square" rtlCol="0">
            <a:spAutoFit/>
          </a:bodyPr>
          <a:lstStyle/>
          <a:p>
            <a:r>
              <a:rPr lang="en-US" sz="2800" dirty="0" smtClean="0">
                <a:solidFill>
                  <a:schemeClr val="accent4"/>
                </a:solidFill>
              </a:rPr>
              <a:t>.*</a:t>
            </a:r>
            <a:endParaRPr lang="en-US" sz="2800" dirty="0">
              <a:solidFill>
                <a:schemeClr val="accent4"/>
              </a:solidFill>
            </a:endParaRPr>
          </a:p>
        </p:txBody>
      </p:sp>
      <p:sp>
        <p:nvSpPr>
          <p:cNvPr id="20" name="TextBox 19"/>
          <p:cNvSpPr txBox="1"/>
          <p:nvPr/>
        </p:nvSpPr>
        <p:spPr>
          <a:xfrm>
            <a:off x="2913553" y="4602272"/>
            <a:ext cx="513568" cy="523220"/>
          </a:xfrm>
          <a:prstGeom prst="rect">
            <a:avLst/>
          </a:prstGeom>
          <a:noFill/>
        </p:spPr>
        <p:txBody>
          <a:bodyPr wrap="square" rtlCol="0">
            <a:spAutoFit/>
          </a:bodyPr>
          <a:lstStyle/>
          <a:p>
            <a:r>
              <a:rPr lang="en-US" sz="2800" dirty="0" smtClean="0">
                <a:solidFill>
                  <a:schemeClr val="accent4"/>
                </a:solidFill>
              </a:rPr>
              <a:t>.*</a:t>
            </a:r>
            <a:endParaRPr lang="en-US" sz="2800" dirty="0">
              <a:solidFill>
                <a:schemeClr val="accent4"/>
              </a:solidFill>
            </a:endParaRPr>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1798" y="1350819"/>
            <a:ext cx="2715540" cy="2029889"/>
          </a:xfrm>
          <a:prstGeom prst="rect">
            <a:avLst/>
          </a:prstGeom>
          <a:noFill/>
          <a:ln>
            <a:noFill/>
          </a:ln>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54706" y="3854681"/>
            <a:ext cx="2700174" cy="2018402"/>
          </a:xfrm>
          <a:prstGeom prst="rect">
            <a:avLst/>
          </a:prstGeom>
        </p:spPr>
      </p:pic>
      <p:sp>
        <p:nvSpPr>
          <p:cNvPr id="23" name="TextBox 22"/>
          <p:cNvSpPr txBox="1"/>
          <p:nvPr/>
        </p:nvSpPr>
        <p:spPr>
          <a:xfrm>
            <a:off x="6084367" y="2104765"/>
            <a:ext cx="367431" cy="523220"/>
          </a:xfrm>
          <a:prstGeom prst="rect">
            <a:avLst/>
          </a:prstGeom>
          <a:noFill/>
        </p:spPr>
        <p:txBody>
          <a:bodyPr wrap="square" rtlCol="0">
            <a:spAutoFit/>
          </a:bodyPr>
          <a:lstStyle/>
          <a:p>
            <a:r>
              <a:rPr lang="en-US" sz="2800" dirty="0" smtClean="0">
                <a:solidFill>
                  <a:schemeClr val="accent4"/>
                </a:solidFill>
              </a:rPr>
              <a:t>=</a:t>
            </a:r>
            <a:endParaRPr lang="en-US" sz="2800" dirty="0">
              <a:solidFill>
                <a:schemeClr val="accent4"/>
              </a:solidFill>
            </a:endParaRPr>
          </a:p>
        </p:txBody>
      </p:sp>
      <p:sp>
        <p:nvSpPr>
          <p:cNvPr id="24" name="TextBox 23"/>
          <p:cNvSpPr txBox="1"/>
          <p:nvPr/>
        </p:nvSpPr>
        <p:spPr>
          <a:xfrm>
            <a:off x="6084367" y="4602272"/>
            <a:ext cx="320188" cy="523220"/>
          </a:xfrm>
          <a:prstGeom prst="rect">
            <a:avLst/>
          </a:prstGeom>
          <a:noFill/>
        </p:spPr>
        <p:txBody>
          <a:bodyPr wrap="square" rtlCol="0">
            <a:spAutoFit/>
          </a:bodyPr>
          <a:lstStyle/>
          <a:p>
            <a:r>
              <a:rPr lang="en-US" sz="2800" smtClean="0">
                <a:solidFill>
                  <a:schemeClr val="accent4"/>
                </a:solidFill>
              </a:rPr>
              <a:t>=</a:t>
            </a:r>
            <a:endParaRPr lang="en-US" sz="2800" dirty="0">
              <a:solidFill>
                <a:schemeClr val="accent4"/>
              </a:solidFill>
            </a:endParaRPr>
          </a:p>
        </p:txBody>
      </p:sp>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13095" y="2627985"/>
            <a:ext cx="2720591" cy="2033664"/>
          </a:xfrm>
          <a:prstGeom prst="rect">
            <a:avLst/>
          </a:prstGeom>
        </p:spPr>
      </p:pic>
      <p:sp>
        <p:nvSpPr>
          <p:cNvPr id="26" name="Bent Arrow 25"/>
          <p:cNvSpPr/>
          <p:nvPr/>
        </p:nvSpPr>
        <p:spPr>
          <a:xfrm rot="5400000">
            <a:off x="9792123" y="1449885"/>
            <a:ext cx="676595" cy="1434237"/>
          </a:xfrm>
          <a:prstGeom prst="ben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9" name="Bent Arrow 28"/>
          <p:cNvSpPr/>
          <p:nvPr/>
        </p:nvSpPr>
        <p:spPr>
          <a:xfrm rot="16200000" flipV="1">
            <a:off x="9792123" y="4400572"/>
            <a:ext cx="676595" cy="1434237"/>
          </a:xfrm>
          <a:prstGeom prst="ben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Tree>
    <p:extLst>
      <p:ext uri="{BB962C8B-B14F-4D97-AF65-F5344CB8AC3E}">
        <p14:creationId xmlns:p14="http://schemas.microsoft.com/office/powerpoint/2010/main" val="30396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0" grpId="0"/>
      <p:bldP spid="23" grpId="0"/>
      <p:bldP spid="24" grpId="0"/>
      <p:bldP spid="26"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l="3084" t="1800" r="4129" b="1"/>
          <a:stretch/>
        </p:blipFill>
        <p:spPr>
          <a:xfrm>
            <a:off x="6429706" y="400833"/>
            <a:ext cx="5599135" cy="5586187"/>
          </a:xfrm>
          <a:prstGeom prst="rect">
            <a:avLst/>
          </a:prstGeom>
        </p:spPr>
      </p:pic>
      <p:sp>
        <p:nvSpPr>
          <p:cNvPr id="2" name="Title 1"/>
          <p:cNvSpPr>
            <a:spLocks noGrp="1"/>
          </p:cNvSpPr>
          <p:nvPr>
            <p:ph type="title"/>
          </p:nvPr>
        </p:nvSpPr>
        <p:spPr>
          <a:xfrm>
            <a:off x="345913" y="26479"/>
            <a:ext cx="10163423" cy="1325563"/>
          </a:xfrm>
        </p:spPr>
        <p:txBody>
          <a:bodyPr/>
          <a:lstStyle/>
          <a:p>
            <a:r>
              <a:rPr lang="en-US" dirty="0" smtClean="0"/>
              <a:t>Video Compressed Sensing</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7</a:t>
            </a:fld>
            <a:endParaRPr lang="en-US"/>
          </a:p>
        </p:txBody>
      </p:sp>
      <p:sp>
        <p:nvSpPr>
          <p:cNvPr id="3" name="Rectangle 2"/>
          <p:cNvSpPr/>
          <p:nvPr/>
        </p:nvSpPr>
        <p:spPr>
          <a:xfrm>
            <a:off x="559496" y="5987020"/>
            <a:ext cx="11073008" cy="369332"/>
          </a:xfrm>
          <a:prstGeom prst="rect">
            <a:avLst/>
          </a:prstGeom>
        </p:spPr>
        <p:txBody>
          <a:bodyPr wrap="square">
            <a:spAutoFit/>
          </a:bodyPr>
          <a:lstStyle/>
          <a:p>
            <a:r>
              <a:rPr lang="en-US" dirty="0" err="1" smtClean="0"/>
              <a:t>Hitomi</a:t>
            </a:r>
            <a:r>
              <a:rPr lang="en-US" dirty="0" smtClean="0"/>
              <a:t>, Y., </a:t>
            </a:r>
            <a:r>
              <a:rPr lang="en-US" dirty="0" err="1" smtClean="0"/>
              <a:t>Gu</a:t>
            </a:r>
            <a:r>
              <a:rPr lang="en-US" dirty="0" smtClean="0"/>
              <a:t>, J., </a:t>
            </a:r>
            <a:r>
              <a:rPr lang="en-US" i="1" dirty="0" smtClean="0"/>
              <a:t>et al.</a:t>
            </a:r>
            <a:r>
              <a:rPr lang="en-US" dirty="0" smtClean="0"/>
              <a:t>, “</a:t>
            </a:r>
            <a:r>
              <a:rPr lang="en-US" dirty="0" smtClean="0">
                <a:solidFill>
                  <a:schemeClr val="accent4"/>
                </a:solidFill>
              </a:rPr>
              <a:t>Video </a:t>
            </a:r>
            <a:r>
              <a:rPr lang="en-US" dirty="0">
                <a:solidFill>
                  <a:schemeClr val="accent4"/>
                </a:solidFill>
              </a:rPr>
              <a:t>from a Single Coded Exposure Photograph using a Learned Over-Complete </a:t>
            </a:r>
            <a:r>
              <a:rPr lang="en-US" dirty="0" smtClean="0">
                <a:solidFill>
                  <a:schemeClr val="accent4"/>
                </a:solidFill>
              </a:rPr>
              <a:t>Dictionary</a:t>
            </a:r>
            <a:r>
              <a:rPr lang="en-US" dirty="0" smtClean="0"/>
              <a:t>”</a:t>
            </a:r>
            <a:endParaRPr lang="en-US"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573" y="2403786"/>
            <a:ext cx="2756074" cy="1315870"/>
          </a:xfrm>
          <a:prstGeom prst="rect">
            <a:avLst/>
          </a:prstGeom>
        </p:spPr>
      </p:pic>
      <p:sp>
        <p:nvSpPr>
          <p:cNvPr id="28" name="TextBox 27"/>
          <p:cNvSpPr txBox="1"/>
          <p:nvPr/>
        </p:nvSpPr>
        <p:spPr>
          <a:xfrm>
            <a:off x="1520574" y="3814382"/>
            <a:ext cx="3582071" cy="369332"/>
          </a:xfrm>
          <a:prstGeom prst="rect">
            <a:avLst/>
          </a:prstGeom>
          <a:noFill/>
        </p:spPr>
        <p:txBody>
          <a:bodyPr wrap="none" rtlCol="0">
            <a:spAutoFit/>
          </a:bodyPr>
          <a:lstStyle/>
          <a:p>
            <a:r>
              <a:rPr lang="en-US" dirty="0" smtClean="0">
                <a:solidFill>
                  <a:schemeClr val="accent4"/>
                </a:solidFill>
              </a:rPr>
              <a:t>Representation in learned dictionary</a:t>
            </a:r>
            <a:endParaRPr lang="en-US" dirty="0">
              <a:solidFill>
                <a:schemeClr val="accent4"/>
              </a:solidFill>
            </a:endParaRPr>
          </a:p>
        </p:txBody>
      </p:sp>
    </p:spTree>
    <p:extLst>
      <p:ext uri="{BB962C8B-B14F-4D97-AF65-F5344CB8AC3E}">
        <p14:creationId xmlns:p14="http://schemas.microsoft.com/office/powerpoint/2010/main" val="171953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0163423" cy="1325563"/>
          </a:xfrm>
        </p:spPr>
        <p:txBody>
          <a:bodyPr/>
          <a:lstStyle/>
          <a:p>
            <a:r>
              <a:rPr lang="en-US" dirty="0" smtClean="0"/>
              <a:t>Video Compressed Sensing</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8</a:t>
            </a:fld>
            <a:endParaRPr lang="en-US"/>
          </a:p>
        </p:txBody>
      </p:sp>
      <p:sp>
        <p:nvSpPr>
          <p:cNvPr id="3" name="Rectangle 2"/>
          <p:cNvSpPr/>
          <p:nvPr/>
        </p:nvSpPr>
        <p:spPr>
          <a:xfrm>
            <a:off x="559496" y="5987020"/>
            <a:ext cx="11073008" cy="369332"/>
          </a:xfrm>
          <a:prstGeom prst="rect">
            <a:avLst/>
          </a:prstGeom>
        </p:spPr>
        <p:txBody>
          <a:bodyPr wrap="square">
            <a:spAutoFit/>
          </a:bodyPr>
          <a:lstStyle/>
          <a:p>
            <a:r>
              <a:rPr lang="en-US" dirty="0" err="1" smtClean="0"/>
              <a:t>Hitomi</a:t>
            </a:r>
            <a:r>
              <a:rPr lang="en-US" dirty="0" smtClean="0"/>
              <a:t>, Y., </a:t>
            </a:r>
            <a:r>
              <a:rPr lang="en-US" dirty="0" err="1" smtClean="0"/>
              <a:t>Gu</a:t>
            </a:r>
            <a:r>
              <a:rPr lang="en-US" dirty="0" smtClean="0"/>
              <a:t>, J., </a:t>
            </a:r>
            <a:r>
              <a:rPr lang="en-US" i="1" dirty="0" smtClean="0"/>
              <a:t>et al.</a:t>
            </a:r>
            <a:r>
              <a:rPr lang="en-US" dirty="0" smtClean="0"/>
              <a:t>, “</a:t>
            </a:r>
            <a:r>
              <a:rPr lang="en-US" dirty="0" smtClean="0">
                <a:solidFill>
                  <a:schemeClr val="accent4"/>
                </a:solidFill>
              </a:rPr>
              <a:t>Video </a:t>
            </a:r>
            <a:r>
              <a:rPr lang="en-US" dirty="0">
                <a:solidFill>
                  <a:schemeClr val="accent4"/>
                </a:solidFill>
              </a:rPr>
              <a:t>from a Single Coded Exposure Photograph using a Learned Over-Complete </a:t>
            </a:r>
            <a:r>
              <a:rPr lang="en-US" dirty="0" smtClean="0">
                <a:solidFill>
                  <a:schemeClr val="accent4"/>
                </a:solidFill>
              </a:rPr>
              <a:t>Dictionary</a:t>
            </a:r>
            <a:r>
              <a:rPr lang="en-US" dirty="0" smtClean="0"/>
              <a:t>”</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48" y="1090122"/>
            <a:ext cx="8591903" cy="1336323"/>
          </a:xfrm>
          <a:prstGeom prst="rect">
            <a:avLst/>
          </a:prstGeom>
        </p:spPr>
      </p:pic>
      <p:sp>
        <p:nvSpPr>
          <p:cNvPr id="28" name="TextBox 27"/>
          <p:cNvSpPr txBox="1"/>
          <p:nvPr/>
        </p:nvSpPr>
        <p:spPr>
          <a:xfrm>
            <a:off x="4386268" y="2426445"/>
            <a:ext cx="3419462" cy="369332"/>
          </a:xfrm>
          <a:prstGeom prst="rect">
            <a:avLst/>
          </a:prstGeom>
          <a:noFill/>
        </p:spPr>
        <p:txBody>
          <a:bodyPr wrap="none" rtlCol="0">
            <a:spAutoFit/>
          </a:bodyPr>
          <a:lstStyle/>
          <a:p>
            <a:r>
              <a:rPr lang="en-US" dirty="0" smtClean="0">
                <a:solidFill>
                  <a:schemeClr val="accent4"/>
                </a:solidFill>
              </a:rPr>
              <a:t>Solving </a:t>
            </a:r>
            <a:r>
              <a:rPr lang="en-US" smtClean="0">
                <a:solidFill>
                  <a:schemeClr val="accent4"/>
                </a:solidFill>
              </a:rPr>
              <a:t>video compressed sensing</a:t>
            </a:r>
            <a:endParaRPr lang="en-US" dirty="0">
              <a:solidFill>
                <a:schemeClr val="accent4"/>
              </a:solidFill>
            </a:endParaRPr>
          </a:p>
        </p:txBody>
      </p:sp>
      <p:pic>
        <p:nvPicPr>
          <p:cNvPr id="31" name="Picture 30"/>
          <p:cNvPicPr>
            <a:picLocks noChangeAspect="1"/>
          </p:cNvPicPr>
          <p:nvPr/>
        </p:nvPicPr>
        <p:blipFill rotWithShape="1">
          <a:blip r:embed="rId4">
            <a:extLst>
              <a:ext uri="{28A0092B-C50C-407E-A947-70E740481C1C}">
                <a14:useLocalDpi xmlns:a14="http://schemas.microsoft.com/office/drawing/2010/main" val="0"/>
              </a:ext>
            </a:extLst>
          </a:blip>
          <a:srcRect l="976" t="3299" r="33769" b="3196"/>
          <a:stretch/>
        </p:blipFill>
        <p:spPr>
          <a:xfrm>
            <a:off x="546329" y="3354962"/>
            <a:ext cx="6563638" cy="2004165"/>
          </a:xfrm>
          <a:prstGeom prst="rect">
            <a:avLst/>
          </a:prstGeom>
        </p:spPr>
      </p:pic>
      <p:pic>
        <p:nvPicPr>
          <p:cNvPr id="32" name="Picture 31"/>
          <p:cNvPicPr>
            <a:picLocks noChangeAspect="1"/>
          </p:cNvPicPr>
          <p:nvPr/>
        </p:nvPicPr>
        <p:blipFill rotWithShape="1">
          <a:blip r:embed="rId5">
            <a:extLst>
              <a:ext uri="{28A0092B-C50C-407E-A947-70E740481C1C}">
                <a14:useLocalDpi xmlns:a14="http://schemas.microsoft.com/office/drawing/2010/main" val="0"/>
              </a:ext>
            </a:extLst>
          </a:blip>
          <a:srcRect l="1165" t="4905" r="1286"/>
          <a:stretch/>
        </p:blipFill>
        <p:spPr>
          <a:xfrm>
            <a:off x="8721024" y="3359946"/>
            <a:ext cx="2911480" cy="1999181"/>
          </a:xfrm>
          <a:prstGeom prst="rect">
            <a:avLst/>
          </a:prstGeom>
        </p:spPr>
      </p:pic>
      <p:sp>
        <p:nvSpPr>
          <p:cNvPr id="33" name="Right Arrow 32"/>
          <p:cNvSpPr/>
          <p:nvPr/>
        </p:nvSpPr>
        <p:spPr>
          <a:xfrm>
            <a:off x="7333035" y="4156627"/>
            <a:ext cx="1164920" cy="40083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8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13" y="26479"/>
            <a:ext cx="10163423" cy="1325563"/>
          </a:xfrm>
        </p:spPr>
        <p:txBody>
          <a:bodyPr/>
          <a:lstStyle/>
          <a:p>
            <a:r>
              <a:rPr lang="en-US" dirty="0" smtClean="0"/>
              <a:t>Coded Source Separation: Our Approach</a:t>
            </a:r>
            <a:endParaRPr lang="en-US" dirty="0"/>
          </a:p>
        </p:txBody>
      </p:sp>
      <p:sp>
        <p:nvSpPr>
          <p:cNvPr id="4" name="Date Placeholder 3"/>
          <p:cNvSpPr>
            <a:spLocks noGrp="1"/>
          </p:cNvSpPr>
          <p:nvPr>
            <p:ph type="dt" sz="half" idx="10"/>
          </p:nvPr>
        </p:nvSpPr>
        <p:spPr/>
        <p:txBody>
          <a:bodyPr/>
          <a:lstStyle/>
          <a:p>
            <a:fld id="{C9EE9B24-1FE9-B54F-BECF-1D0A73473EF9}" type="datetime1">
              <a:rPr lang="en-IN" smtClean="0"/>
              <a:t>04/05/16</a:t>
            </a:fld>
            <a:endParaRPr lang="en-US" dirty="0"/>
          </a:p>
        </p:txBody>
      </p:sp>
      <p:sp>
        <p:nvSpPr>
          <p:cNvPr id="5" name="Footer Placeholder 4"/>
          <p:cNvSpPr>
            <a:spLocks noGrp="1"/>
          </p:cNvSpPr>
          <p:nvPr>
            <p:ph type="ftr" sz="quarter" idx="11"/>
          </p:nvPr>
        </p:nvSpPr>
        <p:spPr/>
        <p:txBody>
          <a:bodyPr/>
          <a:lstStyle/>
          <a:p>
            <a:r>
              <a:rPr lang="en-US" dirty="0" smtClean="0"/>
              <a:t>EE451: Alankar Kotwal</a:t>
            </a:r>
            <a:endParaRPr lang="en-US" dirty="0"/>
          </a:p>
        </p:txBody>
      </p:sp>
      <p:sp>
        <p:nvSpPr>
          <p:cNvPr id="6" name="Slide Number Placeholder 5"/>
          <p:cNvSpPr>
            <a:spLocks noGrp="1"/>
          </p:cNvSpPr>
          <p:nvPr>
            <p:ph type="sldNum" sz="quarter" idx="12"/>
          </p:nvPr>
        </p:nvSpPr>
        <p:spPr/>
        <p:txBody>
          <a:bodyPr/>
          <a:lstStyle/>
          <a:p>
            <a:fld id="{1934EEBC-1308-6649-AFB4-15E3E45340D6}" type="slidenum">
              <a:rPr lang="en-US" smtClean="0"/>
              <a:t>9</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154" y="1527408"/>
            <a:ext cx="4328807" cy="1664640"/>
          </a:xfrm>
          <a:prstGeom prst="rect">
            <a:avLst/>
          </a:prstGeom>
        </p:spPr>
      </p:pic>
      <p:sp>
        <p:nvSpPr>
          <p:cNvPr id="7" name="TextBox 6"/>
          <p:cNvSpPr txBox="1"/>
          <p:nvPr/>
        </p:nvSpPr>
        <p:spPr>
          <a:xfrm>
            <a:off x="1131617" y="3182748"/>
            <a:ext cx="3215880" cy="369332"/>
          </a:xfrm>
          <a:prstGeom prst="rect">
            <a:avLst/>
          </a:prstGeom>
          <a:noFill/>
        </p:spPr>
        <p:txBody>
          <a:bodyPr wrap="none" rtlCol="0">
            <a:spAutoFit/>
          </a:bodyPr>
          <a:lstStyle/>
          <a:p>
            <a:r>
              <a:rPr lang="en-US" dirty="0" smtClean="0">
                <a:solidFill>
                  <a:schemeClr val="accent4"/>
                </a:solidFill>
              </a:rPr>
              <a:t>Representation in our dictionary</a:t>
            </a:r>
            <a:endParaRPr lang="en-US" dirty="0">
              <a:solidFill>
                <a:schemeClr val="accent4"/>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59" y="3733611"/>
            <a:ext cx="5265098" cy="1711730"/>
          </a:xfrm>
          <a:prstGeom prst="rect">
            <a:avLst/>
          </a:prstGeom>
        </p:spPr>
      </p:pic>
      <p:sp>
        <p:nvSpPr>
          <p:cNvPr id="9" name="TextBox 8"/>
          <p:cNvSpPr txBox="1"/>
          <p:nvPr/>
        </p:nvSpPr>
        <p:spPr>
          <a:xfrm>
            <a:off x="1821494" y="5295945"/>
            <a:ext cx="1902829" cy="369332"/>
          </a:xfrm>
          <a:prstGeom prst="rect">
            <a:avLst/>
          </a:prstGeom>
          <a:noFill/>
        </p:spPr>
        <p:txBody>
          <a:bodyPr wrap="none" rtlCol="0">
            <a:spAutoFit/>
          </a:bodyPr>
          <a:lstStyle/>
          <a:p>
            <a:r>
              <a:rPr lang="en-US" dirty="0" smtClean="0">
                <a:solidFill>
                  <a:schemeClr val="accent4"/>
                </a:solidFill>
              </a:rPr>
              <a:t>Our measurement</a:t>
            </a:r>
            <a:endParaRPr lang="en-US" dirty="0">
              <a:solidFill>
                <a:schemeClr val="accent4"/>
              </a:solidFill>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4654" y="2671378"/>
            <a:ext cx="5940809" cy="1761404"/>
          </a:xfrm>
          <a:prstGeom prst="rect">
            <a:avLst/>
          </a:prstGeom>
        </p:spPr>
      </p:pic>
      <p:sp>
        <p:nvSpPr>
          <p:cNvPr id="11" name="TextBox 10"/>
          <p:cNvSpPr txBox="1"/>
          <p:nvPr/>
        </p:nvSpPr>
        <p:spPr>
          <a:xfrm>
            <a:off x="7735629" y="4404810"/>
            <a:ext cx="2618858" cy="369332"/>
          </a:xfrm>
          <a:prstGeom prst="rect">
            <a:avLst/>
          </a:prstGeom>
          <a:noFill/>
        </p:spPr>
        <p:txBody>
          <a:bodyPr wrap="none" rtlCol="0">
            <a:spAutoFit/>
          </a:bodyPr>
          <a:lstStyle/>
          <a:p>
            <a:r>
              <a:rPr lang="en-US" dirty="0" smtClean="0">
                <a:solidFill>
                  <a:schemeClr val="accent4"/>
                </a:solidFill>
              </a:rPr>
              <a:t>Our optimization problem</a:t>
            </a:r>
            <a:endParaRPr lang="en-US" dirty="0">
              <a:solidFill>
                <a:schemeClr val="accent4"/>
              </a:solidFill>
            </a:endParaRPr>
          </a:p>
        </p:txBody>
      </p:sp>
      <p:sp>
        <p:nvSpPr>
          <p:cNvPr id="14" name="TextBox 13"/>
          <p:cNvSpPr txBox="1"/>
          <p:nvPr/>
        </p:nvSpPr>
        <p:spPr>
          <a:xfrm>
            <a:off x="5493834" y="3321247"/>
            <a:ext cx="492443" cy="461665"/>
          </a:xfrm>
          <a:prstGeom prst="rect">
            <a:avLst/>
          </a:prstGeom>
          <a:noFill/>
        </p:spPr>
        <p:txBody>
          <a:bodyPr wrap="none" rtlCol="0">
            <a:spAutoFit/>
          </a:bodyPr>
          <a:lstStyle/>
          <a:p>
            <a:r>
              <a:rPr lang="en-US" sz="2400" dirty="0" smtClean="0">
                <a:solidFill>
                  <a:schemeClr val="accent4"/>
                </a:solidFill>
              </a:rPr>
              <a:t>⇒</a:t>
            </a:r>
            <a:endParaRPr lang="en-US" sz="2400" dirty="0">
              <a:solidFill>
                <a:schemeClr val="accent4"/>
              </a:solidFill>
            </a:endParaRPr>
          </a:p>
        </p:txBody>
      </p:sp>
    </p:spTree>
    <p:extLst>
      <p:ext uri="{BB962C8B-B14F-4D97-AF65-F5344CB8AC3E}">
        <p14:creationId xmlns:p14="http://schemas.microsoft.com/office/powerpoint/2010/main" val="150380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4253</TotalTime>
  <Words>2575</Words>
  <Application>Microsoft Macintosh PowerPoint</Application>
  <PresentationFormat>Widescreen</PresentationFormat>
  <Paragraphs>226</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Batang</vt:lpstr>
      <vt:lpstr>Calibri</vt:lpstr>
      <vt:lpstr>Calibri Light</vt:lpstr>
      <vt:lpstr>Helvetica Neue</vt:lpstr>
      <vt:lpstr>Wingdings</vt:lpstr>
      <vt:lpstr>Office Theme</vt:lpstr>
      <vt:lpstr>Coded Source Separation for Video Compressed Sensing</vt:lpstr>
      <vt:lpstr>Coded Source Separation for Video Compressed Sensing</vt:lpstr>
      <vt:lpstr>Compressed Sensing</vt:lpstr>
      <vt:lpstr>Compressed Sensing: Process</vt:lpstr>
      <vt:lpstr>Coded Source Separation for Video Compressed Sensing</vt:lpstr>
      <vt:lpstr>Video Compressed Sensing: Process</vt:lpstr>
      <vt:lpstr>Video Compressed Sensing</vt:lpstr>
      <vt:lpstr>Video Compressed Sensing</vt:lpstr>
      <vt:lpstr>Coded Source Separation: Our Approach</vt:lpstr>
      <vt:lpstr>Video Compressed Sensing Results</vt:lpstr>
      <vt:lpstr>Coded Source Separation: Results, Simulated</vt:lpstr>
      <vt:lpstr>Coded Source Separation: Results, Gaussians</vt:lpstr>
      <vt:lpstr>Coded Source Separation: Results, Positive Sensing </vt:lpstr>
      <vt:lpstr>Coded Source Separation: Results, Positive Sensing </vt:lpstr>
      <vt:lpstr>Coded Source Separation: Results, Sudden Change</vt:lpstr>
      <vt:lpstr>Sensing Matrix Optimization</vt:lpstr>
      <vt:lpstr>Sensing Matrix Optimization</vt:lpstr>
      <vt:lpstr>Sensing Matrix Optimization: Approach 1</vt:lpstr>
      <vt:lpstr>Sensing Matrix Optimization: Approach 2</vt:lpstr>
      <vt:lpstr>Sensing Matrix Optimization: Our Approach  </vt:lpstr>
      <vt:lpstr>Sensing Matrix Optimization: Our Approach  </vt:lpstr>
      <vt:lpstr>Sensing Matrix Optimization: Results, Coherence</vt:lpstr>
      <vt:lpstr>Sensing Matrix Optimization: Results vs Sparsity</vt:lpstr>
      <vt:lpstr>Sensing Matrix Optimization: Others Ideas</vt:lpstr>
      <vt:lpstr>Sensing Matrix Optimization: Others Uses</vt:lpstr>
      <vt:lpstr>Coded Source Separation: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Coded Source Separation for Compressed Video</dc:title>
  <dc:creator>Alankar Kotwal</dc:creator>
  <cp:lastModifiedBy>Alankar Kotwal</cp:lastModifiedBy>
  <cp:revision>343</cp:revision>
  <dcterms:created xsi:type="dcterms:W3CDTF">2016-04-19T23:15:45Z</dcterms:created>
  <dcterms:modified xsi:type="dcterms:W3CDTF">2016-05-04T05:38:00Z</dcterms:modified>
</cp:coreProperties>
</file>