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2"/>
  </p:notesMasterIdLst>
  <p:sldIdLst>
    <p:sldId id="285" r:id="rId2"/>
    <p:sldId id="286" r:id="rId3"/>
    <p:sldId id="287" r:id="rId4"/>
    <p:sldId id="288" r:id="rId5"/>
    <p:sldId id="289" r:id="rId6"/>
    <p:sldId id="290" r:id="rId7"/>
    <p:sldId id="291" r:id="rId8"/>
    <p:sldId id="292" r:id="rId9"/>
    <p:sldId id="294" r:id="rId10"/>
    <p:sldId id="295" r:id="rId11"/>
    <p:sldId id="296" r:id="rId12"/>
    <p:sldId id="297" r:id="rId13"/>
    <p:sldId id="298" r:id="rId14"/>
    <p:sldId id="299" r:id="rId15"/>
    <p:sldId id="300" r:id="rId16"/>
    <p:sldId id="301" r:id="rId17"/>
    <p:sldId id="302" r:id="rId18"/>
    <p:sldId id="303" r:id="rId19"/>
    <p:sldId id="304" r:id="rId20"/>
    <p:sldId id="30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75844" autoAdjust="0"/>
  </p:normalViewPr>
  <p:slideViewPr>
    <p:cSldViewPr>
      <p:cViewPr>
        <p:scale>
          <a:sx n="77" d="100"/>
          <a:sy n="77" d="100"/>
        </p:scale>
        <p:origin x="-90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5530D-2968-4C24-B2F9-71CB526E9A96}" type="datetimeFigureOut">
              <a:rPr lang="en-IN" smtClean="0"/>
              <a:pPr/>
              <a:t>03-04-2013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C255F1-58FB-4D18-94F5-A6B0B9F7D7F6}" type="slidenum">
              <a:rPr lang="en-IN" smtClean="0"/>
              <a:pPr/>
              <a:t>‹#›</a:t>
            </a:fld>
            <a:endParaRPr lang="en-IN"/>
          </a:p>
        </p:txBody>
      </p:sp>
    </p:spTree>
    <p:extLst>
      <p:ext uri="{BB962C8B-B14F-4D97-AF65-F5344CB8AC3E}">
        <p14:creationId xmlns:p14="http://schemas.microsoft.com/office/powerpoint/2010/main" val="834759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55DDDA-A8FD-4240-8B00-CCD26631CA5A}" type="slidenum">
              <a:rPr lang="en-IN" smtClean="0"/>
              <a:t>4</a:t>
            </a:fld>
            <a:endParaRPr lang="en-IN"/>
          </a:p>
        </p:txBody>
      </p:sp>
    </p:spTree>
    <p:extLst>
      <p:ext uri="{BB962C8B-B14F-4D97-AF65-F5344CB8AC3E}">
        <p14:creationId xmlns:p14="http://schemas.microsoft.com/office/powerpoint/2010/main" val="186729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8" name="Slide Number Placeholder 7"/>
          <p:cNvSpPr>
            <a:spLocks noGrp="1"/>
          </p:cNvSpPr>
          <p:nvPr>
            <p:ph type="sldNum" sz="quarter" idx="11"/>
          </p:nvPr>
        </p:nvSpPr>
        <p:spPr/>
        <p:txBody>
          <a:bodyPr/>
          <a:lstStyle/>
          <a:p>
            <a:fld id="{509FBF27-EA28-47E7-B1E9-73DC223AA13B}"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FBF27-EA28-47E7-B1E9-73DC223AA13B}"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FBF27-EA28-47E7-B1E9-73DC223AA13B}"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FBF27-EA28-47E7-B1E9-73DC223AA13B}"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28E8-0816-4538-AB77-6B6AF1C1956A}" type="datetimeFigureOut">
              <a:rPr lang="en-IN" smtClean="0"/>
              <a:pPr/>
              <a:t>03-04-2013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FBF27-EA28-47E7-B1E9-73DC223AA1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98E28E8-0816-4538-AB77-6B6AF1C1956A}" type="datetimeFigureOut">
              <a:rPr lang="en-IN" smtClean="0"/>
              <a:pPr/>
              <a:t>03-04-2013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09FBF27-EA28-47E7-B1E9-73DC223AA13B}"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Pratyush Nalla\Desktop\SS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2509"/>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1540" y="908720"/>
            <a:ext cx="8280920" cy="553998"/>
          </a:xfrm>
          <a:prstGeom prst="rect">
            <a:avLst/>
          </a:prstGeom>
          <a:noFill/>
        </p:spPr>
        <p:txBody>
          <a:bodyPr wrap="square" rtlCol="0">
            <a:spAutoFit/>
          </a:bodyPr>
          <a:lstStyle/>
          <a:p>
            <a:pPr algn="ctr"/>
            <a:r>
              <a:rPr lang="en-US" sz="3000" dirty="0" smtClean="0">
                <a:solidFill>
                  <a:schemeClr val="accent3">
                    <a:lumMod val="50000"/>
                  </a:schemeClr>
                </a:solidFill>
                <a:effectLst>
                  <a:outerShdw blurRad="38100" dist="38100" dir="2700000" algn="tl">
                    <a:srgbClr val="000000">
                      <a:alpha val="43137"/>
                    </a:srgbClr>
                  </a:outerShdw>
                </a:effectLst>
                <a:latin typeface="Copperplate Gothic Light" pitchFamily="34" charset="0"/>
              </a:rPr>
              <a:t>SUSPENSION , STEERING  &amp;  BRAKES</a:t>
            </a:r>
            <a:endParaRPr lang="en-IN" sz="3000" dirty="0">
              <a:solidFill>
                <a:schemeClr val="accent3">
                  <a:lumMod val="50000"/>
                </a:schemeClr>
              </a:solidFill>
              <a:effectLst>
                <a:outerShdw blurRad="38100" dist="38100" dir="2700000" algn="tl">
                  <a:srgbClr val="000000">
                    <a:alpha val="43137"/>
                  </a:srgbClr>
                </a:outerShdw>
              </a:effectLst>
              <a:latin typeface="Copperplate Gothic Light" pitchFamily="34" charset="0"/>
            </a:endParaRPr>
          </a:p>
        </p:txBody>
      </p:sp>
    </p:spTree>
    <p:extLst>
      <p:ext uri="{BB962C8B-B14F-4D97-AF65-F5344CB8AC3E}">
        <p14:creationId xmlns:p14="http://schemas.microsoft.com/office/powerpoint/2010/main" val="2218697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steering?</a:t>
            </a:r>
            <a:endParaRPr lang="en-US" dirty="0"/>
          </a:p>
        </p:txBody>
      </p:sp>
      <p:sp>
        <p:nvSpPr>
          <p:cNvPr id="3" name="Content Placeholder 2"/>
          <p:cNvSpPr>
            <a:spLocks noGrp="1"/>
          </p:cNvSpPr>
          <p:nvPr>
            <p:ph idx="1"/>
          </p:nvPr>
        </p:nvSpPr>
        <p:spPr/>
        <p:txBody>
          <a:bodyPr/>
          <a:lstStyle/>
          <a:p>
            <a:r>
              <a:rPr lang="en-US" dirty="0" smtClean="0"/>
              <a:t>To ensure that the wheels are pointing in the desired direction</a:t>
            </a:r>
          </a:p>
          <a:p>
            <a:r>
              <a:rPr lang="en-US" dirty="0" smtClean="0"/>
              <a:t>Reduced driver effort to maneuver bends and turns</a:t>
            </a:r>
          </a:p>
          <a:p>
            <a:r>
              <a:rPr lang="en-US" dirty="0" smtClean="0"/>
              <a:t>Better driver feedback</a:t>
            </a:r>
          </a:p>
          <a:p>
            <a:pPr marL="0" indent="0">
              <a:buNone/>
            </a:pPr>
            <a:endParaRPr lang="en-US" dirty="0" smtClean="0"/>
          </a:p>
          <a:p>
            <a:r>
              <a:rPr lang="en-US" dirty="0" smtClean="0">
                <a:solidFill>
                  <a:schemeClr val="tx2">
                    <a:lumMod val="50000"/>
                  </a:schemeClr>
                </a:solidFill>
              </a:rPr>
              <a:t>As always, there is a trade-off between driver effort and feedback</a:t>
            </a:r>
          </a:p>
          <a:p>
            <a:r>
              <a:rPr lang="en-US" dirty="0" smtClean="0">
                <a:solidFill>
                  <a:schemeClr val="tx2">
                    <a:lumMod val="50000"/>
                  </a:schemeClr>
                </a:solidFill>
              </a:rPr>
              <a:t>Need to strike the right balance between the two</a:t>
            </a:r>
            <a:endParaRPr lang="en-US" dirty="0">
              <a:solidFill>
                <a:schemeClr val="tx2">
                  <a:lumMod val="50000"/>
                </a:schemeClr>
              </a:solidFill>
            </a:endParaRPr>
          </a:p>
        </p:txBody>
      </p:sp>
    </p:spTree>
    <p:extLst>
      <p:ext uri="{BB962C8B-B14F-4D97-AF65-F5344CB8AC3E}">
        <p14:creationId xmlns:p14="http://schemas.microsoft.com/office/powerpoint/2010/main" val="2216880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3810" y="1844824"/>
            <a:ext cx="7611268" cy="4281339"/>
          </a:xfrm>
        </p:spPr>
      </p:pic>
      <p:cxnSp>
        <p:nvCxnSpPr>
          <p:cNvPr id="8" name="Straight Arrow Connector 7"/>
          <p:cNvCxnSpPr/>
          <p:nvPr/>
        </p:nvCxnSpPr>
        <p:spPr>
          <a:xfrm flipH="1" flipV="1">
            <a:off x="4572000" y="1484784"/>
            <a:ext cx="648072" cy="720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flipV="1">
            <a:off x="1043608" y="1277042"/>
            <a:ext cx="2448272" cy="39521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923928" y="1196752"/>
            <a:ext cx="1944216" cy="369332"/>
          </a:xfrm>
          <a:prstGeom prst="rect">
            <a:avLst/>
          </a:prstGeom>
          <a:noFill/>
        </p:spPr>
        <p:txBody>
          <a:bodyPr wrap="square" rtlCol="0">
            <a:spAutoFit/>
          </a:bodyPr>
          <a:lstStyle/>
          <a:p>
            <a:r>
              <a:rPr lang="en-US" dirty="0" smtClean="0"/>
              <a:t>Steering wheel</a:t>
            </a:r>
            <a:endParaRPr lang="en-US" dirty="0"/>
          </a:p>
        </p:txBody>
      </p:sp>
      <p:sp>
        <p:nvSpPr>
          <p:cNvPr id="14" name="TextBox 13"/>
          <p:cNvSpPr txBox="1"/>
          <p:nvPr/>
        </p:nvSpPr>
        <p:spPr>
          <a:xfrm>
            <a:off x="2915816" y="735087"/>
            <a:ext cx="1440160" cy="646331"/>
          </a:xfrm>
          <a:prstGeom prst="rect">
            <a:avLst/>
          </a:prstGeom>
          <a:noFill/>
        </p:spPr>
        <p:txBody>
          <a:bodyPr wrap="square" rtlCol="0">
            <a:spAutoFit/>
          </a:bodyPr>
          <a:lstStyle/>
          <a:p>
            <a:r>
              <a:rPr lang="en-US" dirty="0" smtClean="0"/>
              <a:t>Double UV joint</a:t>
            </a:r>
            <a:endParaRPr lang="en-US" dirty="0"/>
          </a:p>
        </p:txBody>
      </p:sp>
      <p:cxnSp>
        <p:nvCxnSpPr>
          <p:cNvPr id="16" name="Straight Arrow Connector 15"/>
          <p:cNvCxnSpPr/>
          <p:nvPr/>
        </p:nvCxnSpPr>
        <p:spPr>
          <a:xfrm flipH="1" flipV="1">
            <a:off x="3635896" y="1196752"/>
            <a:ext cx="792088" cy="25202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2555776" y="1484784"/>
            <a:ext cx="1476164" cy="31683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051720" y="1092376"/>
            <a:ext cx="1008112" cy="369332"/>
          </a:xfrm>
          <a:prstGeom prst="rect">
            <a:avLst/>
          </a:prstGeom>
          <a:noFill/>
        </p:spPr>
        <p:txBody>
          <a:bodyPr wrap="square" rtlCol="0">
            <a:spAutoFit/>
          </a:bodyPr>
          <a:lstStyle/>
          <a:p>
            <a:r>
              <a:rPr lang="en-US" dirty="0" smtClean="0"/>
              <a:t>Pinion</a:t>
            </a:r>
            <a:endParaRPr lang="en-US" dirty="0"/>
          </a:p>
        </p:txBody>
      </p:sp>
      <p:sp>
        <p:nvSpPr>
          <p:cNvPr id="23" name="TextBox 22"/>
          <p:cNvSpPr txBox="1"/>
          <p:nvPr/>
        </p:nvSpPr>
        <p:spPr>
          <a:xfrm>
            <a:off x="179512" y="929642"/>
            <a:ext cx="2088232" cy="369332"/>
          </a:xfrm>
          <a:prstGeom prst="rect">
            <a:avLst/>
          </a:prstGeom>
          <a:noFill/>
        </p:spPr>
        <p:txBody>
          <a:bodyPr wrap="square" rtlCol="0">
            <a:spAutoFit/>
          </a:bodyPr>
          <a:lstStyle/>
          <a:p>
            <a:r>
              <a:rPr lang="en-US" dirty="0" smtClean="0"/>
              <a:t>Steering gearbox</a:t>
            </a:r>
            <a:endParaRPr lang="en-US" dirty="0"/>
          </a:p>
        </p:txBody>
      </p:sp>
      <p:cxnSp>
        <p:nvCxnSpPr>
          <p:cNvPr id="25" name="Straight Arrow Connector 24"/>
          <p:cNvCxnSpPr/>
          <p:nvPr/>
        </p:nvCxnSpPr>
        <p:spPr>
          <a:xfrm flipV="1">
            <a:off x="5148064" y="4715788"/>
            <a:ext cx="1152128" cy="513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278064" y="4540798"/>
            <a:ext cx="1152128" cy="369332"/>
          </a:xfrm>
          <a:prstGeom prst="rect">
            <a:avLst/>
          </a:prstGeom>
          <a:noFill/>
        </p:spPr>
        <p:txBody>
          <a:bodyPr wrap="square" rtlCol="0">
            <a:spAutoFit/>
          </a:bodyPr>
          <a:lstStyle/>
          <a:p>
            <a:r>
              <a:rPr lang="en-US" dirty="0" smtClean="0"/>
              <a:t>Rack</a:t>
            </a:r>
            <a:endParaRPr lang="en-US" dirty="0"/>
          </a:p>
        </p:txBody>
      </p:sp>
      <p:cxnSp>
        <p:nvCxnSpPr>
          <p:cNvPr id="30" name="Straight Arrow Connector 29"/>
          <p:cNvCxnSpPr/>
          <p:nvPr/>
        </p:nvCxnSpPr>
        <p:spPr>
          <a:xfrm>
            <a:off x="5580112" y="5229200"/>
            <a:ext cx="7200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6300192" y="5044534"/>
            <a:ext cx="1130000" cy="369332"/>
          </a:xfrm>
          <a:prstGeom prst="rect">
            <a:avLst/>
          </a:prstGeom>
          <a:noFill/>
        </p:spPr>
        <p:txBody>
          <a:bodyPr wrap="square" rtlCol="0">
            <a:spAutoFit/>
          </a:bodyPr>
          <a:lstStyle/>
          <a:p>
            <a:r>
              <a:rPr lang="en-US" dirty="0" smtClean="0"/>
              <a:t>Rack end</a:t>
            </a:r>
            <a:endParaRPr lang="en-US" dirty="0"/>
          </a:p>
        </p:txBody>
      </p:sp>
      <p:cxnSp>
        <p:nvCxnSpPr>
          <p:cNvPr id="33" name="Straight Arrow Connector 32"/>
          <p:cNvCxnSpPr/>
          <p:nvPr/>
        </p:nvCxnSpPr>
        <p:spPr>
          <a:xfrm>
            <a:off x="5436096" y="3573016"/>
            <a:ext cx="1994096" cy="9677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430192" y="4293096"/>
            <a:ext cx="1102248" cy="646331"/>
          </a:xfrm>
          <a:prstGeom prst="rect">
            <a:avLst/>
          </a:prstGeom>
          <a:noFill/>
        </p:spPr>
        <p:txBody>
          <a:bodyPr wrap="square" rtlCol="0">
            <a:spAutoFit/>
          </a:bodyPr>
          <a:lstStyle/>
          <a:p>
            <a:r>
              <a:rPr lang="en-US" dirty="0" smtClean="0"/>
              <a:t>Steering column</a:t>
            </a:r>
            <a:endParaRPr lang="en-US" dirty="0"/>
          </a:p>
        </p:txBody>
      </p:sp>
    </p:spTree>
    <p:extLst>
      <p:ext uri="{BB962C8B-B14F-4D97-AF65-F5344CB8AC3E}">
        <p14:creationId xmlns:p14="http://schemas.microsoft.com/office/powerpoint/2010/main" val="20014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smtClean="0"/>
              <a:t>Parameters</a:t>
            </a:r>
            <a:endParaRPr lang="en-US" dirty="0"/>
          </a:p>
        </p:txBody>
      </p:sp>
      <p:sp>
        <p:nvSpPr>
          <p:cNvPr id="3" name="Content Placeholder 2"/>
          <p:cNvSpPr>
            <a:spLocks noGrp="1"/>
          </p:cNvSpPr>
          <p:nvPr>
            <p:ph idx="1"/>
          </p:nvPr>
        </p:nvSpPr>
        <p:spPr>
          <a:xfrm>
            <a:off x="467544" y="1124744"/>
            <a:ext cx="8229600" cy="4525963"/>
          </a:xfrm>
        </p:spPr>
        <p:txBody>
          <a:bodyPr/>
          <a:lstStyle/>
          <a:p>
            <a:pPr marL="0" indent="0">
              <a:buNone/>
            </a:pPr>
            <a:r>
              <a:rPr lang="en-US" dirty="0" smtClean="0"/>
              <a:t>Numerous, but three basic are</a:t>
            </a:r>
          </a:p>
          <a:p>
            <a:r>
              <a:rPr lang="en-US" dirty="0" smtClean="0"/>
              <a:t>Caster angle - </a:t>
            </a:r>
            <a:r>
              <a:rPr lang="en-US" dirty="0"/>
              <a:t>angular displacement of kingpin axis from the vertical axis in the side </a:t>
            </a:r>
            <a:r>
              <a:rPr lang="en-US" dirty="0" smtClean="0"/>
              <a:t>view</a:t>
            </a:r>
            <a:endParaRPr lang="en-US" sz="20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64" y="3048744"/>
            <a:ext cx="4582816" cy="23934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36912"/>
            <a:ext cx="3816424" cy="3816424"/>
          </a:xfrm>
          <a:prstGeom prst="rect">
            <a:avLst/>
          </a:prstGeom>
        </p:spPr>
      </p:pic>
      <p:cxnSp>
        <p:nvCxnSpPr>
          <p:cNvPr id="19" name="Straight Arrow Connector 18"/>
          <p:cNvCxnSpPr/>
          <p:nvPr/>
        </p:nvCxnSpPr>
        <p:spPr>
          <a:xfrm flipH="1" flipV="1">
            <a:off x="7092280" y="1988840"/>
            <a:ext cx="28803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48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19256" cy="6120680"/>
          </a:xfrm>
        </p:spPr>
        <p:txBody>
          <a:bodyPr/>
          <a:lstStyle/>
          <a:p>
            <a:r>
              <a:rPr lang="en-US" dirty="0" smtClean="0"/>
              <a:t>Camber- The </a:t>
            </a:r>
            <a:r>
              <a:rPr lang="en-US" dirty="0"/>
              <a:t>angle between the kingpin axis and the vertical axis of the vehicle when viewed from the front or </a:t>
            </a:r>
            <a:r>
              <a:rPr lang="en-US" dirty="0" smtClean="0"/>
              <a:t>rear</a:t>
            </a:r>
          </a:p>
          <a:p>
            <a:endParaRPr lang="en-US" dirty="0"/>
          </a:p>
          <a:p>
            <a:endParaRPr lang="en-US" dirty="0" smtClean="0"/>
          </a:p>
          <a:p>
            <a:endParaRPr lang="en-US" dirty="0"/>
          </a:p>
          <a:p>
            <a:endParaRPr lang="en-US" dirty="0" smtClean="0"/>
          </a:p>
          <a:p>
            <a:endParaRPr lang="en-US" dirty="0"/>
          </a:p>
          <a:p>
            <a:r>
              <a:rPr lang="en-US" dirty="0" smtClean="0"/>
              <a:t>Toe- </a:t>
            </a:r>
            <a:r>
              <a:rPr lang="en-US" dirty="0"/>
              <a:t>When a pair of wheels is set so that their leading edges are pointed slightly towards each other, the wheel pair is said to have </a:t>
            </a:r>
            <a:r>
              <a:rPr lang="en-US" dirty="0" smtClean="0"/>
              <a:t>toe-in.</a:t>
            </a:r>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38" y="1412776"/>
            <a:ext cx="3463409" cy="208823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653136"/>
            <a:ext cx="288032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967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7" y="116632"/>
            <a:ext cx="8039353" cy="952128"/>
          </a:xfrm>
        </p:spPr>
        <p:txBody>
          <a:bodyPr/>
          <a:lstStyle/>
          <a:p>
            <a:r>
              <a:rPr lang="en-US" dirty="0" smtClean="0"/>
              <a:t>Types of steering</a:t>
            </a:r>
            <a:endParaRPr lang="en-US" dirty="0"/>
          </a:p>
        </p:txBody>
      </p:sp>
      <p:sp>
        <p:nvSpPr>
          <p:cNvPr id="3" name="Content Placeholder 2"/>
          <p:cNvSpPr>
            <a:spLocks noGrp="1"/>
          </p:cNvSpPr>
          <p:nvPr>
            <p:ph idx="1"/>
          </p:nvPr>
        </p:nvSpPr>
        <p:spPr>
          <a:xfrm>
            <a:off x="498519" y="1052736"/>
            <a:ext cx="8229600" cy="4525963"/>
          </a:xfrm>
        </p:spPr>
        <p:txBody>
          <a:bodyPr/>
          <a:lstStyle/>
          <a:p>
            <a:r>
              <a:rPr lang="en-US" dirty="0" smtClean="0"/>
              <a:t>Worm &amp; Sector</a:t>
            </a:r>
          </a:p>
          <a:p>
            <a:r>
              <a:rPr lang="en-US" dirty="0" smtClean="0"/>
              <a:t>Recirculating ball type</a:t>
            </a:r>
          </a:p>
          <a:p>
            <a:r>
              <a:rPr lang="en-US" dirty="0" smtClean="0"/>
              <a:t>Rack &amp; Pinion</a:t>
            </a:r>
            <a:endParaRPr lang="en-US" dirty="0"/>
          </a:p>
        </p:txBody>
      </p:sp>
      <p:pic>
        <p:nvPicPr>
          <p:cNvPr id="4" name="Picture 3" descr="worm and sector steering box"/>
          <p:cNvPicPr/>
          <p:nvPr/>
        </p:nvPicPr>
        <p:blipFill>
          <a:blip r:embed="rId2"/>
          <a:srcRect/>
          <a:stretch>
            <a:fillRect/>
          </a:stretch>
        </p:blipFill>
        <p:spPr bwMode="auto">
          <a:xfrm>
            <a:off x="4418623" y="4312501"/>
            <a:ext cx="4680520" cy="2289786"/>
          </a:xfrm>
          <a:prstGeom prst="rect">
            <a:avLst/>
          </a:prstGeom>
          <a:noFill/>
          <a:ln w="9525">
            <a:noFill/>
            <a:miter lim="800000"/>
            <a:headEnd/>
            <a:tailEnd/>
          </a:ln>
        </p:spPr>
      </p:pic>
      <p:pic>
        <p:nvPicPr>
          <p:cNvPr id="2050" name="Picture 2" descr="http://www.carbibles.com/images/worm_and_n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229" y="1035873"/>
            <a:ext cx="4355976" cy="32669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3" y="2905069"/>
            <a:ext cx="4239110" cy="2963931"/>
          </a:xfrm>
          <a:prstGeom prst="rect">
            <a:avLst/>
          </a:prstGeom>
        </p:spPr>
      </p:pic>
      <p:sp>
        <p:nvSpPr>
          <p:cNvPr id="7" name="TextBox 6"/>
          <p:cNvSpPr txBox="1"/>
          <p:nvPr/>
        </p:nvSpPr>
        <p:spPr>
          <a:xfrm>
            <a:off x="5610069" y="1268760"/>
            <a:ext cx="2664296" cy="369332"/>
          </a:xfrm>
          <a:prstGeom prst="rect">
            <a:avLst/>
          </a:prstGeom>
          <a:noFill/>
        </p:spPr>
        <p:txBody>
          <a:bodyPr wrap="square" rtlCol="0">
            <a:spAutoFit/>
          </a:bodyPr>
          <a:lstStyle/>
          <a:p>
            <a:r>
              <a:rPr lang="en-US" dirty="0" smtClean="0"/>
              <a:t>Recirculating ball type</a:t>
            </a:r>
            <a:endParaRPr lang="en-US" dirty="0"/>
          </a:p>
        </p:txBody>
      </p:sp>
      <p:sp>
        <p:nvSpPr>
          <p:cNvPr id="8" name="TextBox 7"/>
          <p:cNvSpPr txBox="1"/>
          <p:nvPr/>
        </p:nvSpPr>
        <p:spPr>
          <a:xfrm>
            <a:off x="4932040" y="6340670"/>
            <a:ext cx="2241609" cy="369332"/>
          </a:xfrm>
          <a:prstGeom prst="rect">
            <a:avLst/>
          </a:prstGeom>
          <a:noFill/>
        </p:spPr>
        <p:txBody>
          <a:bodyPr wrap="square" rtlCol="0">
            <a:spAutoFit/>
          </a:bodyPr>
          <a:lstStyle/>
          <a:p>
            <a:r>
              <a:rPr lang="en-US" dirty="0" smtClean="0"/>
              <a:t>Worm &amp; Sector</a:t>
            </a:r>
            <a:endParaRPr lang="en-US" dirty="0"/>
          </a:p>
        </p:txBody>
      </p:sp>
      <p:sp>
        <p:nvSpPr>
          <p:cNvPr id="9" name="TextBox 8"/>
          <p:cNvSpPr txBox="1"/>
          <p:nvPr/>
        </p:nvSpPr>
        <p:spPr>
          <a:xfrm>
            <a:off x="1763688" y="5363924"/>
            <a:ext cx="1872208" cy="369332"/>
          </a:xfrm>
          <a:prstGeom prst="rect">
            <a:avLst/>
          </a:prstGeom>
          <a:noFill/>
        </p:spPr>
        <p:txBody>
          <a:bodyPr wrap="square" rtlCol="0">
            <a:spAutoFit/>
          </a:bodyPr>
          <a:lstStyle/>
          <a:p>
            <a:r>
              <a:rPr lang="en-US" dirty="0" smtClean="0"/>
              <a:t>Rack &amp; Pinion</a:t>
            </a:r>
            <a:endParaRPr lang="en-US" dirty="0"/>
          </a:p>
        </p:txBody>
      </p:sp>
    </p:spTree>
    <p:extLst>
      <p:ext uri="{BB962C8B-B14F-4D97-AF65-F5344CB8AC3E}">
        <p14:creationId xmlns:p14="http://schemas.microsoft.com/office/powerpoint/2010/main" val="614683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556951"/>
            <a:ext cx="4033591" cy="2405449"/>
          </a:xfrm>
          <a:prstGeom prst="rect">
            <a:avLst/>
          </a:prstGeom>
        </p:spPr>
      </p:pic>
      <p:sp>
        <p:nvSpPr>
          <p:cNvPr id="2" name="Title 1"/>
          <p:cNvSpPr>
            <a:spLocks noGrp="1"/>
          </p:cNvSpPr>
          <p:nvPr>
            <p:ph type="title"/>
          </p:nvPr>
        </p:nvSpPr>
        <p:spPr>
          <a:xfrm>
            <a:off x="381000" y="0"/>
            <a:ext cx="8305800" cy="914400"/>
          </a:xfrm>
        </p:spPr>
        <p:txBody>
          <a:bodyPr/>
          <a:lstStyle/>
          <a:p>
            <a:r>
              <a:rPr lang="en-US" dirty="0" smtClean="0"/>
              <a:t>Steering geometry</a:t>
            </a:r>
            <a:endParaRPr lang="en-US" dirty="0"/>
          </a:p>
        </p:txBody>
      </p:sp>
      <p:sp>
        <p:nvSpPr>
          <p:cNvPr id="3" name="Content Placeholder 2"/>
          <p:cNvSpPr>
            <a:spLocks noGrp="1"/>
          </p:cNvSpPr>
          <p:nvPr>
            <p:ph idx="1"/>
          </p:nvPr>
        </p:nvSpPr>
        <p:spPr>
          <a:xfrm>
            <a:off x="152400" y="990600"/>
            <a:ext cx="8839200" cy="5135563"/>
          </a:xfrm>
        </p:spPr>
        <p:txBody>
          <a:bodyPr/>
          <a:lstStyle/>
          <a:p>
            <a:r>
              <a:rPr lang="en-US" dirty="0" smtClean="0"/>
              <a:t>Both wheels can’t point in the same direction (Why?)</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Rear wheels use differential to control speed; front wheels  point in different direction – </a:t>
            </a:r>
            <a:r>
              <a:rPr lang="en-US" b="1" dirty="0" smtClean="0"/>
              <a:t>Ackermann geometry</a:t>
            </a:r>
          </a:p>
          <a:p>
            <a:r>
              <a:rPr lang="en-US" dirty="0" smtClean="0"/>
              <a:t>A simple geometry wherein all wheels trace out circles with different radii but common </a:t>
            </a:r>
            <a:r>
              <a:rPr lang="en-US" dirty="0" err="1" smtClean="0"/>
              <a:t>centre</a:t>
            </a:r>
            <a:r>
              <a:rPr lang="en-US" dirty="0"/>
              <a:t>.</a:t>
            </a:r>
          </a:p>
        </p:txBody>
      </p:sp>
    </p:spTree>
    <p:extLst>
      <p:ext uri="{BB962C8B-B14F-4D97-AF65-F5344CB8AC3E}">
        <p14:creationId xmlns:p14="http://schemas.microsoft.com/office/powerpoint/2010/main" val="335464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400049"/>
            <a:ext cx="4648200" cy="3257550"/>
          </a:xfrm>
        </p:spPr>
      </p:pic>
      <p:sp>
        <p:nvSpPr>
          <p:cNvPr id="6" name="TextBox 5"/>
          <p:cNvSpPr txBox="1"/>
          <p:nvPr/>
        </p:nvSpPr>
        <p:spPr>
          <a:xfrm>
            <a:off x="5219700" y="1066800"/>
            <a:ext cx="3695700" cy="1938992"/>
          </a:xfrm>
          <a:prstGeom prst="rect">
            <a:avLst/>
          </a:prstGeom>
          <a:noFill/>
        </p:spPr>
        <p:txBody>
          <a:bodyPr wrap="square" rtlCol="0">
            <a:spAutoFit/>
          </a:bodyPr>
          <a:lstStyle/>
          <a:p>
            <a:r>
              <a:rPr lang="en-US" sz="2400" dirty="0" smtClean="0">
                <a:solidFill>
                  <a:schemeClr val="tx1">
                    <a:lumMod val="50000"/>
                    <a:lumOff val="50000"/>
                  </a:schemeClr>
                </a:solidFill>
                <a:latin typeface="+mj-lt"/>
              </a:rPr>
              <a:t>Our car doesn’t use pure </a:t>
            </a:r>
            <a:r>
              <a:rPr lang="en-US" sz="2400" dirty="0">
                <a:solidFill>
                  <a:schemeClr val="tx1">
                    <a:lumMod val="50000"/>
                    <a:lumOff val="50000"/>
                  </a:schemeClr>
                </a:solidFill>
                <a:latin typeface="+mj-lt"/>
              </a:rPr>
              <a:t>A</a:t>
            </a:r>
            <a:r>
              <a:rPr lang="en-US" sz="2400" dirty="0" smtClean="0">
                <a:solidFill>
                  <a:schemeClr val="tx1">
                    <a:lumMod val="50000"/>
                    <a:lumOff val="50000"/>
                  </a:schemeClr>
                </a:solidFill>
                <a:latin typeface="+mj-lt"/>
              </a:rPr>
              <a:t>ckermann geometry as it ignores dynamic and compliant effects.</a:t>
            </a:r>
            <a:endParaRPr lang="en-US" sz="2400" dirty="0">
              <a:solidFill>
                <a:schemeClr val="tx1">
                  <a:lumMod val="50000"/>
                  <a:lumOff val="50000"/>
                </a:schemeClr>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237" y="3581400"/>
            <a:ext cx="2314575" cy="3143250"/>
          </a:xfrm>
          <a:prstGeom prst="rect">
            <a:avLst/>
          </a:prstGeom>
        </p:spPr>
      </p:pic>
      <p:sp>
        <p:nvSpPr>
          <p:cNvPr id="8" name="TextBox 7"/>
          <p:cNvSpPr txBox="1"/>
          <p:nvPr/>
        </p:nvSpPr>
        <p:spPr>
          <a:xfrm>
            <a:off x="4267200" y="4191000"/>
            <a:ext cx="4419600" cy="1200329"/>
          </a:xfrm>
          <a:prstGeom prst="rect">
            <a:avLst/>
          </a:prstGeom>
          <a:noFill/>
        </p:spPr>
        <p:txBody>
          <a:bodyPr wrap="square" rtlCol="0">
            <a:spAutoFit/>
          </a:bodyPr>
          <a:lstStyle/>
          <a:p>
            <a:r>
              <a:rPr lang="en-US" sz="2400" dirty="0" smtClean="0">
                <a:solidFill>
                  <a:schemeClr val="tx1">
                    <a:lumMod val="50000"/>
                    <a:lumOff val="50000"/>
                  </a:schemeClr>
                </a:solidFill>
                <a:latin typeface="+mj-lt"/>
              </a:rPr>
              <a:t>Simplest geometric arrangement for an </a:t>
            </a:r>
            <a:r>
              <a:rPr lang="en-US" sz="2400" dirty="0">
                <a:solidFill>
                  <a:schemeClr val="tx1">
                    <a:lumMod val="50000"/>
                    <a:lumOff val="50000"/>
                  </a:schemeClr>
                </a:solidFill>
                <a:latin typeface="+mj-lt"/>
              </a:rPr>
              <a:t>A</a:t>
            </a:r>
            <a:r>
              <a:rPr lang="en-US" sz="2400" dirty="0" smtClean="0">
                <a:solidFill>
                  <a:schemeClr val="tx1">
                    <a:lumMod val="50000"/>
                    <a:lumOff val="50000"/>
                  </a:schemeClr>
                </a:solidFill>
                <a:latin typeface="+mj-lt"/>
              </a:rPr>
              <a:t>ckermann geometry</a:t>
            </a:r>
            <a:endParaRPr lang="en-US" sz="2400" dirty="0">
              <a:solidFill>
                <a:schemeClr val="tx1">
                  <a:lumMod val="50000"/>
                  <a:lumOff val="50000"/>
                </a:schemeClr>
              </a:solidFill>
              <a:latin typeface="+mj-lt"/>
            </a:endParaRPr>
          </a:p>
        </p:txBody>
      </p:sp>
    </p:spTree>
    <p:extLst>
      <p:ext uri="{BB962C8B-B14F-4D97-AF65-F5344CB8AC3E}">
        <p14:creationId xmlns:p14="http://schemas.microsoft.com/office/powerpoint/2010/main" val="373192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295400"/>
          </a:xfrm>
        </p:spPr>
        <p:txBody>
          <a:bodyPr/>
          <a:lstStyle/>
          <a:p>
            <a:r>
              <a:rPr lang="en-US" sz="4000" dirty="0" smtClean="0"/>
              <a:t>BRAKES</a:t>
            </a:r>
            <a:endParaRPr lang="en-US" sz="4000" dirty="0"/>
          </a:p>
        </p:txBody>
      </p:sp>
      <p:sp>
        <p:nvSpPr>
          <p:cNvPr id="3" name="Subtitle 2"/>
          <p:cNvSpPr>
            <a:spLocks noGrp="1"/>
          </p:cNvSpPr>
          <p:nvPr>
            <p:ph type="subTitle" idx="1"/>
          </p:nvPr>
        </p:nvSpPr>
        <p:spPr>
          <a:xfrm>
            <a:off x="990600" y="1524000"/>
            <a:ext cx="7315200" cy="4648200"/>
          </a:xfrm>
        </p:spPr>
        <p:txBody>
          <a:bodyPr>
            <a:normAutofit fontScale="92500"/>
          </a:bodyPr>
          <a:lstStyle/>
          <a:p>
            <a:pPr marL="457200" indent="-457200" algn="l">
              <a:buFont typeface="Arial" pitchFamily="34" charset="0"/>
              <a:buChar char="•"/>
            </a:pPr>
            <a:r>
              <a:rPr lang="en-US" sz="2400" dirty="0" smtClean="0">
                <a:solidFill>
                  <a:schemeClr val="tx1"/>
                </a:solidFill>
                <a:latin typeface="+mn-lt"/>
              </a:rPr>
              <a:t>Main purpose is to stop the motion of a car and bring it to a halt.</a:t>
            </a:r>
          </a:p>
          <a:p>
            <a:pPr marL="457200" indent="-457200" algn="l">
              <a:buFont typeface="Arial" pitchFamily="34" charset="0"/>
              <a:buChar char="•"/>
            </a:pPr>
            <a:r>
              <a:rPr lang="en-US" sz="2400" dirty="0" smtClean="0">
                <a:solidFill>
                  <a:schemeClr val="tx1"/>
                </a:solidFill>
                <a:latin typeface="+mn-lt"/>
              </a:rPr>
              <a:t>Technically, this means the kinetic energy of the car and its moving components should be brought down to zero.</a:t>
            </a:r>
          </a:p>
          <a:p>
            <a:pPr marL="457200" indent="-457200" algn="l">
              <a:buFont typeface="Arial" pitchFamily="34" charset="0"/>
              <a:buChar char="•"/>
            </a:pPr>
            <a:r>
              <a:rPr lang="en-US" sz="2400" dirty="0" smtClean="0">
                <a:solidFill>
                  <a:schemeClr val="tx1"/>
                </a:solidFill>
                <a:latin typeface="+mn-lt"/>
              </a:rPr>
              <a:t>The angular velocity of the tires has to brought down to zero with all four tires locking up simultaneously.</a:t>
            </a:r>
          </a:p>
          <a:p>
            <a:pPr marL="457200" indent="-457200" algn="l">
              <a:buFont typeface="Arial" pitchFamily="34" charset="0"/>
              <a:buChar char="•"/>
            </a:pPr>
            <a:r>
              <a:rPr lang="en-US" sz="2400" dirty="0" smtClean="0">
                <a:solidFill>
                  <a:schemeClr val="tx1"/>
                </a:solidFill>
                <a:latin typeface="+mn-lt"/>
              </a:rPr>
              <a:t>The two basic principles that are utilized in braking mechanism of a car are  :  1. Friction  2. Hydraulics</a:t>
            </a:r>
          </a:p>
          <a:p>
            <a:pPr marL="457200" indent="-457200" algn="l">
              <a:buFont typeface="Arial" pitchFamily="34" charset="0"/>
              <a:buChar char="•"/>
            </a:pPr>
            <a:r>
              <a:rPr lang="en-US" sz="2400" dirty="0" smtClean="0">
                <a:solidFill>
                  <a:schemeClr val="tx1"/>
                </a:solidFill>
                <a:latin typeface="+mn-lt"/>
              </a:rPr>
              <a:t>There could be various types of brakes like drum brakes, disc brakes , air brakes.</a:t>
            </a:r>
            <a:r>
              <a:rPr lang="en-US" sz="2400" dirty="0">
                <a:solidFill>
                  <a:schemeClr val="tx1"/>
                </a:solidFill>
                <a:latin typeface="+mn-lt"/>
              </a:rPr>
              <a:t> </a:t>
            </a:r>
            <a:r>
              <a:rPr lang="en-US" sz="2400" dirty="0" smtClean="0">
                <a:solidFill>
                  <a:schemeClr val="tx1"/>
                </a:solidFill>
                <a:latin typeface="+mn-lt"/>
              </a:rPr>
              <a:t>However, the most common and the best effective are the </a:t>
            </a:r>
            <a:r>
              <a:rPr lang="en-US" sz="2400" b="1" dirty="0" smtClean="0">
                <a:solidFill>
                  <a:schemeClr val="tx1"/>
                </a:solidFill>
                <a:latin typeface="+mn-lt"/>
              </a:rPr>
              <a:t>disc brakes</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1701657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34700"/>
            <a:ext cx="7924800" cy="830997"/>
          </a:xfrm>
          <a:prstGeom prst="rect">
            <a:avLst/>
          </a:prstGeom>
          <a:noFill/>
        </p:spPr>
        <p:txBody>
          <a:bodyPr wrap="square" rtlCol="0">
            <a:spAutoFit/>
          </a:bodyPr>
          <a:lstStyle/>
          <a:p>
            <a:pPr algn="ctr"/>
            <a:r>
              <a:rPr lang="en-US" sz="2400" b="1" dirty="0" smtClean="0"/>
              <a:t>THE MAIN COMPONENTS OF THE DISC BRAKING SYSTEM AND THEIR FUNCTIONS</a:t>
            </a:r>
            <a:endParaRPr lang="en-US" sz="2400" b="1" dirty="0"/>
          </a:p>
        </p:txBody>
      </p:sp>
      <p:sp>
        <p:nvSpPr>
          <p:cNvPr id="3" name="TextBox 2"/>
          <p:cNvSpPr txBox="1"/>
          <p:nvPr/>
        </p:nvSpPr>
        <p:spPr>
          <a:xfrm>
            <a:off x="381000" y="990600"/>
            <a:ext cx="8458200" cy="5632311"/>
          </a:xfrm>
          <a:prstGeom prst="rect">
            <a:avLst/>
          </a:prstGeom>
          <a:noFill/>
        </p:spPr>
        <p:txBody>
          <a:bodyPr wrap="square" rtlCol="0">
            <a:spAutoFit/>
          </a:bodyPr>
          <a:lstStyle/>
          <a:p>
            <a:endParaRPr lang="en-US" dirty="0"/>
          </a:p>
          <a:p>
            <a:endParaRPr lang="en-US" dirty="0" smtClean="0"/>
          </a:p>
          <a:p>
            <a:endParaRPr lang="en-US" dirty="0"/>
          </a:p>
          <a:p>
            <a:pPr algn="ctr"/>
            <a:r>
              <a:rPr lang="en-US" dirty="0" smtClean="0"/>
              <a:t>2. The Hydraulic circuit</a:t>
            </a:r>
          </a:p>
          <a:p>
            <a:endParaRPr lang="en-US" dirty="0"/>
          </a:p>
          <a:p>
            <a:endParaRPr lang="en-US" dirty="0" smtClean="0"/>
          </a:p>
          <a:p>
            <a:endParaRPr lang="en-US" dirty="0"/>
          </a:p>
          <a:p>
            <a:r>
              <a:rPr lang="en-US" dirty="0" smtClean="0"/>
              <a:t>1. The Pedal Assembly                                                    3. The Brake Disc and Caliper</a:t>
            </a:r>
          </a:p>
          <a:p>
            <a:pPr algn="just"/>
            <a:endParaRPr lang="en-US" dirty="0" smtClean="0"/>
          </a:p>
          <a:p>
            <a:pPr algn="ctr"/>
            <a:r>
              <a:rPr lang="en-US" b="1" dirty="0" smtClean="0"/>
              <a:t>FRICTION</a:t>
            </a:r>
          </a:p>
          <a:p>
            <a:pPr algn="just"/>
            <a:r>
              <a:rPr lang="en-US" dirty="0" smtClean="0"/>
              <a:t>It is the friction force acting on the rotating brake disc that brings it to a halt. The pistons push the pads containing the friction material on  the brake disc and due to the applied normal force a friction force results which restricts the angular motion.</a:t>
            </a:r>
          </a:p>
          <a:p>
            <a:pPr algn="ctr"/>
            <a:r>
              <a:rPr lang="en-US" b="1" dirty="0" smtClean="0"/>
              <a:t>HYDRAULICS : PASCAL’S LAW</a:t>
            </a:r>
          </a:p>
          <a:p>
            <a:pPr algn="just"/>
            <a:r>
              <a:rPr lang="en-US" dirty="0" smtClean="0"/>
              <a:t>The pressure generated due to the force on the pedal is distributed to the calipers through the brake lines. Manipulating the diameters, the forces can be multiplied as high as ten times the applied force by the driver, and that is how the car is brought to a halt.</a:t>
            </a:r>
          </a:p>
          <a:p>
            <a:pPr algn="ctr"/>
            <a:r>
              <a:rPr lang="en-US"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137415"/>
            <a:ext cx="2362199" cy="1752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137415"/>
            <a:ext cx="2426944" cy="1752600"/>
          </a:xfrm>
          <a:prstGeom prst="rect">
            <a:avLst/>
          </a:prstGeom>
        </p:spPr>
      </p:pic>
    </p:spTree>
    <p:extLst>
      <p:ext uri="{BB962C8B-B14F-4D97-AF65-F5344CB8AC3E}">
        <p14:creationId xmlns:p14="http://schemas.microsoft.com/office/powerpoint/2010/main" val="429229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924800" cy="6124754"/>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 </a:t>
            </a:r>
            <a:r>
              <a:rPr lang="en-US" sz="2400" b="1" dirty="0"/>
              <a:t>W</a:t>
            </a:r>
            <a:r>
              <a:rPr lang="en-US" sz="2400" b="1" dirty="0" smtClean="0"/>
              <a:t>here does the car’s kinetic energy go??</a:t>
            </a:r>
          </a:p>
          <a:p>
            <a:r>
              <a:rPr lang="en-US" dirty="0"/>
              <a:t> </a:t>
            </a:r>
            <a:r>
              <a:rPr lang="en-US" dirty="0" smtClean="0"/>
              <a:t>     </a:t>
            </a:r>
          </a:p>
          <a:p>
            <a:pPr algn="just"/>
            <a:r>
              <a:rPr lang="en-US" sz="2000" dirty="0" smtClean="0"/>
              <a:t>Kinetic energy of the car initially =  Heat generated in the disc</a:t>
            </a:r>
          </a:p>
          <a:p>
            <a:pPr algn="just"/>
            <a:r>
              <a:rPr lang="en-US" sz="2000" dirty="0"/>
              <a:t> </a:t>
            </a:r>
            <a:r>
              <a:rPr lang="en-US" sz="2000" dirty="0" smtClean="0"/>
              <a:t>         ½*m*v*v +   ½*I*w*w            =                  m*c*T</a:t>
            </a:r>
          </a:p>
          <a:p>
            <a:pPr algn="just"/>
            <a:r>
              <a:rPr lang="en-US" sz="2000" b="1" dirty="0" smtClean="0"/>
              <a:t>        </a:t>
            </a:r>
            <a:r>
              <a:rPr lang="en-US" dirty="0" smtClean="0"/>
              <a:t>(for the car)  (for the rotation)                     (for the brake disc)</a:t>
            </a:r>
          </a:p>
          <a:p>
            <a:pPr algn="just"/>
            <a:r>
              <a:rPr lang="en-US" dirty="0" smtClean="0"/>
              <a:t>Remember : This is just an estimate of the rise in temperature !!!!</a:t>
            </a:r>
          </a:p>
          <a:p>
            <a:endParaRPr lang="en-US" dirty="0"/>
          </a:p>
          <a:p>
            <a:r>
              <a:rPr lang="en-US" sz="2400" b="1" dirty="0" smtClean="0"/>
              <a:t>But how can this friction force, which obviously is a internal force, stop a moving car???</a:t>
            </a:r>
          </a:p>
          <a:p>
            <a:endParaRPr lang="en-US" sz="2000" b="1" dirty="0"/>
          </a:p>
          <a:p>
            <a:pPr algn="just"/>
            <a:r>
              <a:rPr lang="en-US" sz="2000" b="1" dirty="0" smtClean="0"/>
              <a:t>  </a:t>
            </a:r>
            <a:r>
              <a:rPr lang="en-US" dirty="0" smtClean="0"/>
              <a:t> The car definitely has to decelerate due to the external forces acting on it.  The frictional force just reduces the angular velocity of the disc and thus the tires. It is actually the frictional force acting on the tires  from the road that stops the car. The slowing down of the angular velocity  aids this further and locks up the tires.</a:t>
            </a:r>
          </a:p>
          <a:p>
            <a:pPr algn="just"/>
            <a:endParaRPr lang="en-US" sz="2000" b="1" dirty="0"/>
          </a:p>
          <a:p>
            <a:endParaRPr lang="en-US" sz="2000" b="1" dirty="0"/>
          </a:p>
        </p:txBody>
      </p:sp>
    </p:spTree>
    <p:extLst>
      <p:ext uri="{BB962C8B-B14F-4D97-AF65-F5344CB8AC3E}">
        <p14:creationId xmlns:p14="http://schemas.microsoft.com/office/powerpoint/2010/main" val="2373667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600200"/>
          </a:xfrm>
        </p:spPr>
        <p:txBody>
          <a:bodyPr/>
          <a:lstStyle/>
          <a:p>
            <a:r>
              <a:rPr lang="en-US" dirty="0" smtClean="0">
                <a:solidFill>
                  <a:schemeClr val="accent3">
                    <a:lumMod val="50000"/>
                  </a:schemeClr>
                </a:solidFill>
              </a:rPr>
              <a:t>Need of Suspension</a:t>
            </a:r>
            <a:endParaRPr lang="en-IN" dirty="0">
              <a:solidFill>
                <a:schemeClr val="accent3">
                  <a:lumMod val="50000"/>
                </a:schemeClr>
              </a:solidFill>
            </a:endParaRPr>
          </a:p>
        </p:txBody>
      </p:sp>
      <p:sp>
        <p:nvSpPr>
          <p:cNvPr id="3" name="Content Placeholder 2"/>
          <p:cNvSpPr>
            <a:spLocks noGrp="1"/>
          </p:cNvSpPr>
          <p:nvPr>
            <p:ph idx="1"/>
          </p:nvPr>
        </p:nvSpPr>
        <p:spPr>
          <a:xfrm>
            <a:off x="539552" y="2332037"/>
            <a:ext cx="8208912" cy="1209621"/>
          </a:xfrm>
        </p:spPr>
        <p:txBody>
          <a:bodyPr/>
          <a:lstStyle/>
          <a:p>
            <a:r>
              <a:rPr lang="en-US" dirty="0" smtClean="0"/>
              <a:t>Safety – Road holding capability and stability</a:t>
            </a:r>
          </a:p>
          <a:p>
            <a:r>
              <a:rPr lang="en-US" dirty="0" smtClean="0"/>
              <a:t>Ride Comfort</a:t>
            </a:r>
          </a:p>
        </p:txBody>
      </p:sp>
      <p:sp>
        <p:nvSpPr>
          <p:cNvPr id="4" name="TextBox 3"/>
          <p:cNvSpPr txBox="1"/>
          <p:nvPr/>
        </p:nvSpPr>
        <p:spPr>
          <a:xfrm>
            <a:off x="611560" y="3356992"/>
            <a:ext cx="8136904" cy="369332"/>
          </a:xfrm>
          <a:prstGeom prst="rect">
            <a:avLst/>
          </a:prstGeom>
          <a:noFill/>
        </p:spPr>
        <p:txBody>
          <a:bodyPr wrap="square" rtlCol="0">
            <a:spAutoFit/>
          </a:bodyPr>
          <a:lstStyle/>
          <a:p>
            <a:endParaRPr lang="en-IN" dirty="0"/>
          </a:p>
        </p:txBody>
      </p:sp>
      <p:sp>
        <p:nvSpPr>
          <p:cNvPr id="5" name="TextBox 4"/>
          <p:cNvSpPr txBox="1"/>
          <p:nvPr/>
        </p:nvSpPr>
        <p:spPr>
          <a:xfrm>
            <a:off x="611560" y="3356992"/>
            <a:ext cx="8064896" cy="1846659"/>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accent2">
                    <a:lumMod val="75000"/>
                  </a:schemeClr>
                </a:solidFill>
                <a:latin typeface="+mj-lt"/>
                <a:cs typeface="Calibri" pitchFamily="34" charset="0"/>
              </a:rPr>
              <a:t>There is always a trade-off between safety and ride comfort.</a:t>
            </a:r>
          </a:p>
          <a:p>
            <a:pPr marL="285750" indent="-285750">
              <a:buFont typeface="Arial" pitchFamily="34" charset="0"/>
              <a:buChar char="•"/>
            </a:pPr>
            <a:r>
              <a:rPr lang="en-US" sz="2400" dirty="0" smtClean="0">
                <a:solidFill>
                  <a:schemeClr val="accent2">
                    <a:lumMod val="75000"/>
                  </a:schemeClr>
                </a:solidFill>
                <a:latin typeface="+mj-lt"/>
                <a:cs typeface="Calibri" pitchFamily="34" charset="0"/>
              </a:rPr>
              <a:t>Which one would you give a higher priority?</a:t>
            </a:r>
          </a:p>
          <a:p>
            <a:pPr marL="285750" indent="-285750">
              <a:buFont typeface="Arial" pitchFamily="34" charset="0"/>
              <a:buChar char="•"/>
            </a:pPr>
            <a:r>
              <a:rPr lang="en-US" sz="2400" dirty="0" smtClean="0">
                <a:solidFill>
                  <a:schemeClr val="accent2">
                    <a:lumMod val="75000"/>
                  </a:schemeClr>
                </a:solidFill>
                <a:latin typeface="+mj-lt"/>
                <a:cs typeface="Calibri" pitchFamily="34" charset="0"/>
              </a:rPr>
              <a:t>Is there any way to remove the trade-off?</a:t>
            </a:r>
          </a:p>
          <a:p>
            <a:endParaRPr lang="en-IN" dirty="0"/>
          </a:p>
        </p:txBody>
      </p:sp>
    </p:spTree>
    <p:extLst>
      <p:ext uri="{BB962C8B-B14F-4D97-AF65-F5344CB8AC3E}">
        <p14:creationId xmlns:p14="http://schemas.microsoft.com/office/powerpoint/2010/main" val="4130500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57200"/>
            <a:ext cx="7620000" cy="5324535"/>
          </a:xfrm>
          <a:prstGeom prst="rect">
            <a:avLst/>
          </a:prstGeom>
          <a:noFill/>
        </p:spPr>
        <p:txBody>
          <a:bodyPr wrap="square" rtlCol="0">
            <a:spAutoFit/>
          </a:bodyPr>
          <a:lstStyle/>
          <a:p>
            <a:pPr algn="ctr"/>
            <a:endParaRPr lang="en-US" sz="2000" b="1" dirty="0" smtClean="0"/>
          </a:p>
          <a:p>
            <a:pPr algn="ctr"/>
            <a:endParaRPr lang="en-US" sz="2000" b="1" dirty="0"/>
          </a:p>
          <a:p>
            <a:pPr algn="ctr"/>
            <a:r>
              <a:rPr lang="en-US" sz="2000" b="1" dirty="0" smtClean="0"/>
              <a:t>IMPACTS OF BRAKING ON THE CAR</a:t>
            </a:r>
            <a:endParaRPr lang="en-US" sz="2000" dirty="0" smtClean="0"/>
          </a:p>
          <a:p>
            <a:pPr algn="just"/>
            <a:r>
              <a:rPr lang="en-US" sz="2000" dirty="0"/>
              <a:t> </a:t>
            </a:r>
            <a:r>
              <a:rPr lang="en-US" sz="2000" dirty="0" smtClean="0"/>
              <a:t>  Due to the large deceleration, there is huge load transfer from the rear to the front. In short, what this means is that the braking force results in redistribution of the car load on the road surface. There is reduced control over steering during heavy braking. In case of severe braking the car can even dive in from the front.</a:t>
            </a:r>
          </a:p>
          <a:p>
            <a:endParaRPr lang="en-US" sz="2000" dirty="0"/>
          </a:p>
          <a:p>
            <a:pPr algn="ctr"/>
            <a:r>
              <a:rPr lang="en-US" sz="2000" b="1" dirty="0" smtClean="0"/>
              <a:t>REGENERATIVE BRAKING</a:t>
            </a:r>
            <a:endParaRPr lang="en-US" sz="2000" dirty="0"/>
          </a:p>
          <a:p>
            <a:pPr algn="just"/>
            <a:r>
              <a:rPr lang="en-US" sz="2000" dirty="0" smtClean="0"/>
              <a:t>     In simple words, this means that the motors are rotated in the opposite directions during braking. This means that the motors would get charged up when brake are applied as all the process get exactly reversed. This converts a part of the car’s kinetic energy into the charging of the motors. This system has been utilized in Evo2. This leads to great energy efficiency for battery operated cars. </a:t>
            </a:r>
            <a:endParaRPr lang="en-US" sz="2000" b="1" dirty="0"/>
          </a:p>
        </p:txBody>
      </p:sp>
    </p:spTree>
    <p:extLst>
      <p:ext uri="{BB962C8B-B14F-4D97-AF65-F5344CB8AC3E}">
        <p14:creationId xmlns:p14="http://schemas.microsoft.com/office/powerpoint/2010/main" val="187039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4050"/>
            <a:ext cx="8229600" cy="4525963"/>
          </a:xfrm>
        </p:spPr>
        <p:txBody>
          <a:bodyPr>
            <a:normAutofit/>
          </a:bodyPr>
          <a:lstStyle/>
          <a:p>
            <a:r>
              <a:rPr lang="en-US" dirty="0" smtClean="0"/>
              <a:t>Springs (Coil Spring, Leaf Spring, Torsional Bar, </a:t>
            </a:r>
            <a:r>
              <a:rPr lang="en-US" dirty="0" err="1" smtClean="0"/>
              <a:t>etc</a:t>
            </a:r>
            <a:r>
              <a:rPr lang="en-US" dirty="0" smtClean="0"/>
              <a:t>)</a:t>
            </a:r>
          </a:p>
          <a:p>
            <a:r>
              <a:rPr lang="en-US" dirty="0" smtClean="0"/>
              <a:t>Damper ( </a:t>
            </a:r>
            <a:r>
              <a:rPr lang="en-US" dirty="0" err="1" smtClean="0"/>
              <a:t>Pnematic</a:t>
            </a:r>
            <a:r>
              <a:rPr lang="en-US" dirty="0" smtClean="0"/>
              <a:t>, Hydraulic, </a:t>
            </a:r>
            <a:r>
              <a:rPr lang="en-US" dirty="0" err="1" smtClean="0"/>
              <a:t>Magnetorheological</a:t>
            </a:r>
            <a:r>
              <a:rPr lang="en-US" dirty="0" smtClean="0"/>
              <a:t>, </a:t>
            </a:r>
            <a:r>
              <a:rPr lang="en-US" dirty="0" err="1" smtClean="0"/>
              <a:t>etc</a:t>
            </a:r>
            <a:r>
              <a:rPr lang="en-US" dirty="0" smtClean="0"/>
              <a:t>)</a:t>
            </a:r>
          </a:p>
          <a:p>
            <a:r>
              <a:rPr lang="en-US" dirty="0" smtClean="0"/>
              <a:t>Rocker (Bell Crank)-Reciprocating motion, mechanical </a:t>
            </a:r>
            <a:r>
              <a:rPr lang="en-US" dirty="0" err="1" smtClean="0"/>
              <a:t>advatage</a:t>
            </a:r>
            <a:endParaRPr lang="en-US" dirty="0" smtClean="0"/>
          </a:p>
          <a:p>
            <a:r>
              <a:rPr lang="en-US" dirty="0" smtClean="0"/>
              <a:t>Suspension Linkages</a:t>
            </a:r>
          </a:p>
          <a:p>
            <a:r>
              <a:rPr lang="en-US" dirty="0" smtClean="0"/>
              <a:t>Tire</a:t>
            </a:r>
          </a:p>
          <a:p>
            <a:r>
              <a:rPr lang="en-US" dirty="0" smtClean="0"/>
              <a:t>Rim</a:t>
            </a:r>
          </a:p>
          <a:p>
            <a:r>
              <a:rPr lang="en-US" dirty="0" smtClean="0"/>
              <a:t>Hub</a:t>
            </a:r>
          </a:p>
          <a:p>
            <a:r>
              <a:rPr lang="en-US" dirty="0" smtClean="0"/>
              <a:t>Upright</a:t>
            </a:r>
          </a:p>
          <a:p>
            <a:endParaRPr lang="en-IN" dirty="0"/>
          </a:p>
        </p:txBody>
      </p:sp>
      <p:pic>
        <p:nvPicPr>
          <p:cNvPr id="3074" name="Picture 2" descr="C:\Users\Pratyush Nalla\Desktop\S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0815" y="3871317"/>
            <a:ext cx="5596114" cy="31478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7178" y="-228600"/>
            <a:ext cx="8686800" cy="1628800"/>
          </a:xfrm>
        </p:spPr>
        <p:txBody>
          <a:bodyPr/>
          <a:lstStyle/>
          <a:p>
            <a:r>
              <a:rPr lang="en-US" dirty="0" smtClean="0">
                <a:solidFill>
                  <a:schemeClr val="accent3">
                    <a:lumMod val="50000"/>
                  </a:schemeClr>
                </a:solidFill>
              </a:rPr>
              <a:t>Components of Suspension</a:t>
            </a:r>
            <a:endParaRPr lang="en-IN" dirty="0">
              <a:solidFill>
                <a:schemeClr val="accent3">
                  <a:lumMod val="50000"/>
                </a:schemeClr>
              </a:solidFill>
            </a:endParaRPr>
          </a:p>
        </p:txBody>
      </p:sp>
      <p:cxnSp>
        <p:nvCxnSpPr>
          <p:cNvPr id="7" name="Straight Arrow Connector 6"/>
          <p:cNvCxnSpPr/>
          <p:nvPr/>
        </p:nvCxnSpPr>
        <p:spPr>
          <a:xfrm>
            <a:off x="1547663" y="4111631"/>
            <a:ext cx="4824536"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547664" y="4502015"/>
            <a:ext cx="4824536"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547663" y="4981793"/>
            <a:ext cx="4598257"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1974583" y="5445224"/>
            <a:ext cx="3744416" cy="298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58632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Types of Suspension Geometry</a:t>
            </a:r>
            <a:endParaRPr lang="en-IN" dirty="0">
              <a:solidFill>
                <a:schemeClr val="accent3">
                  <a:lumMod val="50000"/>
                </a:schemeClr>
              </a:solidFill>
            </a:endParaRPr>
          </a:p>
        </p:txBody>
      </p:sp>
      <p:sp>
        <p:nvSpPr>
          <p:cNvPr id="3" name="Content Placeholder 2"/>
          <p:cNvSpPr>
            <a:spLocks noGrp="1"/>
          </p:cNvSpPr>
          <p:nvPr>
            <p:ph idx="1"/>
          </p:nvPr>
        </p:nvSpPr>
        <p:spPr/>
        <p:txBody>
          <a:bodyPr/>
          <a:lstStyle/>
          <a:p>
            <a:r>
              <a:rPr lang="en-US" dirty="0" smtClean="0"/>
              <a:t>To </a:t>
            </a:r>
            <a:r>
              <a:rPr lang="en-US" dirty="0" smtClean="0"/>
              <a:t>limit</a:t>
            </a:r>
            <a:r>
              <a:rPr lang="en-US" dirty="0" smtClean="0"/>
              <a:t> </a:t>
            </a:r>
            <a:r>
              <a:rPr lang="en-US" dirty="0" smtClean="0"/>
              <a:t>5 degrees of freedom, 5 links are required.</a:t>
            </a:r>
          </a:p>
          <a:p>
            <a:r>
              <a:rPr lang="en-US" dirty="0" err="1" smtClean="0"/>
              <a:t>Mcpherson</a:t>
            </a:r>
            <a:r>
              <a:rPr lang="en-US" dirty="0" smtClean="0"/>
              <a:t> Strut Geometry (NASCAR cars)</a:t>
            </a:r>
          </a:p>
          <a:p>
            <a:r>
              <a:rPr lang="en-US" dirty="0" smtClean="0"/>
              <a:t>Double Wishbone Geometry (F1 cars)</a:t>
            </a:r>
          </a:p>
          <a:p>
            <a:r>
              <a:rPr lang="en-US" dirty="0" smtClean="0"/>
              <a:t>Leaf Spring Suspension (Trucks)</a:t>
            </a:r>
          </a:p>
          <a:p>
            <a:r>
              <a:rPr lang="en-US" dirty="0" smtClean="0"/>
              <a:t>Each geometry has its own advantage and disadvantage*</a:t>
            </a:r>
            <a:endParaRPr lang="en-IN" dirty="0"/>
          </a:p>
        </p:txBody>
      </p:sp>
      <p:pic>
        <p:nvPicPr>
          <p:cNvPr id="4098" name="Picture 2" descr="http://static.ddmcdn.com/gif/car-suspension-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828" y="4140417"/>
            <a:ext cx="2384761" cy="245597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ratyush Nalla\Desktop\SSB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2879" t="15926" b="31280"/>
          <a:stretch/>
        </p:blipFill>
        <p:spPr bwMode="auto">
          <a:xfrm>
            <a:off x="3733800" y="4269547"/>
            <a:ext cx="2007094" cy="2197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6596390"/>
            <a:ext cx="4176464" cy="261610"/>
          </a:xfrm>
          <a:prstGeom prst="rect">
            <a:avLst/>
          </a:prstGeom>
          <a:noFill/>
        </p:spPr>
        <p:txBody>
          <a:bodyPr wrap="square" rtlCol="0">
            <a:spAutoFit/>
          </a:bodyPr>
          <a:lstStyle/>
          <a:p>
            <a:r>
              <a:rPr lang="en-US" sz="1100" dirty="0" smtClean="0">
                <a:latin typeface="+mj-lt"/>
              </a:rPr>
              <a:t>* For further reading, surf the internet</a:t>
            </a:r>
            <a:endParaRPr lang="en-IN" sz="1100" dirty="0">
              <a:latin typeface="+mj-lt"/>
            </a:endParaRPr>
          </a:p>
        </p:txBody>
      </p:sp>
      <p:pic>
        <p:nvPicPr>
          <p:cNvPr id="1026" name="Picture 2" descr="http://upload.wikimedia.org/wikipedia/commons/thumb/6/63/Leafs1.jpg/250px-Leaf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525440"/>
            <a:ext cx="238125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171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Motions of a Car</a:t>
            </a:r>
            <a:endParaRPr lang="en-IN" dirty="0">
              <a:solidFill>
                <a:schemeClr val="accent3">
                  <a:lumMod val="50000"/>
                </a:schemeClr>
              </a:solidFill>
            </a:endParaRPr>
          </a:p>
        </p:txBody>
      </p:sp>
      <p:sp>
        <p:nvSpPr>
          <p:cNvPr id="3" name="Content Placeholder 2"/>
          <p:cNvSpPr>
            <a:spLocks noGrp="1"/>
          </p:cNvSpPr>
          <p:nvPr>
            <p:ph idx="1"/>
          </p:nvPr>
        </p:nvSpPr>
        <p:spPr/>
        <p:txBody>
          <a:bodyPr/>
          <a:lstStyle/>
          <a:p>
            <a:r>
              <a:rPr lang="en-US" dirty="0" smtClean="0"/>
              <a:t>Straight line motion – Drag Racing</a:t>
            </a:r>
          </a:p>
          <a:p>
            <a:r>
              <a:rPr lang="en-US" dirty="0" smtClean="0"/>
              <a:t>Cornering</a:t>
            </a:r>
          </a:p>
          <a:p>
            <a:pPr marL="0" indent="0">
              <a:buNone/>
            </a:pPr>
            <a:r>
              <a:rPr lang="en-US" dirty="0" smtClean="0"/>
              <a:t>Formula Student event involves both straight line motion and cornering motion</a:t>
            </a:r>
          </a:p>
          <a:p>
            <a:pPr marL="0" indent="0">
              <a:buNone/>
            </a:pPr>
            <a:r>
              <a:rPr lang="en-US" dirty="0" smtClean="0"/>
              <a:t>Designing the dynamics  of a car depends a lot on the track characteristics. </a:t>
            </a:r>
          </a:p>
          <a:p>
            <a:pPr marL="0" indent="0">
              <a:buNone/>
            </a:pPr>
            <a:r>
              <a:rPr lang="en-US" dirty="0" smtClean="0"/>
              <a:t>Want an example?</a:t>
            </a:r>
          </a:p>
          <a:p>
            <a:pPr marL="0" indent="0">
              <a:buNone/>
            </a:pPr>
            <a:r>
              <a:rPr lang="en-US" dirty="0" smtClean="0"/>
              <a:t>Is Lamborghini fast? Not always! Watch it lose to X1 electric car. </a:t>
            </a:r>
            <a:endParaRPr lang="en-US" dirty="0"/>
          </a:p>
          <a:p>
            <a:pPr marL="0" indent="0">
              <a:buNone/>
            </a:pPr>
            <a:r>
              <a:rPr lang="en-US" dirty="0" smtClean="0"/>
              <a:t>Hell, Lamborghini’s still my </a:t>
            </a:r>
            <a:r>
              <a:rPr lang="en-US" dirty="0" err="1" smtClean="0"/>
              <a:t>favourite</a:t>
            </a:r>
            <a:r>
              <a:rPr lang="en-US" dirty="0" smtClean="0"/>
              <a:t> car brand!</a:t>
            </a:r>
            <a:endParaRPr lang="en-IN" dirty="0"/>
          </a:p>
        </p:txBody>
      </p:sp>
    </p:spTree>
    <p:extLst>
      <p:ext uri="{BB962C8B-B14F-4D97-AF65-F5344CB8AC3E}">
        <p14:creationId xmlns:p14="http://schemas.microsoft.com/office/powerpoint/2010/main" val="2251882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Basic things to control</a:t>
            </a:r>
            <a:endParaRPr lang="en-IN" dirty="0">
              <a:solidFill>
                <a:schemeClr val="accent3">
                  <a:lumMod val="50000"/>
                </a:schemeClr>
              </a:solidFill>
            </a:endParaRPr>
          </a:p>
        </p:txBody>
      </p:sp>
      <p:sp>
        <p:nvSpPr>
          <p:cNvPr id="3" name="Content Placeholder 2"/>
          <p:cNvSpPr>
            <a:spLocks noGrp="1"/>
          </p:cNvSpPr>
          <p:nvPr>
            <p:ph idx="1"/>
          </p:nvPr>
        </p:nvSpPr>
        <p:spPr/>
        <p:txBody>
          <a:bodyPr/>
          <a:lstStyle/>
          <a:p>
            <a:r>
              <a:rPr lang="en-US" dirty="0" smtClean="0"/>
              <a:t>Roll, Pitch and Yaw (Heave and Rebound for each wheel)</a:t>
            </a:r>
            <a:endParaRPr lang="en-IN" dirty="0"/>
          </a:p>
        </p:txBody>
      </p:sp>
      <p:pic>
        <p:nvPicPr>
          <p:cNvPr id="5122" name="Picture 2" descr="http://3.bp.blogspot.com/-V8HW5VKS6BA/UCI5Bx6JxJI/AAAAAAAAAdI/p40OxOaAt9c/s1600/Yaw_Pitch_Ro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 y="2403888"/>
            <a:ext cx="9144000" cy="445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92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600200"/>
          </a:xfrm>
        </p:spPr>
        <p:txBody>
          <a:bodyPr/>
          <a:lstStyle/>
          <a:p>
            <a:r>
              <a:rPr lang="en-US" dirty="0" smtClean="0">
                <a:solidFill>
                  <a:schemeClr val="accent3">
                    <a:lumMod val="50000"/>
                  </a:schemeClr>
                </a:solidFill>
              </a:rPr>
              <a:t>Basic things to contro</a:t>
            </a:r>
            <a:r>
              <a:rPr lang="en-US" dirty="0">
                <a:solidFill>
                  <a:schemeClr val="accent3">
                    <a:lumMod val="50000"/>
                  </a:schemeClr>
                </a:solidFill>
              </a:rPr>
              <a:t>l</a:t>
            </a:r>
            <a:endParaRPr lang="en-IN" dirty="0">
              <a:solidFill>
                <a:schemeClr val="accent3">
                  <a:lumMod val="50000"/>
                </a:schemeClr>
              </a:solidFill>
            </a:endParaRPr>
          </a:p>
        </p:txBody>
      </p:sp>
      <p:sp>
        <p:nvSpPr>
          <p:cNvPr id="3" name="Content Placeholder 2"/>
          <p:cNvSpPr>
            <a:spLocks noGrp="1"/>
          </p:cNvSpPr>
          <p:nvPr>
            <p:ph idx="1"/>
          </p:nvPr>
        </p:nvSpPr>
        <p:spPr>
          <a:xfrm>
            <a:off x="755576" y="2780928"/>
            <a:ext cx="8229600" cy="4525963"/>
          </a:xfrm>
        </p:spPr>
        <p:txBody>
          <a:bodyPr/>
          <a:lstStyle/>
          <a:p>
            <a:r>
              <a:rPr lang="en-US" dirty="0" smtClean="0"/>
              <a:t>Traction</a:t>
            </a:r>
            <a:r>
              <a:rPr lang="en-IN" dirty="0" smtClean="0"/>
              <a:t> : How do we control traction?</a:t>
            </a:r>
          </a:p>
          <a:p>
            <a:r>
              <a:rPr lang="en-IN" dirty="0" smtClean="0"/>
              <a:t>What do you think is the most basic component of the car which affects traction?</a:t>
            </a:r>
          </a:p>
          <a:p>
            <a:r>
              <a:rPr lang="en-US" dirty="0" smtClean="0"/>
              <a:t>You got that right – </a:t>
            </a:r>
            <a:r>
              <a:rPr lang="en-US" sz="3600" dirty="0" smtClean="0"/>
              <a:t>TIRES</a:t>
            </a:r>
            <a:r>
              <a:rPr lang="en-US" dirty="0" smtClean="0"/>
              <a:t> it is!</a:t>
            </a:r>
          </a:p>
          <a:p>
            <a:r>
              <a:rPr lang="en-US" dirty="0" smtClean="0"/>
              <a:t>Of course there are numerous other factors like weight bias, lateral load transfer, longitudinal load transfer, etc.</a:t>
            </a:r>
            <a:endParaRPr lang="en-IN" dirty="0" smtClean="0"/>
          </a:p>
        </p:txBody>
      </p:sp>
    </p:spTree>
    <p:extLst>
      <p:ext uri="{BB962C8B-B14F-4D97-AF65-F5344CB8AC3E}">
        <p14:creationId xmlns:p14="http://schemas.microsoft.com/office/powerpoint/2010/main" val="142043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01" y="-603448"/>
            <a:ext cx="8229600" cy="1600200"/>
          </a:xfrm>
        </p:spPr>
        <p:txBody>
          <a:bodyPr/>
          <a:lstStyle/>
          <a:p>
            <a:r>
              <a:rPr lang="en-US" dirty="0" smtClean="0">
                <a:solidFill>
                  <a:schemeClr val="accent3">
                    <a:lumMod val="50000"/>
                  </a:schemeClr>
                </a:solidFill>
              </a:rPr>
              <a:t>Load Transfer </a:t>
            </a:r>
            <a:endParaRPr lang="en-IN" dirty="0">
              <a:solidFill>
                <a:schemeClr val="accent3">
                  <a:lumMod val="50000"/>
                </a:schemeClr>
              </a:solidFill>
            </a:endParaRPr>
          </a:p>
        </p:txBody>
      </p:sp>
      <p:sp>
        <p:nvSpPr>
          <p:cNvPr id="3" name="Content Placeholder 2"/>
          <p:cNvSpPr>
            <a:spLocks noGrp="1"/>
          </p:cNvSpPr>
          <p:nvPr>
            <p:ph idx="1"/>
          </p:nvPr>
        </p:nvSpPr>
        <p:spPr>
          <a:xfrm>
            <a:off x="480701" y="980728"/>
            <a:ext cx="8229600" cy="4525963"/>
          </a:xfrm>
        </p:spPr>
        <p:txBody>
          <a:bodyPr/>
          <a:lstStyle/>
          <a:p>
            <a:r>
              <a:rPr lang="en-US" dirty="0" smtClean="0"/>
              <a:t>Determines the load on individual tires which affects traction.</a:t>
            </a:r>
          </a:p>
          <a:p>
            <a:r>
              <a:rPr lang="en-US" dirty="0" smtClean="0"/>
              <a:t>Longitudinal </a:t>
            </a:r>
            <a:r>
              <a:rPr lang="en-US" dirty="0"/>
              <a:t>Load </a:t>
            </a:r>
            <a:r>
              <a:rPr lang="en-US" dirty="0" smtClean="0"/>
              <a:t>Transfer (Acceleration or Braking)</a:t>
            </a:r>
          </a:p>
          <a:p>
            <a:endParaRPr lang="en-US" dirty="0"/>
          </a:p>
          <a:p>
            <a:endParaRPr lang="en-US" dirty="0" smtClean="0"/>
          </a:p>
          <a:p>
            <a:endParaRPr lang="en-US" dirty="0"/>
          </a:p>
          <a:p>
            <a:endParaRPr lang="en-US" dirty="0" smtClean="0"/>
          </a:p>
          <a:p>
            <a:endParaRPr lang="en-US" dirty="0"/>
          </a:p>
          <a:p>
            <a:r>
              <a:rPr lang="en-US" dirty="0" smtClean="0"/>
              <a:t>Lateral Load Transfer (Cornering)</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217" y="4800984"/>
            <a:ext cx="2705262"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035" y="2276872"/>
            <a:ext cx="333162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612" y="5235171"/>
            <a:ext cx="2478211" cy="78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576" y="2444939"/>
            <a:ext cx="1383380" cy="55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164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STEERING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8641" y="1772816"/>
            <a:ext cx="6929686" cy="4608512"/>
          </a:xfrm>
        </p:spPr>
      </p:pic>
    </p:spTree>
    <p:extLst>
      <p:ext uri="{BB962C8B-B14F-4D97-AF65-F5344CB8AC3E}">
        <p14:creationId xmlns:p14="http://schemas.microsoft.com/office/powerpoint/2010/main" val="2486853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1531</TotalTime>
  <Words>1070</Words>
  <Application>Microsoft Office PowerPoint</Application>
  <PresentationFormat>On-screen Show (4:3)</PresentationFormat>
  <Paragraphs>137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Need of Suspension</vt:lpstr>
      <vt:lpstr>Components of Suspension</vt:lpstr>
      <vt:lpstr>Types of Suspension Geometry</vt:lpstr>
      <vt:lpstr>Motions of a Car</vt:lpstr>
      <vt:lpstr>Basic things to control</vt:lpstr>
      <vt:lpstr>Basic things to control</vt:lpstr>
      <vt:lpstr>Load Transfer </vt:lpstr>
      <vt:lpstr>STEERING</vt:lpstr>
      <vt:lpstr>Why steering?</vt:lpstr>
      <vt:lpstr>PowerPoint Presentation</vt:lpstr>
      <vt:lpstr>Parameters</vt:lpstr>
      <vt:lpstr>PowerPoint Presentation</vt:lpstr>
      <vt:lpstr>Types of steering</vt:lpstr>
      <vt:lpstr>Steering geometry</vt:lpstr>
      <vt:lpstr>PowerPoint Presentation</vt:lpstr>
      <vt:lpstr>BRAKES</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Differential</dc:title>
  <dc:creator>Pranay</dc:creator>
  <cp:lastModifiedBy>Pratyush Nalla</cp:lastModifiedBy>
  <cp:revision>87</cp:revision>
  <dcterms:created xsi:type="dcterms:W3CDTF">2013-03-29T16:22:58Z</dcterms:created>
  <dcterms:modified xsi:type="dcterms:W3CDTF">2013-04-03T11:34:46Z</dcterms:modified>
</cp:coreProperties>
</file>