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Proxima Nova"/>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fntdata"/><Relationship Id="rId11" Type="http://schemas.openxmlformats.org/officeDocument/2006/relationships/slide" Target="slides/slide6.xml"/><Relationship Id="rId22" Type="http://schemas.openxmlformats.org/officeDocument/2006/relationships/font" Target="fonts/ProximaNova-boldItalic.fntdata"/><Relationship Id="rId10" Type="http://schemas.openxmlformats.org/officeDocument/2006/relationships/slide" Target="slides/slide5.xml"/><Relationship Id="rId21" Type="http://schemas.openxmlformats.org/officeDocument/2006/relationships/font" Target="fonts/ProximaNova-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1f25ec5423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1f25ec5423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1f25ec5423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1f25ec5423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1f25ec5423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1f25ec5423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1f25ec5423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1f25ec5423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31f25ec54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31f25ec54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1f25ec5423_1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1f25ec5423_1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1f25ec5423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1f25ec5423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1f25ec5423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1f25ec5423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1f25ec5423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1f25ec5423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1f25ec5423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1f25ec5423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1f25ec5423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1f25ec5423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1f25ec5423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1f25ec5423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ru"/>
              <a:t>CSCI Final Project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Optimization steps</a:t>
            </a:r>
            <a:endParaRPr/>
          </a:p>
        </p:txBody>
      </p:sp>
      <p:sp>
        <p:nvSpPr>
          <p:cNvPr id="115" name="Google Shape;11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Font typeface="Times New Roman"/>
              <a:buAutoNum type="arabicPeriod"/>
            </a:pPr>
            <a:r>
              <a:rPr lang="ru" sz="1400">
                <a:solidFill>
                  <a:schemeClr val="dk1"/>
                </a:solidFill>
                <a:latin typeface="Times New Roman"/>
                <a:ea typeface="Times New Roman"/>
                <a:cs typeface="Times New Roman"/>
                <a:sym typeface="Times New Roman"/>
              </a:rPr>
              <a:t>F-regression: F-regression computes the correlation between each feature and the target to test their significance. Features with a p-value less than 0.05 are selected as significant, reducing irrelevant or noisy predictors.</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AutoNum type="arabicPeriod"/>
            </a:pPr>
            <a:r>
              <a:rPr lang="ru" sz="1400">
                <a:solidFill>
                  <a:schemeClr val="dk1"/>
                </a:solidFill>
                <a:latin typeface="Times New Roman"/>
                <a:ea typeface="Times New Roman"/>
                <a:cs typeface="Times New Roman"/>
                <a:sym typeface="Times New Roman"/>
              </a:rPr>
              <a:t>Polynomial Features: Adds interaction terms (products of pairs of features) to capture relationships between features that a purely linear model might miss.</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AutoNum type="arabicPeriod"/>
            </a:pPr>
            <a:r>
              <a:rPr lang="ru" sz="1400">
                <a:solidFill>
                  <a:schemeClr val="dk1"/>
                </a:solidFill>
                <a:latin typeface="Times New Roman"/>
                <a:ea typeface="Times New Roman"/>
                <a:cs typeface="Times New Roman"/>
                <a:sym typeface="Times New Roman"/>
              </a:rPr>
              <a:t>Ridge regression (L2 regularization) is applied to shrink coefficients of less important features toward zero. I set the parameter alpha to 1 to controls the strength of this shrinkage, balancing overfitting and underfitting.</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Random Forest pre optimization results</a:t>
            </a:r>
            <a:endParaRPr/>
          </a:p>
        </p:txBody>
      </p:sp>
      <p:sp>
        <p:nvSpPr>
          <p:cNvPr id="121" name="Google Shape;121;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2" name="Google Shape;122;p23"/>
          <p:cNvPicPr preferRelativeResize="0"/>
          <p:nvPr/>
        </p:nvPicPr>
        <p:blipFill>
          <a:blip r:embed="rId3">
            <a:alphaModFix/>
          </a:blip>
          <a:stretch>
            <a:fillRect/>
          </a:stretch>
        </p:blipFill>
        <p:spPr>
          <a:xfrm>
            <a:off x="311700" y="1152475"/>
            <a:ext cx="7810500" cy="1314450"/>
          </a:xfrm>
          <a:prstGeom prst="rect">
            <a:avLst/>
          </a:prstGeom>
          <a:noFill/>
          <a:ln>
            <a:noFill/>
          </a:ln>
        </p:spPr>
      </p:pic>
      <p:sp>
        <p:nvSpPr>
          <p:cNvPr id="123" name="Google Shape;123;p23"/>
          <p:cNvSpPr txBox="1"/>
          <p:nvPr>
            <p:ph type="title"/>
          </p:nvPr>
        </p:nvSpPr>
        <p:spPr>
          <a:xfrm>
            <a:off x="311700" y="2646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Random Forest post optimization results</a:t>
            </a:r>
            <a:endParaRPr/>
          </a:p>
        </p:txBody>
      </p:sp>
      <p:pic>
        <p:nvPicPr>
          <p:cNvPr id="124" name="Google Shape;124;p23"/>
          <p:cNvPicPr preferRelativeResize="0"/>
          <p:nvPr/>
        </p:nvPicPr>
        <p:blipFill>
          <a:blip r:embed="rId4">
            <a:alphaModFix/>
          </a:blip>
          <a:stretch>
            <a:fillRect/>
          </a:stretch>
        </p:blipFill>
        <p:spPr>
          <a:xfrm>
            <a:off x="311700" y="3489075"/>
            <a:ext cx="8520599" cy="1079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Optimization steps</a:t>
            </a:r>
            <a:endParaRPr/>
          </a:p>
        </p:txBody>
      </p:sp>
      <p:sp>
        <p:nvSpPr>
          <p:cNvPr id="130" name="Google Shape;130;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ru"/>
              <a:t>For the optimization of random forest I </a:t>
            </a:r>
            <a:r>
              <a:rPr lang="ru"/>
              <a:t>just</a:t>
            </a:r>
            <a:r>
              <a:rPr lang="ru"/>
              <a:t> used a randomized search cross validation.(RandomizedSearchCV)</a:t>
            </a:r>
            <a:endParaRPr/>
          </a:p>
          <a:p>
            <a:pPr indent="0" lvl="0" marL="457200" rtl="0" algn="l">
              <a:spcBef>
                <a:spcPts val="1200"/>
              </a:spcBef>
              <a:spcAft>
                <a:spcPts val="1200"/>
              </a:spcAft>
              <a:buNone/>
            </a:pPr>
            <a:r>
              <a:t/>
            </a:r>
            <a:endParaRPr/>
          </a:p>
        </p:txBody>
      </p:sp>
      <p:pic>
        <p:nvPicPr>
          <p:cNvPr id="131" name="Google Shape;131;p24"/>
          <p:cNvPicPr preferRelativeResize="0"/>
          <p:nvPr/>
        </p:nvPicPr>
        <p:blipFill>
          <a:blip r:embed="rId3">
            <a:alphaModFix/>
          </a:blip>
          <a:stretch>
            <a:fillRect/>
          </a:stretch>
        </p:blipFill>
        <p:spPr>
          <a:xfrm>
            <a:off x="1370413" y="1949700"/>
            <a:ext cx="6403174" cy="2518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Conclusion</a:t>
            </a:r>
            <a:endParaRPr/>
          </a:p>
        </p:txBody>
      </p:sp>
      <p:sp>
        <p:nvSpPr>
          <p:cNvPr id="137" name="Google Shape;13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ru" sz="1300">
                <a:solidFill>
                  <a:schemeClr val="dk1"/>
                </a:solidFill>
                <a:latin typeface="Times New Roman"/>
                <a:ea typeface="Times New Roman"/>
                <a:cs typeface="Times New Roman"/>
                <a:sym typeface="Times New Roman"/>
              </a:rPr>
              <a:t>The results of both the Linear Model and Random Forest support the alternative hypothesis because:</a:t>
            </a:r>
            <a:endParaRPr sz="1300">
              <a:solidFill>
                <a:schemeClr val="dk1"/>
              </a:solidFill>
              <a:latin typeface="Times New Roman"/>
              <a:ea typeface="Times New Roman"/>
              <a:cs typeface="Times New Roman"/>
              <a:sym typeface="Times New Roman"/>
            </a:endParaRPr>
          </a:p>
          <a:p>
            <a:pPr indent="-311150" lvl="0" marL="457200" rtl="0" algn="l">
              <a:spcBef>
                <a:spcPts val="1200"/>
              </a:spcBef>
              <a:spcAft>
                <a:spcPts val="0"/>
              </a:spcAft>
              <a:buClr>
                <a:schemeClr val="dk1"/>
              </a:buClr>
              <a:buSzPts val="1300"/>
              <a:buFont typeface="Times New Roman"/>
              <a:buChar char="●"/>
            </a:pPr>
            <a:r>
              <a:rPr lang="ru" sz="1300">
                <a:solidFill>
                  <a:schemeClr val="dk1"/>
                </a:solidFill>
                <a:latin typeface="Times New Roman"/>
                <a:ea typeface="Times New Roman"/>
                <a:cs typeface="Times New Roman"/>
                <a:sym typeface="Times New Roman"/>
              </a:rPr>
              <a:t>The high R² values in both models indicate a strong relationship between the predictors and the outcome variable (bike rental demand).</a:t>
            </a:r>
            <a:endParaRPr sz="1300">
              <a:solidFill>
                <a:schemeClr val="dk1"/>
              </a:solidFill>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Char char="●"/>
            </a:pPr>
            <a:r>
              <a:rPr lang="ru" sz="1300">
                <a:solidFill>
                  <a:schemeClr val="dk1"/>
                </a:solidFill>
                <a:latin typeface="Times New Roman"/>
                <a:ea typeface="Times New Roman"/>
                <a:cs typeface="Times New Roman"/>
                <a:sym typeface="Times New Roman"/>
              </a:rPr>
              <a:t>This implies significant differences in bike rental demand across the factors included in the models (time of day, weather, and location).</a:t>
            </a:r>
            <a:endParaRPr sz="13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Problem and Hypothesis </a:t>
            </a:r>
            <a:endParaRPr/>
          </a:p>
        </p:txBody>
      </p:sp>
      <p:sp>
        <p:nvSpPr>
          <p:cNvPr id="65" name="Google Shape;65;p14"/>
          <p:cNvSpPr txBox="1"/>
          <p:nvPr>
            <p:ph idx="1" type="body"/>
          </p:nvPr>
        </p:nvSpPr>
        <p:spPr>
          <a:xfrm>
            <a:off x="311700" y="1152475"/>
            <a:ext cx="8520600" cy="34164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Times New Roman"/>
              <a:buChar char="●"/>
            </a:pPr>
            <a:r>
              <a:rPr lang="ru" sz="1400">
                <a:solidFill>
                  <a:srgbClr val="000000"/>
                </a:solidFill>
                <a:latin typeface="Times New Roman"/>
                <a:ea typeface="Times New Roman"/>
                <a:cs typeface="Times New Roman"/>
                <a:sym typeface="Times New Roman"/>
              </a:rPr>
              <a:t>I am trying to</a:t>
            </a:r>
            <a:r>
              <a:rPr lang="ru" sz="1400">
                <a:solidFill>
                  <a:schemeClr val="dk1"/>
                </a:solidFill>
                <a:latin typeface="Times New Roman"/>
                <a:ea typeface="Times New Roman"/>
                <a:cs typeface="Times New Roman"/>
                <a:sym typeface="Times New Roman"/>
              </a:rPr>
              <a:t> </a:t>
            </a:r>
            <a:r>
              <a:rPr lang="ru" sz="1400">
                <a:solidFill>
                  <a:srgbClr val="000000"/>
                </a:solidFill>
                <a:latin typeface="Times New Roman"/>
                <a:ea typeface="Times New Roman"/>
                <a:cs typeface="Times New Roman"/>
                <a:sym typeface="Times New Roman"/>
              </a:rPr>
              <a:t>predict the total daily bike rentals demand based on factors like weather conditions (temperature, humidity, windspeed),  and calendar variables (season, holiday, working day)</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ru" sz="1400">
                <a:solidFill>
                  <a:srgbClr val="000000"/>
                </a:solidFill>
                <a:latin typeface="Times New Roman"/>
                <a:ea typeface="Times New Roman"/>
                <a:cs typeface="Times New Roman"/>
                <a:sym typeface="Times New Roman"/>
              </a:rPr>
              <a:t>Null Hypothesis: For the bike-sharing dataset, there will be no significant difference in bike rental demand across different times, weather conditions, or locations.</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ru" sz="1400">
                <a:solidFill>
                  <a:srgbClr val="000000"/>
                </a:solidFill>
                <a:latin typeface="Times New Roman"/>
                <a:ea typeface="Times New Roman"/>
                <a:cs typeface="Times New Roman"/>
                <a:sym typeface="Times New Roman"/>
              </a:rPr>
              <a:t>Alternative Hypothesis: For the bike-sharing dataset, there will be a significant difference in bike rental demand based on time of day, weather conditions, or specific locations.</a:t>
            </a:r>
            <a:endParaRPr sz="14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1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pic>
        <p:nvPicPr>
          <p:cNvPr id="70" name="Google Shape;70;p15"/>
          <p:cNvPicPr preferRelativeResize="0"/>
          <p:nvPr/>
        </p:nvPicPr>
        <p:blipFill>
          <a:blip r:embed="rId3">
            <a:alphaModFix/>
          </a:blip>
          <a:stretch>
            <a:fillRect/>
          </a:stretch>
        </p:blipFill>
        <p:spPr>
          <a:xfrm>
            <a:off x="934375" y="40200"/>
            <a:ext cx="7275252" cy="4872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153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Cleaning Steps</a:t>
            </a:r>
            <a:endParaRPr/>
          </a:p>
        </p:txBody>
      </p:sp>
      <p:sp>
        <p:nvSpPr>
          <p:cNvPr id="76" name="Google Shape;76;p16"/>
          <p:cNvSpPr txBox="1"/>
          <p:nvPr>
            <p:ph idx="1" type="body"/>
          </p:nvPr>
        </p:nvSpPr>
        <p:spPr>
          <a:xfrm>
            <a:off x="311688" y="793038"/>
            <a:ext cx="85206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AutoNum type="arabicPeriod"/>
            </a:pPr>
            <a:r>
              <a:rPr lang="ru">
                <a:solidFill>
                  <a:srgbClr val="000000"/>
                </a:solidFill>
              </a:rPr>
              <a:t>Dropped unnecessary columns</a:t>
            </a:r>
            <a:endParaRPr>
              <a:solidFill>
                <a:srgbClr val="000000"/>
              </a:solidFill>
            </a:endParaRPr>
          </a:p>
          <a:p>
            <a:pPr indent="-342900" lvl="0" marL="457200" rtl="0" algn="l">
              <a:spcBef>
                <a:spcPts val="0"/>
              </a:spcBef>
              <a:spcAft>
                <a:spcPts val="0"/>
              </a:spcAft>
              <a:buClr>
                <a:srgbClr val="000000"/>
              </a:buClr>
              <a:buSzPts val="1800"/>
              <a:buAutoNum type="arabicPeriod"/>
            </a:pPr>
            <a:r>
              <a:rPr lang="ru">
                <a:solidFill>
                  <a:srgbClr val="000000"/>
                </a:solidFill>
              </a:rPr>
              <a:t>One Hot encoded categorical columns</a:t>
            </a:r>
            <a:endParaRPr>
              <a:solidFill>
                <a:srgbClr val="000000"/>
              </a:solidFill>
            </a:endParaRPr>
          </a:p>
          <a:p>
            <a:pPr indent="-342900" lvl="0" marL="457200" rtl="0" algn="l">
              <a:spcBef>
                <a:spcPts val="0"/>
              </a:spcBef>
              <a:spcAft>
                <a:spcPts val="0"/>
              </a:spcAft>
              <a:buClr>
                <a:srgbClr val="000000"/>
              </a:buClr>
              <a:buSzPts val="1800"/>
              <a:buAutoNum type="arabicPeriod"/>
            </a:pPr>
            <a:r>
              <a:rPr lang="ru">
                <a:solidFill>
                  <a:srgbClr val="000000"/>
                </a:solidFill>
              </a:rPr>
              <a:t>Standard scaled numerical columns</a:t>
            </a:r>
            <a:endParaRPr>
              <a:solidFill>
                <a:schemeClr val="lt1"/>
              </a:solidFill>
            </a:endParaRPr>
          </a:p>
        </p:txBody>
      </p:sp>
      <p:pic>
        <p:nvPicPr>
          <p:cNvPr id="77" name="Google Shape;77;p16"/>
          <p:cNvPicPr preferRelativeResize="0"/>
          <p:nvPr/>
        </p:nvPicPr>
        <p:blipFill>
          <a:blip r:embed="rId3">
            <a:alphaModFix/>
          </a:blip>
          <a:stretch>
            <a:fillRect/>
          </a:stretch>
        </p:blipFill>
        <p:spPr>
          <a:xfrm>
            <a:off x="2087087" y="1781825"/>
            <a:ext cx="6049874" cy="2635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idx="1" type="body"/>
          </p:nvPr>
        </p:nvSpPr>
        <p:spPr>
          <a:xfrm>
            <a:off x="311700" y="652975"/>
            <a:ext cx="3043800" cy="3906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The first visual, a boxplot of bike rentals across seasons, shows how bike rental patterns vary seasonally. It helps identify seasonal trends, such as higher rentals in summer and fall compared to winter and spring.</a:t>
            </a:r>
            <a:endParaRPr/>
          </a:p>
        </p:txBody>
      </p:sp>
      <p:pic>
        <p:nvPicPr>
          <p:cNvPr id="83" name="Google Shape;83;p17"/>
          <p:cNvPicPr preferRelativeResize="0"/>
          <p:nvPr/>
        </p:nvPicPr>
        <p:blipFill>
          <a:blip r:embed="rId3">
            <a:alphaModFix/>
          </a:blip>
          <a:stretch>
            <a:fillRect/>
          </a:stretch>
        </p:blipFill>
        <p:spPr>
          <a:xfrm>
            <a:off x="3355350" y="791138"/>
            <a:ext cx="5567651" cy="3561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idx="1" type="body"/>
          </p:nvPr>
        </p:nvSpPr>
        <p:spPr>
          <a:xfrm>
            <a:off x="150700" y="271250"/>
            <a:ext cx="3182100" cy="442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The second visual, a boxplot illustrating the impact of weather conditions on bike rentals. Clear weather tends to correspond with higher rental numbers, while conditions like rain or snow are associated with lower rentals. This suggests that bike rental demand is quite sensitive to weather.</a:t>
            </a:r>
            <a:endParaRPr/>
          </a:p>
        </p:txBody>
      </p:sp>
      <p:pic>
        <p:nvPicPr>
          <p:cNvPr id="89" name="Google Shape;89;p18"/>
          <p:cNvPicPr preferRelativeResize="0"/>
          <p:nvPr/>
        </p:nvPicPr>
        <p:blipFill>
          <a:blip r:embed="rId3">
            <a:alphaModFix/>
          </a:blip>
          <a:stretch>
            <a:fillRect/>
          </a:stretch>
        </p:blipFill>
        <p:spPr>
          <a:xfrm>
            <a:off x="3332800" y="462100"/>
            <a:ext cx="5811200" cy="3717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idx="1" type="body"/>
          </p:nvPr>
        </p:nvSpPr>
        <p:spPr>
          <a:xfrm>
            <a:off x="311700" y="863550"/>
            <a:ext cx="2722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This scatter plot shows the relationship between normalized temperature and total bike rentals.The scatter plot reveals a positive correlation between temperature and total bike rentals, with warmer weather driving higher usage. </a:t>
            </a:r>
            <a:endParaRPr/>
          </a:p>
        </p:txBody>
      </p:sp>
      <p:pic>
        <p:nvPicPr>
          <p:cNvPr id="95" name="Google Shape;95;p19"/>
          <p:cNvPicPr preferRelativeResize="0"/>
          <p:nvPr/>
        </p:nvPicPr>
        <p:blipFill>
          <a:blip r:embed="rId3">
            <a:alphaModFix/>
          </a:blip>
          <a:stretch>
            <a:fillRect/>
          </a:stretch>
        </p:blipFill>
        <p:spPr>
          <a:xfrm>
            <a:off x="3234800" y="624575"/>
            <a:ext cx="5860824" cy="3496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Models</a:t>
            </a:r>
            <a:endParaRPr/>
          </a:p>
          <a:p>
            <a:pPr indent="0" lvl="0" marL="0" rtl="0" algn="l">
              <a:spcBef>
                <a:spcPts val="0"/>
              </a:spcBef>
              <a:spcAft>
                <a:spcPts val="0"/>
              </a:spcAft>
              <a:buNone/>
            </a:pPr>
            <a:r>
              <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600">
                <a:solidFill>
                  <a:schemeClr val="dk1"/>
                </a:solidFill>
                <a:latin typeface="Times New Roman"/>
                <a:ea typeface="Times New Roman"/>
                <a:cs typeface="Times New Roman"/>
                <a:sym typeface="Times New Roman"/>
              </a:rPr>
              <a:t>The models I used is a linear model and random forest.</a:t>
            </a:r>
            <a:endParaRPr sz="16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rPr lang="ru" sz="1600">
                <a:solidFill>
                  <a:schemeClr val="dk1"/>
                </a:solidFill>
                <a:latin typeface="Times New Roman"/>
                <a:ea typeface="Times New Roman"/>
                <a:cs typeface="Times New Roman"/>
                <a:sym typeface="Times New Roman"/>
              </a:rPr>
              <a:t>Using both linear models and Random Forest is a good approach for the bike rentals dataset because they handle different aspects of the problem. Linear models are simple and help capture straightforward relationships, like how temperature affects rentals, while Random Forest handles more complex patterns, like interactions between weather, seasons, and holidays. The linear model provides clear insights, and Random Forest captures details the linear model might miss.</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133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Linear Model pre optimization results</a:t>
            </a:r>
            <a:endParaRPr/>
          </a:p>
        </p:txBody>
      </p:sp>
      <p:sp>
        <p:nvSpPr>
          <p:cNvPr id="107" name="Google Shape;107;p21"/>
          <p:cNvSpPr txBox="1"/>
          <p:nvPr>
            <p:ph type="title"/>
          </p:nvPr>
        </p:nvSpPr>
        <p:spPr>
          <a:xfrm>
            <a:off x="311700" y="2343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Linear Model post optimization results</a:t>
            </a:r>
            <a:endParaRPr/>
          </a:p>
        </p:txBody>
      </p:sp>
      <p:pic>
        <p:nvPicPr>
          <p:cNvPr id="108" name="Google Shape;108;p21"/>
          <p:cNvPicPr preferRelativeResize="0"/>
          <p:nvPr/>
        </p:nvPicPr>
        <p:blipFill>
          <a:blip r:embed="rId3">
            <a:alphaModFix/>
          </a:blip>
          <a:stretch>
            <a:fillRect/>
          </a:stretch>
        </p:blipFill>
        <p:spPr>
          <a:xfrm>
            <a:off x="311700" y="864625"/>
            <a:ext cx="7181850" cy="1181100"/>
          </a:xfrm>
          <a:prstGeom prst="rect">
            <a:avLst/>
          </a:prstGeom>
          <a:noFill/>
          <a:ln>
            <a:noFill/>
          </a:ln>
        </p:spPr>
      </p:pic>
      <p:pic>
        <p:nvPicPr>
          <p:cNvPr id="109" name="Google Shape;109;p21"/>
          <p:cNvPicPr preferRelativeResize="0"/>
          <p:nvPr/>
        </p:nvPicPr>
        <p:blipFill rotWithShape="1">
          <a:blip r:embed="rId4">
            <a:alphaModFix/>
          </a:blip>
          <a:srcRect b="0" l="0" r="5749" t="0"/>
          <a:stretch/>
        </p:blipFill>
        <p:spPr>
          <a:xfrm>
            <a:off x="311700" y="2859600"/>
            <a:ext cx="7181850" cy="133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