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9" r:id="rId10"/>
    <p:sldId id="27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81"/>
  </p:normalViewPr>
  <p:slideViewPr>
    <p:cSldViewPr snapToGrid="0" snapToObjects="1" showGuides="1">
      <p:cViewPr varScale="1">
        <p:scale>
          <a:sx n="63" d="100"/>
          <a:sy n="63" d="100"/>
        </p:scale>
        <p:origin x="804" y="56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976881" cy="3031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Cross Selling Recommendation </a:t>
            </a:r>
          </a:p>
          <a:p>
            <a:r>
              <a:rPr lang="en-US" sz="3200" dirty="0">
                <a:solidFill>
                  <a:srgbClr val="FF6600"/>
                </a:solidFill>
              </a:rPr>
              <a:t>XYZ Credit Union, Latin America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29-July-2023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data related to banking are evaluated and the following could be recommended based on the analysis: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Product Popularity:  </a:t>
            </a:r>
            <a:r>
              <a:rPr lang="en-US" sz="1600" dirty="0"/>
              <a:t>The most popular product is ‘Current Account’. The other most popular products are Direct Debit, Particular Account, e account and Payroll account. These products can be combined for cross selling and offered to the customers as they are in demand.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Reach  : </a:t>
            </a:r>
            <a:r>
              <a:rPr lang="en-US" sz="1600" dirty="0"/>
              <a:t>XYZ Credit Union has more ‘VIP’ and ‘Individual’ customers of age 40-49 Years . The XYZ Credit Union should target these customers for cross selling. Among all segments ‘Current account’ is the most popular product followed by Direct Debit. Therefore, there is a scope to cross sell Direct Debit along with Current Account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Age wise Reach : </a:t>
            </a:r>
            <a:r>
              <a:rPr lang="en-US" sz="1600" dirty="0"/>
              <a:t>Overall, the firm has more customers in the age band 18-29 years irrespective of segments. The XYZ Credit Union could recommend Direct Debit for the customer age band 18-39 years. Similarly,  Particular account are in demand for age group of 49+ years.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Segment wise Reach : </a:t>
            </a:r>
            <a:r>
              <a:rPr lang="en-US" sz="1600" dirty="0"/>
              <a:t>The VIP segment consists of a mix of different products. The firm should target the ‘College Graduates’ and ‘ Individual’ segments, as they are mostly concentrated on a single product </a:t>
            </a:r>
            <a:r>
              <a:rPr lang="en-US" sz="1600" dirty="0" err="1"/>
              <a:t>ie</a:t>
            </a:r>
            <a:r>
              <a:rPr lang="en-US" sz="1600" dirty="0"/>
              <a:t>. Current Account. 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XYZ credit union in Latin America is performing very well in selling the Banking products (</a:t>
            </a:r>
            <a:r>
              <a:rPr lang="en-US" sz="1800" dirty="0" err="1"/>
              <a:t>eg</a:t>
            </a:r>
            <a:r>
              <a:rPr lang="en-US" sz="1800" dirty="0"/>
              <a:t>: Credit card, deposit account, retirement account, safe deposit box,  </a:t>
            </a:r>
            <a:r>
              <a:rPr lang="en-US" sz="1800" dirty="0" err="1"/>
              <a:t>etc</a:t>
            </a:r>
            <a:r>
              <a:rPr lang="en-US" sz="1800" dirty="0"/>
              <a:t>) and is planning to boost cross selling of their banking Products.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Objective : Provide actionable insights to help XYZ Credit Union to help them in cross selling their products.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analysis has been divided into four parts: </a:t>
            </a:r>
          </a:p>
          <a:p>
            <a:r>
              <a:rPr lang="en-US" sz="1800" dirty="0"/>
              <a:t>Data Understanding </a:t>
            </a:r>
          </a:p>
          <a:p>
            <a:r>
              <a:rPr lang="en-US" sz="1800" dirty="0"/>
              <a:t>Analyzing metrics related to different baking products</a:t>
            </a:r>
          </a:p>
          <a:p>
            <a:r>
              <a:rPr lang="en-US" sz="1800" dirty="0"/>
              <a:t>Understanding popular products based on age group and segments of customers</a:t>
            </a:r>
          </a:p>
          <a:p>
            <a:r>
              <a:rPr lang="en-US" sz="1800" dirty="0"/>
              <a:t>Recommendations for cross selling based on product popularity with age group and segment of customers.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6" y="1371600"/>
            <a:ext cx="10444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Features( including 2 derived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:13,647,309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are present in age feature and is removed as age is not generally above 115.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groups are segmented based on a standard binning [25000, 80000, 200000] for [ Low, Medium, High] income group.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Customer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7" name="Picture 6" descr="A pie chart with numbers and a number of percentages showing Customer Sex">
            <a:extLst>
              <a:ext uri="{FF2B5EF4-FFF2-40B4-BE49-F238E27FC236}">
                <a16:creationId xmlns:a16="http://schemas.microsoft.com/office/drawing/2014/main" id="{E5C3896D-3371-D71D-2A05-6D2AA1715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9" y="1650885"/>
            <a:ext cx="3064411" cy="317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D2225-2DC1-A8AF-3546-4304E144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685286"/>
            <a:ext cx="3194898" cy="3310436"/>
          </a:xfrm>
          <a:prstGeom prst="rect">
            <a:avLst/>
          </a:prstGeom>
        </p:spPr>
      </p:pic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C4FDD3AA-CF54-1828-89B3-500F8B7C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415849"/>
            <a:ext cx="6004559" cy="50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Customer Segments:</a:t>
            </a:r>
          </a:p>
        </p:txBody>
      </p:sp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E52E8437-937B-584B-71E3-942CA66B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80329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618E71-57DB-5240-87DD-E7F49B7B67CC}"/>
              </a:ext>
            </a:extLst>
          </p:cNvPr>
          <p:cNvSpPr/>
          <p:nvPr/>
        </p:nvSpPr>
        <p:spPr>
          <a:xfrm>
            <a:off x="7055666" y="1373852"/>
            <a:ext cx="742860" cy="31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C901E-0FA4-9841-8F38-143DE1BCD3B3}"/>
              </a:ext>
            </a:extLst>
          </p:cNvPr>
          <p:cNvSpPr/>
          <p:nvPr/>
        </p:nvSpPr>
        <p:spPr>
          <a:xfrm>
            <a:off x="0" y="-16865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b="1" dirty="0">
                <a:solidFill>
                  <a:schemeClr val="accent2"/>
                </a:solidFill>
                <a:latin typeface="+mj-lt"/>
              </a:rPr>
              <a:t>      Customer Segments and Age Distribution:</a:t>
            </a:r>
            <a:endParaRPr lang="en-US" sz="42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0BC6A72-7666-88FE-982F-134D22F2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09407"/>
            <a:ext cx="9372600" cy="51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Popularity of Products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AF3701D3-A6B2-B30D-B4C4-BF8953D2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9"/>
          <a:stretch/>
        </p:blipFill>
        <p:spPr>
          <a:xfrm>
            <a:off x="4225159" y="1489016"/>
            <a:ext cx="7966841" cy="5113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EDF52-F6DB-D2CF-74A6-447F83A4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7" y="1502154"/>
            <a:ext cx="3429272" cy="51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ED7758-9668-C549-8B57-C20E9108591A}"/>
              </a:ext>
            </a:extLst>
          </p:cNvPr>
          <p:cNvSpPr/>
          <p:nvPr/>
        </p:nvSpPr>
        <p:spPr>
          <a:xfrm>
            <a:off x="-6531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300" b="1" dirty="0">
                <a:solidFill>
                  <a:schemeClr val="accent2"/>
                </a:solidFill>
                <a:latin typeface="+mj-lt"/>
              </a:rPr>
              <a:t>       Top 5 Product Popularity by Age Group:</a:t>
            </a:r>
            <a:endParaRPr lang="en-US" sz="43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4CF684-0E4E-54BB-14B8-ACD276C4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69" y="1664411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6FFC35-F427-364C-BA92-634BB6B2B5AC}"/>
              </a:ext>
            </a:extLst>
          </p:cNvPr>
          <p:cNvSpPr/>
          <p:nvPr/>
        </p:nvSpPr>
        <p:spPr>
          <a:xfrm>
            <a:off x="4903852" y="5927907"/>
            <a:ext cx="46250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ADCB-2F26-A940-B4CA-11022847FAA2}"/>
              </a:ext>
            </a:extLst>
          </p:cNvPr>
          <p:cNvSpPr/>
          <p:nvPr/>
        </p:nvSpPr>
        <p:spPr>
          <a:xfrm>
            <a:off x="0" y="-13733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Segment wise distribution of Top 5 products</a:t>
            </a:r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20FCDF3-21DB-D5E7-63F7-0FB2745E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48" y="1370179"/>
            <a:ext cx="9645423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451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Background</vt:lpstr>
      <vt:lpstr>Data Exploration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suvadeep datta</cp:lastModifiedBy>
  <cp:revision>149</cp:revision>
  <cp:lastPrinted>2019-08-24T08:13:50Z</cp:lastPrinted>
  <dcterms:created xsi:type="dcterms:W3CDTF">2019-08-19T15:39:24Z</dcterms:created>
  <dcterms:modified xsi:type="dcterms:W3CDTF">2023-07-30T14:14:44Z</dcterms:modified>
</cp:coreProperties>
</file>