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09ac8bbd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09ac8bbd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11e39a849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11e39a849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11e39a849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11e39a849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6a6e214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6a6e214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09ac8bbd4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09ac8bbd4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09ac8bbd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09ac8bbd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f11e39a84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f11e39a84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f11e39a849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f11e39a849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11e39a849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11e39a849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f11e39a84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f11e39a84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6a6e21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6a6e21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f11e39a84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f11e39a84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f11e39a84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f11e39a84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f11e39a84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f11e39a84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f11e39a84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f11e39a84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f11e39a84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f11e39a84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11e39a84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11e39a84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f11e39a849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f11e39a849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f11e39a849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f11e39a849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09ac8bbd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09ac8bbd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09ac8bbd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09ac8bbd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f11e39a849_4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f11e39a849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6a6e214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06a6e214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f11e39a849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f11e39a849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09ac8bbd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09ac8bbd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09ac8bbd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09ac8bbd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6.png"/><Relationship Id="rId9"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hyperlink" Target="https://acadpubl.eu/jsi/2018-118-16-17/articles/17/3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CloudPhy</a:t>
            </a:r>
            <a:r>
              <a:rPr lang="en"/>
              <a:t> </a:t>
            </a:r>
            <a:r>
              <a:rPr lang="en"/>
              <a:t>Problem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Group 47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pSp>
        <p:nvGrpSpPr>
          <p:cNvPr id="338" name="Google Shape;338;p22"/>
          <p:cNvGrpSpPr/>
          <p:nvPr/>
        </p:nvGrpSpPr>
        <p:grpSpPr>
          <a:xfrm>
            <a:off x="1309899" y="691401"/>
            <a:ext cx="6712025" cy="2042547"/>
            <a:chOff x="1298125" y="781750"/>
            <a:chExt cx="6735600" cy="2424100"/>
          </a:xfrm>
        </p:grpSpPr>
        <p:pic>
          <p:nvPicPr>
            <p:cNvPr id="339" name="Google Shape;339;p22"/>
            <p:cNvPicPr preferRelativeResize="0"/>
            <p:nvPr/>
          </p:nvPicPr>
          <p:blipFill>
            <a:blip r:embed="rId3">
              <a:alphaModFix/>
            </a:blip>
            <a:stretch>
              <a:fillRect/>
            </a:stretch>
          </p:blipFill>
          <p:spPr>
            <a:xfrm>
              <a:off x="1305745" y="781750"/>
              <a:ext cx="6727630" cy="1951850"/>
            </a:xfrm>
            <a:prstGeom prst="rect">
              <a:avLst/>
            </a:prstGeom>
            <a:noFill/>
            <a:ln>
              <a:noFill/>
            </a:ln>
          </p:spPr>
        </p:pic>
        <p:sp>
          <p:nvSpPr>
            <p:cNvPr id="340" name="Google Shape;340;p22"/>
            <p:cNvSpPr txBox="1"/>
            <p:nvPr/>
          </p:nvSpPr>
          <p:spPr>
            <a:xfrm>
              <a:off x="1298125" y="2730950"/>
              <a:ext cx="6735600" cy="47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Screen 1</a:t>
              </a:r>
              <a:endParaRPr>
                <a:latin typeface="Nunito"/>
                <a:ea typeface="Nunito"/>
                <a:cs typeface="Nunito"/>
                <a:sym typeface="Nunito"/>
              </a:endParaRPr>
            </a:p>
          </p:txBody>
        </p:sp>
      </p:grpSp>
      <p:pic>
        <p:nvPicPr>
          <p:cNvPr id="341" name="Google Shape;341;p22"/>
          <p:cNvPicPr preferRelativeResize="0"/>
          <p:nvPr/>
        </p:nvPicPr>
        <p:blipFill>
          <a:blip r:embed="rId4">
            <a:alphaModFix/>
          </a:blip>
          <a:stretch>
            <a:fillRect/>
          </a:stretch>
        </p:blipFill>
        <p:spPr>
          <a:xfrm>
            <a:off x="1372612" y="2970777"/>
            <a:ext cx="6586624" cy="1702725"/>
          </a:xfrm>
          <a:prstGeom prst="rect">
            <a:avLst/>
          </a:prstGeom>
          <a:noFill/>
          <a:ln>
            <a:noFill/>
          </a:ln>
        </p:spPr>
      </p:pic>
      <p:sp>
        <p:nvSpPr>
          <p:cNvPr id="342" name="Google Shape;342;p22"/>
          <p:cNvSpPr txBox="1"/>
          <p:nvPr/>
        </p:nvSpPr>
        <p:spPr>
          <a:xfrm>
            <a:off x="1372599" y="4673497"/>
            <a:ext cx="671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Screen 2</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23"/>
          <p:cNvGrpSpPr/>
          <p:nvPr/>
        </p:nvGrpSpPr>
        <p:grpSpPr>
          <a:xfrm>
            <a:off x="1345122" y="619020"/>
            <a:ext cx="6546078" cy="2323405"/>
            <a:chOff x="1415150" y="2284075"/>
            <a:chExt cx="6639025" cy="2549550"/>
          </a:xfrm>
        </p:grpSpPr>
        <p:pic>
          <p:nvPicPr>
            <p:cNvPr id="348" name="Google Shape;348;p23"/>
            <p:cNvPicPr preferRelativeResize="0"/>
            <p:nvPr/>
          </p:nvPicPr>
          <p:blipFill>
            <a:blip r:embed="rId3">
              <a:alphaModFix/>
            </a:blip>
            <a:stretch>
              <a:fillRect/>
            </a:stretch>
          </p:blipFill>
          <p:spPr>
            <a:xfrm>
              <a:off x="1415150" y="2284075"/>
              <a:ext cx="6632501" cy="2107450"/>
            </a:xfrm>
            <a:prstGeom prst="rect">
              <a:avLst/>
            </a:prstGeom>
            <a:noFill/>
            <a:ln>
              <a:noFill/>
            </a:ln>
          </p:spPr>
        </p:pic>
        <p:sp>
          <p:nvSpPr>
            <p:cNvPr id="349" name="Google Shape;349;p23"/>
            <p:cNvSpPr txBox="1"/>
            <p:nvPr/>
          </p:nvSpPr>
          <p:spPr>
            <a:xfrm>
              <a:off x="1420575" y="4394425"/>
              <a:ext cx="6633600" cy="4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Screen 3</a:t>
              </a:r>
              <a:endParaRPr>
                <a:latin typeface="Nunito"/>
                <a:ea typeface="Nunito"/>
                <a:cs typeface="Nunito"/>
                <a:sym typeface="Nunito"/>
              </a:endParaRPr>
            </a:p>
          </p:txBody>
        </p:sp>
      </p:grpSp>
      <p:grpSp>
        <p:nvGrpSpPr>
          <p:cNvPr id="350" name="Google Shape;350;p23"/>
          <p:cNvGrpSpPr/>
          <p:nvPr/>
        </p:nvGrpSpPr>
        <p:grpSpPr>
          <a:xfrm>
            <a:off x="1345174" y="2942424"/>
            <a:ext cx="6546330" cy="2042547"/>
            <a:chOff x="1298125" y="781750"/>
            <a:chExt cx="6735600" cy="2424100"/>
          </a:xfrm>
        </p:grpSpPr>
        <p:pic>
          <p:nvPicPr>
            <p:cNvPr id="351" name="Google Shape;351;p23"/>
            <p:cNvPicPr preferRelativeResize="0"/>
            <p:nvPr/>
          </p:nvPicPr>
          <p:blipFill>
            <a:blip r:embed="rId4">
              <a:alphaModFix/>
            </a:blip>
            <a:stretch>
              <a:fillRect/>
            </a:stretch>
          </p:blipFill>
          <p:spPr>
            <a:xfrm>
              <a:off x="1305745" y="781750"/>
              <a:ext cx="6727630" cy="1951850"/>
            </a:xfrm>
            <a:prstGeom prst="rect">
              <a:avLst/>
            </a:prstGeom>
            <a:noFill/>
            <a:ln>
              <a:noFill/>
            </a:ln>
          </p:spPr>
        </p:pic>
        <p:sp>
          <p:nvSpPr>
            <p:cNvPr id="352" name="Google Shape;352;p23"/>
            <p:cNvSpPr txBox="1"/>
            <p:nvPr/>
          </p:nvSpPr>
          <p:spPr>
            <a:xfrm>
              <a:off x="1298125" y="2730950"/>
              <a:ext cx="6735600" cy="47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Screen 4</a:t>
              </a:r>
              <a:endParaRPr>
                <a:latin typeface="Nunito"/>
                <a:ea typeface="Nunito"/>
                <a:cs typeface="Nunito"/>
                <a:sym typeface="Nuni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Detected Results</a:t>
            </a:r>
            <a:endParaRPr/>
          </a:p>
        </p:txBody>
      </p:sp>
      <p:pic>
        <p:nvPicPr>
          <p:cNvPr id="358" name="Google Shape;358;p24"/>
          <p:cNvPicPr preferRelativeResize="0"/>
          <p:nvPr/>
        </p:nvPicPr>
        <p:blipFill>
          <a:blip r:embed="rId3">
            <a:alphaModFix/>
          </a:blip>
          <a:stretch>
            <a:fillRect/>
          </a:stretch>
        </p:blipFill>
        <p:spPr>
          <a:xfrm>
            <a:off x="420650" y="1447025"/>
            <a:ext cx="3240825" cy="3240825"/>
          </a:xfrm>
          <a:prstGeom prst="rect">
            <a:avLst/>
          </a:prstGeom>
          <a:noFill/>
          <a:ln>
            <a:noFill/>
          </a:ln>
        </p:spPr>
      </p:pic>
      <p:pic>
        <p:nvPicPr>
          <p:cNvPr id="359" name="Google Shape;359;p24"/>
          <p:cNvPicPr preferRelativeResize="0"/>
          <p:nvPr/>
        </p:nvPicPr>
        <p:blipFill>
          <a:blip r:embed="rId4">
            <a:alphaModFix/>
          </a:blip>
          <a:stretch>
            <a:fillRect/>
          </a:stretch>
        </p:blipFill>
        <p:spPr>
          <a:xfrm>
            <a:off x="3813875" y="1750275"/>
            <a:ext cx="523875" cy="552450"/>
          </a:xfrm>
          <a:prstGeom prst="rect">
            <a:avLst/>
          </a:prstGeom>
          <a:noFill/>
          <a:ln>
            <a:noFill/>
          </a:ln>
        </p:spPr>
      </p:pic>
      <p:pic>
        <p:nvPicPr>
          <p:cNvPr id="360" name="Google Shape;360;p24"/>
          <p:cNvPicPr preferRelativeResize="0"/>
          <p:nvPr/>
        </p:nvPicPr>
        <p:blipFill>
          <a:blip r:embed="rId5">
            <a:alphaModFix/>
          </a:blip>
          <a:stretch>
            <a:fillRect/>
          </a:stretch>
        </p:blipFill>
        <p:spPr>
          <a:xfrm>
            <a:off x="4490150" y="1750275"/>
            <a:ext cx="2647950" cy="485775"/>
          </a:xfrm>
          <a:prstGeom prst="rect">
            <a:avLst/>
          </a:prstGeom>
          <a:noFill/>
          <a:ln>
            <a:noFill/>
          </a:ln>
        </p:spPr>
      </p:pic>
      <p:pic>
        <p:nvPicPr>
          <p:cNvPr id="361" name="Google Shape;361;p24"/>
          <p:cNvPicPr preferRelativeResize="0"/>
          <p:nvPr/>
        </p:nvPicPr>
        <p:blipFill>
          <a:blip r:embed="rId6">
            <a:alphaModFix/>
          </a:blip>
          <a:stretch>
            <a:fillRect/>
          </a:stretch>
        </p:blipFill>
        <p:spPr>
          <a:xfrm>
            <a:off x="3813875" y="2455125"/>
            <a:ext cx="361950" cy="428625"/>
          </a:xfrm>
          <a:prstGeom prst="rect">
            <a:avLst/>
          </a:prstGeom>
          <a:noFill/>
          <a:ln>
            <a:noFill/>
          </a:ln>
        </p:spPr>
      </p:pic>
      <p:pic>
        <p:nvPicPr>
          <p:cNvPr id="362" name="Google Shape;362;p24"/>
          <p:cNvPicPr preferRelativeResize="0"/>
          <p:nvPr/>
        </p:nvPicPr>
        <p:blipFill>
          <a:blip r:embed="rId7">
            <a:alphaModFix/>
          </a:blip>
          <a:stretch>
            <a:fillRect/>
          </a:stretch>
        </p:blipFill>
        <p:spPr>
          <a:xfrm>
            <a:off x="4328225" y="2455125"/>
            <a:ext cx="400050" cy="419100"/>
          </a:xfrm>
          <a:prstGeom prst="rect">
            <a:avLst/>
          </a:prstGeom>
          <a:noFill/>
          <a:ln>
            <a:noFill/>
          </a:ln>
        </p:spPr>
      </p:pic>
      <p:pic>
        <p:nvPicPr>
          <p:cNvPr id="363" name="Google Shape;363;p24"/>
          <p:cNvPicPr preferRelativeResize="0"/>
          <p:nvPr/>
        </p:nvPicPr>
        <p:blipFill>
          <a:blip r:embed="rId8">
            <a:alphaModFix/>
          </a:blip>
          <a:stretch>
            <a:fillRect/>
          </a:stretch>
        </p:blipFill>
        <p:spPr>
          <a:xfrm>
            <a:off x="4880675" y="2388450"/>
            <a:ext cx="2695575" cy="485775"/>
          </a:xfrm>
          <a:prstGeom prst="rect">
            <a:avLst/>
          </a:prstGeom>
          <a:noFill/>
          <a:ln>
            <a:noFill/>
          </a:ln>
        </p:spPr>
      </p:pic>
      <p:pic>
        <p:nvPicPr>
          <p:cNvPr id="364" name="Google Shape;364;p24"/>
          <p:cNvPicPr preferRelativeResize="0"/>
          <p:nvPr/>
        </p:nvPicPr>
        <p:blipFill>
          <a:blip r:embed="rId9">
            <a:alphaModFix/>
          </a:blip>
          <a:stretch>
            <a:fillRect/>
          </a:stretch>
        </p:blipFill>
        <p:spPr>
          <a:xfrm>
            <a:off x="3813875" y="3036150"/>
            <a:ext cx="2714625"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Task</a:t>
            </a:r>
            <a:endParaRPr/>
          </a:p>
        </p:txBody>
      </p:sp>
      <p:sp>
        <p:nvSpPr>
          <p:cNvPr id="370" name="Google Shape;370;p25"/>
          <p:cNvSpPr txBox="1"/>
          <p:nvPr>
            <p:ph idx="1" type="body"/>
          </p:nvPr>
        </p:nvSpPr>
        <p:spPr>
          <a:xfrm>
            <a:off x="1303800" y="14695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2929"/>
                </a:solidFill>
                <a:highlight>
                  <a:srgbClr val="FFFFFF"/>
                </a:highlight>
              </a:rPr>
              <a:t>Classification models are a subset of supervised machine learning . A classification model reads some input and generates an output that classifies the input into some category. It can be used to identify a mail as spam or not or classify a dog or cat. </a:t>
            </a:r>
            <a:endParaRPr>
              <a:solidFill>
                <a:srgbClr val="292929"/>
              </a:solidFill>
              <a:highlight>
                <a:srgbClr val="FFFFFF"/>
              </a:highlight>
            </a:endParaRPr>
          </a:p>
          <a:p>
            <a:pPr indent="0" lvl="0" marL="0" rtl="0" algn="l">
              <a:spcBef>
                <a:spcPts val="1200"/>
              </a:spcBef>
              <a:spcAft>
                <a:spcPts val="0"/>
              </a:spcAft>
              <a:buNone/>
            </a:pPr>
            <a:r>
              <a:rPr lang="en">
                <a:solidFill>
                  <a:srgbClr val="292929"/>
                </a:solidFill>
                <a:highlight>
                  <a:srgbClr val="FFFFFF"/>
                </a:highlight>
              </a:rPr>
              <a:t>Classification algorithms, like logistic regression, generate a probability score that assigns some probability to the input belonging to a category. Then the feasible corresponding classification is chosen. </a:t>
            </a:r>
            <a:endParaRPr>
              <a:solidFill>
                <a:srgbClr val="292929"/>
              </a:solidFill>
              <a:highlight>
                <a:srgbClr val="FFFFFF"/>
              </a:highlight>
            </a:endParaRPr>
          </a:p>
          <a:p>
            <a:pPr indent="0" lvl="0" marL="0" rtl="0" algn="l">
              <a:spcBef>
                <a:spcPts val="1200"/>
              </a:spcBef>
              <a:spcAft>
                <a:spcPts val="0"/>
              </a:spcAft>
              <a:buNone/>
            </a:pPr>
            <a:r>
              <a:rPr lang="en">
                <a:solidFill>
                  <a:srgbClr val="292929"/>
                </a:solidFill>
                <a:highlight>
                  <a:srgbClr val="FFFFFF"/>
                </a:highlight>
              </a:rPr>
              <a:t>The model used here is a better version of AlexNet with an additional MaxPooling2D and Dense layers.</a:t>
            </a:r>
            <a:endParaRPr>
              <a:solidFill>
                <a:srgbClr val="292929"/>
              </a:solidFill>
              <a:highlight>
                <a:srgbClr val="FFFFFF"/>
              </a:highlight>
            </a:endParaRPr>
          </a:p>
          <a:p>
            <a:pPr indent="0" lvl="0" marL="0" rtl="0" algn="l">
              <a:spcBef>
                <a:spcPts val="1200"/>
              </a:spcBef>
              <a:spcAft>
                <a:spcPts val="1200"/>
              </a:spcAft>
              <a:buNone/>
            </a:pPr>
            <a:r>
              <a:rPr lang="en">
                <a:solidFill>
                  <a:srgbClr val="292929"/>
                </a:solidFill>
                <a:highlight>
                  <a:srgbClr val="FFFFFF"/>
                </a:highlight>
              </a:rPr>
              <a:t>The activation function used here is ‘relu’. The </a:t>
            </a:r>
            <a:r>
              <a:rPr b="1" lang="en">
                <a:solidFill>
                  <a:srgbClr val="292929"/>
                </a:solidFill>
                <a:highlight>
                  <a:srgbClr val="FFFFFF"/>
                </a:highlight>
              </a:rPr>
              <a:t>rectified linear activation function</a:t>
            </a:r>
            <a:r>
              <a:rPr lang="en">
                <a:solidFill>
                  <a:srgbClr val="292929"/>
                </a:solidFill>
                <a:highlight>
                  <a:srgbClr val="FFFFFF"/>
                </a:highlight>
              </a:rPr>
              <a:t> or </a:t>
            </a:r>
            <a:r>
              <a:rPr b="1" lang="en">
                <a:solidFill>
                  <a:srgbClr val="292929"/>
                </a:solidFill>
                <a:highlight>
                  <a:srgbClr val="FFFFFF"/>
                </a:highlight>
              </a:rPr>
              <a:t>ReLU</a:t>
            </a:r>
            <a:r>
              <a:rPr lang="en">
                <a:solidFill>
                  <a:srgbClr val="292929"/>
                </a:solidFill>
                <a:highlight>
                  <a:srgbClr val="FFFFFF"/>
                </a:highlight>
              </a:rPr>
              <a:t> for short is a piecewise linear function that will output the input directly if it is positive, otherwise, it will output zero.</a:t>
            </a:r>
            <a:endParaRPr>
              <a:solidFill>
                <a:srgbClr val="29292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Model</a:t>
            </a:r>
            <a:endParaRPr/>
          </a:p>
        </p:txBody>
      </p:sp>
      <p:sp>
        <p:nvSpPr>
          <p:cNvPr id="376" name="Google Shape;376;p26"/>
          <p:cNvSpPr txBox="1"/>
          <p:nvPr>
            <p:ph idx="1" type="body"/>
          </p:nvPr>
        </p:nvSpPr>
        <p:spPr>
          <a:xfrm>
            <a:off x="311700" y="1397400"/>
            <a:ext cx="8520600" cy="38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at last we used softmax function to classify the output in 4 possible classification. L2 regularization has been used to avoid overfitting on the training images. </a:t>
            </a:r>
            <a:r>
              <a:rPr lang="en">
                <a:solidFill>
                  <a:srgbClr val="3A3B41"/>
                </a:solidFill>
                <a:highlight>
                  <a:srgbClr val="F9FAFF"/>
                </a:highlight>
              </a:rPr>
              <a:t>L2 Regularization, also called a ridge regression, adds the “squared magnitude” of the coefficient as the penalty term to the loss function</a:t>
            </a:r>
            <a:endParaRPr/>
          </a:p>
          <a:p>
            <a:pPr indent="0" lvl="0" marL="0" rtl="0" algn="l">
              <a:spcBef>
                <a:spcPts val="1200"/>
              </a:spcBef>
              <a:spcAft>
                <a:spcPts val="1200"/>
              </a:spcAft>
              <a:buNone/>
            </a:pPr>
            <a:r>
              <a:t/>
            </a:r>
            <a:endParaRPr/>
          </a:p>
        </p:txBody>
      </p:sp>
      <p:pic>
        <p:nvPicPr>
          <p:cNvPr id="377" name="Google Shape;377;p26"/>
          <p:cNvPicPr preferRelativeResize="0"/>
          <p:nvPr/>
        </p:nvPicPr>
        <p:blipFill>
          <a:blip r:embed="rId3">
            <a:alphaModFix/>
          </a:blip>
          <a:stretch>
            <a:fillRect/>
          </a:stretch>
        </p:blipFill>
        <p:spPr>
          <a:xfrm>
            <a:off x="415150" y="2292350"/>
            <a:ext cx="8313702" cy="251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Model Summary</a:t>
            </a:r>
            <a:endParaRPr/>
          </a:p>
        </p:txBody>
      </p:sp>
      <p:pic>
        <p:nvPicPr>
          <p:cNvPr id="383" name="Google Shape;383;p27"/>
          <p:cNvPicPr preferRelativeResize="0"/>
          <p:nvPr/>
        </p:nvPicPr>
        <p:blipFill>
          <a:blip r:embed="rId3">
            <a:alphaModFix/>
          </a:blip>
          <a:stretch>
            <a:fillRect/>
          </a:stretch>
        </p:blipFill>
        <p:spPr>
          <a:xfrm>
            <a:off x="434325" y="1116425"/>
            <a:ext cx="3494975" cy="3904702"/>
          </a:xfrm>
          <a:prstGeom prst="rect">
            <a:avLst/>
          </a:prstGeom>
          <a:noFill/>
          <a:ln>
            <a:noFill/>
          </a:ln>
        </p:spPr>
      </p:pic>
      <p:sp>
        <p:nvSpPr>
          <p:cNvPr id="384" name="Google Shape;384;p27"/>
          <p:cNvSpPr txBox="1"/>
          <p:nvPr/>
        </p:nvSpPr>
        <p:spPr>
          <a:xfrm>
            <a:off x="4465325" y="1116425"/>
            <a:ext cx="43266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92929"/>
                </a:solidFill>
                <a:latin typeface="Nunito"/>
                <a:ea typeface="Nunito"/>
                <a:cs typeface="Nunito"/>
                <a:sym typeface="Nunito"/>
              </a:rPr>
              <a:t>Optimizer used is ‘</a:t>
            </a:r>
            <a:r>
              <a:rPr b="1" lang="en" sz="1300">
                <a:solidFill>
                  <a:srgbClr val="292929"/>
                </a:solidFill>
                <a:latin typeface="Nunito"/>
                <a:ea typeface="Nunito"/>
                <a:cs typeface="Nunito"/>
                <a:sym typeface="Nunito"/>
              </a:rPr>
              <a:t>Adam</a:t>
            </a:r>
            <a:r>
              <a:rPr lang="en" sz="1300">
                <a:solidFill>
                  <a:srgbClr val="292929"/>
                </a:solidFill>
                <a:latin typeface="Nunito"/>
                <a:ea typeface="Nunito"/>
                <a:cs typeface="Nunito"/>
                <a:sym typeface="Nunito"/>
              </a:rPr>
              <a:t>’. </a:t>
            </a:r>
            <a:r>
              <a:rPr lang="en" sz="1300">
                <a:solidFill>
                  <a:srgbClr val="292929"/>
                </a:solidFill>
                <a:highlight>
                  <a:schemeClr val="lt1"/>
                </a:highlight>
                <a:latin typeface="Nunito"/>
                <a:ea typeface="Nunito"/>
                <a:cs typeface="Nunito"/>
                <a:sym typeface="Nunito"/>
              </a:rPr>
              <a:t>Adam is a replacement optimization algorithm for stochastic gradient descent for training deep learning models. Adam combines the best properties of the AdaGrad and RMSProp algorithms to provide an optimization algorithm that can handle sparse gradients on noisy problems</a:t>
            </a:r>
            <a:endParaRPr sz="1300">
              <a:solidFill>
                <a:srgbClr val="292929"/>
              </a:solidFill>
              <a:highlight>
                <a:schemeClr val="lt1"/>
              </a:highlight>
              <a:latin typeface="Nunito"/>
              <a:ea typeface="Nunito"/>
              <a:cs typeface="Nunito"/>
              <a:sym typeface="Nunito"/>
            </a:endParaRPr>
          </a:p>
          <a:p>
            <a:pPr indent="0" lvl="0" marL="0" rtl="0" algn="l">
              <a:spcBef>
                <a:spcPts val="0"/>
              </a:spcBef>
              <a:spcAft>
                <a:spcPts val="0"/>
              </a:spcAft>
              <a:buNone/>
            </a:pPr>
            <a:r>
              <a:t/>
            </a:r>
            <a:endParaRPr sz="1300">
              <a:solidFill>
                <a:srgbClr val="292929"/>
              </a:solidFill>
              <a:highlight>
                <a:schemeClr val="lt1"/>
              </a:highlight>
              <a:latin typeface="Nunito"/>
              <a:ea typeface="Nunito"/>
              <a:cs typeface="Nunito"/>
              <a:sym typeface="Nunito"/>
            </a:endParaRPr>
          </a:p>
          <a:p>
            <a:pPr indent="0" lvl="0" marL="0" rtl="0" algn="l">
              <a:spcBef>
                <a:spcPts val="0"/>
              </a:spcBef>
              <a:spcAft>
                <a:spcPts val="0"/>
              </a:spcAft>
              <a:buNone/>
            </a:pPr>
            <a:r>
              <a:rPr lang="en" sz="1300">
                <a:solidFill>
                  <a:srgbClr val="292929"/>
                </a:solidFill>
                <a:highlight>
                  <a:schemeClr val="lt1"/>
                </a:highlight>
                <a:latin typeface="Nunito"/>
                <a:ea typeface="Nunito"/>
                <a:cs typeface="Nunito"/>
                <a:sym typeface="Nunito"/>
              </a:rPr>
              <a:t>Loss function used is ‘</a:t>
            </a:r>
            <a:r>
              <a:rPr b="1" lang="en" sz="1300">
                <a:solidFill>
                  <a:srgbClr val="292929"/>
                </a:solidFill>
                <a:highlight>
                  <a:schemeClr val="lt1"/>
                </a:highlight>
                <a:latin typeface="Nunito"/>
                <a:ea typeface="Nunito"/>
                <a:cs typeface="Nunito"/>
                <a:sym typeface="Nunito"/>
              </a:rPr>
              <a:t>sparse categorical </a:t>
            </a:r>
            <a:r>
              <a:rPr b="1" lang="en" sz="1300">
                <a:solidFill>
                  <a:srgbClr val="292929"/>
                </a:solidFill>
                <a:highlight>
                  <a:schemeClr val="lt1"/>
                </a:highlight>
                <a:latin typeface="Nunito"/>
                <a:ea typeface="Nunito"/>
                <a:cs typeface="Nunito"/>
                <a:sym typeface="Nunito"/>
              </a:rPr>
              <a:t>cross entropy</a:t>
            </a:r>
            <a:r>
              <a:rPr lang="en" sz="1300">
                <a:solidFill>
                  <a:srgbClr val="292929"/>
                </a:solidFill>
                <a:highlight>
                  <a:schemeClr val="lt1"/>
                </a:highlight>
                <a:latin typeface="Nunito"/>
                <a:ea typeface="Nunito"/>
                <a:cs typeface="Nunito"/>
                <a:sym typeface="Nunito"/>
              </a:rPr>
              <a:t>’. </a:t>
            </a:r>
            <a:r>
              <a:rPr lang="en" sz="1300">
                <a:solidFill>
                  <a:srgbClr val="292929"/>
                </a:solidFill>
                <a:highlight>
                  <a:srgbClr val="FFFFFF"/>
                </a:highlight>
                <a:latin typeface="Nunito"/>
                <a:ea typeface="Nunito"/>
                <a:cs typeface="Nunito"/>
                <a:sym typeface="Nunito"/>
              </a:rPr>
              <a:t>Used as a loss function for multi-class classification model where the output label is assigned integer value. This loss function is mathematically same as the categorical_crossentropy.</a:t>
            </a:r>
            <a:r>
              <a:rPr b="1" lang="en" sz="1300">
                <a:solidFill>
                  <a:srgbClr val="292929"/>
                </a:solidFill>
                <a:highlight>
                  <a:srgbClr val="FFFFFF"/>
                </a:highlight>
                <a:latin typeface="Nunito"/>
                <a:ea typeface="Nunito"/>
                <a:cs typeface="Nunito"/>
                <a:sym typeface="Nunito"/>
              </a:rPr>
              <a:t> </a:t>
            </a:r>
            <a:r>
              <a:rPr lang="en" sz="1300">
                <a:solidFill>
                  <a:srgbClr val="292929"/>
                </a:solidFill>
                <a:highlight>
                  <a:srgbClr val="FFFFFF"/>
                </a:highlight>
                <a:latin typeface="Nunito"/>
                <a:ea typeface="Nunito"/>
                <a:cs typeface="Nunito"/>
                <a:sym typeface="Nunito"/>
              </a:rPr>
              <a:t>It just has a different interface</a:t>
            </a:r>
            <a:endParaRPr sz="1300">
              <a:solidFill>
                <a:srgbClr val="292929"/>
              </a:solidFill>
              <a:highlight>
                <a:schemeClr val="lt1"/>
              </a:highlight>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Trained Model Results </a:t>
            </a:r>
            <a:endParaRPr/>
          </a:p>
        </p:txBody>
      </p:sp>
      <p:pic>
        <p:nvPicPr>
          <p:cNvPr id="390" name="Google Shape;390;p28"/>
          <p:cNvPicPr preferRelativeResize="0"/>
          <p:nvPr/>
        </p:nvPicPr>
        <p:blipFill>
          <a:blip r:embed="rId3">
            <a:alphaModFix/>
          </a:blip>
          <a:stretch>
            <a:fillRect/>
          </a:stretch>
        </p:blipFill>
        <p:spPr>
          <a:xfrm>
            <a:off x="1669650" y="1321625"/>
            <a:ext cx="5430300" cy="36052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Optical Character Recognition</a:t>
            </a:r>
            <a:endParaRPr/>
          </a:p>
        </p:txBody>
      </p:sp>
      <p:sp>
        <p:nvSpPr>
          <p:cNvPr id="396" name="Google Shape;396;p29"/>
          <p:cNvSpPr txBox="1"/>
          <p:nvPr>
            <p:ph idx="1" type="body"/>
          </p:nvPr>
        </p:nvSpPr>
        <p:spPr>
          <a:xfrm>
            <a:off x="1303800" y="1408325"/>
            <a:ext cx="7030500" cy="3251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302">
                <a:solidFill>
                  <a:srgbClr val="292929"/>
                </a:solidFill>
              </a:rPr>
              <a:t>Now that we have obtained bounded boxes where heart rate, SPO2 and other important values are located in the monitor we can apply OCR models to get values from the image.</a:t>
            </a:r>
            <a:endParaRPr sz="1302">
              <a:solidFill>
                <a:srgbClr val="292929"/>
              </a:solidFill>
            </a:endParaRPr>
          </a:p>
          <a:p>
            <a:pPr indent="0" lvl="0" marL="0" rtl="0" algn="l">
              <a:lnSpc>
                <a:spcPct val="105000"/>
              </a:lnSpc>
              <a:spcBef>
                <a:spcPts val="1200"/>
              </a:spcBef>
              <a:spcAft>
                <a:spcPts val="0"/>
              </a:spcAft>
              <a:buSzPts val="1018"/>
              <a:buNone/>
            </a:pPr>
            <a:r>
              <a:rPr lang="en" sz="1302">
                <a:solidFill>
                  <a:srgbClr val="292929"/>
                </a:solidFill>
              </a:rPr>
              <a:t>The Object detection model automatically marks the bounded box as Heart rate, SPO2  etc. So when we apply OCR on one such bounded we will be able to infer the value of different metrics.</a:t>
            </a:r>
            <a:endParaRPr sz="1302">
              <a:solidFill>
                <a:srgbClr val="292929"/>
              </a:solidFill>
            </a:endParaRPr>
          </a:p>
          <a:p>
            <a:pPr indent="0" lvl="0" marL="0" rtl="0" algn="l">
              <a:lnSpc>
                <a:spcPct val="105000"/>
              </a:lnSpc>
              <a:spcBef>
                <a:spcPts val="1200"/>
              </a:spcBef>
              <a:spcAft>
                <a:spcPts val="0"/>
              </a:spcAft>
              <a:buSzPts val="1018"/>
              <a:buNone/>
            </a:pPr>
            <a:r>
              <a:rPr lang="en" sz="1302">
                <a:solidFill>
                  <a:srgbClr val="292929"/>
                </a:solidFill>
              </a:rPr>
              <a:t>Firstly, it converts the images to grayscale, then applies a special filter to reduce any unwanted noise. After that, another filter is applied to sharpen the image. Finally, the text is extracted from the sharpened image using a library called pytesseract and converted to numbers.</a:t>
            </a:r>
            <a:endParaRPr sz="1302">
              <a:solidFill>
                <a:srgbClr val="292929"/>
              </a:solidFill>
            </a:endParaRPr>
          </a:p>
          <a:p>
            <a:pPr indent="0" lvl="0" marL="0" rtl="0" algn="l">
              <a:lnSpc>
                <a:spcPct val="105000"/>
              </a:lnSpc>
              <a:spcBef>
                <a:spcPts val="1200"/>
              </a:spcBef>
              <a:spcAft>
                <a:spcPts val="0"/>
              </a:spcAft>
              <a:buSzPts val="1018"/>
              <a:buNone/>
            </a:pPr>
            <a:r>
              <a:rPr lang="en" sz="1302">
                <a:solidFill>
                  <a:srgbClr val="292929"/>
                </a:solidFill>
              </a:rPr>
              <a:t>Pytesseract comes with a pre trained model with configurations which can be allow model customization.</a:t>
            </a:r>
            <a:endParaRPr sz="1302">
              <a:solidFill>
                <a:srgbClr val="292929"/>
              </a:solidFill>
            </a:endParaRPr>
          </a:p>
          <a:p>
            <a:pPr indent="0" lvl="0" marL="0" rtl="0" algn="l">
              <a:lnSpc>
                <a:spcPct val="105000"/>
              </a:lnSpc>
              <a:spcBef>
                <a:spcPts val="1200"/>
              </a:spcBef>
              <a:spcAft>
                <a:spcPts val="0"/>
              </a:spcAft>
              <a:buSzPts val="1018"/>
              <a:buNone/>
            </a:pPr>
            <a:r>
              <a:rPr lang="en" sz="1302">
                <a:solidFill>
                  <a:srgbClr val="292929"/>
                </a:solidFill>
              </a:rPr>
              <a:t>By combining multiple Pytesseract models each with different configurations we were able to achieve higher accuracy.</a:t>
            </a:r>
            <a:endParaRPr sz="1302">
              <a:solidFill>
                <a:srgbClr val="292929"/>
              </a:solidFill>
            </a:endParaRPr>
          </a:p>
          <a:p>
            <a:pPr indent="0" lvl="0" marL="0" rtl="0" algn="l">
              <a:lnSpc>
                <a:spcPct val="105000"/>
              </a:lnSpc>
              <a:spcBef>
                <a:spcPts val="1200"/>
              </a:spcBef>
              <a:spcAft>
                <a:spcPts val="1200"/>
              </a:spcAft>
              <a:buSzPts val="1018"/>
              <a:buNone/>
            </a:pPr>
            <a:r>
              <a:t/>
            </a:r>
            <a:endParaRPr sz="1302">
              <a:solidFill>
                <a:srgbClr val="29292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idx="1" type="body"/>
          </p:nvPr>
        </p:nvSpPr>
        <p:spPr>
          <a:xfrm>
            <a:off x="5165950" y="2301625"/>
            <a:ext cx="2923500" cy="980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300"/>
              <a:t>187</a:t>
            </a:r>
            <a:endParaRPr sz="4300"/>
          </a:p>
        </p:txBody>
      </p:sp>
      <p:pic>
        <p:nvPicPr>
          <p:cNvPr id="402" name="Google Shape;402;p30"/>
          <p:cNvPicPr preferRelativeResize="0"/>
          <p:nvPr/>
        </p:nvPicPr>
        <p:blipFill>
          <a:blip r:embed="rId3">
            <a:alphaModFix/>
          </a:blip>
          <a:stretch>
            <a:fillRect/>
          </a:stretch>
        </p:blipFill>
        <p:spPr>
          <a:xfrm>
            <a:off x="623875" y="1781925"/>
            <a:ext cx="3194950" cy="2206450"/>
          </a:xfrm>
          <a:prstGeom prst="rect">
            <a:avLst/>
          </a:prstGeom>
          <a:noFill/>
          <a:ln>
            <a:noFill/>
          </a:ln>
        </p:spPr>
      </p:pic>
      <p:sp>
        <p:nvSpPr>
          <p:cNvPr id="403" name="Google Shape;403;p30"/>
          <p:cNvSpPr/>
          <p:nvPr/>
        </p:nvSpPr>
        <p:spPr>
          <a:xfrm>
            <a:off x="4413675" y="2613325"/>
            <a:ext cx="1183800" cy="35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Digitization (Brownie Points)</a:t>
            </a:r>
            <a:endParaRPr/>
          </a:p>
        </p:txBody>
      </p:sp>
      <p:sp>
        <p:nvSpPr>
          <p:cNvPr id="409" name="Google Shape;409;p31"/>
          <p:cNvSpPr txBox="1"/>
          <p:nvPr>
            <p:ph idx="1" type="body"/>
          </p:nvPr>
        </p:nvSpPr>
        <p:spPr>
          <a:xfrm>
            <a:off x="1303800" y="1459375"/>
            <a:ext cx="7030500" cy="29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Idea</a:t>
            </a:r>
            <a:r>
              <a:rPr lang="en"/>
              <a:t> : Convert the given raster image which is pixel to a vectorized image like svg or bitmap.trace which used vector polygons to make an image . </a:t>
            </a:r>
            <a:endParaRPr/>
          </a:p>
          <a:p>
            <a:pPr indent="0" lvl="0" marL="0" rtl="0" algn="l">
              <a:spcBef>
                <a:spcPts val="1200"/>
              </a:spcBef>
              <a:spcAft>
                <a:spcPts val="0"/>
              </a:spcAft>
              <a:buNone/>
            </a:pPr>
            <a:r>
              <a:rPr lang="en"/>
              <a:t>We can then use those shapes and lines to digitise the image. </a:t>
            </a:r>
            <a:endParaRPr/>
          </a:p>
          <a:p>
            <a:pPr indent="0" lvl="0" marL="0" rtl="0" algn="l">
              <a:spcBef>
                <a:spcPts val="1200"/>
              </a:spcBef>
              <a:spcAft>
                <a:spcPts val="0"/>
              </a:spcAft>
              <a:buNone/>
            </a:pPr>
            <a:r>
              <a:rPr lang="en"/>
              <a:t>But before first let’s learn about raster and vectorised image.</a:t>
            </a:r>
            <a:endParaRPr/>
          </a:p>
          <a:p>
            <a:pPr indent="0" lvl="0" marL="0" rtl="0" algn="l">
              <a:spcBef>
                <a:spcPts val="1200"/>
              </a:spcBef>
              <a:spcAft>
                <a:spcPts val="0"/>
              </a:spcAft>
              <a:buNone/>
            </a:pPr>
            <a:r>
              <a:rPr lang="en"/>
              <a:t>Raster Image: </a:t>
            </a:r>
            <a:r>
              <a:rPr lang="en">
                <a:highlight>
                  <a:schemeClr val="lt1"/>
                </a:highlight>
              </a:rPr>
              <a:t>These are the types of images that are produced when scanning or photographing an object. Raster images are compiled using pixels, or tiny dots, containing unique color and tonal information that come together to create the image</a:t>
            </a:r>
            <a:endParaRPr>
              <a:highlight>
                <a:schemeClr val="lt1"/>
              </a:highlight>
            </a:endParaRPr>
          </a:p>
          <a:p>
            <a:pPr indent="0" lvl="0" marL="0" rtl="0" algn="l">
              <a:spcBef>
                <a:spcPts val="1200"/>
              </a:spcBef>
              <a:spcAft>
                <a:spcPts val="1200"/>
              </a:spcAft>
              <a:buNone/>
            </a:pPr>
            <a:r>
              <a:rPr lang="en">
                <a:highlight>
                  <a:schemeClr val="lt1"/>
                </a:highlight>
              </a:rPr>
              <a:t>Vector Images:</a:t>
            </a:r>
            <a:r>
              <a:rPr lang="en">
                <a:solidFill>
                  <a:schemeClr val="dk1"/>
                </a:solidFill>
                <a:highlight>
                  <a:schemeClr val="lt1"/>
                </a:highlight>
              </a:rPr>
              <a:t> </a:t>
            </a:r>
            <a:r>
              <a:rPr lang="en">
                <a:highlight>
                  <a:schemeClr val="lt1"/>
                </a:highlight>
              </a:rPr>
              <a:t>Vector graphics are computer images created using a sequence of commands or mathematical statements that place lines and shapes in a two-dimensional or three-dimensional space</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solve the problem, we had to build various ML models and bring them together in a single pipeline.</a:t>
            </a:r>
            <a:endParaRPr/>
          </a:p>
          <a:p>
            <a:pPr indent="-311150" lvl="0" marL="457200" rtl="0" algn="l">
              <a:spcBef>
                <a:spcPts val="1200"/>
              </a:spcBef>
              <a:spcAft>
                <a:spcPts val="0"/>
              </a:spcAft>
              <a:buSzPts val="1300"/>
              <a:buAutoNum type="arabicPeriod"/>
            </a:pPr>
            <a:r>
              <a:rPr lang="en"/>
              <a:t>Segmentation Task and Image Cropping</a:t>
            </a:r>
            <a:endParaRPr/>
          </a:p>
          <a:p>
            <a:pPr indent="-311150" lvl="0" marL="457200" rtl="0" algn="l">
              <a:spcBef>
                <a:spcPts val="0"/>
              </a:spcBef>
              <a:spcAft>
                <a:spcPts val="0"/>
              </a:spcAft>
              <a:buSzPts val="1300"/>
              <a:buAutoNum type="arabicPeriod"/>
            </a:pPr>
            <a:r>
              <a:rPr lang="en"/>
              <a:t>Classification Task</a:t>
            </a:r>
            <a:endParaRPr/>
          </a:p>
          <a:p>
            <a:pPr indent="-311150" lvl="0" marL="457200" rtl="0" algn="l">
              <a:spcBef>
                <a:spcPts val="0"/>
              </a:spcBef>
              <a:spcAft>
                <a:spcPts val="0"/>
              </a:spcAft>
              <a:buSzPts val="1300"/>
              <a:buAutoNum type="arabicPeriod"/>
            </a:pPr>
            <a:r>
              <a:rPr lang="en"/>
              <a:t>Object detection task</a:t>
            </a:r>
            <a:endParaRPr/>
          </a:p>
          <a:p>
            <a:pPr indent="-311150" lvl="0" marL="457200" rtl="0" algn="l">
              <a:spcBef>
                <a:spcPts val="0"/>
              </a:spcBef>
              <a:spcAft>
                <a:spcPts val="0"/>
              </a:spcAft>
              <a:buSzPts val="1300"/>
              <a:buAutoNum type="arabicPeriod"/>
            </a:pPr>
            <a:r>
              <a:rPr lang="en"/>
              <a:t>OCR task</a:t>
            </a:r>
            <a:endParaRPr/>
          </a:p>
          <a:p>
            <a:pPr indent="-311150" lvl="0" marL="457200" rtl="0" algn="l">
              <a:spcBef>
                <a:spcPts val="0"/>
              </a:spcBef>
              <a:spcAft>
                <a:spcPts val="0"/>
              </a:spcAft>
              <a:buSzPts val="1300"/>
              <a:buAutoNum type="arabicPeriod"/>
            </a:pPr>
            <a:r>
              <a:rPr lang="en"/>
              <a:t>Heart Rate Digitization Task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involved </a:t>
            </a:r>
            <a:endParaRPr/>
          </a:p>
        </p:txBody>
      </p:sp>
      <p:sp>
        <p:nvSpPr>
          <p:cNvPr id="415" name="Google Shape;415;p32"/>
          <p:cNvSpPr txBox="1"/>
          <p:nvPr>
            <p:ph idx="1" type="body"/>
          </p:nvPr>
        </p:nvSpPr>
        <p:spPr>
          <a:xfrm>
            <a:off x="1303800" y="1336900"/>
            <a:ext cx="7030500" cy="268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Image Binarization</a:t>
            </a:r>
            <a:endParaRPr/>
          </a:p>
          <a:p>
            <a:pPr indent="-311150" lvl="0" marL="457200" rtl="0" algn="l">
              <a:spcBef>
                <a:spcPts val="0"/>
              </a:spcBef>
              <a:spcAft>
                <a:spcPts val="0"/>
              </a:spcAft>
              <a:buSzPts val="1300"/>
              <a:buChar char="●"/>
            </a:pPr>
            <a:r>
              <a:rPr lang="en"/>
              <a:t>Gradient based Feature Extraction</a:t>
            </a:r>
            <a:endParaRPr/>
          </a:p>
          <a:p>
            <a:pPr indent="-311150" lvl="0" marL="457200" rtl="0" algn="l">
              <a:spcBef>
                <a:spcPts val="0"/>
              </a:spcBef>
              <a:spcAft>
                <a:spcPts val="0"/>
              </a:spcAft>
              <a:buSzPts val="1300"/>
              <a:buChar char="●"/>
            </a:pPr>
            <a:r>
              <a:rPr lang="en"/>
              <a:t>Noise Rejection</a:t>
            </a:r>
            <a:endParaRPr/>
          </a:p>
          <a:p>
            <a:pPr indent="-311150" lvl="0" marL="457200" rtl="0" algn="l">
              <a:spcBef>
                <a:spcPts val="0"/>
              </a:spcBef>
              <a:spcAft>
                <a:spcPts val="0"/>
              </a:spcAft>
              <a:buSzPts val="1300"/>
              <a:buChar char="●"/>
            </a:pPr>
            <a:r>
              <a:rPr lang="en"/>
              <a:t>Image Thinning</a:t>
            </a:r>
            <a:endParaRPr/>
          </a:p>
          <a:p>
            <a:pPr indent="-311150" lvl="0" marL="457200" rtl="0" algn="l">
              <a:spcBef>
                <a:spcPts val="0"/>
              </a:spcBef>
              <a:spcAft>
                <a:spcPts val="0"/>
              </a:spcAft>
              <a:buSzPts val="1300"/>
              <a:buChar char="●"/>
            </a:pPr>
            <a:r>
              <a:rPr lang="en"/>
              <a:t>Edge detection</a:t>
            </a:r>
            <a:endParaRPr/>
          </a:p>
          <a:p>
            <a:pPr indent="-311150" lvl="1" marL="914400" rtl="0" algn="l">
              <a:spcBef>
                <a:spcPts val="0"/>
              </a:spcBef>
              <a:spcAft>
                <a:spcPts val="0"/>
              </a:spcAft>
              <a:buSzPts val="1300"/>
              <a:buChar char="○"/>
            </a:pPr>
            <a:r>
              <a:rPr lang="en" sz="1300"/>
              <a:t>Smoothing</a:t>
            </a:r>
            <a:endParaRPr sz="1300"/>
          </a:p>
          <a:p>
            <a:pPr indent="-311150" lvl="1" marL="914400" rtl="0" algn="l">
              <a:spcBef>
                <a:spcPts val="0"/>
              </a:spcBef>
              <a:spcAft>
                <a:spcPts val="0"/>
              </a:spcAft>
              <a:buSzPts val="1300"/>
              <a:buChar char="○"/>
            </a:pPr>
            <a:r>
              <a:rPr lang="en" sz="1300"/>
              <a:t>Enhancement</a:t>
            </a:r>
            <a:endParaRPr sz="1300"/>
          </a:p>
          <a:p>
            <a:pPr indent="-311150" lvl="1" marL="914400" rtl="0" algn="l">
              <a:spcBef>
                <a:spcPts val="0"/>
              </a:spcBef>
              <a:spcAft>
                <a:spcPts val="0"/>
              </a:spcAft>
              <a:buSzPts val="1300"/>
              <a:buChar char="○"/>
            </a:pPr>
            <a:r>
              <a:rPr lang="en" sz="1300"/>
              <a:t>Thresholding</a:t>
            </a:r>
            <a:endParaRPr sz="1300"/>
          </a:p>
          <a:p>
            <a:pPr indent="-311150" lvl="1" marL="914400" rtl="0" algn="l">
              <a:spcBef>
                <a:spcPts val="0"/>
              </a:spcBef>
              <a:spcAft>
                <a:spcPts val="0"/>
              </a:spcAft>
              <a:buSzPts val="1300"/>
              <a:buChar char="○"/>
            </a:pPr>
            <a:r>
              <a:rPr lang="en" sz="1300"/>
              <a:t>Localization</a:t>
            </a:r>
            <a:endParaRPr sz="1300"/>
          </a:p>
          <a:p>
            <a:pPr indent="-311150" lvl="0" marL="457200" rtl="0" algn="l">
              <a:spcBef>
                <a:spcPts val="0"/>
              </a:spcBef>
              <a:spcAft>
                <a:spcPts val="0"/>
              </a:spcAft>
              <a:buSzPts val="1300"/>
              <a:buChar char="●"/>
            </a:pPr>
            <a:r>
              <a:rPr lang="en"/>
              <a:t>Pixel-to-Vector conversion</a:t>
            </a:r>
            <a:endParaRPr/>
          </a:p>
          <a:p>
            <a:pPr indent="-311150" lvl="0" marL="457200" rtl="0" algn="l">
              <a:spcBef>
                <a:spcPts val="0"/>
              </a:spcBef>
              <a:spcAft>
                <a:spcPts val="0"/>
              </a:spcAft>
              <a:buSzPts val="1300"/>
              <a:buChar char="●"/>
            </a:pPr>
            <a:r>
              <a:rPr lang="en"/>
              <a:t>Displaying the Digitised Image </a:t>
            </a:r>
            <a:endParaRPr/>
          </a:p>
        </p:txBody>
      </p:sp>
      <p:pic>
        <p:nvPicPr>
          <p:cNvPr id="416" name="Google Shape;416;p32"/>
          <p:cNvPicPr preferRelativeResize="0"/>
          <p:nvPr/>
        </p:nvPicPr>
        <p:blipFill>
          <a:blip r:embed="rId3">
            <a:alphaModFix/>
          </a:blip>
          <a:stretch>
            <a:fillRect/>
          </a:stretch>
        </p:blipFill>
        <p:spPr>
          <a:xfrm>
            <a:off x="5359853" y="598575"/>
            <a:ext cx="2625551" cy="3917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Preprocessing </a:t>
            </a:r>
            <a:endParaRPr/>
          </a:p>
        </p:txBody>
      </p:sp>
      <p:sp>
        <p:nvSpPr>
          <p:cNvPr id="422" name="Google Shape;422;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Binarization, Gradient based Feature Extraction, Noise Rejection,Image Thinning, Edge detection are the preprocessing steps in which we get the image processed such that the only information left is the needed information which is the ‘Heart Rate Graph’ which is to be digitized. </a:t>
            </a:r>
            <a:endParaRPr/>
          </a:p>
          <a:p>
            <a:pPr indent="0" lvl="0" marL="0" rtl="0" algn="l">
              <a:spcBef>
                <a:spcPts val="1200"/>
              </a:spcBef>
              <a:spcAft>
                <a:spcPts val="1200"/>
              </a:spcAft>
              <a:buNone/>
            </a:pPr>
            <a:r>
              <a:t/>
            </a:r>
            <a:endParaRPr/>
          </a:p>
        </p:txBody>
      </p:sp>
      <p:pic>
        <p:nvPicPr>
          <p:cNvPr id="423" name="Google Shape;423;p33"/>
          <p:cNvPicPr preferRelativeResize="0"/>
          <p:nvPr/>
        </p:nvPicPr>
        <p:blipFill>
          <a:blip r:embed="rId3">
            <a:alphaModFix/>
          </a:blip>
          <a:stretch>
            <a:fillRect/>
          </a:stretch>
        </p:blipFill>
        <p:spPr>
          <a:xfrm>
            <a:off x="5260400" y="3351175"/>
            <a:ext cx="3569100" cy="892025"/>
          </a:xfrm>
          <a:prstGeom prst="rect">
            <a:avLst/>
          </a:prstGeom>
          <a:noFill/>
          <a:ln>
            <a:noFill/>
          </a:ln>
        </p:spPr>
      </p:pic>
      <p:pic>
        <p:nvPicPr>
          <p:cNvPr id="424" name="Google Shape;424;p33"/>
          <p:cNvPicPr preferRelativeResize="0"/>
          <p:nvPr/>
        </p:nvPicPr>
        <p:blipFill>
          <a:blip r:embed="rId4">
            <a:alphaModFix/>
          </a:blip>
          <a:stretch>
            <a:fillRect/>
          </a:stretch>
        </p:blipFill>
        <p:spPr>
          <a:xfrm>
            <a:off x="278675" y="3351163"/>
            <a:ext cx="3569100" cy="960200"/>
          </a:xfrm>
          <a:prstGeom prst="rect">
            <a:avLst/>
          </a:prstGeom>
          <a:noFill/>
          <a:ln>
            <a:noFill/>
          </a:ln>
        </p:spPr>
      </p:pic>
      <p:cxnSp>
        <p:nvCxnSpPr>
          <p:cNvPr id="425" name="Google Shape;425;p33"/>
          <p:cNvCxnSpPr/>
          <p:nvPr/>
        </p:nvCxnSpPr>
        <p:spPr>
          <a:xfrm flipH="1" rot="10800000">
            <a:off x="3924538" y="3825712"/>
            <a:ext cx="1259100" cy="11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Digitizing the Raster Image</a:t>
            </a:r>
            <a:endParaRPr/>
          </a:p>
        </p:txBody>
      </p:sp>
      <p:sp>
        <p:nvSpPr>
          <p:cNvPr id="431" name="Google Shape;431;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Potrace Library of python was used to accomplish </a:t>
            </a:r>
            <a:r>
              <a:rPr lang="en"/>
              <a:t>this task.</a:t>
            </a:r>
            <a:endParaRPr/>
          </a:p>
          <a:p>
            <a:pPr indent="0" lvl="0" marL="0" rtl="0" algn="l">
              <a:lnSpc>
                <a:spcPct val="115000"/>
              </a:lnSpc>
              <a:spcBef>
                <a:spcPts val="1200"/>
              </a:spcBef>
              <a:spcAft>
                <a:spcPts val="0"/>
              </a:spcAft>
              <a:buNone/>
            </a:pPr>
            <a:r>
              <a:rPr lang="en" sz="1250">
                <a:highlight>
                  <a:schemeClr val="lt1"/>
                </a:highlight>
                <a:latin typeface="Georgia"/>
                <a:ea typeface="Georgia"/>
                <a:cs typeface="Georgia"/>
                <a:sym typeface="Georgia"/>
              </a:rPr>
              <a:t>Potrace  is a tool for tracing a bitmap, which means, transforming a bitmap into a smooth, scalable image. The input is a bitmap, which means, a pixel-based image composed  of  the two  colors black and white only. The output is EPS, PDF, SVG, or one of a number of other vector formats. A typical use is to create vector graphics  from  scanned  data,  such  as company  or  university  logos, handwritten notes, etc. The resulting image is not "jaggy" like a bitmap, but smooth. It can then be rendered at any resolution.</a:t>
            </a:r>
            <a:endParaRPr sz="1250">
              <a:highlight>
                <a:schemeClr val="lt1"/>
              </a:highlight>
              <a:latin typeface="Georgia"/>
              <a:ea typeface="Georgia"/>
              <a:cs typeface="Georgia"/>
              <a:sym typeface="Georgia"/>
            </a:endParaRPr>
          </a:p>
          <a:p>
            <a:pPr indent="0" lvl="0" marL="0" rtl="0" algn="l">
              <a:spcBef>
                <a:spcPts val="1200"/>
              </a:spcBef>
              <a:spcAft>
                <a:spcPts val="1200"/>
              </a:spcAft>
              <a:buNone/>
            </a:pPr>
            <a:r>
              <a:rPr lang="en">
                <a:highlight>
                  <a:schemeClr val="lt1"/>
                </a:highlight>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Potrace </a:t>
            </a:r>
            <a:endParaRPr/>
          </a:p>
        </p:txBody>
      </p:sp>
      <p:sp>
        <p:nvSpPr>
          <p:cNvPr id="437" name="Google Shape;43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highlight>
                  <a:schemeClr val="lt1"/>
                </a:highlight>
              </a:rPr>
              <a:t>W</a:t>
            </a:r>
            <a:r>
              <a:rPr lang="en">
                <a:highlight>
                  <a:schemeClr val="lt1"/>
                </a:highlight>
              </a:rPr>
              <a:t>e create a BItmap object of the binary image. We then use bitmap.trace() which returns a path instance which stores the vectorised image. Path object consists of a one or more curve objects which are themselves composed of list of segments. </a:t>
            </a:r>
            <a:endParaRPr>
              <a:highlight>
                <a:schemeClr val="lt1"/>
              </a:highlight>
            </a:endParaRPr>
          </a:p>
          <a:p>
            <a:pPr indent="0" lvl="0" marL="0" rtl="0" algn="l">
              <a:spcBef>
                <a:spcPts val="1200"/>
              </a:spcBef>
              <a:spcAft>
                <a:spcPts val="0"/>
              </a:spcAft>
              <a:buNone/>
            </a:pPr>
            <a:r>
              <a:rPr lang="en">
                <a:highlight>
                  <a:schemeClr val="lt1"/>
                </a:highlight>
              </a:rPr>
              <a:t>The segments can be of two types:</a:t>
            </a:r>
            <a:endParaRPr>
              <a:highlight>
                <a:schemeClr val="lt1"/>
              </a:highlight>
            </a:endParaRPr>
          </a:p>
          <a:p>
            <a:pPr indent="-311150" lvl="0" marL="457200" rtl="0" algn="l">
              <a:spcBef>
                <a:spcPts val="1200"/>
              </a:spcBef>
              <a:spcAft>
                <a:spcPts val="0"/>
              </a:spcAft>
              <a:buSzPts val="1300"/>
              <a:buChar char="●"/>
            </a:pPr>
            <a:r>
              <a:rPr lang="en">
                <a:highlight>
                  <a:schemeClr val="lt1"/>
                </a:highlight>
              </a:rPr>
              <a:t>Bezier Segment </a:t>
            </a:r>
            <a:endParaRPr>
              <a:highlight>
                <a:schemeClr val="lt1"/>
              </a:highlight>
            </a:endParaRPr>
          </a:p>
          <a:p>
            <a:pPr indent="-311150" lvl="0" marL="457200" rtl="0" algn="l">
              <a:spcBef>
                <a:spcPts val="0"/>
              </a:spcBef>
              <a:spcAft>
                <a:spcPts val="0"/>
              </a:spcAft>
              <a:buSzPts val="1300"/>
              <a:buChar char="●"/>
            </a:pPr>
            <a:r>
              <a:rPr lang="en">
                <a:highlight>
                  <a:schemeClr val="lt1"/>
                </a:highlight>
              </a:rPr>
              <a:t>Corner Segment </a:t>
            </a:r>
            <a:endParaRPr>
              <a:highlight>
                <a:schemeClr val="lt1"/>
              </a:highlight>
            </a:endParaRPr>
          </a:p>
          <a:p>
            <a:pPr indent="0" lvl="0" marL="0" rtl="0" algn="l">
              <a:spcBef>
                <a:spcPts val="1200"/>
              </a:spcBef>
              <a:spcAft>
                <a:spcPts val="0"/>
              </a:spcAft>
              <a:buNone/>
            </a:pPr>
            <a:r>
              <a:rPr lang="en" sz="1200">
                <a:solidFill>
                  <a:srgbClr val="000000"/>
                </a:solidFill>
                <a:highlight>
                  <a:srgbClr val="FFFFFF"/>
                </a:highlight>
                <a:latin typeface="Arial"/>
                <a:ea typeface="Arial"/>
                <a:cs typeface="Arial"/>
                <a:sym typeface="Arial"/>
              </a:rPr>
              <a:t>Since curves are always closed, segments only store their control points and end point; their starting point is always the previous segment’s end point</a:t>
            </a:r>
            <a:r>
              <a:rPr lang="en">
                <a:highlight>
                  <a:schemeClr val="lt1"/>
                </a:highlight>
              </a:rPr>
              <a:t>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little more about Segments</a:t>
            </a:r>
            <a:endParaRPr/>
          </a:p>
        </p:txBody>
      </p:sp>
      <p:pic>
        <p:nvPicPr>
          <p:cNvPr id="443" name="Google Shape;443;p36"/>
          <p:cNvPicPr preferRelativeResize="0"/>
          <p:nvPr/>
        </p:nvPicPr>
        <p:blipFill>
          <a:blip r:embed="rId3">
            <a:alphaModFix/>
          </a:blip>
          <a:stretch>
            <a:fillRect/>
          </a:stretch>
        </p:blipFill>
        <p:spPr>
          <a:xfrm>
            <a:off x="775450" y="1597875"/>
            <a:ext cx="2754199" cy="2982526"/>
          </a:xfrm>
          <a:prstGeom prst="rect">
            <a:avLst/>
          </a:prstGeom>
          <a:noFill/>
          <a:ln>
            <a:noFill/>
          </a:ln>
        </p:spPr>
      </p:pic>
      <p:sp>
        <p:nvSpPr>
          <p:cNvPr id="444" name="Google Shape;444;p36"/>
          <p:cNvSpPr txBox="1"/>
          <p:nvPr/>
        </p:nvSpPr>
        <p:spPr>
          <a:xfrm>
            <a:off x="4136250" y="2275550"/>
            <a:ext cx="4407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c1: </a:t>
            </a:r>
            <a:r>
              <a:rPr lang="en" sz="1200">
                <a:highlight>
                  <a:srgbClr val="FFFFFF"/>
                </a:highlight>
              </a:rPr>
              <a:t>The segment’s starting point control point.</a:t>
            </a:r>
            <a:endParaRPr sz="1200">
              <a:highlight>
                <a:srgbClr val="FFFFFF"/>
              </a:highlight>
            </a:endParaRPr>
          </a:p>
          <a:p>
            <a:pPr indent="0" lvl="0" marL="0" rtl="0" algn="l">
              <a:spcBef>
                <a:spcPts val="0"/>
              </a:spcBef>
              <a:spcAft>
                <a:spcPts val="0"/>
              </a:spcAft>
              <a:buNone/>
            </a:pPr>
            <a:r>
              <a:rPr lang="en" sz="1200">
                <a:highlight>
                  <a:srgbClr val="FFFFFF"/>
                </a:highlight>
              </a:rPr>
              <a:t>c</a:t>
            </a:r>
            <a:r>
              <a:rPr lang="en" sz="1200">
                <a:highlight>
                  <a:srgbClr val="FFFFFF"/>
                </a:highlight>
              </a:rPr>
              <a:t>2: The segment’s end point control point. </a:t>
            </a:r>
            <a:endParaRPr sz="1200">
              <a:highlight>
                <a:srgbClr val="FFFFFF"/>
              </a:highlight>
            </a:endParaRPr>
          </a:p>
          <a:p>
            <a:pPr indent="0" lvl="0" marL="0" rtl="0" algn="l">
              <a:spcBef>
                <a:spcPts val="0"/>
              </a:spcBef>
              <a:spcAft>
                <a:spcPts val="0"/>
              </a:spcAft>
              <a:buNone/>
            </a:pPr>
            <a:r>
              <a:rPr lang="en" sz="1200">
                <a:highlight>
                  <a:srgbClr val="FFFFFF"/>
                </a:highlight>
              </a:rPr>
              <a:t>e</a:t>
            </a:r>
            <a:r>
              <a:rPr lang="en" sz="1200">
                <a:highlight>
                  <a:srgbClr val="FFFFFF"/>
                </a:highlight>
              </a:rPr>
              <a:t>nd_point: The segment’s end point.</a:t>
            </a:r>
            <a:endParaRPr sz="1200">
              <a:highlight>
                <a:srgbClr val="FFFFFF"/>
              </a:highlight>
            </a:endParaRPr>
          </a:p>
        </p:txBody>
      </p:sp>
      <p:sp>
        <p:nvSpPr>
          <p:cNvPr id="445" name="Google Shape;445;p36"/>
          <p:cNvSpPr txBox="1"/>
          <p:nvPr/>
        </p:nvSpPr>
        <p:spPr>
          <a:xfrm>
            <a:off x="4111975" y="3537150"/>
            <a:ext cx="446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rPr>
              <a:t>c</a:t>
            </a:r>
            <a:r>
              <a:rPr lang="en" sz="1200">
                <a:highlight>
                  <a:srgbClr val="FFFFFF"/>
                </a:highlight>
              </a:rPr>
              <a:t>: The segment’s corner point.</a:t>
            </a:r>
            <a:endParaRPr sz="1200">
              <a:highlight>
                <a:srgbClr val="FFFFFF"/>
              </a:highlight>
            </a:endParaRPr>
          </a:p>
          <a:p>
            <a:pPr indent="0" lvl="0" marL="0" rtl="0" algn="l">
              <a:spcBef>
                <a:spcPts val="0"/>
              </a:spcBef>
              <a:spcAft>
                <a:spcPts val="0"/>
              </a:spcAft>
              <a:buNone/>
            </a:pPr>
            <a:r>
              <a:rPr lang="en" sz="1200">
                <a:highlight>
                  <a:srgbClr val="FFFFFF"/>
                </a:highlight>
              </a:rPr>
              <a:t>end_point: The segment’s end point.</a:t>
            </a:r>
            <a:endParaRPr sz="1200">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247175" y="129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of Digitized Image </a:t>
            </a:r>
            <a:endParaRPr/>
          </a:p>
        </p:txBody>
      </p:sp>
      <p:pic>
        <p:nvPicPr>
          <p:cNvPr id="451" name="Google Shape;451;p37"/>
          <p:cNvPicPr preferRelativeResize="0"/>
          <p:nvPr/>
        </p:nvPicPr>
        <p:blipFill>
          <a:blip r:embed="rId3">
            <a:alphaModFix/>
          </a:blip>
          <a:stretch>
            <a:fillRect/>
          </a:stretch>
        </p:blipFill>
        <p:spPr>
          <a:xfrm>
            <a:off x="621475" y="1385925"/>
            <a:ext cx="3683241" cy="3240825"/>
          </a:xfrm>
          <a:prstGeom prst="rect">
            <a:avLst/>
          </a:prstGeom>
          <a:noFill/>
          <a:ln>
            <a:noFill/>
          </a:ln>
        </p:spPr>
      </p:pic>
      <p:sp>
        <p:nvSpPr>
          <p:cNvPr id="452" name="Google Shape;452;p37"/>
          <p:cNvSpPr txBox="1"/>
          <p:nvPr/>
        </p:nvSpPr>
        <p:spPr>
          <a:xfrm>
            <a:off x="4613425" y="1385925"/>
            <a:ext cx="3914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This is a small part of the whole image that is digitized where we get the start point of each curve in a path. Various segments in a curve is classified into Bezier Segment or Corner Point using is_corner function.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can use the kind of segment and the coordinates of them to find various information from the digitzed image.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Research Paper Referred: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Conversion of ECG Graph into Digital Format by G.Angelo Virgin and V.Vijaya Baskar</a:t>
            </a:r>
            <a:r>
              <a:rPr lang="en" u="sng">
                <a:solidFill>
                  <a:schemeClr val="hlink"/>
                </a:solidFill>
                <a:latin typeface="Nunito"/>
                <a:ea typeface="Nunito"/>
                <a:cs typeface="Nunito"/>
                <a:sym typeface="Nunito"/>
                <a:hlinkClick r:id="rId4"/>
              </a:rPr>
              <a:t>(link)</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Inference Time</a:t>
            </a:r>
            <a:endParaRPr/>
          </a:p>
        </p:txBody>
      </p:sp>
      <p:sp>
        <p:nvSpPr>
          <p:cNvPr id="458" name="Google Shape;458;p38"/>
          <p:cNvSpPr txBox="1"/>
          <p:nvPr>
            <p:ph idx="1" type="body"/>
          </p:nvPr>
        </p:nvSpPr>
        <p:spPr>
          <a:xfrm>
            <a:off x="1303800" y="14185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models were integrated together to form a single inference function.</a:t>
            </a:r>
            <a:endParaRPr/>
          </a:p>
          <a:p>
            <a:pPr indent="0" lvl="0" marL="0" rtl="0" algn="l">
              <a:spcBef>
                <a:spcPts val="1200"/>
              </a:spcBef>
              <a:spcAft>
                <a:spcPts val="1200"/>
              </a:spcAft>
              <a:buNone/>
            </a:pPr>
            <a:r>
              <a:rPr lang="en"/>
              <a:t>The time taken to completely process 1 image and give out results is 11.5 seconds on google colab CPUs.</a:t>
            </a:r>
            <a:endParaRPr/>
          </a:p>
        </p:txBody>
      </p:sp>
      <p:pic>
        <p:nvPicPr>
          <p:cNvPr id="459" name="Google Shape;459;p38"/>
          <p:cNvPicPr preferRelativeResize="0"/>
          <p:nvPr/>
        </p:nvPicPr>
        <p:blipFill>
          <a:blip r:embed="rId3">
            <a:alphaModFix/>
          </a:blip>
          <a:stretch>
            <a:fillRect/>
          </a:stretch>
        </p:blipFill>
        <p:spPr>
          <a:xfrm>
            <a:off x="216380" y="2469225"/>
            <a:ext cx="4474891" cy="2541600"/>
          </a:xfrm>
          <a:prstGeom prst="rect">
            <a:avLst/>
          </a:prstGeom>
          <a:noFill/>
          <a:ln>
            <a:noFill/>
          </a:ln>
        </p:spPr>
      </p:pic>
      <p:sp>
        <p:nvSpPr>
          <p:cNvPr id="460" name="Google Shape;460;p38"/>
          <p:cNvSpPr/>
          <p:nvPr/>
        </p:nvSpPr>
        <p:spPr>
          <a:xfrm>
            <a:off x="4849575" y="3537175"/>
            <a:ext cx="6837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txBox="1"/>
          <p:nvPr/>
        </p:nvSpPr>
        <p:spPr>
          <a:xfrm>
            <a:off x="5798675" y="2537050"/>
            <a:ext cx="30513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Nunito"/>
                <a:ea typeface="Nunito"/>
                <a:cs typeface="Nunito"/>
                <a:sym typeface="Nunito"/>
              </a:rPr>
              <a:t>Extracted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88 - ECG</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97 - DBP</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64 - MAP</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100 - RR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15 - HR_W</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Heart Rate Digital Data</a:t>
            </a: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generation for Segmentation</a:t>
            </a:r>
            <a:endParaRPr/>
          </a:p>
        </p:txBody>
      </p:sp>
      <p:sp>
        <p:nvSpPr>
          <p:cNvPr id="290" name="Google Shape;290;p15"/>
          <p:cNvSpPr txBox="1"/>
          <p:nvPr>
            <p:ph idx="1" type="body"/>
          </p:nvPr>
        </p:nvSpPr>
        <p:spPr>
          <a:xfrm>
            <a:off x="1303800" y="1440925"/>
            <a:ext cx="7030500" cy="2541600"/>
          </a:xfrm>
          <a:prstGeom prst="rect">
            <a:avLst/>
          </a:prstGeom>
        </p:spPr>
        <p:txBody>
          <a:bodyPr anchorCtr="0" anchor="t" bIns="91425" lIns="91425" spcFirstLastPara="1" rIns="91425" wrap="square" tIns="91425">
            <a:noAutofit/>
          </a:bodyPr>
          <a:lstStyle/>
          <a:p>
            <a:pPr indent="-311943" lvl="0" marL="457200" rtl="0" algn="l">
              <a:lnSpc>
                <a:spcPct val="95000"/>
              </a:lnSpc>
              <a:spcBef>
                <a:spcPts val="0"/>
              </a:spcBef>
              <a:spcAft>
                <a:spcPts val="0"/>
              </a:spcAft>
              <a:buSzPts val="1313"/>
              <a:buChar char="-"/>
            </a:pPr>
            <a:r>
              <a:rPr lang="en" sz="1312"/>
              <a:t>used the given .csv files to generate </a:t>
            </a:r>
            <a:r>
              <a:rPr b="1" lang="en" sz="1312"/>
              <a:t>COCO annotation</a:t>
            </a:r>
            <a:r>
              <a:rPr lang="en" sz="1312"/>
              <a:t> for semantic segmentation</a:t>
            </a:r>
            <a:endParaRPr sz="1312"/>
          </a:p>
          <a:p>
            <a:pPr indent="-311943" lvl="0" marL="457200" rtl="0" algn="l">
              <a:lnSpc>
                <a:spcPct val="95000"/>
              </a:lnSpc>
              <a:spcBef>
                <a:spcPts val="0"/>
              </a:spcBef>
              <a:spcAft>
                <a:spcPts val="0"/>
              </a:spcAft>
              <a:buSzPts val="1313"/>
              <a:buChar char="-"/>
            </a:pPr>
            <a:r>
              <a:rPr lang="en" sz="1312"/>
              <a:t>augmented dataset was used for segmentation on roboflow</a:t>
            </a:r>
            <a:endParaRPr sz="1312"/>
          </a:p>
          <a:p>
            <a:pPr indent="-311943" lvl="0" marL="457200" rtl="0" algn="l">
              <a:lnSpc>
                <a:spcPct val="95000"/>
              </a:lnSpc>
              <a:spcBef>
                <a:spcPts val="0"/>
              </a:spcBef>
              <a:spcAft>
                <a:spcPts val="0"/>
              </a:spcAft>
              <a:buSzPts val="1313"/>
              <a:buChar char="-"/>
            </a:pPr>
            <a:r>
              <a:rPr lang="en" sz="1312"/>
              <a:t>AUGMENTATIONS : size 4.2k | 400 | 200  </a:t>
            </a:r>
            <a:endParaRPr sz="1312"/>
          </a:p>
          <a:p>
            <a:pPr indent="-311943" lvl="0" marL="457200" rtl="0" algn="l">
              <a:lnSpc>
                <a:spcPct val="95000"/>
              </a:lnSpc>
              <a:spcBef>
                <a:spcPts val="0"/>
              </a:spcBef>
              <a:spcAft>
                <a:spcPts val="0"/>
              </a:spcAft>
              <a:buSzPts val="1313"/>
              <a:buChar char="-"/>
            </a:pPr>
            <a:r>
              <a:rPr lang="en" sz="1312"/>
              <a:t>Brightness: Between - 25% and +25</a:t>
            </a:r>
            <a:r>
              <a:rPr lang="en" sz="1312"/>
              <a:t>%</a:t>
            </a:r>
            <a:endParaRPr sz="1312"/>
          </a:p>
          <a:p>
            <a:pPr indent="-311943" lvl="0" marL="457200" rtl="0" algn="l">
              <a:lnSpc>
                <a:spcPct val="95000"/>
              </a:lnSpc>
              <a:spcBef>
                <a:spcPts val="0"/>
              </a:spcBef>
              <a:spcAft>
                <a:spcPts val="0"/>
              </a:spcAft>
              <a:buSzPts val="1313"/>
              <a:buChar char="-"/>
            </a:pPr>
            <a:r>
              <a:rPr lang="en" sz="1312"/>
              <a:t>Blur: Up to 2.5px</a:t>
            </a:r>
            <a:endParaRPr sz="1312"/>
          </a:p>
          <a:p>
            <a:pPr indent="-311943" lvl="0" marL="457200" rtl="0" algn="l">
              <a:lnSpc>
                <a:spcPct val="95000"/>
              </a:lnSpc>
              <a:spcBef>
                <a:spcPts val="0"/>
              </a:spcBef>
              <a:spcAft>
                <a:spcPts val="0"/>
              </a:spcAft>
              <a:buSzPts val="1313"/>
              <a:buChar char="-"/>
            </a:pPr>
            <a:r>
              <a:rPr lang="en" sz="1312"/>
              <a:t>Noise: Up to 1% of pixels</a:t>
            </a:r>
            <a:endParaRPr sz="1312"/>
          </a:p>
          <a:p>
            <a:pPr indent="0" lvl="0" marL="0" rtl="0" algn="l">
              <a:lnSpc>
                <a:spcPct val="95000"/>
              </a:lnSpc>
              <a:spcBef>
                <a:spcPts val="1200"/>
              </a:spcBef>
              <a:spcAft>
                <a:spcPts val="1200"/>
              </a:spcAft>
              <a:buSzPts val="688"/>
              <a:buNone/>
            </a:pPr>
            <a:r>
              <a:t/>
            </a:r>
            <a:endParaRPr sz="1312"/>
          </a:p>
        </p:txBody>
      </p:sp>
      <p:pic>
        <p:nvPicPr>
          <p:cNvPr id="291" name="Google Shape;291;p15"/>
          <p:cNvPicPr preferRelativeResize="0"/>
          <p:nvPr/>
        </p:nvPicPr>
        <p:blipFill>
          <a:blip r:embed="rId3">
            <a:alphaModFix/>
          </a:blip>
          <a:stretch>
            <a:fillRect/>
          </a:stretch>
        </p:blipFill>
        <p:spPr>
          <a:xfrm>
            <a:off x="2941849" y="2810850"/>
            <a:ext cx="3589700" cy="201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for object detection</a:t>
            </a:r>
            <a:endParaRPr/>
          </a:p>
        </p:txBody>
      </p:sp>
      <p:sp>
        <p:nvSpPr>
          <p:cNvPr id="297" name="Google Shape;297;p16"/>
          <p:cNvSpPr txBox="1"/>
          <p:nvPr>
            <p:ph idx="1" type="body"/>
          </p:nvPr>
        </p:nvSpPr>
        <p:spPr>
          <a:xfrm>
            <a:off x="324100" y="16689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92929"/>
              </a:buClr>
              <a:buSzPts val="1300"/>
              <a:buChar char="-"/>
            </a:pPr>
            <a:r>
              <a:rPr lang="en">
                <a:solidFill>
                  <a:srgbClr val="292929"/>
                </a:solidFill>
              </a:rPr>
              <a:t>4 datasets of 500 images for each </a:t>
            </a:r>
            <a:r>
              <a:rPr lang="en">
                <a:solidFill>
                  <a:srgbClr val="292929"/>
                </a:solidFill>
              </a:rPr>
              <a:t>screen -&gt; 525 | 49  | 25 </a:t>
            </a:r>
            <a:endParaRPr>
              <a:solidFill>
                <a:srgbClr val="292929"/>
              </a:solidFill>
            </a:endParaRPr>
          </a:p>
          <a:p>
            <a:pPr indent="-311150" lvl="0" marL="457200" rtl="0" algn="l">
              <a:lnSpc>
                <a:spcPct val="95000"/>
              </a:lnSpc>
              <a:spcBef>
                <a:spcPts val="0"/>
              </a:spcBef>
              <a:spcAft>
                <a:spcPts val="0"/>
              </a:spcAft>
              <a:buClr>
                <a:srgbClr val="292929"/>
              </a:buClr>
              <a:buSzPts val="1300"/>
              <a:buChar char="-"/>
            </a:pPr>
            <a:r>
              <a:rPr lang="en"/>
              <a:t>used </a:t>
            </a:r>
            <a:r>
              <a:rPr b="1" lang="en"/>
              <a:t>pytorch labelling</a:t>
            </a:r>
            <a:r>
              <a:rPr lang="en"/>
              <a:t> format for object detection</a:t>
            </a:r>
            <a:endParaRPr>
              <a:solidFill>
                <a:srgbClr val="292929"/>
              </a:solidFill>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AUGMENTATIONS</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Outputs per training example: 3</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Brightness: Between -25% and +25%</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Blur: Up to 1px</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Noise: Up to 1% of pixels</a:t>
            </a:r>
            <a:endParaRPr>
              <a:solidFill>
                <a:srgbClr val="292929"/>
              </a:solidFill>
            </a:endParaRPr>
          </a:p>
        </p:txBody>
      </p:sp>
      <p:pic>
        <p:nvPicPr>
          <p:cNvPr id="298" name="Google Shape;298;p16"/>
          <p:cNvPicPr preferRelativeResize="0"/>
          <p:nvPr/>
        </p:nvPicPr>
        <p:blipFill>
          <a:blip r:embed="rId3">
            <a:alphaModFix/>
          </a:blip>
          <a:stretch>
            <a:fillRect/>
          </a:stretch>
        </p:blipFill>
        <p:spPr>
          <a:xfrm>
            <a:off x="5602250" y="1668975"/>
            <a:ext cx="2848675" cy="286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for Character Recognition</a:t>
            </a:r>
            <a:endParaRPr/>
          </a:p>
        </p:txBody>
      </p:sp>
      <p:sp>
        <p:nvSpPr>
          <p:cNvPr id="304" name="Google Shape;304;p1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was not augmented for this task since the our team used </a:t>
            </a:r>
            <a:r>
              <a:rPr lang="en"/>
              <a:t>Pytesseract</a:t>
            </a:r>
            <a:r>
              <a:rPr lang="en"/>
              <a:t> to achieve this task.</a:t>
            </a:r>
            <a:endParaRPr/>
          </a:p>
          <a:p>
            <a:pPr indent="0" lvl="0" marL="0" rtl="0" algn="l">
              <a:spcBef>
                <a:spcPts val="1200"/>
              </a:spcBef>
              <a:spcAft>
                <a:spcPts val="0"/>
              </a:spcAft>
              <a:buNone/>
            </a:pPr>
            <a:r>
              <a:rPr lang="en"/>
              <a:t>However our team did perform various operations on the images to improve prediction results. These included Gaussian blur, image sharpening using convolution</a:t>
            </a:r>
            <a:endParaRPr/>
          </a:p>
          <a:p>
            <a:pPr indent="0" lvl="0" marL="0" rtl="0" algn="l">
              <a:spcBef>
                <a:spcPts val="1200"/>
              </a:spcBef>
              <a:spcAft>
                <a:spcPts val="1200"/>
              </a:spcAft>
              <a:buNone/>
            </a:pPr>
            <a:r>
              <a:t/>
            </a:r>
            <a:endParaRPr/>
          </a:p>
        </p:txBody>
      </p:sp>
      <p:pic>
        <p:nvPicPr>
          <p:cNvPr id="305" name="Google Shape;305;p17"/>
          <p:cNvPicPr preferRelativeResize="0"/>
          <p:nvPr/>
        </p:nvPicPr>
        <p:blipFill>
          <a:blip r:embed="rId3">
            <a:alphaModFix/>
          </a:blip>
          <a:stretch>
            <a:fillRect/>
          </a:stretch>
        </p:blipFill>
        <p:spPr>
          <a:xfrm>
            <a:off x="143550" y="2646600"/>
            <a:ext cx="3448050" cy="2381250"/>
          </a:xfrm>
          <a:prstGeom prst="rect">
            <a:avLst/>
          </a:prstGeom>
          <a:noFill/>
          <a:ln>
            <a:noFill/>
          </a:ln>
        </p:spPr>
      </p:pic>
      <p:pic>
        <p:nvPicPr>
          <p:cNvPr id="306" name="Google Shape;306;p17"/>
          <p:cNvPicPr preferRelativeResize="0"/>
          <p:nvPr/>
        </p:nvPicPr>
        <p:blipFill>
          <a:blip r:embed="rId4">
            <a:alphaModFix/>
          </a:blip>
          <a:stretch>
            <a:fillRect/>
          </a:stretch>
        </p:blipFill>
        <p:spPr>
          <a:xfrm>
            <a:off x="4886250" y="2571750"/>
            <a:ext cx="3448050"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Segmentation Task</a:t>
            </a:r>
            <a:endParaRPr/>
          </a:p>
        </p:txBody>
      </p:sp>
      <p:sp>
        <p:nvSpPr>
          <p:cNvPr id="312" name="Google Shape;312;p18"/>
          <p:cNvSpPr txBox="1"/>
          <p:nvPr>
            <p:ph idx="1" type="body"/>
          </p:nvPr>
        </p:nvSpPr>
        <p:spPr>
          <a:xfrm>
            <a:off x="1303800" y="1300950"/>
            <a:ext cx="7796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SegFormer</a:t>
            </a:r>
            <a:endParaRPr/>
          </a:p>
          <a:p>
            <a:pPr indent="0" lvl="0" marL="0" rtl="0" algn="l">
              <a:spcBef>
                <a:spcPts val="1200"/>
              </a:spcBef>
              <a:spcAft>
                <a:spcPts val="0"/>
              </a:spcAft>
              <a:buNone/>
            </a:pPr>
            <a:r>
              <a:rPr lang="en">
                <a:solidFill>
                  <a:srgbClr val="212529"/>
                </a:solidFill>
                <a:highlight>
                  <a:srgbClr val="FFFFFF"/>
                </a:highlight>
              </a:rPr>
              <a:t>SegFormer is a Transformer-based framework for semantic segmentation that unifies Transformers with lightweight multilayer perceptron (MLP) decoders. SegFormer has two appealing features: </a:t>
            </a:r>
            <a:endParaRPr>
              <a:solidFill>
                <a:srgbClr val="212529"/>
              </a:solidFill>
              <a:highlight>
                <a:srgbClr val="FFFFFF"/>
              </a:highlight>
            </a:endParaRPr>
          </a:p>
          <a:p>
            <a:pPr indent="-311150" lvl="0" marL="457200" rtl="0" algn="l">
              <a:spcBef>
                <a:spcPts val="1200"/>
              </a:spcBef>
              <a:spcAft>
                <a:spcPts val="0"/>
              </a:spcAft>
              <a:buClr>
                <a:srgbClr val="212529"/>
              </a:buClr>
              <a:buSzPts val="1300"/>
              <a:buAutoNum type="arabicParenR"/>
            </a:pPr>
            <a:r>
              <a:rPr lang="en">
                <a:solidFill>
                  <a:srgbClr val="212529"/>
                </a:solidFill>
                <a:highlight>
                  <a:srgbClr val="FFFFFF"/>
                </a:highlight>
              </a:rPr>
              <a:t>SegFormer comprises a novel hierarchically structured Transformer encoder which outputs multiscale features. It does not need positional encoding, thereby avoiding the interpolation of positional codes which leads to decreased performance when the testing resolution differs from training. </a:t>
            </a:r>
            <a:endParaRPr>
              <a:solidFill>
                <a:srgbClr val="212529"/>
              </a:solidFill>
              <a:highlight>
                <a:srgbClr val="FFFFFF"/>
              </a:highlight>
            </a:endParaRPr>
          </a:p>
          <a:p>
            <a:pPr indent="-311150" lvl="0" marL="457200" rtl="0" algn="l">
              <a:spcBef>
                <a:spcPts val="0"/>
              </a:spcBef>
              <a:spcAft>
                <a:spcPts val="0"/>
              </a:spcAft>
              <a:buClr>
                <a:srgbClr val="212529"/>
              </a:buClr>
              <a:buSzPts val="1300"/>
              <a:buAutoNum type="arabicParenR"/>
            </a:pPr>
            <a:r>
              <a:rPr lang="en">
                <a:solidFill>
                  <a:srgbClr val="212529"/>
                </a:solidFill>
                <a:highlight>
                  <a:srgbClr val="FFFFFF"/>
                </a:highlight>
              </a:rPr>
              <a:t>SegFormer avoids complex decoders. The proposed MLP decoder aggregates information from different layers, and thus combining both local attention and global attention to render powerful representations.</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1200"/>
              </a:spcAft>
              <a:buNone/>
            </a:pPr>
            <a:r>
              <a:t/>
            </a:r>
            <a:endParaRPr>
              <a:solidFill>
                <a:srgbClr val="2125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SegFormer Results</a:t>
            </a:r>
            <a:endParaRPr/>
          </a:p>
        </p:txBody>
      </p:sp>
      <p:pic>
        <p:nvPicPr>
          <p:cNvPr id="318" name="Google Shape;318;p19"/>
          <p:cNvPicPr preferRelativeResize="0"/>
          <p:nvPr/>
        </p:nvPicPr>
        <p:blipFill>
          <a:blip r:embed="rId3">
            <a:alphaModFix/>
          </a:blip>
          <a:stretch>
            <a:fillRect/>
          </a:stretch>
        </p:blipFill>
        <p:spPr>
          <a:xfrm>
            <a:off x="5926841" y="1900175"/>
            <a:ext cx="2899649" cy="2263625"/>
          </a:xfrm>
          <a:prstGeom prst="rect">
            <a:avLst/>
          </a:prstGeom>
          <a:noFill/>
          <a:ln>
            <a:noFill/>
          </a:ln>
        </p:spPr>
      </p:pic>
      <p:sp>
        <p:nvSpPr>
          <p:cNvPr id="319" name="Google Shape;319;p19"/>
          <p:cNvSpPr txBox="1"/>
          <p:nvPr>
            <p:ph idx="1" type="body"/>
          </p:nvPr>
        </p:nvSpPr>
        <p:spPr>
          <a:xfrm>
            <a:off x="388775" y="1364600"/>
            <a:ext cx="8755200" cy="366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050">
                <a:solidFill>
                  <a:schemeClr val="dk1"/>
                </a:solidFill>
                <a:latin typeface="Courier New"/>
                <a:ea typeface="Courier New"/>
                <a:cs typeface="Courier New"/>
                <a:sym typeface="Courier New"/>
              </a:rPr>
              <a:t> | Name  | Type                             | Params</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0 | model | SegformerForSemanticSegmentation | 3.7 M </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3.7 M     Trainable params</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0         Non-trainable params</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3.7 M     Total params</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14.859    Total estimated model params size (MB)</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        test_loss          0.025512490421533585</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050">
                <a:solidFill>
                  <a:schemeClr val="dk1"/>
                </a:solidFill>
                <a:latin typeface="Courier New"/>
                <a:ea typeface="Courier New"/>
                <a:cs typeface="Courier New"/>
                <a:sym typeface="Courier New"/>
              </a:rPr>
              <a:t>   test_mean_accuracy       0.9899499025594901</a:t>
            </a:r>
            <a:endParaRPr b="1" sz="105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sz="1050">
                <a:solidFill>
                  <a:schemeClr val="dk1"/>
                </a:solidFill>
                <a:latin typeface="Courier New"/>
                <a:ea typeface="Courier New"/>
                <a:cs typeface="Courier New"/>
                <a:sym typeface="Courier New"/>
              </a:rPr>
              <a:t>      test_mean_iou         0.9742939734272283</a:t>
            </a:r>
            <a:endParaRPr b="1" sz="105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Roboflow</a:t>
            </a:r>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1222150" y="1194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383838"/>
                </a:solidFill>
                <a:highlight>
                  <a:srgbClr val="FFFFFF"/>
                </a:highlight>
              </a:rPr>
              <a:t>Semantic segmentation models, like SegFormer, are trained to predict the class of each individual pixel and their performance is evaluated by Mean Intersection Over Union where Intersection Over Union = true_positives / (true_positives + false_positives + false_negatives) → 99.1%</a:t>
            </a:r>
            <a:endParaRPr>
              <a:solidFill>
                <a:srgbClr val="383838"/>
              </a:solidFill>
              <a:highlight>
                <a:srgbClr val="FFFFFF"/>
              </a:highlight>
            </a:endParaRPr>
          </a:p>
          <a:p>
            <a:pPr indent="0" lvl="0" marL="0" rtl="0" algn="l">
              <a:lnSpc>
                <a:spcPct val="150000"/>
              </a:lnSpc>
              <a:spcBef>
                <a:spcPts val="1800"/>
              </a:spcBef>
              <a:spcAft>
                <a:spcPts val="0"/>
              </a:spcAft>
              <a:buNone/>
            </a:pPr>
            <a:r>
              <a:rPr lang="en">
                <a:solidFill>
                  <a:srgbClr val="383838"/>
                </a:solidFill>
                <a:highlight>
                  <a:srgbClr val="FFFFFF"/>
                </a:highlight>
              </a:rPr>
              <a:t>Model trained for 12 hours </a:t>
            </a:r>
            <a:r>
              <a:rPr lang="en">
                <a:solidFill>
                  <a:srgbClr val="383838"/>
                </a:solidFill>
                <a:highlight>
                  <a:srgbClr val="FFFFFF"/>
                </a:highlight>
              </a:rPr>
              <a:t>straight</a:t>
            </a:r>
            <a:r>
              <a:rPr lang="en">
                <a:solidFill>
                  <a:srgbClr val="383838"/>
                </a:solidFill>
                <a:highlight>
                  <a:srgbClr val="FFFFFF"/>
                </a:highlight>
              </a:rPr>
              <a:t> to </a:t>
            </a:r>
            <a:r>
              <a:rPr lang="en">
                <a:solidFill>
                  <a:srgbClr val="383838"/>
                </a:solidFill>
                <a:highlight>
                  <a:srgbClr val="FFFFFF"/>
                </a:highlight>
              </a:rPr>
              <a:t>achieve</a:t>
            </a:r>
            <a:r>
              <a:rPr lang="en">
                <a:solidFill>
                  <a:srgbClr val="383838"/>
                </a:solidFill>
                <a:highlight>
                  <a:srgbClr val="FFFFFF"/>
                </a:highlight>
              </a:rPr>
              <a:t> 99.1% mloU.</a:t>
            </a:r>
            <a:endParaRPr>
              <a:solidFill>
                <a:srgbClr val="383838"/>
              </a:solidFill>
              <a:highlight>
                <a:srgbClr val="FFFFFF"/>
              </a:highlight>
            </a:endParaRPr>
          </a:p>
          <a:p>
            <a:pPr indent="0" lvl="0" marL="0" rtl="0" algn="l">
              <a:lnSpc>
                <a:spcPct val="150000"/>
              </a:lnSpc>
              <a:spcBef>
                <a:spcPts val="1800"/>
              </a:spcBef>
              <a:spcAft>
                <a:spcPts val="0"/>
              </a:spcAft>
              <a:buNone/>
            </a:pPr>
            <a:r>
              <a:t/>
            </a:r>
            <a:endParaRPr>
              <a:solidFill>
                <a:srgbClr val="383838"/>
              </a:solidFill>
              <a:highlight>
                <a:srgbClr val="FFFFFF"/>
              </a:highlight>
            </a:endParaRPr>
          </a:p>
          <a:p>
            <a:pPr indent="0" lvl="0" marL="0" rtl="0" algn="l">
              <a:lnSpc>
                <a:spcPct val="150000"/>
              </a:lnSpc>
              <a:spcBef>
                <a:spcPts val="1800"/>
              </a:spcBef>
              <a:spcAft>
                <a:spcPts val="0"/>
              </a:spcAft>
              <a:buNone/>
            </a:pPr>
            <a:r>
              <a:t/>
            </a:r>
            <a:endParaRPr>
              <a:solidFill>
                <a:srgbClr val="383838"/>
              </a:solidFill>
              <a:highlight>
                <a:srgbClr val="FFFFFF"/>
              </a:highlight>
            </a:endParaRPr>
          </a:p>
          <a:p>
            <a:pPr indent="0" lvl="0" marL="0" rtl="0" algn="l">
              <a:lnSpc>
                <a:spcPct val="150000"/>
              </a:lnSpc>
              <a:spcBef>
                <a:spcPts val="1800"/>
              </a:spcBef>
              <a:spcAft>
                <a:spcPts val="0"/>
              </a:spcAft>
              <a:buClr>
                <a:schemeClr val="dk1"/>
              </a:buClr>
              <a:buSzPts val="1100"/>
              <a:buFont typeface="Arial"/>
              <a:buNone/>
            </a:pPr>
            <a:r>
              <a:t/>
            </a:r>
            <a:endParaRPr>
              <a:solidFill>
                <a:srgbClr val="383838"/>
              </a:solidFill>
              <a:highlight>
                <a:srgbClr val="FFFFFF"/>
              </a:highlight>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pic>
        <p:nvPicPr>
          <p:cNvPr id="326" name="Google Shape;326;p20"/>
          <p:cNvPicPr preferRelativeResize="0"/>
          <p:nvPr/>
        </p:nvPicPr>
        <p:blipFill>
          <a:blip r:embed="rId3">
            <a:alphaModFix/>
          </a:blip>
          <a:stretch>
            <a:fillRect/>
          </a:stretch>
        </p:blipFill>
        <p:spPr>
          <a:xfrm>
            <a:off x="1109950" y="2385801"/>
            <a:ext cx="6924101" cy="265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Detection</a:t>
            </a:r>
            <a:endParaRPr/>
          </a:p>
        </p:txBody>
      </p:sp>
      <p:sp>
        <p:nvSpPr>
          <p:cNvPr id="332" name="Google Shape;332;p21"/>
          <p:cNvSpPr txBox="1"/>
          <p:nvPr>
            <p:ph idx="1" type="body"/>
          </p:nvPr>
        </p:nvSpPr>
        <p:spPr>
          <a:xfrm>
            <a:off x="860575" y="14885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Trained 4 models based on each screen type using 4 labelled dataset of each region of heart rate graph and metrics</a:t>
            </a:r>
            <a:endParaRPr/>
          </a:p>
          <a:p>
            <a:pPr indent="-311150" lvl="0" marL="457200" rtl="0" algn="l">
              <a:spcBef>
                <a:spcPts val="0"/>
              </a:spcBef>
              <a:spcAft>
                <a:spcPts val="0"/>
              </a:spcAft>
              <a:buSzPts val="1300"/>
              <a:buChar char="-"/>
            </a:pPr>
            <a:r>
              <a:rPr lang="en"/>
              <a:t>Model was trained using </a:t>
            </a:r>
            <a:r>
              <a:rPr lang="en"/>
              <a:t>YOLO v5</a:t>
            </a:r>
            <a:r>
              <a:rPr lang="en"/>
              <a:t> for object detection</a:t>
            </a:r>
            <a:endParaRPr/>
          </a:p>
          <a:p>
            <a:pPr indent="-311150" lvl="0" marL="457200" rtl="0" algn="l">
              <a:spcBef>
                <a:spcPts val="0"/>
              </a:spcBef>
              <a:spcAft>
                <a:spcPts val="0"/>
              </a:spcAft>
              <a:buSzPts val="1300"/>
              <a:buChar char="-"/>
            </a:pPr>
            <a:r>
              <a:t/>
            </a:r>
            <a:endParaRPr/>
          </a:p>
          <a:p>
            <a:pPr indent="0" lvl="0" marL="457200" rtl="0" algn="l">
              <a:spcBef>
                <a:spcPts val="1200"/>
              </a:spcBef>
              <a:spcAft>
                <a:spcPts val="1200"/>
              </a:spcAft>
              <a:buNone/>
            </a:pPr>
            <a:r>
              <a:t/>
            </a:r>
            <a:endParaRPr/>
          </a:p>
        </p:txBody>
      </p:sp>
      <p:pic>
        <p:nvPicPr>
          <p:cNvPr id="333" name="Google Shape;333;p21"/>
          <p:cNvPicPr preferRelativeResize="0"/>
          <p:nvPr/>
        </p:nvPicPr>
        <p:blipFill>
          <a:blip r:embed="rId3">
            <a:alphaModFix/>
          </a:blip>
          <a:stretch>
            <a:fillRect/>
          </a:stretch>
        </p:blipFill>
        <p:spPr>
          <a:xfrm>
            <a:off x="2725776" y="2367650"/>
            <a:ext cx="3495600" cy="263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