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CE2F2B-C5C8-4263-BD0D-39547F0B8A7E}"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215308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CE2F2B-C5C8-4263-BD0D-39547F0B8A7E}"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395740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CE2F2B-C5C8-4263-BD0D-39547F0B8A7E}"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284942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CE2F2B-C5C8-4263-BD0D-39547F0B8A7E}"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240679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E2F2B-C5C8-4263-BD0D-39547F0B8A7E}"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137495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CE2F2B-C5C8-4263-BD0D-39547F0B8A7E}"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293210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CE2F2B-C5C8-4263-BD0D-39547F0B8A7E}"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356403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CE2F2B-C5C8-4263-BD0D-39547F0B8A7E}"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351431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E2F2B-C5C8-4263-BD0D-39547F0B8A7E}"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274777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E2F2B-C5C8-4263-BD0D-39547F0B8A7E}"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303752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E2F2B-C5C8-4263-BD0D-39547F0B8A7E}"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485E7C-0F8F-4153-BA02-33948E352BFA}" type="slidenum">
              <a:rPr lang="en-IN" smtClean="0"/>
              <a:t>‹#›</a:t>
            </a:fld>
            <a:endParaRPr lang="en-IN"/>
          </a:p>
        </p:txBody>
      </p:sp>
    </p:spTree>
    <p:extLst>
      <p:ext uri="{BB962C8B-B14F-4D97-AF65-F5344CB8AC3E}">
        <p14:creationId xmlns:p14="http://schemas.microsoft.com/office/powerpoint/2010/main" val="120066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E2F2B-C5C8-4263-BD0D-39547F0B8A7E}" type="datetimeFigureOut">
              <a:rPr lang="en-IN" smtClean="0"/>
              <a:t>28-02-2024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85E7C-0F8F-4153-BA02-33948E352BFA}" type="slidenum">
              <a:rPr lang="en-IN" smtClean="0"/>
              <a:t>‹#›</a:t>
            </a:fld>
            <a:endParaRPr lang="en-IN"/>
          </a:p>
        </p:txBody>
      </p:sp>
    </p:spTree>
    <p:extLst>
      <p:ext uri="{BB962C8B-B14F-4D97-AF65-F5344CB8AC3E}">
        <p14:creationId xmlns:p14="http://schemas.microsoft.com/office/powerpoint/2010/main" val="101561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5693866"/>
          </a:xfrm>
          <a:prstGeom prst="rect">
            <a:avLst/>
          </a:prstGeom>
          <a:noFill/>
        </p:spPr>
        <p:txBody>
          <a:bodyPr wrap="square" rtlCol="0">
            <a:spAutoFit/>
          </a:bodyPr>
          <a:lstStyle/>
          <a:p>
            <a:r>
              <a:rPr lang="en-US" sz="1400" b="1" dirty="0"/>
              <a:t>Background</a:t>
            </a:r>
            <a:r>
              <a:rPr lang="en-US" sz="1400" dirty="0"/>
              <a:t>: Our company is a car dealership that sells various car models. To effectively track and </a:t>
            </a:r>
            <a:r>
              <a:rPr lang="en-US" sz="1400" dirty="0" err="1"/>
              <a:t>analyse</a:t>
            </a:r>
            <a:r>
              <a:rPr lang="en-US" sz="1400" dirty="0"/>
              <a:t> our sales performance, we need a comprehensive Car Sales Dashboard in Power BI. </a:t>
            </a:r>
            <a:endParaRPr lang="en-US" sz="1400" dirty="0" smtClean="0"/>
          </a:p>
          <a:p>
            <a:endParaRPr lang="en-US" sz="1400" b="0" dirty="0" smtClean="0">
              <a:effectLst/>
            </a:endParaRPr>
          </a:p>
          <a:p>
            <a:r>
              <a:rPr lang="en-US" sz="1400" b="1" dirty="0"/>
              <a:t>Objective</a:t>
            </a:r>
            <a:r>
              <a:rPr lang="en-US" sz="1400" dirty="0"/>
              <a:t>: The objective of this project is to design and develop a dynamic and interactive Car Sales Dashboard using Power BI. The dashboard will visualize critical KPIs related to our car sales, helping us understand our sales performance over time and make data-driven decisions</a:t>
            </a:r>
            <a:r>
              <a:rPr lang="en-US" sz="1400" dirty="0" smtClean="0"/>
              <a:t>.</a:t>
            </a:r>
          </a:p>
          <a:p>
            <a:endParaRPr lang="en-US" sz="1400" b="0" dirty="0" smtClean="0">
              <a:effectLst/>
            </a:endParaRPr>
          </a:p>
          <a:p>
            <a:r>
              <a:rPr lang="en-US" sz="1400" b="1" dirty="0"/>
              <a:t>Problem Statement 1: KPI’s Requirement</a:t>
            </a:r>
            <a:endParaRPr lang="en-US" sz="1400" b="0" dirty="0" smtClean="0">
              <a:effectLst/>
            </a:endParaRPr>
          </a:p>
          <a:p>
            <a:r>
              <a:rPr lang="en-US" sz="1400" dirty="0"/>
              <a:t>The dashboard should provide real-time insights into key performance indicators (KPIs) related to our sales data. This will enable us to make informed decisions, monitor our progress, and identify trends and opportunities for growth.</a:t>
            </a:r>
            <a:endParaRPr lang="en-US" sz="1400" b="0" dirty="0" smtClean="0">
              <a:effectLst/>
            </a:endParaRPr>
          </a:p>
          <a:p>
            <a:pPr fontAlgn="base"/>
            <a:r>
              <a:rPr lang="en-US" sz="1400" b="1" dirty="0"/>
              <a:t>Sales</a:t>
            </a:r>
            <a:r>
              <a:rPr lang="en-US" sz="1400" dirty="0"/>
              <a:t> </a:t>
            </a:r>
            <a:r>
              <a:rPr lang="en-US" sz="1400" b="1" dirty="0"/>
              <a:t>Overview</a:t>
            </a:r>
            <a:r>
              <a:rPr lang="en-US" sz="1400" dirty="0"/>
              <a:t>:</a:t>
            </a:r>
          </a:p>
          <a:p>
            <a:pPr lvl="1" fontAlgn="base"/>
            <a:r>
              <a:rPr lang="en-US" sz="1400" dirty="0"/>
              <a:t>Year-to-Date (YTD) Total Sales</a:t>
            </a:r>
          </a:p>
          <a:p>
            <a:pPr lvl="1" fontAlgn="base"/>
            <a:r>
              <a:rPr lang="en-US" sz="1400" dirty="0"/>
              <a:t>Month-to-Date (MTD) Total Sales</a:t>
            </a:r>
          </a:p>
          <a:p>
            <a:pPr lvl="1" fontAlgn="base"/>
            <a:r>
              <a:rPr lang="en-US" sz="1400" dirty="0"/>
              <a:t>Year-over-Year (YOY) Growth in Total Sales</a:t>
            </a:r>
          </a:p>
          <a:p>
            <a:pPr lvl="1" fontAlgn="base"/>
            <a:r>
              <a:rPr lang="en-US" sz="1400" dirty="0"/>
              <a:t>Difference between YTD Sales and Previous Year-to-Date (PTYD) Sales</a:t>
            </a:r>
          </a:p>
          <a:p>
            <a:pPr fontAlgn="base"/>
            <a:r>
              <a:rPr lang="en-US" sz="1400" b="1" dirty="0"/>
              <a:t>Average Price Analysis:</a:t>
            </a:r>
          </a:p>
          <a:p>
            <a:pPr lvl="1" fontAlgn="base"/>
            <a:r>
              <a:rPr lang="en-US" sz="1400" dirty="0"/>
              <a:t>YTD Average Price</a:t>
            </a:r>
          </a:p>
          <a:p>
            <a:pPr lvl="1" fontAlgn="base"/>
            <a:r>
              <a:rPr lang="en-US" sz="1400" dirty="0"/>
              <a:t>MTD Average Price</a:t>
            </a:r>
          </a:p>
          <a:p>
            <a:pPr lvl="1" fontAlgn="base"/>
            <a:r>
              <a:rPr lang="en-US" sz="1400" dirty="0"/>
              <a:t>YOY Growth in Average Price</a:t>
            </a:r>
          </a:p>
          <a:p>
            <a:pPr lvl="1" fontAlgn="base"/>
            <a:r>
              <a:rPr lang="en-US" sz="1400" dirty="0"/>
              <a:t>Difference between YTD Average Price and PTYD Average Price</a:t>
            </a:r>
          </a:p>
          <a:p>
            <a:pPr fontAlgn="base"/>
            <a:r>
              <a:rPr lang="en-US" sz="1400" b="1" dirty="0"/>
              <a:t>Cars Sold Metrics:</a:t>
            </a:r>
          </a:p>
          <a:p>
            <a:pPr lvl="1" fontAlgn="base"/>
            <a:r>
              <a:rPr lang="en-US" sz="1400" dirty="0"/>
              <a:t>YTD Cars Sold</a:t>
            </a:r>
          </a:p>
          <a:p>
            <a:pPr lvl="1" fontAlgn="base"/>
            <a:r>
              <a:rPr lang="en-US" sz="1400" dirty="0"/>
              <a:t>MTD Cars Sold</a:t>
            </a:r>
          </a:p>
          <a:p>
            <a:pPr lvl="1" fontAlgn="base"/>
            <a:r>
              <a:rPr lang="en-US" sz="1400" dirty="0"/>
              <a:t>YOY Growth in Cars Sold</a:t>
            </a:r>
          </a:p>
          <a:p>
            <a:pPr lvl="1" fontAlgn="base"/>
            <a:r>
              <a:rPr lang="en-US" sz="1400" dirty="0"/>
              <a:t>Difference between YTD Cars Sold and PTYD Cars </a:t>
            </a:r>
            <a:r>
              <a:rPr lang="en-US" sz="1400" dirty="0" smtClean="0"/>
              <a:t>Sold</a:t>
            </a:r>
            <a:endParaRPr lang="en-US" sz="1400" dirty="0"/>
          </a:p>
        </p:txBody>
      </p:sp>
    </p:spTree>
    <p:extLst>
      <p:ext uri="{BB962C8B-B14F-4D97-AF65-F5344CB8AC3E}">
        <p14:creationId xmlns:p14="http://schemas.microsoft.com/office/powerpoint/2010/main" val="301504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4185761"/>
          </a:xfrm>
          <a:prstGeom prst="rect">
            <a:avLst/>
          </a:prstGeom>
          <a:noFill/>
        </p:spPr>
        <p:txBody>
          <a:bodyPr wrap="square" rtlCol="0">
            <a:spAutoFit/>
          </a:bodyPr>
          <a:lstStyle/>
          <a:p>
            <a:r>
              <a:rPr lang="en-US" sz="1400" b="1" dirty="0" smtClean="0"/>
              <a:t>Problem Statement 2: Charts Requirement</a:t>
            </a:r>
            <a:endParaRPr lang="en-US" sz="1400" b="0" dirty="0" smtClean="0">
              <a:effectLst/>
            </a:endParaRPr>
          </a:p>
          <a:p>
            <a:r>
              <a:rPr lang="en-US" sz="1400" b="0" dirty="0" smtClean="0">
                <a:effectLst/>
              </a:rPr>
              <a:t/>
            </a:r>
            <a:br>
              <a:rPr lang="en-US" sz="1400" b="0" dirty="0" smtClean="0">
                <a:effectLst/>
              </a:rPr>
            </a:br>
            <a:endParaRPr lang="en-US" sz="1400" b="0" dirty="0" smtClean="0">
              <a:effectLst/>
            </a:endParaRPr>
          </a:p>
          <a:p>
            <a:pPr fontAlgn="base"/>
            <a:r>
              <a:rPr lang="en-US" sz="1400" b="1" dirty="0" smtClean="0"/>
              <a:t>YTD Sales Weekly Trend:</a:t>
            </a:r>
            <a:r>
              <a:rPr lang="en-US" sz="1400" dirty="0" smtClean="0"/>
              <a:t> Display a line chart illustrating the weekly trend of YTD sales. The X-axis should represent weeks, and the Y-axis should show the total sales amount.</a:t>
            </a:r>
          </a:p>
          <a:p>
            <a:pPr fontAlgn="base"/>
            <a:r>
              <a:rPr lang="en-US" sz="1400" b="1" dirty="0" smtClean="0"/>
              <a:t>YTD Total Sales by Body Style:</a:t>
            </a:r>
            <a:r>
              <a:rPr lang="en-US" sz="1400" dirty="0" smtClean="0"/>
              <a:t> Visualize the distribution of YTD total sales across different car body styles using a Pie chart.</a:t>
            </a:r>
          </a:p>
          <a:p>
            <a:pPr fontAlgn="base"/>
            <a:r>
              <a:rPr lang="en-US" sz="1400" b="1" dirty="0" smtClean="0"/>
              <a:t>YTD Total Sales by Color:</a:t>
            </a:r>
            <a:r>
              <a:rPr lang="en-US" sz="1400" dirty="0" smtClean="0"/>
              <a:t> Present the contribution of various car colors to the YTD total sales through a pie chart.</a:t>
            </a:r>
          </a:p>
          <a:p>
            <a:pPr fontAlgn="base"/>
            <a:r>
              <a:rPr lang="en-US" sz="1400" b="1" dirty="0" smtClean="0"/>
              <a:t>YTD Cars Sold by Dealer Region:</a:t>
            </a:r>
            <a:r>
              <a:rPr lang="en-US" sz="1400" dirty="0" smtClean="0"/>
              <a:t> Showcase the YTD sales data based on different dealer regions using a map chart to visualize the sales distribution geographically.</a:t>
            </a:r>
          </a:p>
          <a:p>
            <a:pPr fontAlgn="base"/>
            <a:r>
              <a:rPr lang="en-US" sz="1400" b="1" dirty="0" smtClean="0"/>
              <a:t>Company-Wise Sales Trend in Grid Form:</a:t>
            </a:r>
            <a:r>
              <a:rPr lang="en-US" sz="1400" dirty="0" smtClean="0"/>
              <a:t> Provide a tabular grid that displays the sales trend for each company. The grid should showcase the company name along with their YTD sales figures.</a:t>
            </a:r>
          </a:p>
          <a:p>
            <a:pPr fontAlgn="base"/>
            <a:r>
              <a:rPr lang="en-US" sz="1400" b="1" dirty="0" smtClean="0"/>
              <a:t>Details Grid Showing All Car Sales Information:</a:t>
            </a:r>
            <a:r>
              <a:rPr lang="en-US" sz="1400" dirty="0" smtClean="0"/>
              <a:t> Create a detailed grid that presents all relevant information for each car sale, including car model, body style, </a:t>
            </a:r>
            <a:r>
              <a:rPr lang="en-US" sz="1400" dirty="0" err="1" smtClean="0"/>
              <a:t>colour</a:t>
            </a:r>
            <a:r>
              <a:rPr lang="en-US" sz="1400" dirty="0" smtClean="0"/>
              <a:t>, sales amount, dealer region, date, </a:t>
            </a:r>
            <a:r>
              <a:rPr lang="en-US" sz="1400" dirty="0" err="1" smtClean="0"/>
              <a:t>etc</a:t>
            </a:r>
            <a:endParaRPr lang="en-US" sz="1400" dirty="0" smtClean="0"/>
          </a:p>
          <a:p>
            <a:r>
              <a:rPr lang="en-US" sz="1400" b="0" dirty="0" smtClean="0">
                <a:effectLst/>
              </a:rPr>
              <a:t/>
            </a:r>
            <a:br>
              <a:rPr lang="en-US" sz="1400" b="0" dirty="0" smtClean="0">
                <a:effectLst/>
              </a:rPr>
            </a:br>
            <a:endParaRPr lang="en-US" sz="1400" b="0" dirty="0" smtClean="0">
              <a:effectLst/>
            </a:endParaRPr>
          </a:p>
          <a:p>
            <a:r>
              <a:rPr lang="en-US" sz="1400" dirty="0" smtClean="0"/>
              <a:t/>
            </a:r>
            <a:br>
              <a:rPr lang="en-US" sz="1400" dirty="0" smtClean="0"/>
            </a:br>
            <a:endParaRPr lang="en-IN" sz="1400" dirty="0"/>
          </a:p>
        </p:txBody>
      </p:sp>
    </p:spTree>
    <p:extLst>
      <p:ext uri="{BB962C8B-B14F-4D97-AF65-F5344CB8AC3E}">
        <p14:creationId xmlns:p14="http://schemas.microsoft.com/office/powerpoint/2010/main" val="302335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738664"/>
          </a:xfrm>
          <a:prstGeom prst="rect">
            <a:avLst/>
          </a:prstGeom>
          <a:noFill/>
        </p:spPr>
        <p:txBody>
          <a:bodyPr wrap="square" rtlCol="0">
            <a:spAutoFit/>
          </a:bodyPr>
          <a:lstStyle/>
          <a:p>
            <a:r>
              <a:rPr lang="en-US" sz="1400" dirty="0" smtClean="0"/>
              <a:t>After Cleaning the data, created calendar  table to facilitate </a:t>
            </a:r>
            <a:r>
              <a:rPr lang="en-US" sz="1400" dirty="0" smtClean="0"/>
              <a:t>time-based analysis.</a:t>
            </a:r>
          </a:p>
          <a:p>
            <a:endParaRPr lang="en-US" sz="1400" dirty="0"/>
          </a:p>
          <a:p>
            <a:r>
              <a:rPr lang="en-US" sz="1400" dirty="0" smtClean="0"/>
              <a:t> </a:t>
            </a:r>
            <a:endParaRPr lang="en-I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733775"/>
            <a:ext cx="3003401" cy="51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29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1200329"/>
          </a:xfrm>
          <a:prstGeom prst="rect">
            <a:avLst/>
          </a:prstGeom>
          <a:noFill/>
        </p:spPr>
        <p:txBody>
          <a:bodyPr wrap="square" rtlCol="0">
            <a:spAutoFit/>
          </a:bodyPr>
          <a:lstStyle/>
          <a:p>
            <a:pPr algn="ctr"/>
            <a:r>
              <a:rPr lang="en-IN" b="1" dirty="0" smtClean="0"/>
              <a:t>Data </a:t>
            </a:r>
            <a:r>
              <a:rPr lang="en-IN" b="1" dirty="0" err="1" smtClean="0"/>
              <a:t>Modeling</a:t>
            </a:r>
            <a:endParaRPr lang="en-IN" b="1" dirty="0"/>
          </a:p>
          <a:p>
            <a:pPr algn="ctr"/>
            <a:endParaRPr lang="en-IN" b="1" dirty="0" smtClean="0"/>
          </a:p>
          <a:p>
            <a:pPr algn="ctr"/>
            <a:endParaRPr lang="en-IN" b="1" dirty="0"/>
          </a:p>
          <a:p>
            <a:pPr algn="ctr"/>
            <a:endParaRPr lang="en-IN"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1200150"/>
            <a:ext cx="6745287"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43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1754326"/>
          </a:xfrm>
          <a:prstGeom prst="rect">
            <a:avLst/>
          </a:prstGeom>
          <a:noFill/>
        </p:spPr>
        <p:txBody>
          <a:bodyPr wrap="square" rtlCol="0">
            <a:spAutoFit/>
          </a:bodyPr>
          <a:lstStyle/>
          <a:p>
            <a:pPr algn="ctr"/>
            <a:r>
              <a:rPr lang="en-IN" b="1" dirty="0" smtClean="0"/>
              <a:t>Created New Measures</a:t>
            </a:r>
          </a:p>
          <a:p>
            <a:pPr algn="ctr"/>
            <a:endParaRPr lang="en-IN" b="1" dirty="0"/>
          </a:p>
          <a:p>
            <a:pPr algn="ctr"/>
            <a:endParaRPr lang="en-IN" b="1" dirty="0"/>
          </a:p>
          <a:p>
            <a:pPr algn="ctr"/>
            <a:endParaRPr lang="en-IN" b="1" dirty="0" smtClean="0"/>
          </a:p>
          <a:p>
            <a:pPr algn="ctr"/>
            <a:endParaRPr lang="en-IN" b="1" dirty="0"/>
          </a:p>
          <a:p>
            <a:pPr algn="ct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32" y="2132856"/>
            <a:ext cx="7687467" cy="43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1015663"/>
          </a:xfrm>
          <a:prstGeom prst="rect">
            <a:avLst/>
          </a:prstGeom>
          <a:noFill/>
        </p:spPr>
        <p:txBody>
          <a:bodyPr wrap="square" rtlCol="0">
            <a:spAutoFit/>
          </a:bodyPr>
          <a:lstStyle/>
          <a:p>
            <a:pPr algn="ctr"/>
            <a:r>
              <a:rPr lang="en-IN" sz="2000" b="1" dirty="0" smtClean="0"/>
              <a:t>Building The Dashboard</a:t>
            </a:r>
          </a:p>
          <a:p>
            <a:pPr algn="ctr"/>
            <a:endParaRPr lang="en-IN" sz="2000" b="1" dirty="0"/>
          </a:p>
          <a:p>
            <a:pPr algn="ctr"/>
            <a:endParaRPr lang="en-IN"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10" y="1228355"/>
            <a:ext cx="8939649" cy="476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1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1015663"/>
          </a:xfrm>
          <a:prstGeom prst="rect">
            <a:avLst/>
          </a:prstGeom>
          <a:noFill/>
        </p:spPr>
        <p:txBody>
          <a:bodyPr wrap="square" rtlCol="0">
            <a:spAutoFit/>
          </a:bodyPr>
          <a:lstStyle/>
          <a:p>
            <a:pPr algn="ctr"/>
            <a:r>
              <a:rPr lang="en-IN" sz="2000" b="1" dirty="0" smtClean="0"/>
              <a:t>Building The Dashboard</a:t>
            </a:r>
          </a:p>
          <a:p>
            <a:pPr algn="ctr"/>
            <a:endParaRPr lang="en-IN" sz="2000" b="1" dirty="0"/>
          </a:p>
          <a:p>
            <a:pPr algn="ctr"/>
            <a:endParaRPr lang="en-IN"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023938"/>
            <a:ext cx="8583613"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23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42" y="188640"/>
            <a:ext cx="7920880" cy="1015663"/>
          </a:xfrm>
          <a:prstGeom prst="rect">
            <a:avLst/>
          </a:prstGeom>
          <a:noFill/>
        </p:spPr>
        <p:txBody>
          <a:bodyPr wrap="square" rtlCol="0">
            <a:spAutoFit/>
          </a:bodyPr>
          <a:lstStyle/>
          <a:p>
            <a:pPr algn="ctr"/>
            <a:r>
              <a:rPr lang="en-IN" sz="2000" b="1" dirty="0" smtClean="0"/>
              <a:t>Another One…</a:t>
            </a:r>
          </a:p>
          <a:p>
            <a:pPr algn="ctr"/>
            <a:endParaRPr lang="en-IN" sz="2000" b="1" dirty="0"/>
          </a:p>
          <a:p>
            <a:pPr algn="ctr"/>
            <a:endParaRPr lang="en-IN"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1023938"/>
            <a:ext cx="8593137"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3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564904"/>
            <a:ext cx="7920880" cy="1754326"/>
          </a:xfrm>
          <a:prstGeom prst="rect">
            <a:avLst/>
          </a:prstGeom>
          <a:noFill/>
        </p:spPr>
        <p:txBody>
          <a:bodyPr wrap="square" rtlCol="0">
            <a:spAutoFit/>
          </a:bodyPr>
          <a:lstStyle/>
          <a:p>
            <a:pPr algn="ctr"/>
            <a:r>
              <a:rPr lang="en-IN" sz="5400" b="1" dirty="0" smtClean="0"/>
              <a:t>Thank You...</a:t>
            </a:r>
            <a:endParaRPr lang="en-IN" sz="5400" b="1" dirty="0"/>
          </a:p>
          <a:p>
            <a:pPr algn="ctr"/>
            <a:endParaRPr lang="en-IN" sz="5400" b="1" dirty="0"/>
          </a:p>
        </p:txBody>
      </p:sp>
    </p:spTree>
    <p:extLst>
      <p:ext uri="{BB962C8B-B14F-4D97-AF65-F5344CB8AC3E}">
        <p14:creationId xmlns:p14="http://schemas.microsoft.com/office/powerpoint/2010/main" val="394383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1534</TotalTime>
  <Words>71</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udit mahajan</dc:creator>
  <cp:lastModifiedBy>udit mahajan</cp:lastModifiedBy>
  <cp:revision>10</cp:revision>
  <dcterms:created xsi:type="dcterms:W3CDTF">2024-02-28T23:14:30Z</dcterms:created>
  <dcterms:modified xsi:type="dcterms:W3CDTF">2024-03-01T00:49:24Z</dcterms:modified>
</cp:coreProperties>
</file>