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76" d="100"/>
          <a:sy n="76" d="100"/>
        </p:scale>
        <p:origin x="126"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167740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74144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651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242324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879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1648798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322775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310520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33382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39689-5BA5-4D2A-91D2-3E3CA97B8D36}"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256973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39689-5BA5-4D2A-91D2-3E3CA97B8D36}"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102918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39689-5BA5-4D2A-91D2-3E3CA97B8D36}"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182633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39689-5BA5-4D2A-91D2-3E3CA97B8D36}"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285485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39689-5BA5-4D2A-91D2-3E3CA97B8D36}"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253615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39689-5BA5-4D2A-91D2-3E3CA97B8D36}"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25254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39689-5BA5-4D2A-91D2-3E3CA97B8D36}"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BD7D-2263-44FA-9392-2E545EED4FEC}" type="slidenum">
              <a:rPr lang="en-US" smtClean="0"/>
              <a:t>‹#›</a:t>
            </a:fld>
            <a:endParaRPr lang="en-US"/>
          </a:p>
        </p:txBody>
      </p:sp>
    </p:spTree>
    <p:extLst>
      <p:ext uri="{BB962C8B-B14F-4D97-AF65-F5344CB8AC3E}">
        <p14:creationId xmlns:p14="http://schemas.microsoft.com/office/powerpoint/2010/main" val="37333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C39689-5BA5-4D2A-91D2-3E3CA97B8D36}" type="datetimeFigureOut">
              <a:rPr lang="en-US" smtClean="0"/>
              <a:t>9/25/2022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ADBD7D-2263-44FA-9392-2E545EED4FEC}" type="slidenum">
              <a:rPr lang="en-US" smtClean="0"/>
              <a:t>‹#›</a:t>
            </a:fld>
            <a:endParaRPr lang="en-US"/>
          </a:p>
        </p:txBody>
      </p:sp>
    </p:spTree>
    <p:extLst>
      <p:ext uri="{BB962C8B-B14F-4D97-AF65-F5344CB8AC3E}">
        <p14:creationId xmlns:p14="http://schemas.microsoft.com/office/powerpoint/2010/main" val="1579403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469C-1E2C-DF67-A19D-EC4A8CFE7B25}"/>
              </a:ext>
            </a:extLst>
          </p:cNvPr>
          <p:cNvSpPr>
            <a:spLocks noGrp="1"/>
          </p:cNvSpPr>
          <p:nvPr>
            <p:ph type="ctrTitle"/>
          </p:nvPr>
        </p:nvSpPr>
        <p:spPr/>
        <p:txBody>
          <a:bodyPr/>
          <a:lstStyle/>
          <a:p>
            <a:r>
              <a:rPr lang="en-US" dirty="0"/>
              <a:t>Big Mountain Resort</a:t>
            </a:r>
          </a:p>
        </p:txBody>
      </p:sp>
    </p:spTree>
    <p:extLst>
      <p:ext uri="{BB962C8B-B14F-4D97-AF65-F5344CB8AC3E}">
        <p14:creationId xmlns:p14="http://schemas.microsoft.com/office/powerpoint/2010/main" val="168997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8B38-052B-983A-5254-E2A91A0BC81D}"/>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66FE4F74-0340-A0EE-1765-5967F447BEE7}"/>
              </a:ext>
            </a:extLst>
          </p:cNvPr>
          <p:cNvSpPr>
            <a:spLocks noGrp="1"/>
          </p:cNvSpPr>
          <p:nvPr>
            <p:ph idx="1"/>
          </p:nvPr>
        </p:nvSpPr>
        <p:spPr/>
        <p:txBody>
          <a:bodyPr/>
          <a:lstStyle/>
          <a:p>
            <a:r>
              <a:rPr lang="en-US" dirty="0"/>
              <a:t>Big Mountain Resort wants to increase revenue and ticket prices.</a:t>
            </a:r>
          </a:p>
          <a:p>
            <a:pPr lvl="1"/>
            <a:r>
              <a:rPr lang="en-US" dirty="0"/>
              <a:t>An additional chair lift increased operating costs by $1,540,000.</a:t>
            </a:r>
          </a:p>
          <a:p>
            <a:pPr lvl="1"/>
            <a:r>
              <a:rPr lang="en-US" dirty="0"/>
              <a:t>Around 350,000 skiers or snowboarders come every year</a:t>
            </a:r>
          </a:p>
          <a:p>
            <a:pPr lvl="1"/>
            <a:r>
              <a:rPr lang="en-US" dirty="0"/>
              <a:t>Customers get access to over 100 trails</a:t>
            </a:r>
          </a:p>
          <a:p>
            <a:pPr lvl="1"/>
            <a:endParaRPr lang="en-US" dirty="0"/>
          </a:p>
          <a:p>
            <a:pPr lvl="1"/>
            <a:endParaRPr lang="en-US" dirty="0"/>
          </a:p>
          <a:p>
            <a:r>
              <a:rPr lang="en-US" dirty="0"/>
              <a:t>Is Big Mountain Resort capitalizing on all its facilities, and do the ticket prices reflect that?</a:t>
            </a:r>
          </a:p>
        </p:txBody>
      </p:sp>
    </p:spTree>
    <p:extLst>
      <p:ext uri="{BB962C8B-B14F-4D97-AF65-F5344CB8AC3E}">
        <p14:creationId xmlns:p14="http://schemas.microsoft.com/office/powerpoint/2010/main" val="315267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BC2B-4089-7B24-02BE-248BEEF87FCF}"/>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8C7465FD-9097-1EF8-5EDC-B59E9F111FD5}"/>
              </a:ext>
            </a:extLst>
          </p:cNvPr>
          <p:cNvSpPr>
            <a:spLocks noGrp="1"/>
          </p:cNvSpPr>
          <p:nvPr>
            <p:ph idx="1"/>
          </p:nvPr>
        </p:nvSpPr>
        <p:spPr/>
        <p:txBody>
          <a:bodyPr/>
          <a:lstStyle/>
          <a:p>
            <a:r>
              <a:rPr lang="en-US" dirty="0"/>
              <a:t>Key Findings</a:t>
            </a:r>
          </a:p>
          <a:p>
            <a:pPr lvl="1"/>
            <a:r>
              <a:rPr lang="en-US" dirty="0"/>
              <a:t>Big Mountain Resort is either the same or better than its peers in multiple categories. These categories included the area covered by snowmakers, vertical drop, the total number of chairs, the total number of runs, and more.</a:t>
            </a:r>
          </a:p>
          <a:p>
            <a:pPr lvl="1"/>
            <a:r>
              <a:rPr lang="en-US" dirty="0"/>
              <a:t>Montana ranks in the 40</a:t>
            </a:r>
            <a:r>
              <a:rPr lang="en-US" baseline="30000" dirty="0"/>
              <a:t>th</a:t>
            </a:r>
            <a:r>
              <a:rPr lang="en-US" dirty="0"/>
              <a:t> percentile out of 35 states in average ticket prices.</a:t>
            </a:r>
          </a:p>
          <a:p>
            <a:pPr marL="0" indent="0">
              <a:buNone/>
            </a:pPr>
            <a:endParaRPr lang="en-US" dirty="0"/>
          </a:p>
          <a:p>
            <a:r>
              <a:rPr lang="en-US" dirty="0"/>
              <a:t>Recommendation</a:t>
            </a:r>
          </a:p>
          <a:p>
            <a:pPr lvl="1"/>
            <a:r>
              <a:rPr lang="en-US" dirty="0"/>
              <a:t>Our recommendation is to increase ticket prices from $81 to $85.34 per day per customer. If the data shows that customers are willing to pay that and demand has not decreased, then continue to raise the price to a maximum of $106.40.</a:t>
            </a:r>
          </a:p>
          <a:p>
            <a:pPr lvl="1"/>
            <a:endParaRPr lang="en-US" dirty="0"/>
          </a:p>
        </p:txBody>
      </p:sp>
    </p:spTree>
    <p:extLst>
      <p:ext uri="{BB962C8B-B14F-4D97-AF65-F5344CB8AC3E}">
        <p14:creationId xmlns:p14="http://schemas.microsoft.com/office/powerpoint/2010/main" val="158020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418D-60A1-4E55-81EB-C8810A08FC76}"/>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4220C52B-73D4-FA5D-6309-6BDD0BDD465A}"/>
              </a:ext>
            </a:extLst>
          </p:cNvPr>
          <p:cNvSpPr>
            <a:spLocks noGrp="1"/>
          </p:cNvSpPr>
          <p:nvPr>
            <p:ph idx="1"/>
          </p:nvPr>
        </p:nvSpPr>
        <p:spPr>
          <a:xfrm>
            <a:off x="677334" y="3467100"/>
            <a:ext cx="5113866" cy="862011"/>
          </a:xfrm>
        </p:spPr>
        <p:txBody>
          <a:bodyPr/>
          <a:lstStyle/>
          <a:p>
            <a:r>
              <a:rPr lang="en-US" dirty="0"/>
              <a:t>Montana is ranked 13</a:t>
            </a:r>
            <a:r>
              <a:rPr lang="en-US" baseline="30000" dirty="0"/>
              <a:t>th</a:t>
            </a:r>
            <a:r>
              <a:rPr lang="en-US" dirty="0"/>
              <a:t> out of all the states that have a resort. </a:t>
            </a:r>
          </a:p>
        </p:txBody>
      </p:sp>
      <p:pic>
        <p:nvPicPr>
          <p:cNvPr id="4" name="image9.png">
            <a:extLst>
              <a:ext uri="{FF2B5EF4-FFF2-40B4-BE49-F238E27FC236}">
                <a16:creationId xmlns:a16="http://schemas.microsoft.com/office/drawing/2014/main" id="{4F8D200A-92E9-E87C-63E9-331D4CE83B90}"/>
              </a:ext>
            </a:extLst>
          </p:cNvPr>
          <p:cNvPicPr/>
          <p:nvPr/>
        </p:nvPicPr>
        <p:blipFill>
          <a:blip r:embed="rId2"/>
          <a:srcRect/>
          <a:stretch>
            <a:fillRect/>
          </a:stretch>
        </p:blipFill>
        <p:spPr>
          <a:xfrm>
            <a:off x="5791200" y="1599075"/>
            <a:ext cx="5943600" cy="5003800"/>
          </a:xfrm>
          <a:prstGeom prst="rect">
            <a:avLst/>
          </a:prstGeom>
          <a:ln/>
        </p:spPr>
      </p:pic>
      <p:sp>
        <p:nvSpPr>
          <p:cNvPr id="5" name="Rectangle 4">
            <a:extLst>
              <a:ext uri="{FF2B5EF4-FFF2-40B4-BE49-F238E27FC236}">
                <a16:creationId xmlns:a16="http://schemas.microsoft.com/office/drawing/2014/main" id="{0A58573C-7C4D-3985-3034-46A09F4822B4}"/>
              </a:ext>
            </a:extLst>
          </p:cNvPr>
          <p:cNvSpPr/>
          <p:nvPr/>
        </p:nvSpPr>
        <p:spPr>
          <a:xfrm>
            <a:off x="6353002" y="3340100"/>
            <a:ext cx="2949402" cy="127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11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418D-60A1-4E55-81EB-C8810A08FC76}"/>
              </a:ext>
            </a:extLst>
          </p:cNvPr>
          <p:cNvSpPr>
            <a:spLocks noGrp="1"/>
          </p:cNvSpPr>
          <p:nvPr>
            <p:ph type="title"/>
          </p:nvPr>
        </p:nvSpPr>
        <p:spPr/>
        <p:txBody>
          <a:bodyPr/>
          <a:lstStyle/>
          <a:p>
            <a:r>
              <a:rPr lang="en-US" dirty="0"/>
              <a:t>Modeling Results and Analysis (cont.)</a:t>
            </a:r>
          </a:p>
        </p:txBody>
      </p:sp>
      <p:sp>
        <p:nvSpPr>
          <p:cNvPr id="3" name="Content Placeholder 2">
            <a:extLst>
              <a:ext uri="{FF2B5EF4-FFF2-40B4-BE49-F238E27FC236}">
                <a16:creationId xmlns:a16="http://schemas.microsoft.com/office/drawing/2014/main" id="{4220C52B-73D4-FA5D-6309-6BDD0BDD465A}"/>
              </a:ext>
            </a:extLst>
          </p:cNvPr>
          <p:cNvSpPr>
            <a:spLocks noGrp="1"/>
          </p:cNvSpPr>
          <p:nvPr>
            <p:ph idx="1"/>
          </p:nvPr>
        </p:nvSpPr>
        <p:spPr>
          <a:xfrm>
            <a:off x="677334" y="1270000"/>
            <a:ext cx="5113866" cy="862011"/>
          </a:xfrm>
        </p:spPr>
        <p:txBody>
          <a:bodyPr/>
          <a:lstStyle/>
          <a:p>
            <a:r>
              <a:rPr lang="en-US" dirty="0"/>
              <a:t>Here are some charts that compare Big Mountain Resort to its peers.</a:t>
            </a:r>
          </a:p>
        </p:txBody>
      </p:sp>
      <p:pic>
        <p:nvPicPr>
          <p:cNvPr id="6" name="image7.png">
            <a:extLst>
              <a:ext uri="{FF2B5EF4-FFF2-40B4-BE49-F238E27FC236}">
                <a16:creationId xmlns:a16="http://schemas.microsoft.com/office/drawing/2014/main" id="{A4EAE4BF-674D-0E4E-1B66-DCEF08F57B58}"/>
              </a:ext>
            </a:extLst>
          </p:cNvPr>
          <p:cNvPicPr/>
          <p:nvPr/>
        </p:nvPicPr>
        <p:blipFill>
          <a:blip r:embed="rId2"/>
          <a:srcRect/>
          <a:stretch>
            <a:fillRect/>
          </a:stretch>
        </p:blipFill>
        <p:spPr>
          <a:xfrm>
            <a:off x="677334" y="1930400"/>
            <a:ext cx="5001768" cy="2606040"/>
          </a:xfrm>
          <a:prstGeom prst="rect">
            <a:avLst/>
          </a:prstGeom>
          <a:ln/>
        </p:spPr>
      </p:pic>
      <p:pic>
        <p:nvPicPr>
          <p:cNvPr id="7" name="image3.png">
            <a:extLst>
              <a:ext uri="{FF2B5EF4-FFF2-40B4-BE49-F238E27FC236}">
                <a16:creationId xmlns:a16="http://schemas.microsoft.com/office/drawing/2014/main" id="{919244C8-B865-F78A-028E-2013B7949B7B}"/>
              </a:ext>
            </a:extLst>
          </p:cNvPr>
          <p:cNvPicPr/>
          <p:nvPr/>
        </p:nvPicPr>
        <p:blipFill>
          <a:blip r:embed="rId3"/>
          <a:srcRect/>
          <a:stretch>
            <a:fillRect/>
          </a:stretch>
        </p:blipFill>
        <p:spPr>
          <a:xfrm>
            <a:off x="6287158" y="1477836"/>
            <a:ext cx="5000222" cy="2606040"/>
          </a:xfrm>
          <a:prstGeom prst="rect">
            <a:avLst/>
          </a:prstGeom>
          <a:ln/>
        </p:spPr>
      </p:pic>
      <p:pic>
        <p:nvPicPr>
          <p:cNvPr id="8" name="image8.png">
            <a:extLst>
              <a:ext uri="{FF2B5EF4-FFF2-40B4-BE49-F238E27FC236}">
                <a16:creationId xmlns:a16="http://schemas.microsoft.com/office/drawing/2014/main" id="{D78E00B6-2C91-B3A6-BBB0-D4F54D86A9C3}"/>
              </a:ext>
            </a:extLst>
          </p:cNvPr>
          <p:cNvPicPr/>
          <p:nvPr/>
        </p:nvPicPr>
        <p:blipFill>
          <a:blip r:embed="rId4"/>
          <a:srcRect/>
          <a:stretch>
            <a:fillRect/>
          </a:stretch>
        </p:blipFill>
        <p:spPr>
          <a:xfrm>
            <a:off x="6287158" y="4256588"/>
            <a:ext cx="5000222" cy="2601412"/>
          </a:xfrm>
          <a:prstGeom prst="rect">
            <a:avLst/>
          </a:prstGeom>
          <a:ln/>
        </p:spPr>
      </p:pic>
    </p:spTree>
    <p:extLst>
      <p:ext uri="{BB962C8B-B14F-4D97-AF65-F5344CB8AC3E}">
        <p14:creationId xmlns:p14="http://schemas.microsoft.com/office/powerpoint/2010/main" val="389752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418D-60A1-4E55-81EB-C8810A08FC76}"/>
              </a:ext>
            </a:extLst>
          </p:cNvPr>
          <p:cNvSpPr>
            <a:spLocks noGrp="1"/>
          </p:cNvSpPr>
          <p:nvPr>
            <p:ph type="title"/>
          </p:nvPr>
        </p:nvSpPr>
        <p:spPr/>
        <p:txBody>
          <a:bodyPr/>
          <a:lstStyle/>
          <a:p>
            <a:r>
              <a:rPr lang="en-US" dirty="0"/>
              <a:t>Modeling Results and Analysis (cont.)</a:t>
            </a:r>
          </a:p>
        </p:txBody>
      </p:sp>
      <p:pic>
        <p:nvPicPr>
          <p:cNvPr id="9" name="image1.png">
            <a:extLst>
              <a:ext uri="{FF2B5EF4-FFF2-40B4-BE49-F238E27FC236}">
                <a16:creationId xmlns:a16="http://schemas.microsoft.com/office/drawing/2014/main" id="{14F7A5A5-8FC7-E2F2-E696-C6EB2B613F8B}"/>
              </a:ext>
            </a:extLst>
          </p:cNvPr>
          <p:cNvPicPr>
            <a:picLocks noGrp="1"/>
          </p:cNvPicPr>
          <p:nvPr>
            <p:ph idx="1"/>
          </p:nvPr>
        </p:nvPicPr>
        <p:blipFill>
          <a:blip r:embed="rId2"/>
          <a:srcRect/>
          <a:stretch>
            <a:fillRect/>
          </a:stretch>
        </p:blipFill>
        <p:spPr>
          <a:xfrm>
            <a:off x="135325" y="1270000"/>
            <a:ext cx="5001768" cy="2606040"/>
          </a:xfrm>
          <a:prstGeom prst="rect">
            <a:avLst/>
          </a:prstGeom>
          <a:ln/>
        </p:spPr>
      </p:pic>
      <p:pic>
        <p:nvPicPr>
          <p:cNvPr id="10" name="image5.png">
            <a:extLst>
              <a:ext uri="{FF2B5EF4-FFF2-40B4-BE49-F238E27FC236}">
                <a16:creationId xmlns:a16="http://schemas.microsoft.com/office/drawing/2014/main" id="{A5FD492C-9D10-CBA0-C0F2-296E591A54E7}"/>
              </a:ext>
            </a:extLst>
          </p:cNvPr>
          <p:cNvPicPr/>
          <p:nvPr/>
        </p:nvPicPr>
        <p:blipFill>
          <a:blip r:embed="rId3"/>
          <a:srcRect/>
          <a:stretch>
            <a:fillRect/>
          </a:stretch>
        </p:blipFill>
        <p:spPr>
          <a:xfrm>
            <a:off x="135325" y="4251960"/>
            <a:ext cx="5001768" cy="2606040"/>
          </a:xfrm>
          <a:prstGeom prst="rect">
            <a:avLst/>
          </a:prstGeom>
          <a:ln/>
        </p:spPr>
      </p:pic>
      <p:pic>
        <p:nvPicPr>
          <p:cNvPr id="11" name="image11.png">
            <a:extLst>
              <a:ext uri="{FF2B5EF4-FFF2-40B4-BE49-F238E27FC236}">
                <a16:creationId xmlns:a16="http://schemas.microsoft.com/office/drawing/2014/main" id="{CE1B3648-5449-A29A-AFA4-DE7E4C72FCC9}"/>
              </a:ext>
            </a:extLst>
          </p:cNvPr>
          <p:cNvPicPr/>
          <p:nvPr/>
        </p:nvPicPr>
        <p:blipFill>
          <a:blip r:embed="rId4"/>
          <a:srcRect/>
          <a:stretch>
            <a:fillRect/>
          </a:stretch>
        </p:blipFill>
        <p:spPr>
          <a:xfrm>
            <a:off x="6096000" y="1270000"/>
            <a:ext cx="5001768" cy="2606040"/>
          </a:xfrm>
          <a:prstGeom prst="rect">
            <a:avLst/>
          </a:prstGeom>
          <a:ln/>
        </p:spPr>
      </p:pic>
      <p:pic>
        <p:nvPicPr>
          <p:cNvPr id="12" name="image13.png">
            <a:extLst>
              <a:ext uri="{FF2B5EF4-FFF2-40B4-BE49-F238E27FC236}">
                <a16:creationId xmlns:a16="http://schemas.microsoft.com/office/drawing/2014/main" id="{FAC77D5D-6A69-188D-FB88-95BA65742741}"/>
              </a:ext>
            </a:extLst>
          </p:cNvPr>
          <p:cNvPicPr/>
          <p:nvPr/>
        </p:nvPicPr>
        <p:blipFill>
          <a:blip r:embed="rId5"/>
          <a:srcRect/>
          <a:stretch>
            <a:fillRect/>
          </a:stretch>
        </p:blipFill>
        <p:spPr>
          <a:xfrm>
            <a:off x="6096000" y="4251960"/>
            <a:ext cx="5001768" cy="2606040"/>
          </a:xfrm>
          <a:prstGeom prst="rect">
            <a:avLst/>
          </a:prstGeom>
          <a:ln/>
        </p:spPr>
      </p:pic>
    </p:spTree>
    <p:extLst>
      <p:ext uri="{BB962C8B-B14F-4D97-AF65-F5344CB8AC3E}">
        <p14:creationId xmlns:p14="http://schemas.microsoft.com/office/powerpoint/2010/main" val="378330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418D-60A1-4E55-81EB-C8810A08FC76}"/>
              </a:ext>
            </a:extLst>
          </p:cNvPr>
          <p:cNvSpPr>
            <a:spLocks noGrp="1"/>
          </p:cNvSpPr>
          <p:nvPr>
            <p:ph type="title"/>
          </p:nvPr>
        </p:nvSpPr>
        <p:spPr/>
        <p:txBody>
          <a:bodyPr/>
          <a:lstStyle/>
          <a:p>
            <a:r>
              <a:rPr lang="en-US" dirty="0"/>
              <a:t>Modeling Results and Analysis (cont.)</a:t>
            </a:r>
          </a:p>
        </p:txBody>
      </p:sp>
      <p:pic>
        <p:nvPicPr>
          <p:cNvPr id="5" name="image14.png">
            <a:extLst>
              <a:ext uri="{FF2B5EF4-FFF2-40B4-BE49-F238E27FC236}">
                <a16:creationId xmlns:a16="http://schemas.microsoft.com/office/drawing/2014/main" id="{164A6FF2-F556-F06F-9D07-ADD2E3ABD159}"/>
              </a:ext>
            </a:extLst>
          </p:cNvPr>
          <p:cNvPicPr/>
          <p:nvPr/>
        </p:nvPicPr>
        <p:blipFill>
          <a:blip r:embed="rId2"/>
          <a:srcRect/>
          <a:stretch>
            <a:fillRect/>
          </a:stretch>
        </p:blipFill>
        <p:spPr>
          <a:xfrm>
            <a:off x="3178218" y="4210866"/>
            <a:ext cx="5001768" cy="2606040"/>
          </a:xfrm>
          <a:prstGeom prst="rect">
            <a:avLst/>
          </a:prstGeom>
          <a:ln/>
        </p:spPr>
      </p:pic>
      <p:pic>
        <p:nvPicPr>
          <p:cNvPr id="6" name="image12.png">
            <a:extLst>
              <a:ext uri="{FF2B5EF4-FFF2-40B4-BE49-F238E27FC236}">
                <a16:creationId xmlns:a16="http://schemas.microsoft.com/office/drawing/2014/main" id="{3BECD66F-B481-B4E8-1876-56E6513C5529}"/>
              </a:ext>
            </a:extLst>
          </p:cNvPr>
          <p:cNvPicPr/>
          <p:nvPr/>
        </p:nvPicPr>
        <p:blipFill>
          <a:blip r:embed="rId3"/>
          <a:srcRect/>
          <a:stretch>
            <a:fillRect/>
          </a:stretch>
        </p:blipFill>
        <p:spPr>
          <a:xfrm>
            <a:off x="6096000" y="1536246"/>
            <a:ext cx="5001768" cy="2606040"/>
          </a:xfrm>
          <a:prstGeom prst="rect">
            <a:avLst/>
          </a:prstGeom>
          <a:ln/>
        </p:spPr>
      </p:pic>
      <p:pic>
        <p:nvPicPr>
          <p:cNvPr id="7" name="image15.png">
            <a:extLst>
              <a:ext uri="{FF2B5EF4-FFF2-40B4-BE49-F238E27FC236}">
                <a16:creationId xmlns:a16="http://schemas.microsoft.com/office/drawing/2014/main" id="{3ED46B40-7715-A5E6-F625-FB2FB08A13CE}"/>
              </a:ext>
            </a:extLst>
          </p:cNvPr>
          <p:cNvPicPr/>
          <p:nvPr/>
        </p:nvPicPr>
        <p:blipFill>
          <a:blip r:embed="rId4"/>
          <a:srcRect/>
          <a:stretch>
            <a:fillRect/>
          </a:stretch>
        </p:blipFill>
        <p:spPr>
          <a:xfrm>
            <a:off x="677334" y="1536246"/>
            <a:ext cx="5001768" cy="2606040"/>
          </a:xfrm>
          <a:prstGeom prst="rect">
            <a:avLst/>
          </a:prstGeom>
          <a:ln/>
        </p:spPr>
      </p:pic>
    </p:spTree>
    <p:extLst>
      <p:ext uri="{BB962C8B-B14F-4D97-AF65-F5344CB8AC3E}">
        <p14:creationId xmlns:p14="http://schemas.microsoft.com/office/powerpoint/2010/main" val="357483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B475-5173-B81A-D794-3D46AB5ABEAF}"/>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A484389D-E8D5-B7AA-54A9-2303C6952798}"/>
              </a:ext>
            </a:extLst>
          </p:cNvPr>
          <p:cNvSpPr>
            <a:spLocks noGrp="1"/>
          </p:cNvSpPr>
          <p:nvPr>
            <p:ph idx="1"/>
          </p:nvPr>
        </p:nvSpPr>
        <p:spPr/>
        <p:txBody>
          <a:bodyPr/>
          <a:lstStyle/>
          <a:p>
            <a:r>
              <a:rPr lang="en-US" dirty="0"/>
              <a:t>The data we have collected points to increasing ticket prices slowly. Big Mountain Resort continues to prove that it is one of the best resorts compared to its peers. Once revenue is increased, the resort can use those funds to improve its facilities and give customers a better experience. </a:t>
            </a:r>
          </a:p>
          <a:p>
            <a:endParaRPr lang="en-US" dirty="0"/>
          </a:p>
          <a:p>
            <a:r>
              <a:rPr lang="en-US" dirty="0"/>
              <a:t>Thank you for using our services and we hope to hear from you soon on your success.</a:t>
            </a:r>
          </a:p>
        </p:txBody>
      </p:sp>
    </p:spTree>
    <p:extLst>
      <p:ext uri="{BB962C8B-B14F-4D97-AF65-F5344CB8AC3E}">
        <p14:creationId xmlns:p14="http://schemas.microsoft.com/office/powerpoint/2010/main" val="4255220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47</TotalTime>
  <Words>299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Big Mountain Resort</vt:lpstr>
      <vt:lpstr>Problem Identification</vt:lpstr>
      <vt:lpstr>Recommendation and Key Findings</vt:lpstr>
      <vt:lpstr>Modeling Results and Analysis</vt:lpstr>
      <vt:lpstr>Modeling Results and Analysis (cont.)</vt:lpstr>
      <vt:lpstr>Modeling Results and Analysis (cont.)</vt:lpstr>
      <vt:lpstr>Modeling Results and Analysis (cont.)</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Alan Siu</dc:creator>
  <cp:lastModifiedBy>Alan Siu</cp:lastModifiedBy>
  <cp:revision>1</cp:revision>
  <dcterms:created xsi:type="dcterms:W3CDTF">2022-09-25T15:36:11Z</dcterms:created>
  <dcterms:modified xsi:type="dcterms:W3CDTF">2022-09-25T16:23:32Z</dcterms:modified>
</cp:coreProperties>
</file>