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1" r:id="rId7"/>
    <p:sldId id="263" r:id="rId8"/>
    <p:sldId id="274" r:id="rId9"/>
    <p:sldId id="260" r:id="rId10"/>
    <p:sldId id="266" r:id="rId11"/>
    <p:sldId id="267" r:id="rId12"/>
    <p:sldId id="264" r:id="rId13"/>
    <p:sldId id="268" r:id="rId14"/>
    <p:sldId id="272" r:id="rId15"/>
    <p:sldId id="270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98" y="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4958B0-AEA0-43ED-991C-A078429D61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12DD79-2CEF-4F53-9EAE-35A60453A4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355168-C29E-4CAC-903D-B767A8FF8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F9FF-C705-489D-B20D-525BA79E9C00}" type="datetimeFigureOut">
              <a:rPr lang="pt-BR" smtClean="0"/>
              <a:t>02/08/2020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AC2982-E1E5-475C-8CA7-F07D0964F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BD3DCD-DB73-4DBE-A90B-E14E5213B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6112C-E203-462A-86F4-73DB7741FC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6147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C05696-AF1B-4E6C-A7F5-73BDA1DD9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84BEA03-16EF-4964-810C-B5A4338422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ADF149-CE1A-4648-A305-2F328A840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F9FF-C705-489D-B20D-525BA79E9C00}" type="datetimeFigureOut">
              <a:rPr lang="pt-BR" smtClean="0"/>
              <a:t>02/08/2020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66C485-7A50-4718-B15A-9F9C4640B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D17A78-BA88-4CCC-9586-4B24687B6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6112C-E203-462A-86F4-73DB7741FC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4460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3DEF791-D395-4A42-86A5-337A6BAAB7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509734F-000B-4159-8A62-17CA478BF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8262DF-59C0-46A4-A24A-B6313C76B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F9FF-C705-489D-B20D-525BA79E9C00}" type="datetimeFigureOut">
              <a:rPr lang="pt-BR" smtClean="0"/>
              <a:t>02/08/2020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15A989-B7B8-4815-9403-C76B317C1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34D3A-8002-4699-AC09-8E85EF1A7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6112C-E203-462A-86F4-73DB7741FC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3435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2C9C78-6821-462D-8D33-3158364E9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C4664D-3A35-4D20-8706-7387FAEC9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C96138-1179-4976-9166-AADF3F7D9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F9FF-C705-489D-B20D-525BA79E9C00}" type="datetimeFigureOut">
              <a:rPr lang="pt-BR" smtClean="0"/>
              <a:t>02/08/2020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F101CA-C238-4946-AD8B-002FA4FAD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21E1F6-2EC5-4035-BDA2-438B07909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6112C-E203-462A-86F4-73DB7741FC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0938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ECD589-488C-4327-B772-F06B6C611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939B2DD-00C4-4881-9462-9AC0D7E15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31B96F-D213-434C-9DD0-7486219E0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F9FF-C705-489D-B20D-525BA79E9C00}" type="datetimeFigureOut">
              <a:rPr lang="pt-BR" smtClean="0"/>
              <a:t>02/08/2020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872886-6104-4D12-9404-F0CFB5777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6DE1CD-23BE-4008-9604-26094D0CC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6112C-E203-462A-86F4-73DB7741FC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517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EE01C2-BD87-4203-B9F6-DCABEEAAD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D53417-869A-49B2-B785-B95D31F623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564AC32-3E31-4DF9-AAF6-FB1951600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27BE2C3-DD96-475F-9944-DD3FEE6EF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F9FF-C705-489D-B20D-525BA79E9C00}" type="datetimeFigureOut">
              <a:rPr lang="pt-BR" smtClean="0"/>
              <a:t>02/08/2020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82A8CF-8500-4C60-91D8-0E8B56FC8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4B5B739-0263-4CED-91F0-AD384BEB6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6112C-E203-462A-86F4-73DB7741FC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8419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E962E4-B052-46F7-B8D5-D5BB64AB0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E5604FA-442E-44D7-9148-CB2160B2A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9C6889F-9885-4B53-8392-D19FA92A5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63C144C-3644-4AAE-BB2B-2BFE9299B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F02EA79-46C3-4175-BF2C-BCBF6BB274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8F0CFA9-6DDA-408C-A28B-ECFFF296C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F9FF-C705-489D-B20D-525BA79E9C00}" type="datetimeFigureOut">
              <a:rPr lang="pt-BR" smtClean="0"/>
              <a:t>02/08/2020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1C7D6B8-4B56-4E38-AF06-34128B007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B0EE6CE-BD24-4FF0-9E7E-1711105C9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6112C-E203-462A-86F4-73DB7741FC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0405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8CBBCD-9CE2-40FC-B63E-A08490F6D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0805F91-C707-47C1-9393-8FCDC4AB5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F9FF-C705-489D-B20D-525BA79E9C00}" type="datetimeFigureOut">
              <a:rPr lang="pt-BR" smtClean="0"/>
              <a:t>02/08/2020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5B9BE2F-1CB6-400D-A641-CEF6CECF8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EC54A25-E85D-4346-8704-ABD1DDDE7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6112C-E203-462A-86F4-73DB7741FC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366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0570ABA-1B81-4558-A2D2-A2C6D266F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F9FF-C705-489D-B20D-525BA79E9C00}" type="datetimeFigureOut">
              <a:rPr lang="pt-BR" smtClean="0"/>
              <a:t>02/08/2020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50D9D8F-78CB-4827-A372-B491A6A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2EEC173-AD48-4ADE-86AD-0379FC51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6112C-E203-462A-86F4-73DB7741FC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7039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B25037-6EA5-46FB-9682-BF8BEEDE1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EFF57A-B7E1-4B5C-A8AD-7C558F08A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A5CD163-00E9-4F8D-9757-E24424EE5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C5ED9B3-E055-4927-8A3B-044EDA8D1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F9FF-C705-489D-B20D-525BA79E9C00}" type="datetimeFigureOut">
              <a:rPr lang="pt-BR" smtClean="0"/>
              <a:t>02/08/2020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60247A5-29BA-41D4-A1CF-A887EEA18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2C278CE-BD09-4360-A345-B0785D0DB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6112C-E203-462A-86F4-73DB7741FC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9498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6E39DA-EB46-4202-B811-27E6B4217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D8FC391-E518-4BDF-B919-5EE65DE16C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41196F0-1FDD-4563-A8FE-BEECE1AF2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393C261-161E-4427-84A7-16DB2FFBF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F9FF-C705-489D-B20D-525BA79E9C00}" type="datetimeFigureOut">
              <a:rPr lang="pt-BR" smtClean="0"/>
              <a:t>02/08/2020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B08DDB-BDE5-42BE-B47A-1ACC84DC3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B47383-6897-410A-AE4B-8C6344BD7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6112C-E203-462A-86F4-73DB7741FC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4596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EAD617A-0A69-47E5-B053-3E2B6A7A3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50440D1-2822-405F-9FDD-5A3112D44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560483-58DA-4E62-BC6B-B9FDAF25F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7F9FF-C705-489D-B20D-525BA79E9C00}" type="datetimeFigureOut">
              <a:rPr lang="pt-BR" smtClean="0"/>
              <a:t>02/08/2020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2F2791-85B4-4E02-96F2-8D847975DF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53DE79-C31A-4FE5-B8F2-4B4FC6639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6112C-E203-462A-86F4-73DB7741FC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8010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9.wdp"/><Relationship Id="rId5" Type="http://schemas.openxmlformats.org/officeDocument/2006/relationships/image" Target="../media/image34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11" Type="http://schemas.microsoft.com/office/2007/relationships/hdphoto" Target="../media/hdphoto4.wdp"/><Relationship Id="rId5" Type="http://schemas.openxmlformats.org/officeDocument/2006/relationships/image" Target="../media/image7.jp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microsoft.com/office/2007/relationships/hdphoto" Target="../media/hdphoto1.wdp"/><Relationship Id="rId7" Type="http://schemas.microsoft.com/office/2007/relationships/hdphoto" Target="../media/hdphoto5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g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6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jpg"/><Relationship Id="rId4" Type="http://schemas.openxmlformats.org/officeDocument/2006/relationships/image" Target="../media/image16.jpg"/><Relationship Id="rId9" Type="http://schemas.openxmlformats.org/officeDocument/2006/relationships/image" Target="../media/image19.jp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microsoft.com/office/2007/relationships/hdphoto" Target="../media/hdphoto1.wdp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5.jpg"/><Relationship Id="rId4" Type="http://schemas.openxmlformats.org/officeDocument/2006/relationships/image" Target="../media/image20.jpg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microsoft.com/office/2007/relationships/hdphoto" Target="../media/hdphoto1.wdp"/><Relationship Id="rId7" Type="http://schemas.openxmlformats.org/officeDocument/2006/relationships/image" Target="../media/image2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jpg"/><Relationship Id="rId5" Type="http://schemas.openxmlformats.org/officeDocument/2006/relationships/image" Target="../media/image24.png"/><Relationship Id="rId10" Type="http://schemas.openxmlformats.org/officeDocument/2006/relationships/image" Target="../media/image4.png"/><Relationship Id="rId4" Type="http://schemas.openxmlformats.org/officeDocument/2006/relationships/image" Target="../media/image23.jpg"/><Relationship Id="rId9" Type="http://schemas.microsoft.com/office/2007/relationships/hdphoto" Target="../media/hdphoto8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92DF2ED-CA7B-4B53-9CDE-67F8A40EC92D}"/>
              </a:ext>
            </a:extLst>
          </p:cNvPr>
          <p:cNvSpPr/>
          <p:nvPr/>
        </p:nvSpPr>
        <p:spPr>
          <a:xfrm>
            <a:off x="6081486" y="0"/>
            <a:ext cx="6110514" cy="6858000"/>
          </a:xfrm>
          <a:prstGeom prst="rect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 descr="Uma imagem contendo pipa, placar&#10;&#10;Descrição gerada automaticamente">
            <a:extLst>
              <a:ext uri="{FF2B5EF4-FFF2-40B4-BE49-F238E27FC236}">
                <a16:creationId xmlns:a16="http://schemas.microsoft.com/office/drawing/2014/main" id="{F1878B7E-12FE-4605-9ABA-A15ED815D9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r="22659"/>
          <a:stretch/>
        </p:blipFill>
        <p:spPr>
          <a:xfrm>
            <a:off x="1" y="1"/>
            <a:ext cx="1422400" cy="68580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31CD4D4-593D-4778-A2FB-8C47989E0DA7}"/>
              </a:ext>
            </a:extLst>
          </p:cNvPr>
          <p:cNvSpPr txBox="1"/>
          <p:nvPr/>
        </p:nvSpPr>
        <p:spPr>
          <a:xfrm>
            <a:off x="6738257" y="304799"/>
            <a:ext cx="4811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BankGothic Lt BT" panose="020B0607020203060204" pitchFamily="34" charset="0"/>
              </a:rPr>
              <a:t>Potiguar </a:t>
            </a:r>
            <a:r>
              <a:rPr lang="pt-BR" sz="2800" dirty="0" err="1">
                <a:solidFill>
                  <a:schemeClr val="bg1"/>
                </a:solidFill>
                <a:latin typeface="BankGothic Lt BT" panose="020B0607020203060204" pitchFamily="34" charset="0"/>
              </a:rPr>
              <a:t>Rocket</a:t>
            </a:r>
            <a:r>
              <a:rPr lang="pt-BR" sz="2800" dirty="0">
                <a:solidFill>
                  <a:schemeClr val="bg1"/>
                </a:solidFill>
                <a:latin typeface="BankGothic Lt BT" panose="020B0607020203060204" pitchFamily="34" charset="0"/>
              </a:rPr>
              <a:t> Design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E4925EA-5078-4A4D-B13C-42A48A7F3697}"/>
              </a:ext>
            </a:extLst>
          </p:cNvPr>
          <p:cNvSpPr txBox="1"/>
          <p:nvPr/>
        </p:nvSpPr>
        <p:spPr>
          <a:xfrm>
            <a:off x="5929084" y="4009571"/>
            <a:ext cx="64298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BankGothic Lt BT" panose="020B0607020203060204" pitchFamily="34" charset="0"/>
              </a:rPr>
              <a:t>Gerente:</a:t>
            </a:r>
            <a:br>
              <a:rPr lang="pt-BR" sz="2000" dirty="0">
                <a:solidFill>
                  <a:schemeClr val="bg1"/>
                </a:solidFill>
                <a:latin typeface="BankGothic Lt BT" panose="020B0607020203060204" pitchFamily="34" charset="0"/>
              </a:rPr>
            </a:br>
            <a:r>
              <a:rPr lang="pt-BR" sz="2000" dirty="0" err="1">
                <a:solidFill>
                  <a:schemeClr val="bg1"/>
                </a:solidFill>
                <a:latin typeface="BankGothic Lt BT" panose="020B0607020203060204" pitchFamily="34" charset="0"/>
              </a:rPr>
              <a:t>Mailson</a:t>
            </a:r>
            <a:r>
              <a:rPr lang="pt-BR" sz="2000" dirty="0">
                <a:solidFill>
                  <a:schemeClr val="bg1"/>
                </a:solidFill>
                <a:latin typeface="BankGothic Lt BT" panose="020B0607020203060204" pitchFamily="34" charset="0"/>
              </a:rPr>
              <a:t> Rodrigues de Medeiros Guimarães</a:t>
            </a:r>
          </a:p>
          <a:p>
            <a:pPr algn="ctr"/>
            <a:endParaRPr lang="pt-BR" sz="2000" dirty="0">
              <a:solidFill>
                <a:schemeClr val="bg1"/>
              </a:solidFill>
              <a:latin typeface="BankGothic Lt BT" panose="020B0607020203060204" pitchFamily="34" charset="0"/>
            </a:endParaRPr>
          </a:p>
          <a:p>
            <a:pPr algn="ctr"/>
            <a:r>
              <a:rPr lang="pt-BR" sz="2000" dirty="0">
                <a:solidFill>
                  <a:schemeClr val="bg1"/>
                </a:solidFill>
                <a:latin typeface="BankGothic Lt BT" panose="020B0607020203060204" pitchFamily="34" charset="0"/>
              </a:rPr>
              <a:t>Membro:</a:t>
            </a:r>
          </a:p>
          <a:p>
            <a:pPr algn="ctr"/>
            <a:r>
              <a:rPr lang="pt-BR" sz="2000" dirty="0">
                <a:solidFill>
                  <a:schemeClr val="bg1"/>
                </a:solidFill>
                <a:latin typeface="BankGothic Lt BT" panose="020B0607020203060204" pitchFamily="34" charset="0"/>
              </a:rPr>
              <a:t>Alan Lima de Medeiros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45CF589-78AC-4E19-ADE1-A413DEC81B00}"/>
              </a:ext>
            </a:extLst>
          </p:cNvPr>
          <p:cNvSpPr txBox="1"/>
          <p:nvPr/>
        </p:nvSpPr>
        <p:spPr>
          <a:xfrm>
            <a:off x="8193314" y="6368535"/>
            <a:ext cx="1901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BankGothic Lt BT" panose="020B0607020203060204" pitchFamily="34" charset="0"/>
              </a:rPr>
              <a:t>agosto/2020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4807F97-B470-4D36-BE4F-9D295AF0E8DD}"/>
              </a:ext>
            </a:extLst>
          </p:cNvPr>
          <p:cNvSpPr txBox="1"/>
          <p:nvPr/>
        </p:nvSpPr>
        <p:spPr>
          <a:xfrm>
            <a:off x="7611835" y="2187962"/>
            <a:ext cx="3049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BankGothic Lt BT" panose="020B0607020203060204" pitchFamily="34" charset="0"/>
              </a:rPr>
              <a:t>Aviônica – H100</a:t>
            </a:r>
          </a:p>
        </p:txBody>
      </p:sp>
      <p:pic>
        <p:nvPicPr>
          <p:cNvPr id="20" name="Imagem 19" descr="Uma imagem contendo relógio&#10;&#10;Descrição gerada automaticamente">
            <a:extLst>
              <a:ext uri="{FF2B5EF4-FFF2-40B4-BE49-F238E27FC236}">
                <a16:creationId xmlns:a16="http://schemas.microsoft.com/office/drawing/2014/main" id="{93900319-2297-44EC-A30A-1493C98C93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096" y="5240018"/>
            <a:ext cx="4103695" cy="1313183"/>
          </a:xfrm>
          <a:prstGeom prst="rect">
            <a:avLst/>
          </a:prstGeom>
        </p:spPr>
      </p:pic>
      <p:pic>
        <p:nvPicPr>
          <p:cNvPr id="2" name="Imagem 1" descr="Uma imagem contendo relógio, azul&#10;&#10;Descrição gerada automaticamente">
            <a:extLst>
              <a:ext uri="{FF2B5EF4-FFF2-40B4-BE49-F238E27FC236}">
                <a16:creationId xmlns:a16="http://schemas.microsoft.com/office/drawing/2014/main" id="{D43BE8B5-EA4E-46A4-9F78-4D72124D74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130" y="828019"/>
            <a:ext cx="3209915" cy="320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655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955D5E44-C150-4E90-8160-B80010C53DE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computador, circuito&#10;&#10;Descrição gerada automaticamente">
            <a:extLst>
              <a:ext uri="{FF2B5EF4-FFF2-40B4-BE49-F238E27FC236}">
                <a16:creationId xmlns:a16="http://schemas.microsoft.com/office/drawing/2014/main" id="{1A287038-2528-49C4-AD9D-3632910AA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148" y="118886"/>
            <a:ext cx="8208607" cy="2426802"/>
          </a:xfrm>
          <a:prstGeom prst="rect">
            <a:avLst/>
          </a:prstGeom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m 8" descr="Uma imagem contendo pequeno, grande, mesa, luz&#10;&#10;Descrição gerada automaticamente">
            <a:extLst>
              <a:ext uri="{FF2B5EF4-FFF2-40B4-BE49-F238E27FC236}">
                <a16:creationId xmlns:a16="http://schemas.microsoft.com/office/drawing/2014/main" id="{376DAA71-FB4A-4E07-88C8-60063B1801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148" y="3053682"/>
            <a:ext cx="8208607" cy="2083065"/>
          </a:xfrm>
          <a:prstGeom prst="rect">
            <a:avLst/>
          </a:prstGeom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Imagem 11" descr="Uma imagem contendo pipa, placar&#10;&#10;Descrição gerada automaticamente">
            <a:extLst>
              <a:ext uri="{FF2B5EF4-FFF2-40B4-BE49-F238E27FC236}">
                <a16:creationId xmlns:a16="http://schemas.microsoft.com/office/drawing/2014/main" id="{0FCBEEEA-09F7-4DC1-835E-AD719D6913B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r="22659"/>
          <a:stretch/>
        </p:blipFill>
        <p:spPr>
          <a:xfrm rot="16200000">
            <a:off x="5384800" y="2717800"/>
            <a:ext cx="1422400" cy="6858000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17D7CFF3-69A6-4A7A-B576-96258F6B0828}"/>
              </a:ext>
            </a:extLst>
          </p:cNvPr>
          <p:cNvSpPr txBox="1"/>
          <p:nvPr/>
        </p:nvSpPr>
        <p:spPr>
          <a:xfrm>
            <a:off x="4246210" y="2570164"/>
            <a:ext cx="388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BankGothic Lt BT" panose="020B0607020203060204" pitchFamily="34" charset="0"/>
              </a:rPr>
              <a:t>Vista Superior Aviônica H100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747F70F-B437-40C3-9F49-1F4C3EF03259}"/>
              </a:ext>
            </a:extLst>
          </p:cNvPr>
          <p:cNvSpPr txBox="1"/>
          <p:nvPr/>
        </p:nvSpPr>
        <p:spPr>
          <a:xfrm>
            <a:off x="4246210" y="5136747"/>
            <a:ext cx="388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BankGothic Lt BT" panose="020B0607020203060204" pitchFamily="34" charset="0"/>
              </a:rPr>
              <a:t>Vista Lateral Aviônica H100</a:t>
            </a:r>
          </a:p>
        </p:txBody>
      </p:sp>
    </p:spTree>
    <p:extLst>
      <p:ext uri="{BB962C8B-B14F-4D97-AF65-F5344CB8AC3E}">
        <p14:creationId xmlns:p14="http://schemas.microsoft.com/office/powerpoint/2010/main" val="321007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92DF2ED-CA7B-4B53-9CDE-67F8A40EC9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4BF5E24A-ADC7-4FE0-9F19-362F0F897A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11" y="2281256"/>
            <a:ext cx="10930295" cy="2295487"/>
          </a:xfrm>
          <a:prstGeom prst="rect">
            <a:avLst/>
          </a:prstGeom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m 5" descr="Uma imagem contendo pipa, placar&#10;&#10;Descrição gerada automaticamente">
            <a:extLst>
              <a:ext uri="{FF2B5EF4-FFF2-40B4-BE49-F238E27FC236}">
                <a16:creationId xmlns:a16="http://schemas.microsoft.com/office/drawing/2014/main" id="{D49DA330-7F6A-4F54-B10A-0330B99D2D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r="22659"/>
          <a:stretch/>
        </p:blipFill>
        <p:spPr>
          <a:xfrm>
            <a:off x="1" y="1"/>
            <a:ext cx="1422400" cy="68580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2C523B0-E701-4C5F-A68F-A7C8C033D80C}"/>
              </a:ext>
            </a:extLst>
          </p:cNvPr>
          <p:cNvSpPr txBox="1"/>
          <p:nvPr/>
        </p:nvSpPr>
        <p:spPr>
          <a:xfrm>
            <a:off x="4625781" y="4572155"/>
            <a:ext cx="388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BankGothic Lt BT" panose="020B0607020203060204" pitchFamily="34" charset="0"/>
              </a:rPr>
              <a:t>Planilha Bill </a:t>
            </a:r>
            <a:r>
              <a:rPr lang="pt-BR" dirty="0" err="1">
                <a:solidFill>
                  <a:schemeClr val="bg1"/>
                </a:solidFill>
                <a:latin typeface="BankGothic Lt BT" panose="020B0607020203060204" pitchFamily="34" charset="0"/>
              </a:rPr>
              <a:t>of</a:t>
            </a:r>
            <a:r>
              <a:rPr lang="pt-BR" dirty="0">
                <a:solidFill>
                  <a:schemeClr val="bg1"/>
                </a:solidFill>
                <a:latin typeface="BankGothic Lt BT" panose="020B060702020306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BankGothic Lt BT" panose="020B0607020203060204" pitchFamily="34" charset="0"/>
              </a:rPr>
              <a:t>Materials</a:t>
            </a:r>
            <a:endParaRPr lang="pt-BR" dirty="0">
              <a:solidFill>
                <a:schemeClr val="bg1"/>
              </a:solidFill>
              <a:latin typeface="BankGothic Lt BT" panose="020B0607020203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828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92DF2ED-CA7B-4B53-9CDE-67F8A40EC92D}"/>
              </a:ext>
            </a:extLst>
          </p:cNvPr>
          <p:cNvSpPr/>
          <p:nvPr/>
        </p:nvSpPr>
        <p:spPr>
          <a:xfrm>
            <a:off x="6081486" y="0"/>
            <a:ext cx="61105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 descr="Uma imagem contendo pipa, placar&#10;&#10;Descrição gerada automaticamente">
            <a:extLst>
              <a:ext uri="{FF2B5EF4-FFF2-40B4-BE49-F238E27FC236}">
                <a16:creationId xmlns:a16="http://schemas.microsoft.com/office/drawing/2014/main" id="{F1878B7E-12FE-4605-9ABA-A15ED815D9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r="22659"/>
          <a:stretch/>
        </p:blipFill>
        <p:spPr>
          <a:xfrm>
            <a:off x="0" y="0"/>
            <a:ext cx="1422400" cy="6858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29E0FE7-641A-4FBB-AAC3-E456468F90D4}"/>
              </a:ext>
            </a:extLst>
          </p:cNvPr>
          <p:cNvSpPr txBox="1"/>
          <p:nvPr/>
        </p:nvSpPr>
        <p:spPr>
          <a:xfrm>
            <a:off x="6406243" y="304799"/>
            <a:ext cx="546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  <a:latin typeface="BankGothic Lt BT" panose="020B0607020203060204" pitchFamily="34" charset="0"/>
              </a:rPr>
              <a:t>Considerações Finais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EF5E20F-0EF2-4D3A-A2EC-7ED0F0513672}"/>
              </a:ext>
            </a:extLst>
          </p:cNvPr>
          <p:cNvSpPr txBox="1"/>
          <p:nvPr/>
        </p:nvSpPr>
        <p:spPr>
          <a:xfrm>
            <a:off x="6175428" y="2459504"/>
            <a:ext cx="5922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Blip>
                <a:blip r:embed="rId4"/>
              </a:buBlip>
            </a:pPr>
            <a:r>
              <a:rPr lang="pt-BR" sz="2400" dirty="0">
                <a:solidFill>
                  <a:schemeClr val="bg1"/>
                </a:solidFill>
                <a:latin typeface="BankGothic Lt BT" panose="020B0607020203060204" pitchFamily="34" charset="0"/>
              </a:rPr>
              <a:t>13,4g;</a:t>
            </a:r>
          </a:p>
          <a:p>
            <a:pPr marL="457200" indent="-457200" algn="just">
              <a:buBlip>
                <a:blip r:embed="rId4"/>
              </a:buBlip>
            </a:pPr>
            <a:endParaRPr lang="pt-BR" sz="2400" dirty="0">
              <a:solidFill>
                <a:schemeClr val="bg1"/>
              </a:solidFill>
              <a:latin typeface="BankGothic Lt BT" panose="020B0607020203060204" pitchFamily="34" charset="0"/>
            </a:endParaRPr>
          </a:p>
          <a:p>
            <a:pPr marL="457200" indent="-457200" algn="just">
              <a:buBlip>
                <a:blip r:embed="rId4"/>
              </a:buBlip>
            </a:pPr>
            <a:r>
              <a:rPr lang="pt-BR" sz="2400" dirty="0">
                <a:solidFill>
                  <a:schemeClr val="bg1"/>
                </a:solidFill>
                <a:latin typeface="BankGothic Lt BT" panose="020B0607020203060204" pitchFamily="34" charset="0"/>
              </a:rPr>
              <a:t>60,3x15,75x12,5mm;</a:t>
            </a:r>
          </a:p>
          <a:p>
            <a:pPr algn="just"/>
            <a:endParaRPr lang="pt-BR" sz="2400" dirty="0">
              <a:solidFill>
                <a:schemeClr val="bg1"/>
              </a:solidFill>
              <a:latin typeface="BankGothic Lt BT" panose="020B0607020203060204" pitchFamily="34" charset="0"/>
            </a:endParaRPr>
          </a:p>
          <a:p>
            <a:pPr marL="457200" indent="-457200" algn="just">
              <a:buBlip>
                <a:blip r:embed="rId4"/>
              </a:buBlip>
            </a:pPr>
            <a:r>
              <a:rPr lang="pt-BR" sz="2400" dirty="0">
                <a:solidFill>
                  <a:schemeClr val="bg1"/>
                </a:solidFill>
                <a:latin typeface="BankGothic Lt BT" panose="020B0607020203060204" pitchFamily="34" charset="0"/>
              </a:rPr>
              <a:t>Sem Ejeção;</a:t>
            </a:r>
          </a:p>
        </p:txBody>
      </p:sp>
      <p:pic>
        <p:nvPicPr>
          <p:cNvPr id="7" name="Imagem 6" descr="Fundo preto com letras brancas&#10;&#10;Descrição gerada automaticamente">
            <a:extLst>
              <a:ext uri="{FF2B5EF4-FFF2-40B4-BE49-F238E27FC236}">
                <a16:creationId xmlns:a16="http://schemas.microsoft.com/office/drawing/2014/main" id="{4F027C1B-AF4C-439F-BE06-68DCA4B934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4843" y="4270801"/>
            <a:ext cx="2282400" cy="2282400"/>
          </a:xfrm>
          <a:prstGeom prst="rect">
            <a:avLst/>
          </a:prstGeom>
        </p:spPr>
      </p:pic>
      <p:pic>
        <p:nvPicPr>
          <p:cNvPr id="12" name="Imagem 11" descr="Uma imagem contendo relógio, azul&#10;&#10;Descrição gerada automaticamente">
            <a:extLst>
              <a:ext uri="{FF2B5EF4-FFF2-40B4-BE49-F238E27FC236}">
                <a16:creationId xmlns:a16="http://schemas.microsoft.com/office/drawing/2014/main" id="{E8CF450D-E18C-44E2-BDFA-AE3722DE66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1405400"/>
            <a:ext cx="4047199" cy="404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652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92DF2ED-CA7B-4B53-9CDE-67F8A40EC9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2DB6813-9B6F-410B-B1AC-A17FB313776A}"/>
              </a:ext>
            </a:extLst>
          </p:cNvPr>
          <p:cNvSpPr txBox="1"/>
          <p:nvPr/>
        </p:nvSpPr>
        <p:spPr>
          <a:xfrm>
            <a:off x="3365500" y="51578"/>
            <a:ext cx="546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  <a:latin typeface="BankGothic Lt BT" panose="020B0607020203060204" pitchFamily="34" charset="0"/>
              </a:rPr>
              <a:t>Referências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6186194-695E-4417-BC34-438999FBDD9C}"/>
              </a:ext>
            </a:extLst>
          </p:cNvPr>
          <p:cNvSpPr txBox="1"/>
          <p:nvPr/>
        </p:nvSpPr>
        <p:spPr>
          <a:xfrm>
            <a:off x="0" y="574798"/>
            <a:ext cx="121920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5900" indent="-215900" algn="just">
              <a:buBlip>
                <a:blip r:embed="rId2"/>
              </a:buBlip>
            </a:pP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ACESSORIO FACIL. </a:t>
            </a:r>
            <a:r>
              <a:rPr lang="en-US" sz="1200" dirty="0" err="1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Bateria</a:t>
            </a: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 LR44 1.5V </a:t>
            </a:r>
            <a:r>
              <a:rPr lang="en-US" sz="1200" dirty="0" err="1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Cartela</a:t>
            </a: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. </a:t>
            </a:r>
            <a:r>
              <a:rPr lang="en-US" sz="1200" dirty="0" err="1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Disponível</a:t>
            </a: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em</a:t>
            </a: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: https://acessoriofacil.com.br/product/bateria-lr44-1-5v-cartela-com-5-unidades/. </a:t>
            </a:r>
            <a:r>
              <a:rPr lang="en-US" sz="1200" dirty="0" err="1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Acesso</a:t>
            </a: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em</a:t>
            </a: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: 21 </a:t>
            </a:r>
            <a:r>
              <a:rPr lang="en-US" sz="1200" dirty="0" err="1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jul.</a:t>
            </a: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 2020.</a:t>
            </a:r>
            <a:endParaRPr lang="pt-BR" sz="1200" dirty="0">
              <a:solidFill>
                <a:schemeClr val="bg1"/>
              </a:solidFill>
              <a:effectLst/>
              <a:latin typeface="BankGothic Lt BT" panose="020B0607020203060204" pitchFamily="34" charset="0"/>
              <a:ea typeface="Times New Roman" panose="02020603050405020304" pitchFamily="18" charset="0"/>
            </a:endParaRPr>
          </a:p>
          <a:p>
            <a:pPr algn="just"/>
            <a:endParaRPr lang="pt-BR" sz="1200" dirty="0">
              <a:solidFill>
                <a:schemeClr val="bg1"/>
              </a:solidFill>
              <a:effectLst/>
              <a:latin typeface="BankGothic Lt BT" panose="020B0607020203060204" pitchFamily="34" charset="0"/>
              <a:ea typeface="Times New Roman" panose="02020603050405020304" pitchFamily="18" charset="0"/>
            </a:endParaRPr>
          </a:p>
          <a:p>
            <a:pPr marL="215900" indent="-215900" algn="just">
              <a:buBlip>
                <a:blip r:embed="rId2"/>
              </a:buBlip>
            </a:pP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ALIBABA. 6x6x6 TS-1301 Tact </a:t>
            </a:r>
            <a:r>
              <a:rPr lang="en-US" sz="1200" dirty="0" err="1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Comutadores</a:t>
            </a: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Tátil</a:t>
            </a: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botão</a:t>
            </a: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 Microswitch </a:t>
            </a:r>
            <a:r>
              <a:rPr lang="en-US" sz="1200" dirty="0" err="1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Empurre</a:t>
            </a: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Botões</a:t>
            </a: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Quadrados</a:t>
            </a: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. </a:t>
            </a:r>
            <a:r>
              <a:rPr lang="en-US" sz="1200" dirty="0" err="1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Disponível</a:t>
            </a: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em</a:t>
            </a: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: https://portuguese.alibaba.com/product-detail/6x6x6-tact-switches-tactile-switch-microswitch-push-button-square-knobs-ts-1301-1604944137.html. </a:t>
            </a:r>
            <a:r>
              <a:rPr lang="en-US" sz="1200" dirty="0" err="1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Acesso</a:t>
            </a: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em</a:t>
            </a: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: 21 </a:t>
            </a:r>
            <a:r>
              <a:rPr lang="en-US" sz="1200" dirty="0" err="1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jul.</a:t>
            </a: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 2020.</a:t>
            </a:r>
            <a:endParaRPr lang="pt-BR" sz="1200" dirty="0">
              <a:solidFill>
                <a:schemeClr val="bg1"/>
              </a:solidFill>
              <a:effectLst/>
              <a:latin typeface="BankGothic Lt BT" panose="020B0607020203060204" pitchFamily="34" charset="0"/>
              <a:ea typeface="Times New Roman" panose="02020603050405020304" pitchFamily="18" charset="0"/>
            </a:endParaRPr>
          </a:p>
          <a:p>
            <a:pPr algn="just"/>
            <a:endParaRPr lang="pt-BR" sz="1200" dirty="0">
              <a:solidFill>
                <a:schemeClr val="bg1"/>
              </a:solidFill>
              <a:effectLst/>
              <a:latin typeface="BankGothic Lt BT" panose="020B0607020203060204" pitchFamily="34" charset="0"/>
              <a:ea typeface="Times New Roman" panose="02020603050405020304" pitchFamily="18" charset="0"/>
            </a:endParaRPr>
          </a:p>
          <a:p>
            <a:pPr marL="215900" indent="-215900" algn="just">
              <a:buBlip>
                <a:blip r:embed="rId2"/>
              </a:buBlip>
            </a:pP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ARDUINO E CIA. Como </a:t>
            </a:r>
            <a:r>
              <a:rPr lang="en-US" sz="1200" dirty="0" err="1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gravar</a:t>
            </a: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 o bootloader do ATTiny85 com </a:t>
            </a:r>
            <a:r>
              <a:rPr lang="en-US" sz="1200" dirty="0" err="1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arduino</a:t>
            </a: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. </a:t>
            </a:r>
            <a:r>
              <a:rPr lang="en-US" sz="1200" dirty="0" err="1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Disponível</a:t>
            </a: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em</a:t>
            </a: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: https://www.arduinoecia.com.br/gravar-bootloader-attiny85-arduino-uno/. </a:t>
            </a:r>
            <a:r>
              <a:rPr lang="en-US" sz="1200" dirty="0" err="1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Acesso</a:t>
            </a: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em</a:t>
            </a: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: 21 </a:t>
            </a:r>
            <a:r>
              <a:rPr lang="en-US" sz="1200" dirty="0" err="1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jul.</a:t>
            </a: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 2020.</a:t>
            </a:r>
            <a:endParaRPr lang="pt-BR" sz="1200" dirty="0">
              <a:solidFill>
                <a:schemeClr val="bg1"/>
              </a:solidFill>
              <a:effectLst/>
              <a:latin typeface="BankGothic Lt BT" panose="020B0607020203060204" pitchFamily="34" charset="0"/>
              <a:ea typeface="Times New Roman" panose="02020603050405020304" pitchFamily="18" charset="0"/>
            </a:endParaRPr>
          </a:p>
          <a:p>
            <a:pPr algn="just"/>
            <a:endParaRPr lang="pt-BR" sz="1200" dirty="0">
              <a:solidFill>
                <a:schemeClr val="bg1"/>
              </a:solidFill>
              <a:effectLst/>
              <a:latin typeface="BankGothic Lt BT" panose="020B0607020203060204" pitchFamily="34" charset="0"/>
              <a:ea typeface="Times New Roman" panose="02020603050405020304" pitchFamily="18" charset="0"/>
            </a:endParaRPr>
          </a:p>
          <a:p>
            <a:pPr marL="215900" indent="-215900" algn="just">
              <a:buBlip>
                <a:blip r:embed="rId2"/>
              </a:buBlip>
            </a:pP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ARMELIN, Sergio. </a:t>
            </a:r>
            <a:r>
              <a:rPr lang="en-US" sz="1200" dirty="0" err="1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Multiplos</a:t>
            </a: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sensores</a:t>
            </a: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 BMP280 com Uno via SPI. </a:t>
            </a:r>
            <a:r>
              <a:rPr lang="en-US" sz="1200" dirty="0" err="1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Disponível</a:t>
            </a: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em</a:t>
            </a: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: http://labdegaragem.com/forum/topics/multiplos-sensores-bmp280-com-uno-via-spi. </a:t>
            </a:r>
            <a:r>
              <a:rPr lang="en-US" sz="1200" dirty="0" err="1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Acesso</a:t>
            </a: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em</a:t>
            </a: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: 21 </a:t>
            </a:r>
            <a:r>
              <a:rPr lang="en-US" sz="1200" dirty="0" err="1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jul.</a:t>
            </a: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 2020.</a:t>
            </a:r>
            <a:endParaRPr lang="pt-BR" sz="1200" dirty="0">
              <a:solidFill>
                <a:schemeClr val="bg1"/>
              </a:solidFill>
              <a:effectLst/>
              <a:latin typeface="BankGothic Lt BT" panose="020B0607020203060204" pitchFamily="34" charset="0"/>
              <a:ea typeface="Times New Roman" panose="02020603050405020304" pitchFamily="18" charset="0"/>
            </a:endParaRPr>
          </a:p>
          <a:p>
            <a:pPr algn="just"/>
            <a:endParaRPr lang="pt-BR" sz="1200" dirty="0">
              <a:solidFill>
                <a:schemeClr val="bg1"/>
              </a:solidFill>
              <a:effectLst/>
              <a:latin typeface="BankGothic Lt BT" panose="020B0607020203060204" pitchFamily="34" charset="0"/>
              <a:ea typeface="Times New Roman" panose="02020603050405020304" pitchFamily="18" charset="0"/>
            </a:endParaRPr>
          </a:p>
          <a:p>
            <a:pPr marL="215900" indent="-215900" algn="just">
              <a:buBlip>
                <a:blip r:embed="rId2"/>
              </a:buBlip>
            </a:pP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ATMEL, AT24C256. </a:t>
            </a:r>
            <a:r>
              <a:rPr lang="en-US" sz="1200" dirty="0" err="1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Disponível</a:t>
            </a: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em</a:t>
            </a: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: https://pdf1.alldatasheet.com/datasheet-pdf/view/175008/ATMEL/AT24C256.html. </a:t>
            </a:r>
            <a:r>
              <a:rPr lang="en-US" sz="1200" dirty="0" err="1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Acesso</a:t>
            </a: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em</a:t>
            </a: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: 7 jun. 2020.</a:t>
            </a:r>
            <a:endParaRPr lang="pt-BR" sz="1200" dirty="0">
              <a:solidFill>
                <a:schemeClr val="bg1"/>
              </a:solidFill>
              <a:effectLst/>
              <a:latin typeface="BankGothic Lt BT" panose="020B0607020203060204" pitchFamily="34" charset="0"/>
              <a:ea typeface="Times New Roman" panose="02020603050405020304" pitchFamily="18" charset="0"/>
            </a:endParaRPr>
          </a:p>
          <a:p>
            <a:pPr algn="just"/>
            <a:endParaRPr lang="pt-BR" sz="1200" dirty="0">
              <a:solidFill>
                <a:schemeClr val="bg1"/>
              </a:solidFill>
              <a:effectLst/>
              <a:latin typeface="BankGothic Lt BT" panose="020B0607020203060204" pitchFamily="34" charset="0"/>
              <a:ea typeface="Times New Roman" panose="02020603050405020304" pitchFamily="18" charset="0"/>
            </a:endParaRPr>
          </a:p>
          <a:p>
            <a:pPr marL="215900" indent="-215900" algn="just">
              <a:buBlip>
                <a:blip r:embed="rId2"/>
              </a:buBlip>
            </a:pP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ATMEL, ATTINY85. </a:t>
            </a:r>
            <a:r>
              <a:rPr lang="en-US" sz="1200" dirty="0" err="1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Disponível</a:t>
            </a: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em</a:t>
            </a: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: https://pdf1.alldatasheet.com/datasheet-pdf/view/175195/ATMEL/ATTINY85.html. </a:t>
            </a:r>
            <a:r>
              <a:rPr lang="en-US" sz="1200" dirty="0" err="1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Acesso</a:t>
            </a: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em</a:t>
            </a: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: 7 jun. 2020.</a:t>
            </a:r>
            <a:endParaRPr lang="pt-BR" sz="1200" dirty="0">
              <a:solidFill>
                <a:schemeClr val="bg1"/>
              </a:solidFill>
              <a:effectLst/>
              <a:latin typeface="BankGothic Lt BT" panose="020B0607020203060204" pitchFamily="34" charset="0"/>
              <a:ea typeface="Times New Roman" panose="02020603050405020304" pitchFamily="18" charset="0"/>
            </a:endParaRPr>
          </a:p>
          <a:p>
            <a:pPr algn="just"/>
            <a:endParaRPr lang="pt-BR" sz="1200" dirty="0">
              <a:solidFill>
                <a:schemeClr val="bg1"/>
              </a:solidFill>
              <a:effectLst/>
              <a:latin typeface="BankGothic Lt BT" panose="020B0607020203060204" pitchFamily="34" charset="0"/>
              <a:ea typeface="Times New Roman" panose="02020603050405020304" pitchFamily="18" charset="0"/>
            </a:endParaRPr>
          </a:p>
          <a:p>
            <a:pPr marL="215900" indent="-215900" algn="just">
              <a:buBlip>
                <a:blip r:embed="rId2"/>
              </a:buBlip>
            </a:pP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BOSCH SENSORTEC, BMP280. </a:t>
            </a:r>
            <a:r>
              <a:rPr lang="en-US" sz="1200" dirty="0" err="1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Disponível</a:t>
            </a: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em</a:t>
            </a: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: https://cdn-shop.adafruit.com/datasheets/BST-BMP280-DS001-11.pdf. </a:t>
            </a:r>
            <a:r>
              <a:rPr lang="en-US" sz="1200" dirty="0" err="1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Acesso</a:t>
            </a: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em</a:t>
            </a: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: 7 jun.2020.</a:t>
            </a:r>
            <a:endParaRPr lang="pt-BR" sz="1200" dirty="0">
              <a:solidFill>
                <a:schemeClr val="bg1"/>
              </a:solidFill>
              <a:effectLst/>
              <a:latin typeface="BankGothic Lt BT" panose="020B0607020203060204" pitchFamily="34" charset="0"/>
              <a:ea typeface="Times New Roman" panose="02020603050405020304" pitchFamily="18" charset="0"/>
            </a:endParaRPr>
          </a:p>
          <a:p>
            <a:pPr algn="just"/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 </a:t>
            </a:r>
            <a:endParaRPr lang="pt-BR" sz="1200" dirty="0">
              <a:solidFill>
                <a:schemeClr val="bg1"/>
              </a:solidFill>
              <a:effectLst/>
              <a:latin typeface="BankGothic Lt BT" panose="020B0607020203060204" pitchFamily="34" charset="0"/>
              <a:ea typeface="Times New Roman" panose="02020603050405020304" pitchFamily="18" charset="0"/>
            </a:endParaRPr>
          </a:p>
          <a:p>
            <a:pPr marL="215900" indent="-215900" algn="just">
              <a:buBlip>
                <a:blip r:embed="rId2"/>
              </a:buBlip>
            </a:pP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EBAY. </a:t>
            </a:r>
            <a:r>
              <a:rPr lang="en-US" sz="1200" dirty="0" err="1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Passo</a:t>
            </a: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 50Pcs 2.54mm 1x3 Pino 3 </a:t>
            </a:r>
            <a:r>
              <a:rPr lang="en-US" sz="1200" dirty="0" err="1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Pinos</a:t>
            </a: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Fêmea</a:t>
            </a: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única</a:t>
            </a: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Linha</a:t>
            </a: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 Reta. </a:t>
            </a:r>
            <a:r>
              <a:rPr lang="en-US" sz="1200" dirty="0" err="1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Disponível</a:t>
            </a: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em</a:t>
            </a: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: https://www.ebay.com/itm/50Pcs-2-54mm-Pitch-1x3-Pin-3-Pin-Female-Single-Row-Straight-Header-Strip-/182205497637. </a:t>
            </a:r>
            <a:r>
              <a:rPr lang="en-US" sz="1200" dirty="0" err="1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Acesso</a:t>
            </a: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em</a:t>
            </a: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: 21 </a:t>
            </a:r>
            <a:r>
              <a:rPr lang="en-US" sz="1200" dirty="0" err="1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jul.</a:t>
            </a: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 2020.</a:t>
            </a:r>
            <a:endParaRPr lang="pt-BR" sz="1200" dirty="0">
              <a:solidFill>
                <a:schemeClr val="bg1"/>
              </a:solidFill>
              <a:effectLst/>
              <a:latin typeface="BankGothic Lt BT" panose="020B0607020203060204" pitchFamily="34" charset="0"/>
              <a:ea typeface="Times New Roman" panose="02020603050405020304" pitchFamily="18" charset="0"/>
            </a:endParaRPr>
          </a:p>
          <a:p>
            <a:pPr algn="just"/>
            <a:endParaRPr lang="pt-BR" sz="1200" dirty="0">
              <a:solidFill>
                <a:schemeClr val="bg1"/>
              </a:solidFill>
              <a:effectLst/>
              <a:latin typeface="BankGothic Lt BT" panose="020B0607020203060204" pitchFamily="34" charset="0"/>
              <a:ea typeface="Times New Roman" panose="02020603050405020304" pitchFamily="18" charset="0"/>
            </a:endParaRPr>
          </a:p>
          <a:p>
            <a:pPr marL="215900" indent="-215900" algn="just">
              <a:buBlip>
                <a:blip r:embed="rId2"/>
              </a:buBlip>
            </a:pP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ELECTROFUN. LED Vermelho 5mm. </a:t>
            </a:r>
            <a:r>
              <a:rPr lang="en-US" sz="1200" dirty="0" err="1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Disponível</a:t>
            </a: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em</a:t>
            </a: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: https://www.electrofun.pt/componentes-eletronicos/led-vermelho-5mm. </a:t>
            </a:r>
            <a:r>
              <a:rPr lang="en-US" sz="1200" dirty="0" err="1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Acesso</a:t>
            </a: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em</a:t>
            </a: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: 21 </a:t>
            </a:r>
            <a:r>
              <a:rPr lang="en-US" sz="1200" dirty="0" err="1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jul.</a:t>
            </a: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 2020.</a:t>
            </a:r>
            <a:endParaRPr lang="pt-BR" sz="1200" dirty="0">
              <a:solidFill>
                <a:schemeClr val="bg1"/>
              </a:solidFill>
              <a:effectLst/>
              <a:latin typeface="BankGothic Lt BT" panose="020B0607020203060204" pitchFamily="34" charset="0"/>
              <a:ea typeface="Times New Roman" panose="02020603050405020304" pitchFamily="18" charset="0"/>
            </a:endParaRPr>
          </a:p>
          <a:p>
            <a:pPr algn="just"/>
            <a:endParaRPr lang="pt-BR" sz="1200" dirty="0">
              <a:solidFill>
                <a:schemeClr val="bg1"/>
              </a:solidFill>
              <a:effectLst/>
              <a:latin typeface="BankGothic Lt BT" panose="020B0607020203060204" pitchFamily="34" charset="0"/>
              <a:ea typeface="Times New Roman" panose="02020603050405020304" pitchFamily="18" charset="0"/>
            </a:endParaRPr>
          </a:p>
          <a:p>
            <a:pPr marL="215900" indent="-215900" algn="just">
              <a:buBlip>
                <a:blip r:embed="rId2"/>
              </a:buBlip>
            </a:pP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LEARNING ABOUT ELECTRONICS. How to Connect a 24LC256 EEPROM to an Arduino. </a:t>
            </a:r>
            <a:r>
              <a:rPr lang="en-US" sz="1200" dirty="0" err="1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Disponível</a:t>
            </a: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em</a:t>
            </a: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: http://www.learningaboutelectronics.com/Articles/24LC256-EEPROM-circuit-with-an-arduino.php. </a:t>
            </a:r>
            <a:r>
              <a:rPr lang="en-US" sz="1200" dirty="0" err="1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Acesso</a:t>
            </a: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em</a:t>
            </a: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: 21 </a:t>
            </a:r>
            <a:r>
              <a:rPr lang="en-US" sz="1200" dirty="0" err="1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jul.</a:t>
            </a: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 2020.</a:t>
            </a:r>
            <a:endParaRPr lang="pt-BR" sz="1200" dirty="0">
              <a:solidFill>
                <a:schemeClr val="bg1"/>
              </a:solidFill>
              <a:effectLst/>
              <a:latin typeface="BankGothic Lt BT" panose="020B0607020203060204" pitchFamily="34" charset="0"/>
              <a:ea typeface="Times New Roman" panose="02020603050405020304" pitchFamily="18" charset="0"/>
            </a:endParaRPr>
          </a:p>
          <a:p>
            <a:pPr algn="just"/>
            <a:endParaRPr lang="pt-BR" sz="1200" dirty="0">
              <a:solidFill>
                <a:schemeClr val="bg1"/>
              </a:solidFill>
              <a:effectLst/>
              <a:latin typeface="BankGothic Lt BT" panose="020B0607020203060204" pitchFamily="34" charset="0"/>
              <a:ea typeface="Times New Roman" panose="02020603050405020304" pitchFamily="18" charset="0"/>
            </a:endParaRPr>
          </a:p>
          <a:p>
            <a:pPr marL="215900" indent="-215900" algn="just">
              <a:buBlip>
                <a:blip r:embed="rId2"/>
              </a:buBlip>
            </a:pP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LM1117T. </a:t>
            </a:r>
            <a:r>
              <a:rPr lang="en-US" sz="1200" dirty="0" err="1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Disponível</a:t>
            </a: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em</a:t>
            </a: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: https://pdf1.alldatasheet.com/datasheet-pdf/view/134371/ETC1/LM1117T.html. </a:t>
            </a:r>
            <a:r>
              <a:rPr lang="en-US" sz="1200" dirty="0" err="1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Acesso</a:t>
            </a: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em</a:t>
            </a: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: 8 jun. 2020.</a:t>
            </a:r>
            <a:endParaRPr lang="pt-BR" sz="1200" dirty="0">
              <a:solidFill>
                <a:schemeClr val="bg1"/>
              </a:solidFill>
              <a:effectLst/>
              <a:latin typeface="BankGothic Lt BT" panose="020B0607020203060204" pitchFamily="34" charset="0"/>
              <a:ea typeface="Times New Roman" panose="02020603050405020304" pitchFamily="18" charset="0"/>
            </a:endParaRPr>
          </a:p>
          <a:p>
            <a:pPr algn="just"/>
            <a:endParaRPr lang="pt-BR" sz="1200" dirty="0">
              <a:solidFill>
                <a:schemeClr val="bg1"/>
              </a:solidFill>
              <a:effectLst/>
              <a:latin typeface="BankGothic Lt BT" panose="020B0607020203060204" pitchFamily="34" charset="0"/>
              <a:ea typeface="Times New Roman" panose="02020603050405020304" pitchFamily="18" charset="0"/>
            </a:endParaRPr>
          </a:p>
          <a:p>
            <a:pPr marL="215900" indent="-215900" algn="just">
              <a:buBlip>
                <a:blip r:embed="rId2"/>
              </a:buBlip>
            </a:pP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MASTERLINK. </a:t>
            </a:r>
            <a:r>
              <a:rPr lang="en-US" sz="1200" dirty="0" err="1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C.i.</a:t>
            </a: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 - </a:t>
            </a:r>
            <a:r>
              <a:rPr lang="en-US" sz="1200" dirty="0" err="1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Circuito</a:t>
            </a: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Integrado</a:t>
            </a: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 AMS1117 | LM1117 (SOT-223). </a:t>
            </a:r>
            <a:r>
              <a:rPr lang="en-US" sz="1200" dirty="0" err="1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Disponível</a:t>
            </a: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em</a:t>
            </a: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: https://www.master.link/none-32405946. </a:t>
            </a:r>
            <a:r>
              <a:rPr lang="en-US" sz="1200" dirty="0" err="1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Acesso</a:t>
            </a: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em</a:t>
            </a: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: 21 </a:t>
            </a:r>
            <a:r>
              <a:rPr lang="en-US" sz="1200" dirty="0" err="1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jul.</a:t>
            </a: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 2020.</a:t>
            </a:r>
            <a:endParaRPr lang="pt-BR" sz="1200" dirty="0">
              <a:solidFill>
                <a:schemeClr val="bg1"/>
              </a:solidFill>
              <a:effectLst/>
              <a:latin typeface="BankGothic Lt BT" panose="020B060702020306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715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92DF2ED-CA7B-4B53-9CDE-67F8A40EC9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2DB6813-9B6F-410B-B1AC-A17FB313776A}"/>
              </a:ext>
            </a:extLst>
          </p:cNvPr>
          <p:cNvSpPr txBox="1"/>
          <p:nvPr/>
        </p:nvSpPr>
        <p:spPr>
          <a:xfrm>
            <a:off x="3365500" y="51578"/>
            <a:ext cx="546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  <a:latin typeface="BankGothic Lt BT" panose="020B0607020203060204" pitchFamily="34" charset="0"/>
              </a:rPr>
              <a:t>Referências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6186194-695E-4417-BC34-438999FBDD9C}"/>
              </a:ext>
            </a:extLst>
          </p:cNvPr>
          <p:cNvSpPr txBox="1"/>
          <p:nvPr/>
        </p:nvSpPr>
        <p:spPr>
          <a:xfrm>
            <a:off x="0" y="574798"/>
            <a:ext cx="12192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5900" indent="-215900" algn="just">
              <a:buBlip>
                <a:blip r:embed="rId2"/>
              </a:buBlip>
            </a:pP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MERCADO LIVRE. 100 </a:t>
            </a:r>
            <a:r>
              <a:rPr lang="en-US" sz="1200" dirty="0" err="1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Unidades</a:t>
            </a: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 Resistor 10k Ohms 10000r 1/4w. </a:t>
            </a:r>
            <a:r>
              <a:rPr lang="en-US" sz="1200" dirty="0" err="1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Disponível</a:t>
            </a: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em</a:t>
            </a: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: https://produto.mercadolivre.com.br/MLB-1115384509-100-unidades-resistor-10k-ohms-10000r-14w-_JM. </a:t>
            </a:r>
            <a:r>
              <a:rPr lang="en-US" sz="1200" dirty="0" err="1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Acesso</a:t>
            </a: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em</a:t>
            </a: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: 21 </a:t>
            </a:r>
            <a:r>
              <a:rPr lang="en-US" sz="1200" dirty="0" err="1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jul.</a:t>
            </a: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 2020.</a:t>
            </a:r>
            <a:endParaRPr lang="pt-BR" sz="1200" dirty="0">
              <a:solidFill>
                <a:schemeClr val="bg1"/>
              </a:solidFill>
              <a:effectLst/>
              <a:latin typeface="BankGothic Lt BT" panose="020B0607020203060204" pitchFamily="34" charset="0"/>
              <a:ea typeface="Times New Roman" panose="02020603050405020304" pitchFamily="18" charset="0"/>
            </a:endParaRPr>
          </a:p>
          <a:p>
            <a:pPr algn="just"/>
            <a:endParaRPr lang="pt-BR" sz="1200" dirty="0">
              <a:solidFill>
                <a:schemeClr val="bg1"/>
              </a:solidFill>
              <a:effectLst/>
              <a:latin typeface="BankGothic Lt BT" panose="020B0607020203060204" pitchFamily="34" charset="0"/>
              <a:ea typeface="Times New Roman" panose="02020603050405020304" pitchFamily="18" charset="0"/>
            </a:endParaRPr>
          </a:p>
          <a:p>
            <a:pPr marL="215900" indent="-215900" algn="just">
              <a:buBlip>
                <a:blip r:embed="rId2"/>
              </a:buBlip>
            </a:pP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MERCADO LIVRE. 3 </a:t>
            </a:r>
            <a:r>
              <a:rPr lang="en-US" sz="1200" dirty="0" err="1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Peças</a:t>
            </a: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Adaptador</a:t>
            </a: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Soquete</a:t>
            </a: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Torneado</a:t>
            </a: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 Dip 8 </a:t>
            </a:r>
            <a:r>
              <a:rPr lang="en-US" sz="1200" dirty="0" err="1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Pinos</a:t>
            </a: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 Ci </a:t>
            </a:r>
            <a:r>
              <a:rPr lang="en-US" sz="1200" dirty="0" err="1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Attiny</a:t>
            </a: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 85. </a:t>
            </a:r>
            <a:r>
              <a:rPr lang="en-US" sz="1200" dirty="0" err="1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Disponível</a:t>
            </a: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em</a:t>
            </a: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: https://produto.mercadolivre.com.br/MLB-1008137885-3-pecas-adaptador-soquete-torneado-dip-8-pinos-ci-attiny-85-_JM?quantity=1. </a:t>
            </a:r>
            <a:r>
              <a:rPr lang="en-US" sz="1200" dirty="0" err="1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Acesso</a:t>
            </a: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em</a:t>
            </a: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: 21 </a:t>
            </a:r>
            <a:r>
              <a:rPr lang="en-US" sz="1200" dirty="0" err="1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jul.</a:t>
            </a: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 2020.</a:t>
            </a:r>
            <a:endParaRPr lang="pt-BR" sz="1200" dirty="0">
              <a:solidFill>
                <a:schemeClr val="bg1"/>
              </a:solidFill>
              <a:effectLst/>
              <a:latin typeface="BankGothic Lt BT" panose="020B0607020203060204" pitchFamily="34" charset="0"/>
              <a:ea typeface="Times New Roman" panose="02020603050405020304" pitchFamily="18" charset="0"/>
            </a:endParaRPr>
          </a:p>
          <a:p>
            <a:pPr algn="just"/>
            <a:endParaRPr lang="pt-BR" sz="1200" dirty="0">
              <a:solidFill>
                <a:schemeClr val="bg1"/>
              </a:solidFill>
              <a:effectLst/>
              <a:latin typeface="BankGothic Lt BT" panose="020B0607020203060204" pitchFamily="34" charset="0"/>
              <a:ea typeface="Times New Roman" panose="02020603050405020304" pitchFamily="18" charset="0"/>
            </a:endParaRPr>
          </a:p>
          <a:p>
            <a:pPr marL="215900" indent="-215900" algn="just">
              <a:buBlip>
                <a:blip r:embed="rId2"/>
              </a:buBlip>
            </a:pP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MERCADO LIVRE. 100 X Resistor 220 </a:t>
            </a:r>
            <a:r>
              <a:rPr lang="en-US" sz="1200" dirty="0" err="1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Pra</a:t>
            </a: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 Led Arduino 8266 </a:t>
            </a:r>
            <a:r>
              <a:rPr lang="en-US" sz="1200" dirty="0" err="1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Nodemcu</a:t>
            </a: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 Esp32 Pic. </a:t>
            </a:r>
            <a:r>
              <a:rPr lang="en-US" sz="1200" dirty="0" err="1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Disponível</a:t>
            </a: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em</a:t>
            </a: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: https://produto.mercadolivre.com.br/MLB-982884445-100-x-resistor-220-pra-led-arduino-8266-nodemcu-esp32-pic-_JM?quantity=1. </a:t>
            </a:r>
            <a:r>
              <a:rPr lang="en-US" sz="1200" dirty="0" err="1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Acesso</a:t>
            </a: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em</a:t>
            </a: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: 21 </a:t>
            </a:r>
            <a:r>
              <a:rPr lang="en-US" sz="1200" dirty="0" err="1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jul.</a:t>
            </a: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 2020.</a:t>
            </a:r>
            <a:endParaRPr lang="pt-BR" sz="1200" dirty="0">
              <a:solidFill>
                <a:schemeClr val="bg1"/>
              </a:solidFill>
              <a:effectLst/>
              <a:latin typeface="BankGothic Lt BT" panose="020B0607020203060204" pitchFamily="34" charset="0"/>
              <a:ea typeface="Times New Roman" panose="02020603050405020304" pitchFamily="18" charset="0"/>
            </a:endParaRPr>
          </a:p>
          <a:p>
            <a:pPr algn="just"/>
            <a:endParaRPr lang="pt-BR" sz="1200" dirty="0">
              <a:solidFill>
                <a:schemeClr val="bg1"/>
              </a:solidFill>
              <a:effectLst/>
              <a:latin typeface="BankGothic Lt BT" panose="020B0607020203060204" pitchFamily="34" charset="0"/>
              <a:ea typeface="Times New Roman" panose="02020603050405020304" pitchFamily="18" charset="0"/>
            </a:endParaRPr>
          </a:p>
          <a:p>
            <a:pPr marL="215900" indent="-215900" algn="just">
              <a:buBlip>
                <a:blip r:embed="rId2"/>
              </a:buBlip>
            </a:pP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MODTRONIX. 1x4 Female Socket, H=5.7mm. </a:t>
            </a:r>
            <a:r>
              <a:rPr lang="en-US" sz="1200" dirty="0" err="1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Disponível</a:t>
            </a: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em</a:t>
            </a: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: http://modtronix.com/hdr1x4-f254-57.html. </a:t>
            </a:r>
            <a:r>
              <a:rPr lang="en-US" sz="1200" dirty="0" err="1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Acesso</a:t>
            </a: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em</a:t>
            </a: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: 21 </a:t>
            </a:r>
            <a:r>
              <a:rPr lang="en-US" sz="1200" dirty="0" err="1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jul.</a:t>
            </a: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 2020.</a:t>
            </a:r>
            <a:endParaRPr lang="pt-BR" sz="1200" dirty="0">
              <a:solidFill>
                <a:schemeClr val="bg1"/>
              </a:solidFill>
              <a:effectLst/>
              <a:latin typeface="BankGothic Lt BT" panose="020B0607020203060204" pitchFamily="34" charset="0"/>
              <a:ea typeface="Times New Roman" panose="02020603050405020304" pitchFamily="18" charset="0"/>
            </a:endParaRPr>
          </a:p>
          <a:p>
            <a:pPr algn="just"/>
            <a:endParaRPr lang="pt-BR" sz="1200" dirty="0">
              <a:solidFill>
                <a:schemeClr val="bg1"/>
              </a:solidFill>
              <a:effectLst/>
              <a:latin typeface="BankGothic Lt BT" panose="020B0607020203060204" pitchFamily="34" charset="0"/>
              <a:ea typeface="Times New Roman" panose="02020603050405020304" pitchFamily="18" charset="0"/>
            </a:endParaRPr>
          </a:p>
          <a:p>
            <a:pPr marL="215900" indent="-215900" algn="just">
              <a:buBlip>
                <a:blip r:embed="rId2"/>
              </a:buBlip>
            </a:pP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NATIONAL SEMICONDUCTOR, LM1117T. </a:t>
            </a:r>
            <a:r>
              <a:rPr lang="en-US" sz="1200" dirty="0" err="1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Disponível</a:t>
            </a: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em</a:t>
            </a: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: https://www.usinainfo.com.br/index.php?controller=attachment&amp;id_attachment=214. </a:t>
            </a:r>
            <a:r>
              <a:rPr lang="en-US" sz="1200" dirty="0" err="1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Acesso</a:t>
            </a: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em</a:t>
            </a: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: 9 jun. 2020.</a:t>
            </a:r>
            <a:endParaRPr lang="pt-BR" sz="1200" dirty="0">
              <a:solidFill>
                <a:schemeClr val="bg1"/>
              </a:solidFill>
              <a:effectLst/>
              <a:latin typeface="BankGothic Lt BT" panose="020B0607020203060204" pitchFamily="34" charset="0"/>
              <a:ea typeface="Times New Roman" panose="02020603050405020304" pitchFamily="18" charset="0"/>
            </a:endParaRPr>
          </a:p>
          <a:p>
            <a:pPr algn="just"/>
            <a:endParaRPr lang="pt-BR" sz="1200" dirty="0">
              <a:solidFill>
                <a:schemeClr val="bg1"/>
              </a:solidFill>
              <a:effectLst/>
              <a:latin typeface="BankGothic Lt BT" panose="020B0607020203060204" pitchFamily="34" charset="0"/>
              <a:ea typeface="Times New Roman" panose="02020603050405020304" pitchFamily="18" charset="0"/>
            </a:endParaRPr>
          </a:p>
          <a:p>
            <a:pPr marL="215900" indent="-215900" algn="just">
              <a:buBlip>
                <a:blip r:embed="rId2"/>
              </a:buBlip>
            </a:pP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PAJENICKO.CZ. </a:t>
            </a:r>
            <a:r>
              <a:rPr lang="en-US" sz="1200" dirty="0" err="1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Senzor</a:t>
            </a: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na</a:t>
            </a: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měření</a:t>
            </a: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teploty</a:t>
            </a: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 a </a:t>
            </a:r>
            <a:r>
              <a:rPr lang="en-US" sz="1200" dirty="0" err="1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tlaku</a:t>
            </a: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 BMP280. </a:t>
            </a:r>
            <a:r>
              <a:rPr lang="en-US" sz="1200" dirty="0" err="1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Disponível</a:t>
            </a: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em</a:t>
            </a: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: https://pajenicko.cz/senzor-na-mereni-teploty-tlaku-bmp280. </a:t>
            </a:r>
            <a:r>
              <a:rPr lang="en-US" sz="1200" dirty="0" err="1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Acesso</a:t>
            </a: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em</a:t>
            </a: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: 21 </a:t>
            </a:r>
            <a:r>
              <a:rPr lang="en-US" sz="1200" dirty="0" err="1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jul.</a:t>
            </a: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 2020.</a:t>
            </a:r>
            <a:endParaRPr lang="pt-BR" sz="1200" dirty="0">
              <a:solidFill>
                <a:schemeClr val="bg1"/>
              </a:solidFill>
              <a:effectLst/>
              <a:latin typeface="BankGothic Lt BT" panose="020B0607020203060204" pitchFamily="34" charset="0"/>
              <a:ea typeface="Times New Roman" panose="02020603050405020304" pitchFamily="18" charset="0"/>
            </a:endParaRPr>
          </a:p>
          <a:p>
            <a:pPr algn="just"/>
            <a:endParaRPr lang="pt-BR" sz="1200" dirty="0">
              <a:solidFill>
                <a:schemeClr val="bg1"/>
              </a:solidFill>
              <a:effectLst/>
              <a:latin typeface="BankGothic Lt BT" panose="020B0607020203060204" pitchFamily="34" charset="0"/>
              <a:ea typeface="Times New Roman" panose="02020603050405020304" pitchFamily="18" charset="0"/>
            </a:endParaRPr>
          </a:p>
          <a:p>
            <a:pPr marL="215900" indent="-215900" algn="just">
              <a:buBlip>
                <a:blip r:embed="rId2"/>
              </a:buBlip>
            </a:pP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RENATA BATTERIES, LR44. </a:t>
            </a:r>
            <a:r>
              <a:rPr lang="en-US" sz="1200" dirty="0" err="1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Disponível</a:t>
            </a: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em</a:t>
            </a: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: https://pdf1.alldatasheet.com/datasheet-pdf/view/513821/ETC1/LR44.html. </a:t>
            </a:r>
            <a:r>
              <a:rPr lang="en-US" sz="1200" dirty="0" err="1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Acesso</a:t>
            </a: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em</a:t>
            </a: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: 9 jun. 2020.</a:t>
            </a:r>
            <a:endParaRPr lang="pt-BR" sz="1200" dirty="0">
              <a:solidFill>
                <a:schemeClr val="bg1"/>
              </a:solidFill>
              <a:effectLst/>
              <a:latin typeface="BankGothic Lt BT" panose="020B0607020203060204" pitchFamily="34" charset="0"/>
              <a:ea typeface="Times New Roman" panose="02020603050405020304" pitchFamily="18" charset="0"/>
            </a:endParaRPr>
          </a:p>
          <a:p>
            <a:pPr algn="just"/>
            <a:endParaRPr lang="pt-BR" sz="1200" dirty="0">
              <a:solidFill>
                <a:schemeClr val="bg1"/>
              </a:solidFill>
              <a:effectLst/>
              <a:latin typeface="BankGothic Lt BT" panose="020B0607020203060204" pitchFamily="34" charset="0"/>
              <a:ea typeface="Times New Roman" panose="02020603050405020304" pitchFamily="18" charset="0"/>
            </a:endParaRPr>
          </a:p>
          <a:p>
            <a:pPr marL="215900" indent="-215900" algn="just">
              <a:buBlip>
                <a:blip r:embed="rId2"/>
              </a:buBlip>
            </a:pP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ROBOHELP. Attiny85 </a:t>
            </a:r>
            <a:r>
              <a:rPr lang="en-US" sz="1200" dirty="0" err="1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Microcontrolador</a:t>
            </a: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 Atmel Arduino. </a:t>
            </a:r>
            <a:r>
              <a:rPr lang="en-US" sz="1200" dirty="0" err="1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Disponível</a:t>
            </a: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em</a:t>
            </a: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: http://www.robohelp.com.br/componente-eletronico/c-i-circuito-integrado/attiny85-microcontrolador-atmel-arduino. </a:t>
            </a:r>
            <a:r>
              <a:rPr lang="en-US" sz="1200" dirty="0" err="1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Acesso</a:t>
            </a: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em</a:t>
            </a: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: 21 </a:t>
            </a:r>
            <a:r>
              <a:rPr lang="en-US" sz="1200" dirty="0" err="1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jul.</a:t>
            </a: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 2020.</a:t>
            </a:r>
            <a:endParaRPr lang="pt-BR" sz="1200" dirty="0">
              <a:solidFill>
                <a:schemeClr val="bg1"/>
              </a:solidFill>
              <a:effectLst/>
              <a:latin typeface="BankGothic Lt BT" panose="020B0607020203060204" pitchFamily="34" charset="0"/>
              <a:ea typeface="Times New Roman" panose="02020603050405020304" pitchFamily="18" charset="0"/>
            </a:endParaRPr>
          </a:p>
          <a:p>
            <a:pPr algn="just"/>
            <a:endParaRPr lang="pt-BR" sz="1200" dirty="0">
              <a:solidFill>
                <a:schemeClr val="bg1"/>
              </a:solidFill>
              <a:effectLst/>
              <a:latin typeface="BankGothic Lt BT" panose="020B0607020203060204" pitchFamily="34" charset="0"/>
              <a:ea typeface="Times New Roman" panose="02020603050405020304" pitchFamily="18" charset="0"/>
            </a:endParaRPr>
          </a:p>
          <a:p>
            <a:pPr marL="215900" indent="-215900" algn="just">
              <a:buBlip>
                <a:blip r:embed="rId2"/>
              </a:buBlip>
            </a:pP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SHOPEE. AT24C256 24C256 DIP-8 IC. </a:t>
            </a:r>
            <a:r>
              <a:rPr lang="en-US" sz="1200" dirty="0" err="1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Disponível</a:t>
            </a: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em</a:t>
            </a: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: https://shopee.com.br/AT24C256-24C256-DIP-8-IC-i.207446881.3711855321. </a:t>
            </a:r>
            <a:r>
              <a:rPr lang="en-US" sz="1200" dirty="0" err="1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Acesso</a:t>
            </a: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em</a:t>
            </a: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: 21 </a:t>
            </a:r>
            <a:r>
              <a:rPr lang="en-US" sz="1200" dirty="0" err="1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jul.</a:t>
            </a: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 2020.</a:t>
            </a:r>
            <a:endParaRPr lang="pt-BR" sz="1200" dirty="0">
              <a:solidFill>
                <a:schemeClr val="bg1"/>
              </a:solidFill>
              <a:effectLst/>
              <a:latin typeface="BankGothic Lt BT" panose="020B0607020203060204" pitchFamily="34" charset="0"/>
              <a:ea typeface="Times New Roman" panose="02020603050405020304" pitchFamily="18" charset="0"/>
            </a:endParaRPr>
          </a:p>
          <a:p>
            <a:pPr algn="just"/>
            <a:endParaRPr lang="pt-BR" sz="1200" dirty="0">
              <a:solidFill>
                <a:schemeClr val="bg1"/>
              </a:solidFill>
              <a:effectLst/>
              <a:latin typeface="BankGothic Lt BT" panose="020B0607020203060204" pitchFamily="34" charset="0"/>
              <a:ea typeface="Times New Roman" panose="02020603050405020304" pitchFamily="18" charset="0"/>
            </a:endParaRPr>
          </a:p>
          <a:p>
            <a:pPr marL="215900" indent="-215900" algn="just">
              <a:buBlip>
                <a:blip r:embed="rId2"/>
              </a:buBlip>
            </a:pP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SILVA, Jorge Coutinho da. LM1117 Linear Voltage Regulator Pinout, Features &amp; Equivalent. </a:t>
            </a:r>
            <a:r>
              <a:rPr lang="en-US" sz="1200" dirty="0" err="1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Disponível</a:t>
            </a: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em</a:t>
            </a: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: https://br.pinterest.com/pin/394979829817584624/. </a:t>
            </a:r>
            <a:r>
              <a:rPr lang="en-US" sz="1200" dirty="0" err="1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Acesso</a:t>
            </a: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em</a:t>
            </a: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: 21 </a:t>
            </a:r>
            <a:r>
              <a:rPr lang="en-US" sz="1200" dirty="0" err="1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jul.</a:t>
            </a:r>
            <a:r>
              <a:rPr lang="en-US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Times New Roman" panose="02020603050405020304" pitchFamily="18" charset="0"/>
              </a:rPr>
              <a:t> 2020.</a:t>
            </a:r>
            <a:endParaRPr lang="pt-BR" sz="1200" dirty="0">
              <a:solidFill>
                <a:schemeClr val="bg1"/>
              </a:solidFill>
              <a:effectLst/>
              <a:latin typeface="BankGothic Lt BT" panose="020B0607020203060204" pitchFamily="34" charset="0"/>
              <a:ea typeface="Times New Roman" panose="02020603050405020304" pitchFamily="18" charset="0"/>
            </a:endParaRPr>
          </a:p>
          <a:p>
            <a:pPr algn="just"/>
            <a:endParaRPr lang="pt-BR" sz="1200" dirty="0">
              <a:solidFill>
                <a:schemeClr val="bg1"/>
              </a:solidFill>
              <a:effectLst/>
              <a:latin typeface="BankGothic Lt BT" panose="020B0607020203060204" pitchFamily="34" charset="0"/>
              <a:ea typeface="Times New Roman" panose="02020603050405020304" pitchFamily="18" charset="0"/>
            </a:endParaRPr>
          </a:p>
          <a:p>
            <a:pPr marL="171450" indent="-171450">
              <a:buBlip>
                <a:blip r:embed="rId2"/>
              </a:buBlip>
            </a:pPr>
            <a:r>
              <a:rPr lang="pt-BR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Calibri" panose="020F0502020204030204" pitchFamily="34" charset="0"/>
              </a:rPr>
              <a:t>ULTRA MAX, LR44. Disponível em: https://www.ultramax.co.uk/media/</a:t>
            </a:r>
            <a:r>
              <a:rPr lang="pt-BR" sz="1200" dirty="0" err="1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Calibri" panose="020F0502020204030204" pitchFamily="34" charset="0"/>
              </a:rPr>
              <a:t>catalog</a:t>
            </a:r>
            <a:r>
              <a:rPr lang="pt-BR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Calibri" panose="020F0502020204030204" pitchFamily="34" charset="0"/>
              </a:rPr>
              <a:t>/</a:t>
            </a:r>
            <a:r>
              <a:rPr lang="pt-BR" sz="1200" dirty="0" err="1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Calibri" panose="020F0502020204030204" pitchFamily="34" charset="0"/>
              </a:rPr>
              <a:t>product</a:t>
            </a:r>
            <a:r>
              <a:rPr lang="pt-BR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Calibri" panose="020F0502020204030204" pitchFamily="34" charset="0"/>
              </a:rPr>
              <a:t>/</a:t>
            </a:r>
            <a:r>
              <a:rPr lang="pt-BR" sz="1200" dirty="0" err="1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Calibri" panose="020F0502020204030204" pitchFamily="34" charset="0"/>
              </a:rPr>
              <a:t>pdf</a:t>
            </a:r>
            <a:r>
              <a:rPr lang="pt-BR" sz="1200" dirty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Calibri" panose="020F0502020204030204" pitchFamily="34" charset="0"/>
              </a:rPr>
              <a:t>/LR44UMXB2-TECH.pdf. Acesso em: 9 jun. 2020.</a:t>
            </a:r>
            <a:endParaRPr lang="pt-BR" sz="1600" dirty="0">
              <a:solidFill>
                <a:schemeClr val="bg1"/>
              </a:solidFill>
              <a:latin typeface="BankGothic Lt BT" panose="020B0607020203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209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92DF2ED-CA7B-4B53-9CDE-67F8A40EC9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desenho&#10;&#10;Descrição gerada automaticamente">
            <a:extLst>
              <a:ext uri="{FF2B5EF4-FFF2-40B4-BE49-F238E27FC236}">
                <a16:creationId xmlns:a16="http://schemas.microsoft.com/office/drawing/2014/main" id="{D2AC080A-8762-4753-A867-C2737137D6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148845" y="910846"/>
            <a:ext cx="4926783" cy="4926783"/>
          </a:xfrm>
          <a:prstGeom prst="rect">
            <a:avLst/>
          </a:prstGeom>
        </p:spPr>
      </p:pic>
      <p:pic>
        <p:nvPicPr>
          <p:cNvPr id="7" name="Imagem 6" descr="Uma imagem contendo relógio, azul&#10;&#10;Descrição gerada automaticamente">
            <a:extLst>
              <a:ext uri="{FF2B5EF4-FFF2-40B4-BE49-F238E27FC236}">
                <a16:creationId xmlns:a16="http://schemas.microsoft.com/office/drawing/2014/main" id="{BC5B215C-93F1-4C59-81BF-E4AEB61C17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540" y="1862554"/>
            <a:ext cx="916415" cy="91641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44476E31-C209-4178-80F5-F516A22940A7}"/>
              </a:ext>
            </a:extLst>
          </p:cNvPr>
          <p:cNvSpPr txBox="1"/>
          <p:nvPr/>
        </p:nvSpPr>
        <p:spPr>
          <a:xfrm>
            <a:off x="4570457" y="467012"/>
            <a:ext cx="5461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  <a:latin typeface="BankGothic Lt BT" panose="020B0607020203060204" pitchFamily="34" charset="0"/>
              </a:rPr>
              <a:t>Fim!</a:t>
            </a:r>
          </a:p>
          <a:p>
            <a:pPr algn="ctr"/>
            <a:r>
              <a:rPr lang="pt-BR" sz="2800" dirty="0">
                <a:solidFill>
                  <a:schemeClr val="bg1"/>
                </a:solidFill>
                <a:latin typeface="BankGothic Lt BT" panose="020B0607020203060204" pitchFamily="34" charset="0"/>
              </a:rPr>
              <a:t>Obrigado Pela Atenção!!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65824DF-D445-4D27-8F14-4CDB52CDB45E}"/>
              </a:ext>
            </a:extLst>
          </p:cNvPr>
          <p:cNvSpPr txBox="1"/>
          <p:nvPr/>
        </p:nvSpPr>
        <p:spPr>
          <a:xfrm>
            <a:off x="4570457" y="5436881"/>
            <a:ext cx="546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  <a:latin typeface="BankGothic Lt BT" panose="020B0607020203060204" pitchFamily="34" charset="0"/>
              </a:rPr>
              <a:t>AVANTE PRD!!!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5683DCE-728A-4730-A92A-F99ECFBC593A}"/>
              </a:ext>
            </a:extLst>
          </p:cNvPr>
          <p:cNvSpPr txBox="1"/>
          <p:nvPr/>
        </p:nvSpPr>
        <p:spPr>
          <a:xfrm>
            <a:off x="4570457" y="3167390"/>
            <a:ext cx="546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  <a:latin typeface="BankGothic Lt BT" panose="020B0607020203060204" pitchFamily="34" charset="0"/>
              </a:rPr>
              <a:t>Eletrônica e Controle</a:t>
            </a:r>
          </a:p>
        </p:txBody>
      </p:sp>
    </p:spTree>
    <p:extLst>
      <p:ext uri="{BB962C8B-B14F-4D97-AF65-F5344CB8AC3E}">
        <p14:creationId xmlns:p14="http://schemas.microsoft.com/office/powerpoint/2010/main" val="2550724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92DF2ED-CA7B-4B53-9CDE-67F8A40EC92D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 descr="Uma imagem contendo pipa, placar&#10;&#10;Descrição gerada automaticamente">
            <a:extLst>
              <a:ext uri="{FF2B5EF4-FFF2-40B4-BE49-F238E27FC236}">
                <a16:creationId xmlns:a16="http://schemas.microsoft.com/office/drawing/2014/main" id="{F1878B7E-12FE-4605-9ABA-A15ED815D9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r="22659"/>
          <a:stretch/>
        </p:blipFill>
        <p:spPr>
          <a:xfrm flipH="1">
            <a:off x="10770000" y="0"/>
            <a:ext cx="1422000" cy="6858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6DC909E9-5E1D-44A6-BC39-3EC28D18D8C8}"/>
              </a:ext>
            </a:extLst>
          </p:cNvPr>
          <p:cNvSpPr txBox="1"/>
          <p:nvPr/>
        </p:nvSpPr>
        <p:spPr>
          <a:xfrm>
            <a:off x="642257" y="304799"/>
            <a:ext cx="4811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  <a:latin typeface="BankGothic Lt BT" panose="020B0607020203060204" pitchFamily="34" charset="0"/>
              </a:rPr>
              <a:t>Introdução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C79213-8A5D-4D2E-ABDC-56EA1CF45C4F}"/>
              </a:ext>
            </a:extLst>
          </p:cNvPr>
          <p:cNvSpPr txBox="1"/>
          <p:nvPr/>
        </p:nvSpPr>
        <p:spPr>
          <a:xfrm>
            <a:off x="86685" y="1720840"/>
            <a:ext cx="59226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Blip>
                <a:blip r:embed="rId4"/>
              </a:buBlip>
            </a:pPr>
            <a:r>
              <a:rPr lang="pt-BR" sz="2400" dirty="0">
                <a:solidFill>
                  <a:schemeClr val="bg1"/>
                </a:solidFill>
                <a:latin typeface="BankGothic Lt BT" panose="020B0607020203060204" pitchFamily="34" charset="0"/>
              </a:rPr>
              <a:t>Revisão;</a:t>
            </a:r>
          </a:p>
          <a:p>
            <a:pPr algn="just"/>
            <a:endParaRPr lang="pt-BR" sz="2400" dirty="0">
              <a:solidFill>
                <a:schemeClr val="bg1"/>
              </a:solidFill>
              <a:latin typeface="BankGothic Lt BT" panose="020B0607020203060204" pitchFamily="34" charset="0"/>
            </a:endParaRPr>
          </a:p>
          <a:p>
            <a:pPr marL="457200" indent="-457200" algn="just">
              <a:buBlip>
                <a:blip r:embed="rId4"/>
              </a:buBlip>
            </a:pPr>
            <a:r>
              <a:rPr lang="pt-BR" sz="2400" dirty="0">
                <a:solidFill>
                  <a:schemeClr val="bg1"/>
                </a:solidFill>
                <a:latin typeface="BankGothic Lt BT" panose="020B0607020203060204" pitchFamily="34" charset="0"/>
              </a:rPr>
              <a:t>Projeção;</a:t>
            </a:r>
          </a:p>
          <a:p>
            <a:pPr algn="just"/>
            <a:endParaRPr lang="pt-BR" sz="2400" dirty="0">
              <a:solidFill>
                <a:schemeClr val="bg1"/>
              </a:solidFill>
              <a:latin typeface="BankGothic Lt BT" panose="020B0607020203060204" pitchFamily="34" charset="0"/>
            </a:endParaRPr>
          </a:p>
          <a:p>
            <a:pPr marL="457200" indent="-457200" algn="just">
              <a:buBlip>
                <a:blip r:embed="rId4"/>
              </a:buBlip>
            </a:pPr>
            <a:r>
              <a:rPr lang="pt-BR" sz="2400" dirty="0">
                <a:solidFill>
                  <a:schemeClr val="bg1"/>
                </a:solidFill>
                <a:latin typeface="BankGothic Lt BT" panose="020B0607020203060204" pitchFamily="34" charset="0"/>
              </a:rPr>
              <a:t>Prototipagem;</a:t>
            </a:r>
          </a:p>
          <a:p>
            <a:pPr marL="457200" indent="-457200" algn="just">
              <a:buBlip>
                <a:blip r:embed="rId4"/>
              </a:buBlip>
            </a:pPr>
            <a:endParaRPr lang="pt-BR" sz="2400" dirty="0">
              <a:solidFill>
                <a:schemeClr val="bg1"/>
              </a:solidFill>
              <a:latin typeface="BankGothic Lt BT" panose="020B0607020203060204" pitchFamily="34" charset="0"/>
            </a:endParaRPr>
          </a:p>
          <a:p>
            <a:pPr marL="457200" indent="-457200" algn="just">
              <a:buBlip>
                <a:blip r:embed="rId4"/>
              </a:buBlip>
            </a:pPr>
            <a:r>
              <a:rPr lang="pt-BR" sz="2400" dirty="0">
                <a:solidFill>
                  <a:schemeClr val="bg1"/>
                </a:solidFill>
                <a:latin typeface="BankGothic Lt BT" panose="020B0607020203060204" pitchFamily="34" charset="0"/>
              </a:rPr>
              <a:t>Planilha BOM;</a:t>
            </a:r>
          </a:p>
          <a:p>
            <a:pPr marL="457200" indent="-457200" algn="just">
              <a:buBlip>
                <a:blip r:embed="rId4"/>
              </a:buBlip>
            </a:pPr>
            <a:endParaRPr lang="pt-BR" sz="2400" dirty="0">
              <a:solidFill>
                <a:schemeClr val="bg1"/>
              </a:solidFill>
              <a:latin typeface="BankGothic Lt BT" panose="020B0607020203060204" pitchFamily="34" charset="0"/>
            </a:endParaRPr>
          </a:p>
          <a:p>
            <a:pPr marL="457200" indent="-457200" algn="just">
              <a:buBlip>
                <a:blip r:embed="rId4"/>
              </a:buBlip>
            </a:pPr>
            <a:r>
              <a:rPr lang="pt-BR" sz="2400" dirty="0">
                <a:solidFill>
                  <a:schemeClr val="bg1"/>
                </a:solidFill>
                <a:latin typeface="BankGothic Lt BT" panose="020B0607020203060204" pitchFamily="34" charset="0"/>
              </a:rPr>
              <a:t>Documentação;</a:t>
            </a:r>
          </a:p>
        </p:txBody>
      </p:sp>
      <p:pic>
        <p:nvPicPr>
          <p:cNvPr id="9" name="Imagem 8" descr="Fundo preto com letras brancas&#10;&#10;Descrição gerada automaticamente">
            <a:extLst>
              <a:ext uri="{FF2B5EF4-FFF2-40B4-BE49-F238E27FC236}">
                <a16:creationId xmlns:a16="http://schemas.microsoft.com/office/drawing/2014/main" id="{3823F577-E669-4D3A-A344-1369CC0F3D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963" y="4270801"/>
            <a:ext cx="2282400" cy="2282400"/>
          </a:xfrm>
          <a:prstGeom prst="rect">
            <a:avLst/>
          </a:prstGeom>
        </p:spPr>
      </p:pic>
      <p:pic>
        <p:nvPicPr>
          <p:cNvPr id="12" name="Imagem 11" descr="Tela de celular&#10;&#10;Descrição gerada automaticamente">
            <a:extLst>
              <a:ext uri="{FF2B5EF4-FFF2-40B4-BE49-F238E27FC236}">
                <a16:creationId xmlns:a16="http://schemas.microsoft.com/office/drawing/2014/main" id="{BB5B3A7F-A8EB-4969-9E11-5C85F806FFB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53"/>
          <a:stretch/>
        </p:blipFill>
        <p:spPr>
          <a:xfrm rot="5400000">
            <a:off x="5907753" y="2655277"/>
            <a:ext cx="5842535" cy="1547445"/>
          </a:xfrm>
          <a:prstGeom prst="rect">
            <a:avLst/>
          </a:prstGeom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5F65C883-8D16-4B5E-ADA8-A60A184C9106}"/>
              </a:ext>
            </a:extLst>
          </p:cNvPr>
          <p:cNvCxnSpPr/>
          <p:nvPr/>
        </p:nvCxnSpPr>
        <p:spPr>
          <a:xfrm>
            <a:off x="8829020" y="727787"/>
            <a:ext cx="68820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61DD13D-2A34-4880-9EB8-74C2852BD1AC}"/>
              </a:ext>
            </a:extLst>
          </p:cNvPr>
          <p:cNvSpPr txBox="1"/>
          <p:nvPr/>
        </p:nvSpPr>
        <p:spPr>
          <a:xfrm>
            <a:off x="8920065" y="3152000"/>
            <a:ext cx="774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BankGothic Lt BT" panose="020B0607020203060204" pitchFamily="34" charset="0"/>
              </a:rPr>
              <a:t>27cm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857B142A-FDB7-4826-9248-77E225DAFA44}"/>
              </a:ext>
            </a:extLst>
          </p:cNvPr>
          <p:cNvCxnSpPr>
            <a:cxnSpLocks/>
          </p:cNvCxnSpPr>
          <p:nvPr/>
        </p:nvCxnSpPr>
        <p:spPr>
          <a:xfrm>
            <a:off x="9183583" y="727787"/>
            <a:ext cx="0" cy="242421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F789A66B-05C3-4CD1-ACE8-66CE70FC83B2}"/>
              </a:ext>
            </a:extLst>
          </p:cNvPr>
          <p:cNvCxnSpPr>
            <a:cxnSpLocks/>
          </p:cNvCxnSpPr>
          <p:nvPr/>
        </p:nvCxnSpPr>
        <p:spPr>
          <a:xfrm flipH="1">
            <a:off x="8985381" y="5972955"/>
            <a:ext cx="44786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8BCE3CED-AA80-4619-AA38-EFAB82AF4E2C}"/>
              </a:ext>
            </a:extLst>
          </p:cNvPr>
          <p:cNvCxnSpPr>
            <a:cxnSpLocks/>
          </p:cNvCxnSpPr>
          <p:nvPr/>
        </p:nvCxnSpPr>
        <p:spPr>
          <a:xfrm flipV="1">
            <a:off x="9195865" y="3428999"/>
            <a:ext cx="0" cy="254395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52390FEC-8048-44CB-9C0E-360978E17EF9}"/>
              </a:ext>
            </a:extLst>
          </p:cNvPr>
          <p:cNvSpPr txBox="1"/>
          <p:nvPr/>
        </p:nvSpPr>
        <p:spPr>
          <a:xfrm>
            <a:off x="8375796" y="6385656"/>
            <a:ext cx="90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BankGothic Lt BT" panose="020B0607020203060204" pitchFamily="34" charset="0"/>
              </a:rPr>
              <a:t>H100</a:t>
            </a:r>
          </a:p>
        </p:txBody>
      </p:sp>
    </p:spTree>
    <p:extLst>
      <p:ext uri="{BB962C8B-B14F-4D97-AF65-F5344CB8AC3E}">
        <p14:creationId xmlns:p14="http://schemas.microsoft.com/office/powerpoint/2010/main" val="776601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92DF2ED-CA7B-4B53-9CDE-67F8A40EC92D}"/>
              </a:ext>
            </a:extLst>
          </p:cNvPr>
          <p:cNvSpPr/>
          <p:nvPr/>
        </p:nvSpPr>
        <p:spPr>
          <a:xfrm>
            <a:off x="6081486" y="0"/>
            <a:ext cx="6110514" cy="6858000"/>
          </a:xfrm>
          <a:prstGeom prst="rect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 descr="Uma imagem contendo pipa, placar&#10;&#10;Descrição gerada automaticamente">
            <a:extLst>
              <a:ext uri="{FF2B5EF4-FFF2-40B4-BE49-F238E27FC236}">
                <a16:creationId xmlns:a16="http://schemas.microsoft.com/office/drawing/2014/main" id="{F1878B7E-12FE-4605-9ABA-A15ED815D9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r="22659"/>
          <a:stretch/>
        </p:blipFill>
        <p:spPr>
          <a:xfrm>
            <a:off x="1" y="1"/>
            <a:ext cx="1422400" cy="6858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2976E813-4936-4935-94B7-085AB2DD07A8}"/>
              </a:ext>
            </a:extLst>
          </p:cNvPr>
          <p:cNvSpPr txBox="1"/>
          <p:nvPr/>
        </p:nvSpPr>
        <p:spPr>
          <a:xfrm>
            <a:off x="6731000" y="304799"/>
            <a:ext cx="4811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  <a:latin typeface="BankGothic Lt BT" panose="020B0607020203060204" pitchFamily="34" charset="0"/>
              </a:rPr>
              <a:t>Sistema de Alimentação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3211B4C-99EF-4DC5-A2FF-3F037741CFBE}"/>
              </a:ext>
            </a:extLst>
          </p:cNvPr>
          <p:cNvSpPr txBox="1"/>
          <p:nvPr/>
        </p:nvSpPr>
        <p:spPr>
          <a:xfrm>
            <a:off x="6175428" y="1720839"/>
            <a:ext cx="59226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Blip>
                <a:blip r:embed="rId4"/>
              </a:buBlip>
            </a:pPr>
            <a:r>
              <a:rPr lang="pt-BR" sz="2400" dirty="0">
                <a:solidFill>
                  <a:schemeClr val="bg1"/>
                </a:solidFill>
                <a:latin typeface="BankGothic Lt BT" panose="020B0607020203060204" pitchFamily="34" charset="0"/>
              </a:rPr>
              <a:t>3xLR44;</a:t>
            </a:r>
          </a:p>
          <a:p>
            <a:pPr algn="just"/>
            <a:endParaRPr lang="pt-BR" sz="2400" dirty="0">
              <a:solidFill>
                <a:schemeClr val="bg1"/>
              </a:solidFill>
              <a:latin typeface="BankGothic Lt BT" panose="020B0607020203060204" pitchFamily="34" charset="0"/>
            </a:endParaRPr>
          </a:p>
          <a:p>
            <a:pPr marL="457200" indent="-457200" algn="just">
              <a:buBlip>
                <a:blip r:embed="rId4"/>
              </a:buBlip>
            </a:pPr>
            <a:r>
              <a:rPr lang="pt-BR" sz="2400" dirty="0">
                <a:solidFill>
                  <a:schemeClr val="bg1"/>
                </a:solidFill>
                <a:latin typeface="BankGothic Lt BT" panose="020B0607020203060204" pitchFamily="34" charset="0"/>
              </a:rPr>
              <a:t>Case para LR44;</a:t>
            </a:r>
          </a:p>
          <a:p>
            <a:pPr algn="just"/>
            <a:endParaRPr lang="pt-BR" sz="2400" dirty="0">
              <a:solidFill>
                <a:schemeClr val="bg1"/>
              </a:solidFill>
              <a:latin typeface="BankGothic Lt BT" panose="020B0607020203060204" pitchFamily="34" charset="0"/>
            </a:endParaRPr>
          </a:p>
          <a:p>
            <a:pPr marL="457200" indent="-457200" algn="just">
              <a:buBlip>
                <a:blip r:embed="rId4"/>
              </a:buBlip>
            </a:pPr>
            <a:r>
              <a:rPr lang="pt-BR" sz="2400" dirty="0">
                <a:solidFill>
                  <a:schemeClr val="bg1"/>
                </a:solidFill>
                <a:latin typeface="BankGothic Lt BT" panose="020B0607020203060204" pitchFamily="34" charset="0"/>
              </a:rPr>
              <a:t>4,5V e 105mAh;</a:t>
            </a:r>
          </a:p>
          <a:p>
            <a:pPr marL="457200" indent="-457200" algn="just">
              <a:buBlip>
                <a:blip r:embed="rId4"/>
              </a:buBlip>
            </a:pPr>
            <a:endParaRPr lang="pt-BR" sz="2400" dirty="0">
              <a:solidFill>
                <a:schemeClr val="bg1"/>
              </a:solidFill>
              <a:latin typeface="BankGothic Lt BT" panose="020B0607020203060204" pitchFamily="34" charset="0"/>
            </a:endParaRPr>
          </a:p>
          <a:p>
            <a:pPr marL="457200" indent="-457200" algn="just">
              <a:buBlip>
                <a:blip r:embed="rId4"/>
              </a:buBlip>
            </a:pPr>
            <a:r>
              <a:rPr lang="pt-BR" sz="2400" dirty="0">
                <a:solidFill>
                  <a:schemeClr val="bg1"/>
                </a:solidFill>
                <a:latin typeface="BankGothic Lt BT" panose="020B0607020203060204" pitchFamily="34" charset="0"/>
              </a:rPr>
              <a:t>6h30min;</a:t>
            </a:r>
          </a:p>
          <a:p>
            <a:pPr marL="457200" indent="-457200" algn="just">
              <a:buBlip>
                <a:blip r:embed="rId4"/>
              </a:buBlip>
            </a:pPr>
            <a:endParaRPr lang="pt-BR" sz="2400" dirty="0">
              <a:solidFill>
                <a:schemeClr val="bg1"/>
              </a:solidFill>
              <a:latin typeface="BankGothic Lt BT" panose="020B0607020203060204" pitchFamily="34" charset="0"/>
            </a:endParaRPr>
          </a:p>
          <a:p>
            <a:pPr marL="457200" indent="-457200" algn="just">
              <a:buBlip>
                <a:blip r:embed="rId4"/>
              </a:buBlip>
            </a:pPr>
            <a:r>
              <a:rPr lang="pt-BR" sz="2400" dirty="0">
                <a:solidFill>
                  <a:schemeClr val="bg1"/>
                </a:solidFill>
                <a:latin typeface="BankGothic Lt BT" panose="020B0607020203060204" pitchFamily="34" charset="0"/>
              </a:rPr>
              <a:t>LM1117-3,3;</a:t>
            </a:r>
          </a:p>
        </p:txBody>
      </p:sp>
      <p:pic>
        <p:nvPicPr>
          <p:cNvPr id="8" name="Imagem 7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C0E9B684-F0E7-4A7C-9B4B-E3559C54656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81" t="19177" r="7759" b="20775"/>
          <a:stretch/>
        </p:blipFill>
        <p:spPr>
          <a:xfrm>
            <a:off x="1107166" y="241613"/>
            <a:ext cx="2088859" cy="1638344"/>
          </a:xfrm>
          <a:prstGeom prst="rect">
            <a:avLst/>
          </a:prstGeom>
          <a:ln w="254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1" name="Imagem 10" descr="Uma imagem contendo eletrônico, circuito&#10;&#10;Descrição gerada automaticamente">
            <a:extLst>
              <a:ext uri="{FF2B5EF4-FFF2-40B4-BE49-F238E27FC236}">
                <a16:creationId xmlns:a16="http://schemas.microsoft.com/office/drawing/2014/main" id="{CCCB5BF5-929B-4B21-9BA3-6A7AF464AD7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0" t="8624" r="11848" b="9129"/>
          <a:stretch/>
        </p:blipFill>
        <p:spPr>
          <a:xfrm>
            <a:off x="1440395" y="3278724"/>
            <a:ext cx="1422400" cy="1493863"/>
          </a:xfrm>
          <a:prstGeom prst="rect">
            <a:avLst/>
          </a:prstGeom>
          <a:ln w="254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3" name="Imagem 12" descr="Uma imagem contendo mesa, computador, teclado, quarto&#10;&#10;Descrição gerada automaticamente">
            <a:extLst>
              <a:ext uri="{FF2B5EF4-FFF2-40B4-BE49-F238E27FC236}">
                <a16:creationId xmlns:a16="http://schemas.microsoft.com/office/drawing/2014/main" id="{432A21F2-9186-4A86-89BB-281DA705D7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977" b="89327" l="8599" r="96117">
                        <a14:foregroundMark x1="19556" y1="64733" x2="19556" y2="64733"/>
                        <a14:foregroundMark x1="17060" y1="54756" x2="17060" y2="54756"/>
                        <a14:foregroundMark x1="15395" y1="54756" x2="15395" y2="54756"/>
                        <a14:foregroundMark x1="37171" y1="34571" x2="37171" y2="34571"/>
                        <a14:foregroundMark x1="34535" y1="31787" x2="43412" y2="33179"/>
                        <a14:foregroundMark x1="28155" y1="34571" x2="38003" y2="19026"/>
                        <a14:foregroundMark x1="49515" y1="30162" x2="57559" y2="23202"/>
                        <a14:foregroundMark x1="66019" y1="25522" x2="71012" y2="21346"/>
                        <a14:foregroundMark x1="83218" y1="34571" x2="79889" y2="34107"/>
                        <a14:foregroundMark x1="91956" y1="48724" x2="88904" y2="39211"/>
                        <a14:foregroundMark x1="96255" y1="47796" x2="94868" y2="40603"/>
                        <a14:foregroundMark x1="21914" y1="68677" x2="13731" y2="47796"/>
                        <a14:foregroundMark x1="19279" y1="71462" x2="14840" y2="45476"/>
                        <a14:foregroundMark x1="14840" y1="45476" x2="14840" y2="45476"/>
                        <a14:foregroundMark x1="14008" y1="68677" x2="10541" y2="47332"/>
                        <a14:foregroundMark x1="9709" y1="45940" x2="8599" y2="40603"/>
                        <a14:backgroundMark x1="5548" y1="44084" x2="5548" y2="4408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117" y="1879957"/>
            <a:ext cx="2339933" cy="1398767"/>
          </a:xfrm>
          <a:prstGeom prst="rect">
            <a:avLst/>
          </a:prstGeom>
          <a:ln w="254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6B8EE90-5558-408B-8B24-037DFFF79F5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125" y="4697401"/>
            <a:ext cx="2481262" cy="1738312"/>
          </a:xfrm>
          <a:prstGeom prst="rect">
            <a:avLst/>
          </a:prstGeom>
          <a:ln w="254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E8CA6D01-0517-4421-BFBB-CB3851A04A10}"/>
              </a:ext>
            </a:extLst>
          </p:cNvPr>
          <p:cNvSpPr txBox="1"/>
          <p:nvPr/>
        </p:nvSpPr>
        <p:spPr>
          <a:xfrm>
            <a:off x="1699948" y="1879957"/>
            <a:ext cx="90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BankGothic Lt BT" panose="020B0607020203060204" pitchFamily="34" charset="0"/>
              </a:rPr>
              <a:t>LR44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38AD58D-49E4-445B-8C58-A58BDAC512E7}"/>
              </a:ext>
            </a:extLst>
          </p:cNvPr>
          <p:cNvSpPr txBox="1"/>
          <p:nvPr/>
        </p:nvSpPr>
        <p:spPr>
          <a:xfrm>
            <a:off x="3901107" y="3291734"/>
            <a:ext cx="1619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BankGothic Lt BT" panose="020B0607020203060204" pitchFamily="34" charset="0"/>
              </a:rPr>
              <a:t>Case LR44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AAC4D07-3781-4420-AC01-F1F8ECD371C0}"/>
              </a:ext>
            </a:extLst>
          </p:cNvPr>
          <p:cNvSpPr txBox="1"/>
          <p:nvPr/>
        </p:nvSpPr>
        <p:spPr>
          <a:xfrm>
            <a:off x="1231010" y="4767827"/>
            <a:ext cx="184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BankGothic Lt BT" panose="020B0607020203060204" pitchFamily="34" charset="0"/>
              </a:rPr>
              <a:t>LM1117-3,3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03F5C98-7A99-49D4-9957-9B184B43A312}"/>
              </a:ext>
            </a:extLst>
          </p:cNvPr>
          <p:cNvSpPr txBox="1"/>
          <p:nvPr/>
        </p:nvSpPr>
        <p:spPr>
          <a:xfrm>
            <a:off x="3079376" y="6435713"/>
            <a:ext cx="311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BankGothic Lt BT" panose="020B0607020203060204" pitchFamily="34" charset="0"/>
              </a:rPr>
              <a:t>Pinagem LM1117-3,3</a:t>
            </a:r>
          </a:p>
        </p:txBody>
      </p:sp>
      <p:pic>
        <p:nvPicPr>
          <p:cNvPr id="22" name="Imagem 21" descr="Fundo preto com letras brancas&#10;&#10;Descrição gerada automaticamente">
            <a:extLst>
              <a:ext uri="{FF2B5EF4-FFF2-40B4-BE49-F238E27FC236}">
                <a16:creationId xmlns:a16="http://schemas.microsoft.com/office/drawing/2014/main" id="{20D2CAE3-E9CF-4183-B8D1-1096A8C1D45E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559" y="4154069"/>
            <a:ext cx="2281644" cy="228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84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92DF2ED-CA7B-4B53-9CDE-67F8A40EC92D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 descr="Uma imagem contendo pipa, placar&#10;&#10;Descrição gerada automaticamente">
            <a:extLst>
              <a:ext uri="{FF2B5EF4-FFF2-40B4-BE49-F238E27FC236}">
                <a16:creationId xmlns:a16="http://schemas.microsoft.com/office/drawing/2014/main" id="{F1878B7E-12FE-4605-9ABA-A15ED815D9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r="22659"/>
          <a:stretch/>
        </p:blipFill>
        <p:spPr>
          <a:xfrm flipH="1">
            <a:off x="10770000" y="0"/>
            <a:ext cx="1422000" cy="6858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01063596-B063-4A8B-AEE2-97B65130B18B}"/>
              </a:ext>
            </a:extLst>
          </p:cNvPr>
          <p:cNvSpPr txBox="1"/>
          <p:nvPr/>
        </p:nvSpPr>
        <p:spPr>
          <a:xfrm>
            <a:off x="642257" y="304799"/>
            <a:ext cx="4811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  <a:latin typeface="BankGothic Lt BT" panose="020B0607020203060204" pitchFamily="34" charset="0"/>
              </a:rPr>
              <a:t>Sistema de Controle</a:t>
            </a:r>
          </a:p>
        </p:txBody>
      </p:sp>
      <p:pic>
        <p:nvPicPr>
          <p:cNvPr id="6" name="Imagem 5" descr="Uma imagem contendo eletrônico, circuito&#10;&#10;Descrição gerada automaticamente">
            <a:extLst>
              <a:ext uri="{FF2B5EF4-FFF2-40B4-BE49-F238E27FC236}">
                <a16:creationId xmlns:a16="http://schemas.microsoft.com/office/drawing/2014/main" id="{93C4E23F-6D65-43DF-B019-0CB515AB9C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544" y="304799"/>
            <a:ext cx="1583483" cy="1583483"/>
          </a:xfrm>
          <a:prstGeom prst="rect">
            <a:avLst/>
          </a:prstGeom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Imagem 4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934C3C91-467E-421E-A38A-486C6B839D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422" y="2560625"/>
            <a:ext cx="3656145" cy="1321837"/>
          </a:xfrm>
          <a:prstGeom prst="rect">
            <a:avLst/>
          </a:prstGeom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m 6" descr="Fundo preto com letras brancas&#10;&#10;Descrição gerada automaticamente">
            <a:extLst>
              <a:ext uri="{FF2B5EF4-FFF2-40B4-BE49-F238E27FC236}">
                <a16:creationId xmlns:a16="http://schemas.microsoft.com/office/drawing/2014/main" id="{64695454-B25C-4B12-9E97-62A3407F84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857" y="4203417"/>
            <a:ext cx="2282400" cy="2282400"/>
          </a:xfrm>
          <a:prstGeom prst="rect">
            <a:avLst/>
          </a:prstGeom>
        </p:spPr>
      </p:pic>
      <p:pic>
        <p:nvPicPr>
          <p:cNvPr id="12" name="Imagem 11" descr="Uma imagem contendo peças de metal&#10;&#10;Descrição gerada automaticamente">
            <a:extLst>
              <a:ext uri="{FF2B5EF4-FFF2-40B4-BE49-F238E27FC236}">
                <a16:creationId xmlns:a16="http://schemas.microsoft.com/office/drawing/2014/main" id="{0A77D7D1-BF72-4941-89C5-CA086AD38D4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63" t="16363" r="15649" b="15789"/>
          <a:stretch/>
        </p:blipFill>
        <p:spPr>
          <a:xfrm>
            <a:off x="8551832" y="4516688"/>
            <a:ext cx="1832296" cy="1883932"/>
          </a:xfrm>
          <a:prstGeom prst="rect">
            <a:avLst/>
          </a:prstGeom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03F7AED1-B3A6-4DED-8C90-958FF4E49B2F}"/>
              </a:ext>
            </a:extLst>
          </p:cNvPr>
          <p:cNvSpPr txBox="1"/>
          <p:nvPr/>
        </p:nvSpPr>
        <p:spPr>
          <a:xfrm>
            <a:off x="8551832" y="6400620"/>
            <a:ext cx="184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BankGothic Lt BT" panose="020B0607020203060204" pitchFamily="34" charset="0"/>
              </a:rPr>
              <a:t>Socket DIP-8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255E16F-3B02-437A-B233-57B11B32D8A8}"/>
              </a:ext>
            </a:extLst>
          </p:cNvPr>
          <p:cNvSpPr txBox="1"/>
          <p:nvPr/>
        </p:nvSpPr>
        <p:spPr>
          <a:xfrm>
            <a:off x="6576700" y="1888282"/>
            <a:ext cx="184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BankGothic Lt BT" panose="020B0607020203060204" pitchFamily="34" charset="0"/>
              </a:rPr>
              <a:t>ATTiny85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FF0DB83-3654-4EDD-88A6-2F9F169DADB3}"/>
              </a:ext>
            </a:extLst>
          </p:cNvPr>
          <p:cNvSpPr txBox="1"/>
          <p:nvPr/>
        </p:nvSpPr>
        <p:spPr>
          <a:xfrm>
            <a:off x="7310914" y="3882462"/>
            <a:ext cx="2439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BankGothic Lt BT" panose="020B0607020203060204" pitchFamily="34" charset="0"/>
              </a:rPr>
              <a:t>Pinagem ATTiny85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DF6B0B47-CF0E-43C4-87BF-EFD99785E327}"/>
              </a:ext>
            </a:extLst>
          </p:cNvPr>
          <p:cNvSpPr txBox="1"/>
          <p:nvPr/>
        </p:nvSpPr>
        <p:spPr>
          <a:xfrm>
            <a:off x="86685" y="1513383"/>
            <a:ext cx="59226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Blip>
                <a:blip r:embed="rId9"/>
              </a:buBlip>
            </a:pPr>
            <a:r>
              <a:rPr lang="pt-BR" sz="2400" dirty="0">
                <a:solidFill>
                  <a:schemeClr val="bg1"/>
                </a:solidFill>
                <a:latin typeface="BankGothic Lt BT" panose="020B0607020203060204" pitchFamily="34" charset="0"/>
              </a:rPr>
              <a:t>ATTiny85;</a:t>
            </a:r>
          </a:p>
          <a:p>
            <a:pPr algn="just"/>
            <a:endParaRPr lang="pt-BR" sz="2400" dirty="0">
              <a:solidFill>
                <a:schemeClr val="bg1"/>
              </a:solidFill>
              <a:latin typeface="BankGothic Lt BT" panose="020B0607020203060204" pitchFamily="34" charset="0"/>
            </a:endParaRPr>
          </a:p>
          <a:p>
            <a:pPr marL="457200" indent="-457200" algn="just">
              <a:buBlip>
                <a:blip r:embed="rId9"/>
              </a:buBlip>
            </a:pPr>
            <a:r>
              <a:rPr lang="pt-BR" sz="2400" dirty="0">
                <a:solidFill>
                  <a:schemeClr val="bg1"/>
                </a:solidFill>
                <a:latin typeface="BankGothic Lt BT" panose="020B0607020203060204" pitchFamily="34" charset="0"/>
              </a:rPr>
              <a:t>Comunicação I2C;</a:t>
            </a:r>
          </a:p>
          <a:p>
            <a:pPr algn="just"/>
            <a:endParaRPr lang="pt-BR" sz="2400" dirty="0">
              <a:solidFill>
                <a:schemeClr val="bg1"/>
              </a:solidFill>
              <a:latin typeface="BankGothic Lt BT" panose="020B0607020203060204" pitchFamily="34" charset="0"/>
            </a:endParaRPr>
          </a:p>
          <a:p>
            <a:pPr marL="457200" indent="-457200" algn="just">
              <a:buBlip>
                <a:blip r:embed="rId9"/>
              </a:buBlip>
            </a:pPr>
            <a:r>
              <a:rPr lang="pt-BR" sz="2400" dirty="0">
                <a:solidFill>
                  <a:schemeClr val="bg1"/>
                </a:solidFill>
                <a:latin typeface="BankGothic Lt BT" panose="020B0607020203060204" pitchFamily="34" charset="0"/>
              </a:rPr>
              <a:t>6 Portas Digitais;</a:t>
            </a:r>
          </a:p>
          <a:p>
            <a:pPr marL="457200" indent="-457200" algn="just">
              <a:buBlip>
                <a:blip r:embed="rId9"/>
              </a:buBlip>
            </a:pPr>
            <a:endParaRPr lang="pt-BR" sz="2400" dirty="0">
              <a:solidFill>
                <a:schemeClr val="bg1"/>
              </a:solidFill>
              <a:latin typeface="BankGothic Lt BT" panose="020B0607020203060204" pitchFamily="34" charset="0"/>
            </a:endParaRPr>
          </a:p>
          <a:p>
            <a:pPr marL="457200" indent="-457200" algn="just">
              <a:buBlip>
                <a:blip r:embed="rId9"/>
              </a:buBlip>
            </a:pPr>
            <a:r>
              <a:rPr lang="pt-BR" sz="2400" dirty="0">
                <a:solidFill>
                  <a:schemeClr val="bg1"/>
                </a:solidFill>
                <a:latin typeface="BankGothic Lt BT" panose="020B0607020203060204" pitchFamily="34" charset="0"/>
              </a:rPr>
              <a:t>Clock Interno;</a:t>
            </a:r>
          </a:p>
          <a:p>
            <a:pPr marL="457200" indent="-457200" algn="just">
              <a:buBlip>
                <a:blip r:embed="rId9"/>
              </a:buBlip>
            </a:pPr>
            <a:endParaRPr lang="pt-BR" sz="2400" dirty="0">
              <a:solidFill>
                <a:schemeClr val="bg1"/>
              </a:solidFill>
              <a:latin typeface="BankGothic Lt BT" panose="020B0607020203060204" pitchFamily="34" charset="0"/>
            </a:endParaRPr>
          </a:p>
          <a:p>
            <a:pPr marL="457200" indent="-457200" algn="just">
              <a:buBlip>
                <a:blip r:embed="rId9"/>
              </a:buBlip>
            </a:pPr>
            <a:r>
              <a:rPr lang="pt-BR" sz="2400" dirty="0">
                <a:solidFill>
                  <a:schemeClr val="bg1"/>
                </a:solidFill>
                <a:latin typeface="BankGothic Lt BT" panose="020B0607020203060204" pitchFamily="34" charset="0"/>
              </a:rPr>
              <a:t>Socket DIP-8;</a:t>
            </a:r>
          </a:p>
        </p:txBody>
      </p:sp>
    </p:spTree>
    <p:extLst>
      <p:ext uri="{BB962C8B-B14F-4D97-AF65-F5344CB8AC3E}">
        <p14:creationId xmlns:p14="http://schemas.microsoft.com/office/powerpoint/2010/main" val="366909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92DF2ED-CA7B-4B53-9CDE-67F8A40EC92D}"/>
              </a:ext>
            </a:extLst>
          </p:cNvPr>
          <p:cNvSpPr/>
          <p:nvPr/>
        </p:nvSpPr>
        <p:spPr>
          <a:xfrm>
            <a:off x="6081486" y="0"/>
            <a:ext cx="6110514" cy="6858000"/>
          </a:xfrm>
          <a:prstGeom prst="rect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 descr="Uma imagem contendo pipa, placar&#10;&#10;Descrição gerada automaticamente">
            <a:extLst>
              <a:ext uri="{FF2B5EF4-FFF2-40B4-BE49-F238E27FC236}">
                <a16:creationId xmlns:a16="http://schemas.microsoft.com/office/drawing/2014/main" id="{F1878B7E-12FE-4605-9ABA-A15ED815D9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r="22659"/>
          <a:stretch/>
        </p:blipFill>
        <p:spPr>
          <a:xfrm>
            <a:off x="1" y="1"/>
            <a:ext cx="1422400" cy="68580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1939153-9154-4E29-9921-2C2329A65D8B}"/>
              </a:ext>
            </a:extLst>
          </p:cNvPr>
          <p:cNvSpPr txBox="1"/>
          <p:nvPr/>
        </p:nvSpPr>
        <p:spPr>
          <a:xfrm>
            <a:off x="6406243" y="304799"/>
            <a:ext cx="546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  <a:latin typeface="BankGothic Lt BT" panose="020B0607020203060204" pitchFamily="34" charset="0"/>
              </a:rPr>
              <a:t>Sistema de Sensoriamento</a:t>
            </a:r>
          </a:p>
        </p:txBody>
      </p:sp>
      <p:pic>
        <p:nvPicPr>
          <p:cNvPr id="5" name="Imagem 4" descr="Uma imagem contendo eletrônico, circuito&#10;&#10;Descrição gerada automaticamente">
            <a:extLst>
              <a:ext uri="{FF2B5EF4-FFF2-40B4-BE49-F238E27FC236}">
                <a16:creationId xmlns:a16="http://schemas.microsoft.com/office/drawing/2014/main" id="{1308B583-4D01-4CDB-8A3E-C1B439DCC1B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84" t="11553" r="11966" b="12168"/>
          <a:stretch/>
        </p:blipFill>
        <p:spPr>
          <a:xfrm>
            <a:off x="1617577" y="4714980"/>
            <a:ext cx="1791477" cy="1330150"/>
          </a:xfrm>
          <a:prstGeom prst="rect">
            <a:avLst/>
          </a:prstGeom>
          <a:ln w="254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m 8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782914CB-C237-4E19-A181-502CB6A57B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042" y="304799"/>
            <a:ext cx="2301434" cy="1851608"/>
          </a:xfrm>
          <a:prstGeom prst="rect">
            <a:avLst/>
          </a:prstGeom>
          <a:ln w="254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2" name="Imagem 11" descr="Fundo preto com letras brancas&#10;&#10;Descrição gerada automaticamente">
            <a:extLst>
              <a:ext uri="{FF2B5EF4-FFF2-40B4-BE49-F238E27FC236}">
                <a16:creationId xmlns:a16="http://schemas.microsoft.com/office/drawing/2014/main" id="{CB7C56F8-0475-4663-A010-627A95DA3B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18" y="4153313"/>
            <a:ext cx="2282400" cy="2282400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CC5B8D25-78FD-4C17-AE15-354C260111A9}"/>
              </a:ext>
            </a:extLst>
          </p:cNvPr>
          <p:cNvSpPr txBox="1"/>
          <p:nvPr/>
        </p:nvSpPr>
        <p:spPr>
          <a:xfrm>
            <a:off x="6175428" y="1720839"/>
            <a:ext cx="59226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Blip>
                <a:blip r:embed="rId8"/>
              </a:buBlip>
            </a:pPr>
            <a:r>
              <a:rPr lang="pt-BR" sz="2400" dirty="0">
                <a:solidFill>
                  <a:schemeClr val="bg1"/>
                </a:solidFill>
                <a:latin typeface="BankGothic Lt BT" panose="020B0607020203060204" pitchFamily="34" charset="0"/>
              </a:rPr>
              <a:t>BMP280;</a:t>
            </a:r>
          </a:p>
          <a:p>
            <a:pPr marL="457200" indent="-457200" algn="just">
              <a:buBlip>
                <a:blip r:embed="rId8"/>
              </a:buBlip>
            </a:pPr>
            <a:endParaRPr lang="pt-BR" sz="2400" dirty="0">
              <a:solidFill>
                <a:schemeClr val="bg1"/>
              </a:solidFill>
              <a:latin typeface="BankGothic Lt BT" panose="020B0607020203060204" pitchFamily="34" charset="0"/>
            </a:endParaRPr>
          </a:p>
          <a:p>
            <a:pPr marL="457200" indent="-457200" algn="just">
              <a:buBlip>
                <a:blip r:embed="rId8"/>
              </a:buBlip>
            </a:pPr>
            <a:r>
              <a:rPr lang="pt-BR" sz="2400" dirty="0">
                <a:solidFill>
                  <a:schemeClr val="bg1"/>
                </a:solidFill>
                <a:latin typeface="BankGothic Lt BT" panose="020B0607020203060204" pitchFamily="34" charset="0"/>
              </a:rPr>
              <a:t>Altímetro;</a:t>
            </a:r>
          </a:p>
          <a:p>
            <a:pPr algn="just"/>
            <a:endParaRPr lang="pt-BR" sz="2400" dirty="0">
              <a:solidFill>
                <a:schemeClr val="bg1"/>
              </a:solidFill>
              <a:latin typeface="BankGothic Lt BT" panose="020B0607020203060204" pitchFamily="34" charset="0"/>
            </a:endParaRPr>
          </a:p>
          <a:p>
            <a:pPr marL="457200" indent="-457200" algn="just">
              <a:buBlip>
                <a:blip r:embed="rId8"/>
              </a:buBlip>
            </a:pPr>
            <a:r>
              <a:rPr lang="pt-BR" sz="2400" dirty="0">
                <a:solidFill>
                  <a:schemeClr val="bg1"/>
                </a:solidFill>
                <a:latin typeface="BankGothic Lt BT" panose="020B0607020203060204" pitchFamily="34" charset="0"/>
              </a:rPr>
              <a:t>Comunicação I2C;</a:t>
            </a:r>
          </a:p>
          <a:p>
            <a:pPr algn="just"/>
            <a:endParaRPr lang="pt-BR" sz="2400" dirty="0">
              <a:solidFill>
                <a:schemeClr val="bg1"/>
              </a:solidFill>
              <a:latin typeface="BankGothic Lt BT" panose="020B0607020203060204" pitchFamily="34" charset="0"/>
            </a:endParaRPr>
          </a:p>
          <a:p>
            <a:pPr marL="457200" indent="-457200" algn="just">
              <a:buBlip>
                <a:blip r:embed="rId8"/>
              </a:buBlip>
            </a:pPr>
            <a:r>
              <a:rPr lang="pt-BR" sz="2400" dirty="0">
                <a:solidFill>
                  <a:schemeClr val="bg1"/>
                </a:solidFill>
                <a:latin typeface="BankGothic Lt BT" panose="020B0607020203060204" pitchFamily="34" charset="0"/>
              </a:rPr>
              <a:t>Pinos 90º;</a:t>
            </a:r>
          </a:p>
          <a:p>
            <a:pPr marL="457200" indent="-457200" algn="just">
              <a:buBlip>
                <a:blip r:embed="rId8"/>
              </a:buBlip>
            </a:pPr>
            <a:endParaRPr lang="pt-BR" sz="2400" dirty="0">
              <a:solidFill>
                <a:schemeClr val="bg1"/>
              </a:solidFill>
              <a:latin typeface="BankGothic Lt BT" panose="020B0607020203060204" pitchFamily="34" charset="0"/>
            </a:endParaRPr>
          </a:p>
          <a:p>
            <a:pPr marL="457200" indent="-457200" algn="just">
              <a:buBlip>
                <a:blip r:embed="rId8"/>
              </a:buBlip>
            </a:pPr>
            <a:r>
              <a:rPr lang="pt-BR" sz="2400" dirty="0">
                <a:solidFill>
                  <a:schemeClr val="bg1"/>
                </a:solidFill>
                <a:latin typeface="BankGothic Lt BT" panose="020B0607020203060204" pitchFamily="34" charset="0"/>
              </a:rPr>
              <a:t>Pin Socket 1x4;</a:t>
            </a: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F128975D-6630-43D9-98D4-7243D704AE23}"/>
              </a:ext>
            </a:extLst>
          </p:cNvPr>
          <p:cNvGrpSpPr/>
          <p:nvPr/>
        </p:nvGrpSpPr>
        <p:grpSpPr>
          <a:xfrm>
            <a:off x="3409054" y="2461205"/>
            <a:ext cx="2686946" cy="2127676"/>
            <a:chOff x="756445" y="304799"/>
            <a:chExt cx="2686946" cy="2127676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EBA35CA2-2A51-471B-BE40-F26F89D7D2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786" b="9180"/>
            <a:stretch/>
          </p:blipFill>
          <p:spPr>
            <a:xfrm>
              <a:off x="1024220" y="304799"/>
              <a:ext cx="2151951" cy="1743809"/>
            </a:xfrm>
            <a:prstGeom prst="rect">
              <a:avLst/>
            </a:prstGeom>
            <a:ln w="2540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2705784D-E851-48C1-9559-514582556CEC}"/>
                </a:ext>
              </a:extLst>
            </p:cNvPr>
            <p:cNvSpPr txBox="1"/>
            <p:nvPr/>
          </p:nvSpPr>
          <p:spPr>
            <a:xfrm>
              <a:off x="756445" y="2063143"/>
              <a:ext cx="2686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BankGothic Lt BT" panose="020B0607020203060204" pitchFamily="34" charset="0"/>
                </a:rPr>
                <a:t>Dimensões BMP280</a:t>
              </a:r>
            </a:p>
          </p:txBody>
        </p:sp>
      </p:grp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1266E87-D1DF-4579-B892-0FA28F7B5508}"/>
              </a:ext>
            </a:extLst>
          </p:cNvPr>
          <p:cNvSpPr txBox="1"/>
          <p:nvPr/>
        </p:nvSpPr>
        <p:spPr>
          <a:xfrm>
            <a:off x="1760087" y="2156407"/>
            <a:ext cx="1287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BankGothic Lt BT" panose="020B0607020203060204" pitchFamily="34" charset="0"/>
              </a:rPr>
              <a:t>BMP280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32E40FB3-2951-4801-ACE1-445849E105D2}"/>
              </a:ext>
            </a:extLst>
          </p:cNvPr>
          <p:cNvSpPr txBox="1"/>
          <p:nvPr/>
        </p:nvSpPr>
        <p:spPr>
          <a:xfrm>
            <a:off x="1743477" y="6066381"/>
            <a:ext cx="1539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BankGothic Lt BT" panose="020B0607020203060204" pitchFamily="34" charset="0"/>
              </a:rPr>
              <a:t>Pin Socket</a:t>
            </a:r>
          </a:p>
        </p:txBody>
      </p:sp>
    </p:spTree>
    <p:extLst>
      <p:ext uri="{BB962C8B-B14F-4D97-AF65-F5344CB8AC3E}">
        <p14:creationId xmlns:p14="http://schemas.microsoft.com/office/powerpoint/2010/main" val="361670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92DF2ED-CA7B-4B53-9CDE-67F8A40EC92D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 descr="Uma imagem contendo pipa, placar&#10;&#10;Descrição gerada automaticamente">
            <a:extLst>
              <a:ext uri="{FF2B5EF4-FFF2-40B4-BE49-F238E27FC236}">
                <a16:creationId xmlns:a16="http://schemas.microsoft.com/office/drawing/2014/main" id="{F1878B7E-12FE-4605-9ABA-A15ED815D9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r="22659"/>
          <a:stretch/>
        </p:blipFill>
        <p:spPr>
          <a:xfrm flipH="1">
            <a:off x="10770000" y="0"/>
            <a:ext cx="1422000" cy="6858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8CB78E28-096E-492D-9AF7-2FF957DB8211}"/>
              </a:ext>
            </a:extLst>
          </p:cNvPr>
          <p:cNvSpPr txBox="1"/>
          <p:nvPr/>
        </p:nvSpPr>
        <p:spPr>
          <a:xfrm>
            <a:off x="244229" y="304799"/>
            <a:ext cx="5607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  <a:latin typeface="BankGothic Lt BT" panose="020B0607020203060204" pitchFamily="34" charset="0"/>
              </a:rPr>
              <a:t>Sistema de Armazenamento</a:t>
            </a:r>
          </a:p>
        </p:txBody>
      </p:sp>
      <p:pic>
        <p:nvPicPr>
          <p:cNvPr id="5" name="Imagem 4" descr="Uma imagem contendo circuito&#10;&#10;Descrição gerada automaticamente">
            <a:extLst>
              <a:ext uri="{FF2B5EF4-FFF2-40B4-BE49-F238E27FC236}">
                <a16:creationId xmlns:a16="http://schemas.microsoft.com/office/drawing/2014/main" id="{5DD209E7-9DD1-4C4B-B530-5296DF7E89D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23" b="11417"/>
          <a:stretch/>
        </p:blipFill>
        <p:spPr>
          <a:xfrm>
            <a:off x="8937705" y="304799"/>
            <a:ext cx="1832295" cy="1397315"/>
          </a:xfrm>
          <a:prstGeom prst="rect">
            <a:avLst/>
          </a:prstGeom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m 6" descr="Uma imagem contendo peças de metal&#10;&#10;Descrição gerada automaticamente">
            <a:extLst>
              <a:ext uri="{FF2B5EF4-FFF2-40B4-BE49-F238E27FC236}">
                <a16:creationId xmlns:a16="http://schemas.microsoft.com/office/drawing/2014/main" id="{B47A95AE-890F-4686-8E3D-DB44E43FF28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63" t="16363" r="15649" b="15789"/>
          <a:stretch/>
        </p:blipFill>
        <p:spPr>
          <a:xfrm>
            <a:off x="8529393" y="4358068"/>
            <a:ext cx="1832296" cy="1883932"/>
          </a:xfrm>
          <a:prstGeom prst="rect">
            <a:avLst/>
          </a:prstGeom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m 8" descr="Uma imagem contendo relógio, quarto, pendurado&#10;&#10;Descrição gerada automaticamente">
            <a:extLst>
              <a:ext uri="{FF2B5EF4-FFF2-40B4-BE49-F238E27FC236}">
                <a16:creationId xmlns:a16="http://schemas.microsoft.com/office/drawing/2014/main" id="{3B6AF27C-C51E-43EA-8FFC-CAD66DE58A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236" y="2222089"/>
            <a:ext cx="2167157" cy="1397315"/>
          </a:xfrm>
          <a:prstGeom prst="rect">
            <a:avLst/>
          </a:prstGeom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Imagem 13" descr="Fundo preto com letras brancas&#10;&#10;Descrição gerada automaticamente">
            <a:extLst>
              <a:ext uri="{FF2B5EF4-FFF2-40B4-BE49-F238E27FC236}">
                <a16:creationId xmlns:a16="http://schemas.microsoft.com/office/drawing/2014/main" id="{F8FD7043-6D95-426E-8023-AC9D433926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257" y="4328932"/>
            <a:ext cx="2282400" cy="22824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91147CDC-05A3-4755-8642-62B15FD12EAD}"/>
              </a:ext>
            </a:extLst>
          </p:cNvPr>
          <p:cNvSpPr txBox="1"/>
          <p:nvPr/>
        </p:nvSpPr>
        <p:spPr>
          <a:xfrm>
            <a:off x="8933268" y="1702114"/>
            <a:ext cx="184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BankGothic Lt BT" panose="020B0607020203060204" pitchFamily="34" charset="0"/>
              </a:rPr>
              <a:t>AT24C256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9CE41AF-AA51-4878-A180-10DA165FBCA8}"/>
              </a:ext>
            </a:extLst>
          </p:cNvPr>
          <p:cNvSpPr txBox="1"/>
          <p:nvPr/>
        </p:nvSpPr>
        <p:spPr>
          <a:xfrm>
            <a:off x="6159755" y="3619404"/>
            <a:ext cx="2572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BankGothic Lt BT" panose="020B0607020203060204" pitchFamily="34" charset="0"/>
              </a:rPr>
              <a:t>Pinagem AT24C256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6158AA2-87ED-431F-BABE-FDB81749A909}"/>
              </a:ext>
            </a:extLst>
          </p:cNvPr>
          <p:cNvSpPr txBox="1"/>
          <p:nvPr/>
        </p:nvSpPr>
        <p:spPr>
          <a:xfrm>
            <a:off x="8529393" y="6242000"/>
            <a:ext cx="184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BankGothic Lt BT" panose="020B0607020203060204" pitchFamily="34" charset="0"/>
              </a:rPr>
              <a:t>Socket DIP-8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7A3D9C0-1000-4C1E-8992-30B80452DAFA}"/>
              </a:ext>
            </a:extLst>
          </p:cNvPr>
          <p:cNvSpPr txBox="1"/>
          <p:nvPr/>
        </p:nvSpPr>
        <p:spPr>
          <a:xfrm>
            <a:off x="90918" y="1720840"/>
            <a:ext cx="59226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Blip>
                <a:blip r:embed="rId9"/>
              </a:buBlip>
            </a:pPr>
            <a:r>
              <a:rPr lang="pt-BR" sz="2400" dirty="0">
                <a:solidFill>
                  <a:schemeClr val="bg1"/>
                </a:solidFill>
                <a:latin typeface="BankGothic Lt BT" panose="020B0607020203060204" pitchFamily="34" charset="0"/>
              </a:rPr>
              <a:t>AT24C256;</a:t>
            </a:r>
          </a:p>
          <a:p>
            <a:pPr marL="457200" indent="-457200" algn="just">
              <a:buBlip>
                <a:blip r:embed="rId9"/>
              </a:buBlip>
            </a:pPr>
            <a:endParaRPr lang="pt-BR" sz="2400" dirty="0">
              <a:solidFill>
                <a:schemeClr val="bg1"/>
              </a:solidFill>
              <a:latin typeface="BankGothic Lt BT" panose="020B0607020203060204" pitchFamily="34" charset="0"/>
            </a:endParaRPr>
          </a:p>
          <a:p>
            <a:pPr marL="457200" indent="-457200" algn="just">
              <a:buBlip>
                <a:blip r:embed="rId9"/>
              </a:buBlip>
            </a:pPr>
            <a:r>
              <a:rPr lang="pt-BR" sz="2400" dirty="0">
                <a:solidFill>
                  <a:schemeClr val="bg1"/>
                </a:solidFill>
                <a:latin typeface="BankGothic Lt BT" panose="020B0607020203060204" pitchFamily="34" charset="0"/>
              </a:rPr>
              <a:t>45min30s;</a:t>
            </a:r>
          </a:p>
          <a:p>
            <a:pPr algn="just"/>
            <a:endParaRPr lang="pt-BR" sz="2400" dirty="0">
              <a:solidFill>
                <a:schemeClr val="bg1"/>
              </a:solidFill>
              <a:latin typeface="BankGothic Lt BT" panose="020B0607020203060204" pitchFamily="34" charset="0"/>
            </a:endParaRPr>
          </a:p>
          <a:p>
            <a:pPr marL="457200" indent="-457200" algn="just">
              <a:buBlip>
                <a:blip r:embed="rId9"/>
              </a:buBlip>
            </a:pPr>
            <a:r>
              <a:rPr lang="pt-BR" sz="2400" dirty="0">
                <a:solidFill>
                  <a:schemeClr val="bg1"/>
                </a:solidFill>
                <a:latin typeface="BankGothic Lt BT" panose="020B0607020203060204" pitchFamily="34" charset="0"/>
              </a:rPr>
              <a:t>32762kB;</a:t>
            </a:r>
          </a:p>
          <a:p>
            <a:pPr algn="just"/>
            <a:endParaRPr lang="pt-BR" sz="2400" dirty="0">
              <a:solidFill>
                <a:schemeClr val="bg1"/>
              </a:solidFill>
              <a:latin typeface="BankGothic Lt BT" panose="020B0607020203060204" pitchFamily="34" charset="0"/>
            </a:endParaRPr>
          </a:p>
          <a:p>
            <a:pPr marL="457200" indent="-457200" algn="just">
              <a:buBlip>
                <a:blip r:embed="rId9"/>
              </a:buBlip>
            </a:pPr>
            <a:r>
              <a:rPr lang="pt-BR" sz="2400" dirty="0">
                <a:solidFill>
                  <a:schemeClr val="bg1"/>
                </a:solidFill>
                <a:latin typeface="BankGothic Lt BT" panose="020B0607020203060204" pitchFamily="34" charset="0"/>
              </a:rPr>
              <a:t>Comunicação I2C;</a:t>
            </a:r>
          </a:p>
          <a:p>
            <a:pPr marL="457200" indent="-457200" algn="just">
              <a:buBlip>
                <a:blip r:embed="rId9"/>
              </a:buBlip>
            </a:pPr>
            <a:endParaRPr lang="pt-BR" sz="2400" dirty="0">
              <a:solidFill>
                <a:schemeClr val="bg1"/>
              </a:solidFill>
              <a:latin typeface="BankGothic Lt BT" panose="020B0607020203060204" pitchFamily="34" charset="0"/>
            </a:endParaRPr>
          </a:p>
          <a:p>
            <a:pPr marL="457200" indent="-457200" algn="just">
              <a:buBlip>
                <a:blip r:embed="rId9"/>
              </a:buBlip>
            </a:pPr>
            <a:r>
              <a:rPr lang="pt-BR" sz="2400" dirty="0">
                <a:solidFill>
                  <a:schemeClr val="bg1"/>
                </a:solidFill>
                <a:latin typeface="BankGothic Lt BT" panose="020B0607020203060204" pitchFamily="34" charset="0"/>
              </a:rPr>
              <a:t>Socket DIP-8;</a:t>
            </a:r>
          </a:p>
        </p:txBody>
      </p:sp>
    </p:spTree>
    <p:extLst>
      <p:ext uri="{BB962C8B-B14F-4D97-AF65-F5344CB8AC3E}">
        <p14:creationId xmlns:p14="http://schemas.microsoft.com/office/powerpoint/2010/main" val="1085159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92DF2ED-CA7B-4B53-9CDE-67F8A40EC92D}"/>
              </a:ext>
            </a:extLst>
          </p:cNvPr>
          <p:cNvSpPr/>
          <p:nvPr/>
        </p:nvSpPr>
        <p:spPr>
          <a:xfrm>
            <a:off x="6081486" y="0"/>
            <a:ext cx="6110514" cy="6858000"/>
          </a:xfrm>
          <a:prstGeom prst="rect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 descr="Uma imagem contendo pipa, placar&#10;&#10;Descrição gerada automaticamente">
            <a:extLst>
              <a:ext uri="{FF2B5EF4-FFF2-40B4-BE49-F238E27FC236}">
                <a16:creationId xmlns:a16="http://schemas.microsoft.com/office/drawing/2014/main" id="{F1878B7E-12FE-4605-9ABA-A15ED815D9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r="22659"/>
          <a:stretch/>
        </p:blipFill>
        <p:spPr>
          <a:xfrm>
            <a:off x="1" y="1"/>
            <a:ext cx="1422400" cy="6858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E53B8AE3-0175-48C1-816A-787E28080B10}"/>
              </a:ext>
            </a:extLst>
          </p:cNvPr>
          <p:cNvSpPr txBox="1"/>
          <p:nvPr/>
        </p:nvSpPr>
        <p:spPr>
          <a:xfrm>
            <a:off x="6406243" y="304799"/>
            <a:ext cx="546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  <a:latin typeface="BankGothic Lt BT" panose="020B0607020203060204" pitchFamily="34" charset="0"/>
              </a:rPr>
              <a:t>Componentes Extras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F5B302B-20FA-41D3-834D-CCD7C33821E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38" t="10220" r="12121" b="13513"/>
          <a:stretch/>
        </p:blipFill>
        <p:spPr>
          <a:xfrm>
            <a:off x="1494148" y="3177406"/>
            <a:ext cx="1505197" cy="1544217"/>
          </a:xfrm>
          <a:prstGeom prst="rect">
            <a:avLst/>
          </a:prstGeom>
          <a:ln w="254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m 5" descr="Uma imagem contendo alfinete&#10;&#10;Descrição gerada automaticamente">
            <a:extLst>
              <a:ext uri="{FF2B5EF4-FFF2-40B4-BE49-F238E27FC236}">
                <a16:creationId xmlns:a16="http://schemas.microsoft.com/office/drawing/2014/main" id="{2E556A4F-91FD-4DC4-BEE2-1379DAAB65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055" y="304799"/>
            <a:ext cx="1583483" cy="1583483"/>
          </a:xfrm>
          <a:prstGeom prst="rect">
            <a:avLst/>
          </a:prstGeom>
          <a:ln w="254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8" name="Imagem 7" descr="Uma imagem contendo agulha, esqui, segurando, par&#10;&#10;Descrição gerada automaticamente">
            <a:extLst>
              <a:ext uri="{FF2B5EF4-FFF2-40B4-BE49-F238E27FC236}">
                <a16:creationId xmlns:a16="http://schemas.microsoft.com/office/drawing/2014/main" id="{1A5ED8A5-F999-4873-B49A-56806C2829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676" y="4721623"/>
            <a:ext cx="1751822" cy="1751822"/>
          </a:xfrm>
          <a:prstGeom prst="rect">
            <a:avLst/>
          </a:prstGeom>
          <a:ln w="254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77360554-356A-4B4E-BC76-75048CD0D1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676" y="2007211"/>
            <a:ext cx="2040184" cy="847779"/>
          </a:xfrm>
          <a:prstGeom prst="rect">
            <a:avLst/>
          </a:prstGeom>
          <a:ln w="254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4" name="Imagem 13" descr="Fundo preto com letras brancas&#10;&#10;Descrição gerada automaticamente">
            <a:extLst>
              <a:ext uri="{FF2B5EF4-FFF2-40B4-BE49-F238E27FC236}">
                <a16:creationId xmlns:a16="http://schemas.microsoft.com/office/drawing/2014/main" id="{46C5BEFA-C348-4A72-B2C6-BB75DBEC0B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0157" y="4456334"/>
            <a:ext cx="2282400" cy="228240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9E61561D-538D-46CD-A5DA-A426DF4ECA46}"/>
              </a:ext>
            </a:extLst>
          </p:cNvPr>
          <p:cNvSpPr txBox="1"/>
          <p:nvPr/>
        </p:nvSpPr>
        <p:spPr>
          <a:xfrm>
            <a:off x="1413183" y="1891780"/>
            <a:ext cx="761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BankGothic Lt BT" panose="020B0607020203060204" pitchFamily="34" charset="0"/>
              </a:rPr>
              <a:t>LED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9217DCD-652E-4CDF-9E9B-8F11C0098C34}"/>
              </a:ext>
            </a:extLst>
          </p:cNvPr>
          <p:cNvSpPr txBox="1"/>
          <p:nvPr/>
        </p:nvSpPr>
        <p:spPr>
          <a:xfrm>
            <a:off x="3509634" y="2854990"/>
            <a:ext cx="251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BankGothic Lt BT" panose="020B0607020203060204" pitchFamily="34" charset="0"/>
              </a:rPr>
              <a:t>Resistor de 220</a:t>
            </a:r>
            <a:r>
              <a:rPr lang="pt-BR" dirty="0">
                <a:latin typeface="BankGothic Lt BT" panose="020B0607020203060204" pitchFamily="34" charset="0"/>
                <a:cs typeface="Calibri" panose="020F0502020204030204" pitchFamily="34" charset="0"/>
              </a:rPr>
              <a:t>Ω</a:t>
            </a:r>
            <a:endParaRPr lang="pt-BR" dirty="0">
              <a:latin typeface="BankGothic Lt BT" panose="020B0607020203060204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6C04D45-D8A2-4DFD-B6BF-50D448AFED1F}"/>
              </a:ext>
            </a:extLst>
          </p:cNvPr>
          <p:cNvSpPr txBox="1"/>
          <p:nvPr/>
        </p:nvSpPr>
        <p:spPr>
          <a:xfrm>
            <a:off x="1151799" y="4737179"/>
            <a:ext cx="2189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BankGothic Lt BT" panose="020B0607020203060204" pitchFamily="34" charset="0"/>
              </a:rPr>
              <a:t>Botão 6x6x6mm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3BB9F8BE-7F3C-4336-A512-8AD55A8EA238}"/>
              </a:ext>
            </a:extLst>
          </p:cNvPr>
          <p:cNvSpPr txBox="1"/>
          <p:nvPr/>
        </p:nvSpPr>
        <p:spPr>
          <a:xfrm>
            <a:off x="3252259" y="6488668"/>
            <a:ext cx="2744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BankGothic Lt BT" panose="020B0607020203060204" pitchFamily="34" charset="0"/>
              </a:rPr>
              <a:t>Resistor de 10k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Ω</a:t>
            </a:r>
            <a:endParaRPr lang="pt-BR" dirty="0">
              <a:latin typeface="BankGothic Lt BT" panose="020B0607020203060204" pitchFamily="34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7B0F522-F4BE-43A8-8327-29AD2CACB180}"/>
              </a:ext>
            </a:extLst>
          </p:cNvPr>
          <p:cNvSpPr txBox="1"/>
          <p:nvPr/>
        </p:nvSpPr>
        <p:spPr>
          <a:xfrm>
            <a:off x="6175428" y="1720840"/>
            <a:ext cx="59226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Blip>
                <a:blip r:embed="rId10"/>
              </a:buBlip>
            </a:pPr>
            <a:r>
              <a:rPr lang="pt-BR" sz="2400" dirty="0">
                <a:solidFill>
                  <a:schemeClr val="bg1"/>
                </a:solidFill>
                <a:latin typeface="BankGothic Lt BT" panose="020B0607020203060204" pitchFamily="34" charset="0"/>
              </a:rPr>
              <a:t>Sistema de Reset;</a:t>
            </a:r>
          </a:p>
          <a:p>
            <a:pPr marL="457200" indent="-457200" algn="just">
              <a:buBlip>
                <a:blip r:embed="rId10"/>
              </a:buBlip>
            </a:pPr>
            <a:endParaRPr lang="pt-BR" sz="2400" dirty="0">
              <a:solidFill>
                <a:schemeClr val="bg1"/>
              </a:solidFill>
              <a:latin typeface="BankGothic Lt BT" panose="020B0607020203060204" pitchFamily="34" charset="0"/>
            </a:endParaRPr>
          </a:p>
          <a:p>
            <a:pPr marL="457200" indent="-457200" algn="just">
              <a:buBlip>
                <a:blip r:embed="rId10"/>
              </a:buBlip>
            </a:pPr>
            <a:r>
              <a:rPr lang="pt-BR" sz="2400" dirty="0">
                <a:solidFill>
                  <a:schemeClr val="bg1"/>
                </a:solidFill>
                <a:latin typeface="BankGothic Lt BT" panose="020B0607020203060204" pitchFamily="34" charset="0"/>
              </a:rPr>
              <a:t>Sistema de Checagem;</a:t>
            </a:r>
          </a:p>
          <a:p>
            <a:pPr algn="just"/>
            <a:endParaRPr lang="pt-BR" sz="2400" dirty="0">
              <a:solidFill>
                <a:schemeClr val="bg1"/>
              </a:solidFill>
              <a:latin typeface="BankGothic Lt BT" panose="020B0607020203060204" pitchFamily="34" charset="0"/>
            </a:endParaRPr>
          </a:p>
          <a:p>
            <a:pPr marL="457200" indent="-457200" algn="just">
              <a:buBlip>
                <a:blip r:embed="rId10"/>
              </a:buBlip>
            </a:pPr>
            <a:r>
              <a:rPr lang="pt-BR" sz="2400" dirty="0">
                <a:solidFill>
                  <a:schemeClr val="bg1"/>
                </a:solidFill>
                <a:latin typeface="BankGothic Lt BT" panose="020B0607020203060204" pitchFamily="34" charset="0"/>
              </a:rPr>
              <a:t>LED;</a:t>
            </a:r>
          </a:p>
          <a:p>
            <a:pPr algn="just"/>
            <a:endParaRPr lang="pt-BR" sz="2400" dirty="0">
              <a:solidFill>
                <a:schemeClr val="bg1"/>
              </a:solidFill>
              <a:latin typeface="BankGothic Lt BT" panose="020B0607020203060204" pitchFamily="34" charset="0"/>
            </a:endParaRPr>
          </a:p>
          <a:p>
            <a:pPr marL="457200" indent="-457200" algn="just">
              <a:buBlip>
                <a:blip r:embed="rId10"/>
              </a:buBlip>
            </a:pPr>
            <a:r>
              <a:rPr lang="pt-BR" sz="2400" dirty="0">
                <a:solidFill>
                  <a:schemeClr val="bg1"/>
                </a:solidFill>
                <a:latin typeface="BankGothic Lt BT" panose="020B0607020203060204" pitchFamily="34" charset="0"/>
              </a:rPr>
              <a:t>Resistores;</a:t>
            </a:r>
          </a:p>
          <a:p>
            <a:pPr marL="457200" indent="-457200" algn="just">
              <a:buBlip>
                <a:blip r:embed="rId10"/>
              </a:buBlip>
            </a:pPr>
            <a:endParaRPr lang="pt-BR" sz="2400" dirty="0">
              <a:solidFill>
                <a:schemeClr val="bg1"/>
              </a:solidFill>
              <a:latin typeface="BankGothic Lt BT" panose="020B0607020203060204" pitchFamily="34" charset="0"/>
            </a:endParaRPr>
          </a:p>
          <a:p>
            <a:pPr marL="457200" indent="-457200" algn="just">
              <a:buBlip>
                <a:blip r:embed="rId10"/>
              </a:buBlip>
            </a:pPr>
            <a:r>
              <a:rPr lang="pt-BR" sz="2400" dirty="0">
                <a:solidFill>
                  <a:schemeClr val="bg1"/>
                </a:solidFill>
                <a:latin typeface="BankGothic Lt BT" panose="020B0607020203060204" pitchFamily="34" charset="0"/>
              </a:rPr>
              <a:t>Botão;</a:t>
            </a:r>
          </a:p>
        </p:txBody>
      </p:sp>
    </p:spTree>
    <p:extLst>
      <p:ext uri="{BB962C8B-B14F-4D97-AF65-F5344CB8AC3E}">
        <p14:creationId xmlns:p14="http://schemas.microsoft.com/office/powerpoint/2010/main" val="3730210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A017F1D5-027C-48C5-8FC0-C0C2A771163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 descr="Uma imagem contendo pipa, placar&#10;&#10;Descrição gerada automaticamente">
            <a:extLst>
              <a:ext uri="{FF2B5EF4-FFF2-40B4-BE49-F238E27FC236}">
                <a16:creationId xmlns:a16="http://schemas.microsoft.com/office/drawing/2014/main" id="{F1878B7E-12FE-4605-9ABA-A15ED815D9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r="22659"/>
          <a:stretch/>
        </p:blipFill>
        <p:spPr>
          <a:xfrm rot="5400000">
            <a:off x="5384800" y="-2717800"/>
            <a:ext cx="1422400" cy="6858000"/>
          </a:xfrm>
          <a:prstGeom prst="rect">
            <a:avLst/>
          </a:prstGeom>
        </p:spPr>
      </p:pic>
      <p:pic>
        <p:nvPicPr>
          <p:cNvPr id="8" name="Imagem 7" descr="Mapa com linhas coloridas&#10;&#10;Descrição gerada automaticamente">
            <a:extLst>
              <a:ext uri="{FF2B5EF4-FFF2-40B4-BE49-F238E27FC236}">
                <a16:creationId xmlns:a16="http://schemas.microsoft.com/office/drawing/2014/main" id="{215F1374-61E9-46B3-82C7-C22850CE32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52" y="1498991"/>
            <a:ext cx="10653094" cy="4959740"/>
          </a:xfrm>
          <a:prstGeom prst="rect">
            <a:avLst/>
          </a:prstGeom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A7AE4C8E-46F7-4F37-870E-E2B58C1010F8}"/>
              </a:ext>
            </a:extLst>
          </p:cNvPr>
          <p:cNvSpPr txBox="1"/>
          <p:nvPr/>
        </p:nvSpPr>
        <p:spPr>
          <a:xfrm>
            <a:off x="4246210" y="6458731"/>
            <a:ext cx="3699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BankGothic Lt BT" panose="020B0607020203060204" pitchFamily="34" charset="0"/>
              </a:rPr>
              <a:t>Esquemático Aviônica H100</a:t>
            </a:r>
          </a:p>
        </p:txBody>
      </p:sp>
    </p:spTree>
    <p:extLst>
      <p:ext uri="{BB962C8B-B14F-4D97-AF65-F5344CB8AC3E}">
        <p14:creationId xmlns:p14="http://schemas.microsoft.com/office/powerpoint/2010/main" val="1936522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6D3BE218-9BA5-4D35-8679-FF12A5C0862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eletrônico, circuito&#10;&#10;Descrição gerada automaticamente">
            <a:extLst>
              <a:ext uri="{FF2B5EF4-FFF2-40B4-BE49-F238E27FC236}">
                <a16:creationId xmlns:a16="http://schemas.microsoft.com/office/drawing/2014/main" id="{F26FDF26-BDC2-4081-9B30-9703FED0EB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53" y="239209"/>
            <a:ext cx="9176020" cy="2811035"/>
          </a:xfrm>
          <a:prstGeom prst="rect">
            <a:avLst/>
          </a:prstGeom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m 6" descr="Uma imagem contendo circuito, relógio, computador&#10;&#10;Descrição gerada automaticamente">
            <a:extLst>
              <a:ext uri="{FF2B5EF4-FFF2-40B4-BE49-F238E27FC236}">
                <a16:creationId xmlns:a16="http://schemas.microsoft.com/office/drawing/2014/main" id="{63426334-8D79-41B1-B7C8-FD0A32B01D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53" y="3601617"/>
            <a:ext cx="9176020" cy="2843368"/>
          </a:xfrm>
          <a:prstGeom prst="rect">
            <a:avLst/>
          </a:prstGeom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Imagem 7" descr="Uma imagem contendo pipa, placar&#10;&#10;Descrição gerada automaticamente">
            <a:extLst>
              <a:ext uri="{FF2B5EF4-FFF2-40B4-BE49-F238E27FC236}">
                <a16:creationId xmlns:a16="http://schemas.microsoft.com/office/drawing/2014/main" id="{26944EFF-2549-4CDA-8B64-597511FA2C4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r="22659"/>
          <a:stretch/>
        </p:blipFill>
        <p:spPr>
          <a:xfrm rot="10800000">
            <a:off x="10780607" y="0"/>
            <a:ext cx="1422400" cy="685800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0062DAAF-C71E-43A9-A693-161EA2BAB059}"/>
              </a:ext>
            </a:extLst>
          </p:cNvPr>
          <p:cNvSpPr txBox="1"/>
          <p:nvPr/>
        </p:nvSpPr>
        <p:spPr>
          <a:xfrm>
            <a:off x="3368674" y="6488668"/>
            <a:ext cx="3699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BankGothic Lt BT" panose="020B0607020203060204" pitchFamily="34" charset="0"/>
              </a:rPr>
              <a:t>PCB com Plano de Terra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CF46F61-4DA7-405B-A133-3AC3E0044BB2}"/>
              </a:ext>
            </a:extLst>
          </p:cNvPr>
          <p:cNvSpPr txBox="1"/>
          <p:nvPr/>
        </p:nvSpPr>
        <p:spPr>
          <a:xfrm>
            <a:off x="3368673" y="3071717"/>
            <a:ext cx="3699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BankGothic Lt BT" panose="020B0607020203060204" pitchFamily="34" charset="0"/>
              </a:rPr>
              <a:t>PCB Aviônica H100</a:t>
            </a:r>
          </a:p>
        </p:txBody>
      </p:sp>
    </p:spTree>
    <p:extLst>
      <p:ext uri="{BB962C8B-B14F-4D97-AF65-F5344CB8AC3E}">
        <p14:creationId xmlns:p14="http://schemas.microsoft.com/office/powerpoint/2010/main" val="21879664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1017</Words>
  <Application>Microsoft Office PowerPoint</Application>
  <PresentationFormat>Widescreen</PresentationFormat>
  <Paragraphs>148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BankGothic Lt BT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Alan Lima de Medeiros</dc:creator>
  <cp:lastModifiedBy>Alan Lima de Medeiros</cp:lastModifiedBy>
  <cp:revision>8</cp:revision>
  <dcterms:created xsi:type="dcterms:W3CDTF">2020-08-01T17:46:56Z</dcterms:created>
  <dcterms:modified xsi:type="dcterms:W3CDTF">2020-08-02T15:57:05Z</dcterms:modified>
</cp:coreProperties>
</file>