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662" autoAdjust="0"/>
  </p:normalViewPr>
  <p:slideViewPr>
    <p:cSldViewPr snapToGrid="0">
      <p:cViewPr varScale="1">
        <p:scale>
          <a:sx n="73" d="100"/>
          <a:sy n="73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69F81-F1CD-4BF7-A6E7-136F586D250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49CC-6A8D-4FD7-9E71-A9B007448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00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49CC-6A8D-4FD7-9E71-A9B007448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56B5-5588-46F4-19BC-EF6905EE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1CB3-DCE8-90D0-3213-821878B03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F1288-0DF4-C6D2-F905-F4A68F22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865-C48E-3831-031B-37C060C6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122F-9B19-2801-E881-92143C1C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8C53-2FB3-45CE-01D4-27243D9F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1FA32-F701-9413-BA00-5BC536DF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5320-D1D7-6A99-E0E2-22571DA8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4B0A-935C-5609-3D96-EA7A1114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D56F-6E9F-AB56-F3CC-62FAA91E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C95C9-FA0E-E1F3-F9EC-856E6C3D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59D3-85A6-5854-9AB7-FAAA62680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7C8F-A055-9C73-EF6B-3FC5D7DE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FDCB-ED62-D0B2-E30C-102A3031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6B16-7240-FB95-941B-951C2CB4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5778-8595-51E6-4A37-4D463887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F4D5-2660-5C5C-7D21-9B20FA61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5BD7-6E07-332F-5C16-0E1735B4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E25-3DF4-786A-8120-017986E2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E4FB-CA24-E46D-0CFF-ED0ADAB2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4C5-43E4-46D3-E7CD-6BA947CE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710E-0FBA-3D5C-213D-22CA496F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F851-E920-F6A5-84F4-8C40C9BE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A8E-0D30-310A-CECE-D672993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B4C9-AC44-6893-B7BF-9B8210A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0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4C1A-13B2-589D-F24A-3F8577CF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A1A5-0983-284C-6C55-D0CF85E6D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51C9-C8FF-3078-461F-978F6111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D469-B459-6849-C2F0-94E30FC7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881F2-2581-0A83-EDD2-6CCC3FA4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8446-0792-20BA-0B5A-E6418FBC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A067-E015-9DD7-F086-0087ABC9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9B05-266C-4974-0641-0EE3FB40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4A2F8-EE98-D7CC-C037-FD8EC476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80CDA-7398-7E10-966F-2F50977B0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95872-DEA7-A0F8-DEA5-B22FF8391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9A62-FF28-0963-963C-D2D80E9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CD519-8FFA-5038-EE29-EDD3504B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AF126-01B6-B01E-B5B0-2742B763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FE8E-7801-28C8-C2B8-CD346F74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36E7-049E-F0C6-403B-928EF9E8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AE78-2B23-104E-3294-5281BF86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8F99-6CEC-CEC2-089E-FF9CA48C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A505D-A9C1-7E2B-45F6-E746C0A1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5B1E4-816E-60E9-8792-0D7B0EF2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DB9C-2486-6722-B799-0BBA603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F06-01EE-56D1-FCF3-1DD53F32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DBDA-67F8-50C4-3C3D-31AAD4B2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8622-A3C5-07E9-8300-C3161900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FE6E-6BD2-7EE6-8DD7-941B0F10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2CC4-A83A-6E58-4DEB-3F54A4B8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2FA5-A7FB-6E87-036E-4CB5179D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8707-D1C3-545A-5C61-7FBC2883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3953C-8894-CB24-B156-7D314B5F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8C3A-AA63-6AFA-7E80-0F20A461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F1A5-EF8A-DDD5-F750-D3A80221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D006-337E-AEC7-A6CE-D48EABC7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8DD7-E5E8-93EC-28DA-4FBB6216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044A-BC17-0D40-DCE3-51FC53F9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1A02-F48C-2828-DCA7-E9AAAF79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5615-6485-8FEF-A41F-75232CC07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8933-46AC-3CCE-1391-9771DEC69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4E82-027A-1342-1FE0-F8A4F95C0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A35E-5D88-58B6-34B2-0254E4021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C1A2-ABFD-9400-FB27-82435790B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Alan Li</a:t>
            </a:r>
          </a:p>
        </p:txBody>
      </p:sp>
    </p:spTree>
    <p:extLst>
      <p:ext uri="{BB962C8B-B14F-4D97-AF65-F5344CB8AC3E}">
        <p14:creationId xmlns:p14="http://schemas.microsoft.com/office/powerpoint/2010/main" val="309381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D15D8-E95E-2C29-748F-339F711B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stock loan 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D43F-7C61-20CC-1162-29761393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Whenever, we want to short a stock, we have to borrow the stock. Usually we borrow from Merrill Lynch. We pay them collateral for borrowing the stock, and they will pay us interest on the collateral.</a:t>
            </a:r>
          </a:p>
          <a:p>
            <a:r>
              <a:rPr lang="en-US" dirty="0"/>
              <a:t>However, for stocks that are extremely shorted, the interest rate can be extremely negative.</a:t>
            </a:r>
          </a:p>
          <a:p>
            <a:r>
              <a:rPr lang="en-US" dirty="0"/>
              <a:t>Make sure we’re not losing money!</a:t>
            </a:r>
          </a:p>
        </p:txBody>
      </p:sp>
    </p:spTree>
    <p:extLst>
      <p:ext uri="{BB962C8B-B14F-4D97-AF65-F5344CB8AC3E}">
        <p14:creationId xmlns:p14="http://schemas.microsoft.com/office/powerpoint/2010/main" val="154729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69DE-4549-9FBA-329D-FFFCD188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Loan Rate to Daily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C3D27-A937-3F24-DF2C-C5D3A0F1C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that there was enough evidence to support that these two rates were different.</a:t>
            </a:r>
          </a:p>
          <a:p>
            <a:r>
              <a:rPr lang="en-US" dirty="0"/>
              <a:t>Markets are efficient!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2CA8B-FED4-647A-6F25-0B01EE8C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699" y="3242061"/>
            <a:ext cx="5324601" cy="33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0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C1E-BDA1-E58B-42ED-492AFC05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the loan rate to predict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816-39A8-DADE-CF80-337F5A2D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that we can expect a negative drift in the stock when the loan rate is extremely negative.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E9F82-E708-BB5B-1C8A-75729C0B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12" y="2913429"/>
            <a:ext cx="4732576" cy="32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9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8A55-D821-D782-BB58-D765021F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the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6502-B4C3-6CEF-CB6E-80C2D249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Curve is exponential 20 days out from peak negative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2D4C1-D9EA-75E9-0692-CCBC131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55" y="2600998"/>
            <a:ext cx="6126489" cy="37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149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Summer Internship Project</vt:lpstr>
      <vt:lpstr>What is the stock loan rate?</vt:lpstr>
      <vt:lpstr>Comparing Loan Rate to Daily Change</vt:lpstr>
      <vt:lpstr>Can we use the loan rate to predict prices?</vt:lpstr>
      <vt:lpstr>Modelling the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 blah blah</dc:title>
  <dc:creator>Alan Li</dc:creator>
  <cp:lastModifiedBy>Alan Li</cp:lastModifiedBy>
  <cp:revision>2</cp:revision>
  <dcterms:created xsi:type="dcterms:W3CDTF">2022-11-12T19:29:55Z</dcterms:created>
  <dcterms:modified xsi:type="dcterms:W3CDTF">2022-11-12T19:41:48Z</dcterms:modified>
</cp:coreProperties>
</file>