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662" autoAdjust="0"/>
  </p:normalViewPr>
  <p:slideViewPr>
    <p:cSldViewPr snapToGrid="0">
      <p:cViewPr varScale="1">
        <p:scale>
          <a:sx n="73" d="100"/>
          <a:sy n="73" d="100"/>
        </p:scale>
        <p:origin x="20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69F81-F1CD-4BF7-A6E7-136F586D2508}" type="datetimeFigureOut">
              <a:rPr lang="en-US" smtClean="0"/>
              <a:t>11/12/2022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F49CC-6A8D-4FD7-9E71-A9B0074487B5}" type="slidenum">
              <a:rPr lang="en-US" smtClean="0"/>
              <a:t>‹#›</a:t>
            </a:fld>
            <a:endParaRPr lang="en-US"/>
          </a:p>
        </p:txBody>
      </p:sp>
    </p:spTree>
    <p:extLst>
      <p:ext uri="{BB962C8B-B14F-4D97-AF65-F5344CB8AC3E}">
        <p14:creationId xmlns:p14="http://schemas.microsoft.com/office/powerpoint/2010/main" val="424790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summer internship project presentation. </a:t>
            </a:r>
            <a:r>
              <a:rPr lang="en-US"/>
              <a:t>I</a:t>
            </a:r>
            <a:r>
              <a:rPr lang="en-US" b="0" i="0">
                <a:solidFill>
                  <a:srgbClr val="000000"/>
                </a:solidFill>
                <a:effectLst/>
                <a:latin typeface="Roboto" panose="020B0604020202020204" pitchFamily="2" charset="0"/>
              </a:rPr>
              <a:t> </a:t>
            </a:r>
            <a:r>
              <a:rPr lang="en-US" b="0" i="0" dirty="0">
                <a:solidFill>
                  <a:srgbClr val="000000"/>
                </a:solidFill>
                <a:effectLst/>
                <a:latin typeface="Roboto" panose="020B0604020202020204" pitchFamily="2" charset="0"/>
              </a:rPr>
              <a:t>analyzed extremely hard to borrow stocks to see if Merrill Lynch’s loan rate is predictive of the terminal stock price through time.</a:t>
            </a:r>
            <a:endParaRPr lang="en-US" dirty="0"/>
          </a:p>
        </p:txBody>
      </p:sp>
      <p:sp>
        <p:nvSpPr>
          <p:cNvPr id="4" name="Slide Number Placeholder 3"/>
          <p:cNvSpPr>
            <a:spLocks noGrp="1"/>
          </p:cNvSpPr>
          <p:nvPr>
            <p:ph type="sldNum" sz="quarter" idx="5"/>
          </p:nvPr>
        </p:nvSpPr>
        <p:spPr/>
        <p:txBody>
          <a:bodyPr/>
          <a:lstStyle/>
          <a:p>
            <a:fld id="{C04F49CC-6A8D-4FD7-9E71-A9B0074487B5}" type="slidenum">
              <a:rPr lang="en-US" smtClean="0"/>
              <a:t>1</a:t>
            </a:fld>
            <a:endParaRPr lang="en-US"/>
          </a:p>
        </p:txBody>
      </p:sp>
    </p:spTree>
    <p:extLst>
      <p:ext uri="{BB962C8B-B14F-4D97-AF65-F5344CB8AC3E}">
        <p14:creationId xmlns:p14="http://schemas.microsoft.com/office/powerpoint/2010/main" val="420915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Whenever, we want to short a stock, we have to borrow the stock. Usually, we borrow from Merrill Lynch. We pay them collateral for borrowing the stock, and they will pay us interest on the collateral. For stocks that are heavily shorted, this interest rate can be negative, meaning we have to pay </a:t>
            </a:r>
            <a:r>
              <a:rPr lang="en-US" dirty="0" err="1"/>
              <a:t>Merill</a:t>
            </a:r>
            <a:r>
              <a:rPr lang="en-US" dirty="0"/>
              <a:t> Lynch instead! We need to make sure we’re not losing money by choosing to short this stock.</a:t>
            </a:r>
          </a:p>
          <a:p>
            <a:endParaRPr lang="en-US" dirty="0"/>
          </a:p>
        </p:txBody>
      </p:sp>
      <p:sp>
        <p:nvSpPr>
          <p:cNvPr id="4" name="Slide Number Placeholder 3"/>
          <p:cNvSpPr>
            <a:spLocks noGrp="1"/>
          </p:cNvSpPr>
          <p:nvPr>
            <p:ph type="sldNum" sz="quarter" idx="5"/>
          </p:nvPr>
        </p:nvSpPr>
        <p:spPr/>
        <p:txBody>
          <a:bodyPr/>
          <a:lstStyle/>
          <a:p>
            <a:fld id="{C04F49CC-6A8D-4FD7-9E71-A9B0074487B5}" type="slidenum">
              <a:rPr lang="en-US" smtClean="0"/>
              <a:t>2</a:t>
            </a:fld>
            <a:endParaRPr lang="en-US"/>
          </a:p>
        </p:txBody>
      </p:sp>
    </p:spTree>
    <p:extLst>
      <p:ext uri="{BB962C8B-B14F-4D97-AF65-F5344CB8AC3E}">
        <p14:creationId xmlns:p14="http://schemas.microsoft.com/office/powerpoint/2010/main" val="128974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compared the daily change of the stock to the loan rate and conducted a hypothesis test. We found that there was not enough evidence to support that these two rates were different, meaning </a:t>
            </a:r>
            <a:r>
              <a:rPr lang="en-US" dirty="0" err="1"/>
              <a:t>Merill</a:t>
            </a:r>
            <a:r>
              <a:rPr lang="en-US" dirty="0"/>
              <a:t> Lynch is usually fair in the rate that they charge us. The graph shows the loan rate compared to the fair value (red line), and we can see that the points are centered around it.</a:t>
            </a:r>
          </a:p>
        </p:txBody>
      </p:sp>
      <p:sp>
        <p:nvSpPr>
          <p:cNvPr id="4" name="Slide Number Placeholder 3"/>
          <p:cNvSpPr>
            <a:spLocks noGrp="1"/>
          </p:cNvSpPr>
          <p:nvPr>
            <p:ph type="sldNum" sz="quarter" idx="5"/>
          </p:nvPr>
        </p:nvSpPr>
        <p:spPr/>
        <p:txBody>
          <a:bodyPr/>
          <a:lstStyle/>
          <a:p>
            <a:fld id="{C04F49CC-6A8D-4FD7-9E71-A9B0074487B5}" type="slidenum">
              <a:rPr lang="en-US" smtClean="0"/>
              <a:t>3</a:t>
            </a:fld>
            <a:endParaRPr lang="en-US"/>
          </a:p>
        </p:txBody>
      </p:sp>
    </p:spTree>
    <p:extLst>
      <p:ext uri="{BB962C8B-B14F-4D97-AF65-F5344CB8AC3E}">
        <p14:creationId xmlns:p14="http://schemas.microsoft.com/office/powerpoint/2010/main" val="13750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for extremely negative loan rates, we can expect the stock to go down. This makes sense since everyone is trying to short the stock.</a:t>
            </a:r>
          </a:p>
        </p:txBody>
      </p:sp>
      <p:sp>
        <p:nvSpPr>
          <p:cNvPr id="4" name="Slide Number Placeholder 3"/>
          <p:cNvSpPr>
            <a:spLocks noGrp="1"/>
          </p:cNvSpPr>
          <p:nvPr>
            <p:ph type="sldNum" sz="quarter" idx="5"/>
          </p:nvPr>
        </p:nvSpPr>
        <p:spPr/>
        <p:txBody>
          <a:bodyPr/>
          <a:lstStyle/>
          <a:p>
            <a:fld id="{C04F49CC-6A8D-4FD7-9E71-A9B0074487B5}" type="slidenum">
              <a:rPr lang="en-US" smtClean="0"/>
              <a:t>4</a:t>
            </a:fld>
            <a:endParaRPr lang="en-US"/>
          </a:p>
        </p:txBody>
      </p:sp>
    </p:spTree>
    <p:extLst>
      <p:ext uri="{BB962C8B-B14F-4D97-AF65-F5344CB8AC3E}">
        <p14:creationId xmlns:p14="http://schemas.microsoft.com/office/powerpoint/2010/main" val="29842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looked at the rate throughout time. We found that the curve was exponential on both sides, as indicated by the graph.</a:t>
            </a:r>
          </a:p>
        </p:txBody>
      </p:sp>
      <p:sp>
        <p:nvSpPr>
          <p:cNvPr id="4" name="Slide Number Placeholder 3"/>
          <p:cNvSpPr>
            <a:spLocks noGrp="1"/>
          </p:cNvSpPr>
          <p:nvPr>
            <p:ph type="sldNum" sz="quarter" idx="5"/>
          </p:nvPr>
        </p:nvSpPr>
        <p:spPr/>
        <p:txBody>
          <a:bodyPr/>
          <a:lstStyle/>
          <a:p>
            <a:fld id="{C04F49CC-6A8D-4FD7-9E71-A9B0074487B5}" type="slidenum">
              <a:rPr lang="en-US" smtClean="0"/>
              <a:t>5</a:t>
            </a:fld>
            <a:endParaRPr lang="en-US"/>
          </a:p>
        </p:txBody>
      </p:sp>
    </p:spTree>
    <p:extLst>
      <p:ext uri="{BB962C8B-B14F-4D97-AF65-F5344CB8AC3E}">
        <p14:creationId xmlns:p14="http://schemas.microsoft.com/office/powerpoint/2010/main" val="417940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56B5-5588-46F4-19BC-EF6905EE9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2E1CB3-DCE8-90D0-3213-821878B03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F1288-0DF4-C6D2-F905-F4A68F22D8EB}"/>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17E8E865-C48E-3831-031B-37C060C6C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F122F-9B19-2801-E881-92143C1C2B2E}"/>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315008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8C53-2FB3-45CE-01D4-27243D9FD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C1FA32-F701-9413-BA00-5BC536DFB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85320-D1D7-6A99-E0E2-22571DA8DD5B}"/>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4C0C4B0A-935C-5609-3D96-EA7A1114D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9D56F-6E9F-AB56-F3CC-62FAA91EB260}"/>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155662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C95C9-FA0E-E1F3-F9EC-856E6C3D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0559D3-85A6-5854-9AB7-FAAA62680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7C8F-A055-9C73-EF6B-3FC5D7DEB48E}"/>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5457FDCB-ED62-D0B2-E30C-102A3031F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26B16-7240-FB95-941B-951C2CB462D7}"/>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336416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5778-8595-51E6-4A37-4D463887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3F4D5-2660-5C5C-7D21-9B20FA615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25BD7-6E07-332F-5C16-0E1735B450B9}"/>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7A571E25-3DF4-786A-8120-017986E23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2E4FB-CA24-E46D-0CFF-ED0ADAB20586}"/>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37183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E4C5-43E4-46D3-E7CD-6BA947CEE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A8710E-0FBA-3D5C-213D-22CA496FC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F851-E920-F6A5-84F4-8C40C9BE1A28}"/>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ECFDFA8E-0D30-310A-CECE-D6729930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8B4C9-AC44-6893-B7BF-9B8210A696C0}"/>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139330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4C1A-13B2-589D-F24A-3F8577CF9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DA1A5-0983-284C-6C55-D0CF85E6D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7751C9-C8FF-3078-461F-978F6111C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9D469-B459-6849-C2F0-94E30FC7486A}"/>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6" name="Footer Placeholder 5">
            <a:extLst>
              <a:ext uri="{FF2B5EF4-FFF2-40B4-BE49-F238E27FC236}">
                <a16:creationId xmlns:a16="http://schemas.microsoft.com/office/drawing/2014/main" id="{54E881F2-2581-0A83-EDD2-6CCC3FA4B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D8446-0792-20BA-0B5A-E6418FBCCECC}"/>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297252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A067-E015-9DD7-F086-0087ABC95C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B9B05-266C-4974-0641-0EE3FB40B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4A2F8-EE98-D7CC-C037-FD8EC4763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80CDA-7398-7E10-966F-2F50977B0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95872-DEA7-A0F8-DEA5-B22FF8391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A39A62-FF28-0963-963C-D2D80E9F151E}"/>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8" name="Footer Placeholder 7">
            <a:extLst>
              <a:ext uri="{FF2B5EF4-FFF2-40B4-BE49-F238E27FC236}">
                <a16:creationId xmlns:a16="http://schemas.microsoft.com/office/drawing/2014/main" id="{258CD519-8FFA-5038-EE29-EDD3504B36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AF126-01B6-B01E-B5B0-2742B763A0C9}"/>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196452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FE8E-7801-28C8-C2B8-CD346F7405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36E7-049E-F0C6-403B-928EF9E8F60F}"/>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4" name="Footer Placeholder 3">
            <a:extLst>
              <a:ext uri="{FF2B5EF4-FFF2-40B4-BE49-F238E27FC236}">
                <a16:creationId xmlns:a16="http://schemas.microsoft.com/office/drawing/2014/main" id="{E2FEAE78-2B23-104E-3294-5281BF86C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C38F99-6CEC-CEC2-089E-FF9CA48C0CE5}"/>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89727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2A505D-A9C1-7E2B-45F6-E746C0A1B68E}"/>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3" name="Footer Placeholder 2">
            <a:extLst>
              <a:ext uri="{FF2B5EF4-FFF2-40B4-BE49-F238E27FC236}">
                <a16:creationId xmlns:a16="http://schemas.microsoft.com/office/drawing/2014/main" id="{9285B1E4-816E-60E9-8792-0D7B0EF27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5CDB9C-2486-6722-B799-0BBA6037C58E}"/>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15975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6F06-01EE-56D1-FCF3-1DD53F324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96DBDA-67F8-50C4-3C3D-31AAD4B25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D58622-A3C5-07E9-8300-C3161900D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9FE6E-6BD2-7EE6-8DD7-941B0F10E527}"/>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6" name="Footer Placeholder 5">
            <a:extLst>
              <a:ext uri="{FF2B5EF4-FFF2-40B4-BE49-F238E27FC236}">
                <a16:creationId xmlns:a16="http://schemas.microsoft.com/office/drawing/2014/main" id="{B4C82CC4-A83A-6E58-4DEB-3F54A4B8B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82FA5-A7FB-6E87-036E-4CB5179D6E27}"/>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264334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8707-D1C3-545A-5C61-7FBC2883E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3953C-8894-CB24-B156-7D314B5F4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198C3A-AA63-6AFA-7E80-0F20A461B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FF1A5-EF8A-DDD5-F750-D3A802212DA6}"/>
              </a:ext>
            </a:extLst>
          </p:cNvPr>
          <p:cNvSpPr>
            <a:spLocks noGrp="1"/>
          </p:cNvSpPr>
          <p:nvPr>
            <p:ph type="dt" sz="half" idx="10"/>
          </p:nvPr>
        </p:nvSpPr>
        <p:spPr/>
        <p:txBody>
          <a:bodyPr/>
          <a:lstStyle/>
          <a:p>
            <a:fld id="{875B3D97-CE1F-4154-A961-1E782AC3E3E9}" type="datetimeFigureOut">
              <a:rPr lang="en-US" smtClean="0"/>
              <a:t>11/12/2022</a:t>
            </a:fld>
            <a:endParaRPr lang="en-US"/>
          </a:p>
        </p:txBody>
      </p:sp>
      <p:sp>
        <p:nvSpPr>
          <p:cNvPr id="6" name="Footer Placeholder 5">
            <a:extLst>
              <a:ext uri="{FF2B5EF4-FFF2-40B4-BE49-F238E27FC236}">
                <a16:creationId xmlns:a16="http://schemas.microsoft.com/office/drawing/2014/main" id="{4879D006-337E-AEC7-A6CE-D48EABC75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28DD7-E5E8-93EC-28DA-4FBB621648D7}"/>
              </a:ext>
            </a:extLst>
          </p:cNvPr>
          <p:cNvSpPr>
            <a:spLocks noGrp="1"/>
          </p:cNvSpPr>
          <p:nvPr>
            <p:ph type="sldNum" sz="quarter" idx="12"/>
          </p:nvPr>
        </p:nvSpPr>
        <p:spPr/>
        <p:txBody>
          <a:bodyPr/>
          <a:lstStyle/>
          <a:p>
            <a:fld id="{14A9A0B2-8B11-4E5F-BA7F-71567275987A}" type="slidenum">
              <a:rPr lang="en-US" smtClean="0"/>
              <a:t>‹#›</a:t>
            </a:fld>
            <a:endParaRPr lang="en-US"/>
          </a:p>
        </p:txBody>
      </p:sp>
    </p:spTree>
    <p:extLst>
      <p:ext uri="{BB962C8B-B14F-4D97-AF65-F5344CB8AC3E}">
        <p14:creationId xmlns:p14="http://schemas.microsoft.com/office/powerpoint/2010/main" val="5940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1044A-BC17-0D40-DCE3-51FC53F93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D1A02-F48C-2828-DCA7-E9AAAF79B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45615-6485-8FEF-A41F-75232CC07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3D97-CE1F-4154-A961-1E782AC3E3E9}" type="datetimeFigureOut">
              <a:rPr lang="en-US" smtClean="0"/>
              <a:t>11/12/2022</a:t>
            </a:fld>
            <a:endParaRPr lang="en-US"/>
          </a:p>
        </p:txBody>
      </p:sp>
      <p:sp>
        <p:nvSpPr>
          <p:cNvPr id="5" name="Footer Placeholder 4">
            <a:extLst>
              <a:ext uri="{FF2B5EF4-FFF2-40B4-BE49-F238E27FC236}">
                <a16:creationId xmlns:a16="http://schemas.microsoft.com/office/drawing/2014/main" id="{FDA68933-46AC-3CCE-1391-9771DEC69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94E82-027A-1342-1FE0-F8A4F95C0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9A0B2-8B11-4E5F-BA7F-71567275987A}" type="slidenum">
              <a:rPr lang="en-US" smtClean="0"/>
              <a:t>‹#›</a:t>
            </a:fld>
            <a:endParaRPr lang="en-US"/>
          </a:p>
        </p:txBody>
      </p:sp>
    </p:spTree>
    <p:extLst>
      <p:ext uri="{BB962C8B-B14F-4D97-AF65-F5344CB8AC3E}">
        <p14:creationId xmlns:p14="http://schemas.microsoft.com/office/powerpoint/2010/main" val="781819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A35E-5D88-58B6-34B2-0254E4021564}"/>
              </a:ext>
            </a:extLst>
          </p:cNvPr>
          <p:cNvSpPr>
            <a:spLocks noGrp="1"/>
          </p:cNvSpPr>
          <p:nvPr>
            <p:ph type="ctrTitle"/>
          </p:nvPr>
        </p:nvSpPr>
        <p:spPr/>
        <p:txBody>
          <a:bodyPr/>
          <a:lstStyle/>
          <a:p>
            <a:r>
              <a:rPr lang="en-US" dirty="0"/>
              <a:t>Summer Internship Project</a:t>
            </a:r>
          </a:p>
        </p:txBody>
      </p:sp>
      <p:sp>
        <p:nvSpPr>
          <p:cNvPr id="3" name="Subtitle 2">
            <a:extLst>
              <a:ext uri="{FF2B5EF4-FFF2-40B4-BE49-F238E27FC236}">
                <a16:creationId xmlns:a16="http://schemas.microsoft.com/office/drawing/2014/main" id="{89DAC1A2-ABFD-9400-FB27-82435790B688}"/>
              </a:ext>
            </a:extLst>
          </p:cNvPr>
          <p:cNvSpPr>
            <a:spLocks noGrp="1"/>
          </p:cNvSpPr>
          <p:nvPr>
            <p:ph type="subTitle" idx="1"/>
          </p:nvPr>
        </p:nvSpPr>
        <p:spPr/>
        <p:txBody>
          <a:bodyPr/>
          <a:lstStyle/>
          <a:p>
            <a:r>
              <a:rPr lang="en-US" dirty="0"/>
              <a:t>Alan Li</a:t>
            </a:r>
          </a:p>
        </p:txBody>
      </p:sp>
    </p:spTree>
    <p:extLst>
      <p:ext uri="{BB962C8B-B14F-4D97-AF65-F5344CB8AC3E}">
        <p14:creationId xmlns:p14="http://schemas.microsoft.com/office/powerpoint/2010/main" val="309381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15D8-E95E-2C29-748F-339F711B6B09}"/>
              </a:ext>
            </a:extLst>
          </p:cNvPr>
          <p:cNvSpPr>
            <a:spLocks noGrp="1"/>
          </p:cNvSpPr>
          <p:nvPr>
            <p:ph type="title"/>
          </p:nvPr>
        </p:nvSpPr>
        <p:spPr/>
        <p:txBody>
          <a:bodyPr/>
          <a:lstStyle/>
          <a:p>
            <a:r>
              <a:rPr lang="en-US" dirty="0"/>
              <a:t>What is the stock loan rate?</a:t>
            </a:r>
          </a:p>
        </p:txBody>
      </p:sp>
      <p:sp>
        <p:nvSpPr>
          <p:cNvPr id="3" name="Content Placeholder 2">
            <a:extLst>
              <a:ext uri="{FF2B5EF4-FFF2-40B4-BE49-F238E27FC236}">
                <a16:creationId xmlns:a16="http://schemas.microsoft.com/office/drawing/2014/main" id="{3417D43F-7C61-20CC-1162-29761393EC42}"/>
              </a:ext>
            </a:extLst>
          </p:cNvPr>
          <p:cNvSpPr>
            <a:spLocks noGrp="1"/>
          </p:cNvSpPr>
          <p:nvPr>
            <p:ph idx="1"/>
          </p:nvPr>
        </p:nvSpPr>
        <p:spPr/>
        <p:txBody>
          <a:bodyPr/>
          <a:lstStyle/>
          <a:p>
            <a:r>
              <a:rPr lang="en-US" dirty="0"/>
              <a:t>Need it when shorting a stock</a:t>
            </a:r>
          </a:p>
          <a:p>
            <a:r>
              <a:rPr lang="en-US" dirty="0"/>
              <a:t>The loan rate is the interest rate Merrill pays on our collateral</a:t>
            </a:r>
          </a:p>
          <a:p>
            <a:r>
              <a:rPr lang="en-US" dirty="0"/>
              <a:t>The interest rate can be extremely negative</a:t>
            </a:r>
          </a:p>
          <a:p>
            <a:r>
              <a:rPr lang="en-US" dirty="0"/>
              <a:t>We need to make sure we’re not losing money!</a:t>
            </a:r>
          </a:p>
        </p:txBody>
      </p:sp>
    </p:spTree>
    <p:extLst>
      <p:ext uri="{BB962C8B-B14F-4D97-AF65-F5344CB8AC3E}">
        <p14:creationId xmlns:p14="http://schemas.microsoft.com/office/powerpoint/2010/main" val="154729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69DE-4549-9FBA-329D-FFFCD1882FA7}"/>
              </a:ext>
            </a:extLst>
          </p:cNvPr>
          <p:cNvSpPr>
            <a:spLocks noGrp="1"/>
          </p:cNvSpPr>
          <p:nvPr>
            <p:ph type="title"/>
          </p:nvPr>
        </p:nvSpPr>
        <p:spPr/>
        <p:txBody>
          <a:bodyPr/>
          <a:lstStyle/>
          <a:p>
            <a:r>
              <a:rPr lang="en-US" dirty="0"/>
              <a:t>Comparing Loan Rate to Daily Change</a:t>
            </a:r>
          </a:p>
        </p:txBody>
      </p:sp>
      <p:sp>
        <p:nvSpPr>
          <p:cNvPr id="3" name="Content Placeholder 2">
            <a:extLst>
              <a:ext uri="{FF2B5EF4-FFF2-40B4-BE49-F238E27FC236}">
                <a16:creationId xmlns:a16="http://schemas.microsoft.com/office/drawing/2014/main" id="{0D3C3D27-A937-3F24-DF2C-C5D3A0F1C293}"/>
              </a:ext>
            </a:extLst>
          </p:cNvPr>
          <p:cNvSpPr>
            <a:spLocks noGrp="1"/>
          </p:cNvSpPr>
          <p:nvPr>
            <p:ph idx="1"/>
          </p:nvPr>
        </p:nvSpPr>
        <p:spPr/>
        <p:txBody>
          <a:bodyPr/>
          <a:lstStyle/>
          <a:p>
            <a:r>
              <a:rPr lang="en-US" dirty="0"/>
              <a:t>Loan rate = daily change of stock</a:t>
            </a:r>
          </a:p>
          <a:p>
            <a:r>
              <a:rPr lang="en-US" dirty="0"/>
              <a:t>Markets are efficient! </a:t>
            </a:r>
          </a:p>
        </p:txBody>
      </p:sp>
      <p:pic>
        <p:nvPicPr>
          <p:cNvPr id="7" name="Picture 6">
            <a:extLst>
              <a:ext uri="{FF2B5EF4-FFF2-40B4-BE49-F238E27FC236}">
                <a16:creationId xmlns:a16="http://schemas.microsoft.com/office/drawing/2014/main" id="{4792CA8B-FED4-647A-6F25-0B01EE8C571D}"/>
              </a:ext>
            </a:extLst>
          </p:cNvPr>
          <p:cNvPicPr>
            <a:picLocks noChangeAspect="1"/>
          </p:cNvPicPr>
          <p:nvPr/>
        </p:nvPicPr>
        <p:blipFill>
          <a:blip r:embed="rId3"/>
          <a:stretch>
            <a:fillRect/>
          </a:stretch>
        </p:blipFill>
        <p:spPr>
          <a:xfrm>
            <a:off x="3433699" y="3242061"/>
            <a:ext cx="5324601" cy="3396729"/>
          </a:xfrm>
          <a:prstGeom prst="rect">
            <a:avLst/>
          </a:prstGeom>
        </p:spPr>
      </p:pic>
    </p:spTree>
    <p:extLst>
      <p:ext uri="{BB962C8B-B14F-4D97-AF65-F5344CB8AC3E}">
        <p14:creationId xmlns:p14="http://schemas.microsoft.com/office/powerpoint/2010/main" val="43530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DC1E-BDA1-E58B-42ED-492AFC051E49}"/>
              </a:ext>
            </a:extLst>
          </p:cNvPr>
          <p:cNvSpPr>
            <a:spLocks noGrp="1"/>
          </p:cNvSpPr>
          <p:nvPr>
            <p:ph type="title"/>
          </p:nvPr>
        </p:nvSpPr>
        <p:spPr/>
        <p:txBody>
          <a:bodyPr/>
          <a:lstStyle/>
          <a:p>
            <a:r>
              <a:rPr lang="en-US" dirty="0"/>
              <a:t>Can we use the loan rate to predict prices?</a:t>
            </a:r>
          </a:p>
        </p:txBody>
      </p:sp>
      <p:sp>
        <p:nvSpPr>
          <p:cNvPr id="3" name="Content Placeholder 2">
            <a:extLst>
              <a:ext uri="{FF2B5EF4-FFF2-40B4-BE49-F238E27FC236}">
                <a16:creationId xmlns:a16="http://schemas.microsoft.com/office/drawing/2014/main" id="{0F1B4816-39A8-DADE-CF80-337F5A2D9802}"/>
              </a:ext>
            </a:extLst>
          </p:cNvPr>
          <p:cNvSpPr>
            <a:spLocks noGrp="1"/>
          </p:cNvSpPr>
          <p:nvPr>
            <p:ph idx="1"/>
          </p:nvPr>
        </p:nvSpPr>
        <p:spPr/>
        <p:txBody>
          <a:bodyPr/>
          <a:lstStyle/>
          <a:p>
            <a:r>
              <a:rPr lang="en-US" dirty="0"/>
              <a:t>We found that we can expect a negative drift in the stock when the loan rate is extremely negative.</a:t>
            </a:r>
          </a:p>
        </p:txBody>
      </p:sp>
      <p:pic>
        <p:nvPicPr>
          <p:cNvPr id="5" name="Picture 4">
            <a:extLst>
              <a:ext uri="{FF2B5EF4-FFF2-40B4-BE49-F238E27FC236}">
                <a16:creationId xmlns:a16="http://schemas.microsoft.com/office/drawing/2014/main" id="{6A6E9F82-E708-BB5B-1C8A-75729C0B2703}"/>
              </a:ext>
            </a:extLst>
          </p:cNvPr>
          <p:cNvPicPr>
            <a:picLocks noChangeAspect="1"/>
          </p:cNvPicPr>
          <p:nvPr/>
        </p:nvPicPr>
        <p:blipFill>
          <a:blip r:embed="rId3"/>
          <a:stretch>
            <a:fillRect/>
          </a:stretch>
        </p:blipFill>
        <p:spPr>
          <a:xfrm>
            <a:off x="3729712" y="2913429"/>
            <a:ext cx="4732576" cy="3263534"/>
          </a:xfrm>
          <a:prstGeom prst="rect">
            <a:avLst/>
          </a:prstGeom>
        </p:spPr>
      </p:pic>
    </p:spTree>
    <p:extLst>
      <p:ext uri="{BB962C8B-B14F-4D97-AF65-F5344CB8AC3E}">
        <p14:creationId xmlns:p14="http://schemas.microsoft.com/office/powerpoint/2010/main" val="215939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8A55-D821-D782-BB58-D765021F8536}"/>
              </a:ext>
            </a:extLst>
          </p:cNvPr>
          <p:cNvSpPr>
            <a:spLocks noGrp="1"/>
          </p:cNvSpPr>
          <p:nvPr>
            <p:ph type="title"/>
          </p:nvPr>
        </p:nvSpPr>
        <p:spPr/>
        <p:txBody>
          <a:bodyPr/>
          <a:lstStyle/>
          <a:p>
            <a:r>
              <a:rPr lang="en-US" dirty="0"/>
              <a:t>Modelling the rate</a:t>
            </a:r>
          </a:p>
        </p:txBody>
      </p:sp>
      <p:sp>
        <p:nvSpPr>
          <p:cNvPr id="3" name="Content Placeholder 2">
            <a:extLst>
              <a:ext uri="{FF2B5EF4-FFF2-40B4-BE49-F238E27FC236}">
                <a16:creationId xmlns:a16="http://schemas.microsoft.com/office/drawing/2014/main" id="{0FA46502-B4C3-6CEF-CB6E-80C2D2495406}"/>
              </a:ext>
            </a:extLst>
          </p:cNvPr>
          <p:cNvSpPr>
            <a:spLocks noGrp="1"/>
          </p:cNvSpPr>
          <p:nvPr>
            <p:ph idx="1"/>
          </p:nvPr>
        </p:nvSpPr>
        <p:spPr/>
        <p:txBody>
          <a:bodyPr/>
          <a:lstStyle/>
          <a:p>
            <a:r>
              <a:rPr lang="en-US" dirty="0"/>
              <a:t>Curve is exponential 20 days out from peak negative rate.</a:t>
            </a:r>
          </a:p>
        </p:txBody>
      </p:sp>
      <p:pic>
        <p:nvPicPr>
          <p:cNvPr id="7" name="Picture 6">
            <a:extLst>
              <a:ext uri="{FF2B5EF4-FFF2-40B4-BE49-F238E27FC236}">
                <a16:creationId xmlns:a16="http://schemas.microsoft.com/office/drawing/2014/main" id="{9002D4C1-D9EA-75E9-0692-CCBC131AE9E8}"/>
              </a:ext>
            </a:extLst>
          </p:cNvPr>
          <p:cNvPicPr>
            <a:picLocks noChangeAspect="1"/>
          </p:cNvPicPr>
          <p:nvPr/>
        </p:nvPicPr>
        <p:blipFill>
          <a:blip r:embed="rId3"/>
          <a:stretch>
            <a:fillRect/>
          </a:stretch>
        </p:blipFill>
        <p:spPr>
          <a:xfrm>
            <a:off x="3032755" y="2600998"/>
            <a:ext cx="6126489" cy="3710902"/>
          </a:xfrm>
          <a:prstGeom prst="rect">
            <a:avLst/>
          </a:prstGeom>
        </p:spPr>
      </p:pic>
    </p:spTree>
    <p:extLst>
      <p:ext uri="{BB962C8B-B14F-4D97-AF65-F5344CB8AC3E}">
        <p14:creationId xmlns:p14="http://schemas.microsoft.com/office/powerpoint/2010/main" val="375716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359</Words>
  <Application>Microsoft Office PowerPoint</Application>
  <PresentationFormat>Widescreen</PresentationFormat>
  <Paragraphs>24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Summer Internship Project</vt:lpstr>
      <vt:lpstr>What is the stock loan rate?</vt:lpstr>
      <vt:lpstr>Comparing Loan Rate to Daily Change</vt:lpstr>
      <vt:lpstr>Can we use the loan rate to predict prices?</vt:lpstr>
      <vt:lpstr>Modelling the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blah blah</dc:title>
  <dc:creator>Alan Li</dc:creator>
  <cp:lastModifiedBy>Alan Li</cp:lastModifiedBy>
  <cp:revision>7</cp:revision>
  <dcterms:created xsi:type="dcterms:W3CDTF">2022-11-12T19:29:55Z</dcterms:created>
  <dcterms:modified xsi:type="dcterms:W3CDTF">2022-11-12T22:17:57Z</dcterms:modified>
</cp:coreProperties>
</file>