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78" r:id="rId3"/>
    <p:sldId id="270" r:id="rId4"/>
    <p:sldId id="271" r:id="rId5"/>
    <p:sldId id="256" r:id="rId6"/>
    <p:sldId id="272" r:id="rId7"/>
    <p:sldId id="258" r:id="rId8"/>
    <p:sldId id="257" r:id="rId9"/>
    <p:sldId id="269" r:id="rId10"/>
    <p:sldId id="277" r:id="rId11"/>
    <p:sldId id="259" r:id="rId12"/>
    <p:sldId id="273" r:id="rId13"/>
    <p:sldId id="261" r:id="rId14"/>
    <p:sldId id="276" r:id="rId15"/>
    <p:sldId id="262" r:id="rId16"/>
    <p:sldId id="275" r:id="rId17"/>
    <p:sldId id="264" r:id="rId18"/>
    <p:sldId id="263" r:id="rId19"/>
    <p:sldId id="266" r:id="rId20"/>
    <p:sldId id="267" r:id="rId21"/>
    <p:sldId id="265" r:id="rId22"/>
    <p:sldId id="274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14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an Lucindo Gomes" userId="c6e3327e-9e23-40a0-8b3a-244e50c9ac98" providerId="ADAL" clId="{E00A4086-91F4-4C24-AAA5-A6D07447F648}"/>
    <pc:docChg chg="custSel modSld">
      <pc:chgData name="Alan Lucindo Gomes" userId="c6e3327e-9e23-40a0-8b3a-244e50c9ac98" providerId="ADAL" clId="{E00A4086-91F4-4C24-AAA5-A6D07447F648}" dt="2025-02-04T12:24:55.775" v="11" actId="14100"/>
      <pc:docMkLst>
        <pc:docMk/>
      </pc:docMkLst>
      <pc:sldChg chg="modSp mod">
        <pc:chgData name="Alan Lucindo Gomes" userId="c6e3327e-9e23-40a0-8b3a-244e50c9ac98" providerId="ADAL" clId="{E00A4086-91F4-4C24-AAA5-A6D07447F648}" dt="2025-02-04T12:24:55.775" v="11" actId="14100"/>
        <pc:sldMkLst>
          <pc:docMk/>
          <pc:sldMk cId="1829521518" sldId="261"/>
        </pc:sldMkLst>
        <pc:spChg chg="mod">
          <ac:chgData name="Alan Lucindo Gomes" userId="c6e3327e-9e23-40a0-8b3a-244e50c9ac98" providerId="ADAL" clId="{E00A4086-91F4-4C24-AAA5-A6D07447F648}" dt="2025-02-04T12:24:55.775" v="11" actId="14100"/>
          <ac:spMkLst>
            <pc:docMk/>
            <pc:sldMk cId="1829521518" sldId="261"/>
            <ac:spMk id="9" creationId="{376F0625-3965-1759-E7FC-9BB1CB3764D2}"/>
          </ac:spMkLst>
        </pc:spChg>
        <pc:spChg chg="mod">
          <ac:chgData name="Alan Lucindo Gomes" userId="c6e3327e-9e23-40a0-8b3a-244e50c9ac98" providerId="ADAL" clId="{E00A4086-91F4-4C24-AAA5-A6D07447F648}" dt="2025-02-04T12:24:14.909" v="8" actId="27636"/>
          <ac:spMkLst>
            <pc:docMk/>
            <pc:sldMk cId="1829521518" sldId="261"/>
            <ac:spMk id="10" creationId="{B198734C-3C25-19DD-A1CE-D6B1ED05286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3EA04C-4D55-4F31-A7DA-566A09155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2942C28-B33F-43E4-AB9A-A36E4B24C3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50A49A-5C07-4EF0-89D6-6314F126D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4440-82C3-4A0A-A3C0-A8B5AF5B4FF1}" type="datetimeFigureOut">
              <a:rPr lang="pt-BR" smtClean="0"/>
              <a:t>04/02/2025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76070A-FC7E-4189-82DC-44A5BE063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95F777-3D54-4239-8622-6052C93CB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7116-C127-4F4F-BBEF-6438C86CD0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1053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4E4D5A-3223-43EA-97D8-9534117CB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1C48CF4-6E18-4517-B6B4-9175E1AF5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32C8A4-283B-4549-9575-E0A308AD0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4440-82C3-4A0A-A3C0-A8B5AF5B4FF1}" type="datetimeFigureOut">
              <a:rPr lang="pt-BR" smtClean="0"/>
              <a:t>04/02/2025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39C1A4-5E9E-4F28-9591-3C3EF0F9D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F25FA6-BF1E-449D-A45F-6F272D625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7116-C127-4F4F-BBEF-6438C86CD0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5746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F6A43CE-F746-4B0B-8255-A34208108A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4B7BF4F-EF21-4FC7-A53B-32EA35D87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416419-A8C6-473C-A34A-30FDC460C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4440-82C3-4A0A-A3C0-A8B5AF5B4FF1}" type="datetimeFigureOut">
              <a:rPr lang="pt-BR" smtClean="0"/>
              <a:t>04/02/2025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DC5F06-8BE1-409D-91A4-6C32737A3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E1A2D1-A3D5-4D82-B4B0-0A1A3E268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7116-C127-4F4F-BBEF-6438C86CD0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9388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9B4562-58C6-497C-8D86-B54DF3DB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BEC5A9-E501-4E11-AFE8-EF2C098E4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0928"/>
            <a:ext cx="10515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57F6B8-D05C-4900-A47E-EF39B1717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4440-82C3-4A0A-A3C0-A8B5AF5B4FF1}" type="datetimeFigureOut">
              <a:rPr lang="pt-BR" smtClean="0"/>
              <a:t>04/02/2025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6135EE-64E3-4E68-841F-E20BC7D20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0782E5-1B02-4F6E-8B10-F25F6BD8D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7116-C127-4F4F-BBEF-6438C86CD0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0501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63977E-BB1F-4C4D-805C-F99131F8D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74EFBF-5A6D-4B89-9B9B-DB8F87D00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CE5A46-7D6A-43C6-9F55-DE72E53A8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4440-82C3-4A0A-A3C0-A8B5AF5B4FF1}" type="datetimeFigureOut">
              <a:rPr lang="pt-BR" smtClean="0"/>
              <a:t>04/02/2025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3FEBF7-DF96-4CFE-982B-56ECF2DE3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DA3E3C-2BBB-4376-A538-4EFBDA409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7116-C127-4F4F-BBEF-6438C86CD0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9606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9E8097-C401-408C-A6C9-A667B62F3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89D495-BF3A-414E-AC53-C81C8D5592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08AEE19-9A62-4323-8437-8DB872758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2314C36-B93B-45EC-979C-C749B65C3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4440-82C3-4A0A-A3C0-A8B5AF5B4FF1}" type="datetimeFigureOut">
              <a:rPr lang="pt-BR" smtClean="0"/>
              <a:t>04/02/2025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C7300AD-839E-4DFF-946B-5409AB3B4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213F545-55D6-4C61-AEE9-C83A0DDEB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7116-C127-4F4F-BBEF-6438C86CD0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5897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74F033-11E8-42CA-94C5-B96763690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11C869B-64C1-4EFF-888D-FB31A0415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91E3614-304F-417B-9D47-82D03E1393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E32278F-C9E0-4922-A3BF-E3C5B3854F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9D9B77-FEF3-48B8-AE87-C18A31DC8B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9C93829-8BF9-46A6-AD13-568252D63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4440-82C3-4A0A-A3C0-A8B5AF5B4FF1}" type="datetimeFigureOut">
              <a:rPr lang="pt-BR" smtClean="0"/>
              <a:t>04/02/2025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3D14451-4497-4FD6-89FF-8B5C11209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47736A8-8565-42C3-A563-7D2A4F901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7116-C127-4F4F-BBEF-6438C86CD0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0290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F31750-2A0A-4B5D-AC09-23FF30E1A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0B7F70B-8EF0-4BCA-890F-AA2DC2708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4440-82C3-4A0A-A3C0-A8B5AF5B4FF1}" type="datetimeFigureOut">
              <a:rPr lang="pt-BR" smtClean="0"/>
              <a:t>04/02/2025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ECDA77F-AA82-41ED-9AC4-E66532654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3EB2929-3E42-4D93-83C4-04807838F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7116-C127-4F4F-BBEF-6438C86CD0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5854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2D49531-3F07-4F39-B5AA-31E9DA444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4440-82C3-4A0A-A3C0-A8B5AF5B4FF1}" type="datetimeFigureOut">
              <a:rPr lang="pt-BR" smtClean="0"/>
              <a:t>04/02/2025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F693848-5062-4170-B720-0635A5970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40D7E9B-39A0-41B0-AFED-895569D6B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7116-C127-4F4F-BBEF-6438C86CD0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5378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2A3192-3A72-4E37-8A63-989AD4A10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84DF47-B418-47E1-9713-C4289C8E2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5F7ED80-A75A-43FB-B186-74569A866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E8153D3-B15C-4BF1-8EC5-B87E0CB38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4440-82C3-4A0A-A3C0-A8B5AF5B4FF1}" type="datetimeFigureOut">
              <a:rPr lang="pt-BR" smtClean="0"/>
              <a:t>04/02/2025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ECA1AAC-9B14-40AE-A9DE-F2ECDA8BC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F581EB6-65A0-4CE1-883C-7A15C6674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7116-C127-4F4F-BBEF-6438C86CD0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1953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F91960-C9BC-439B-8413-02E193B9C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D9EF474-8B65-4554-82D8-F2788E0206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2980ECA-8922-4EAE-945A-26C45B6C7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5E88C8-E928-4D35-9EF9-C7FB5E2C1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4440-82C3-4A0A-A3C0-A8B5AF5B4FF1}" type="datetimeFigureOut">
              <a:rPr lang="pt-BR" smtClean="0"/>
              <a:t>04/02/2025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989C786-ED5F-4485-95A9-CF5E21515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C58F210-C188-477F-AF7A-F11055EB6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7116-C127-4F4F-BBEF-6438C86CD0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7133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A7F7A81-7E9A-431F-90E7-1888019B7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3C621F0-6F35-4DC7-8ECE-0168AC3E8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B56441-EEBB-4136-A54A-B7FBF26148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29/01/2024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75FCD0-6B5B-4BEC-81F4-EDE76411B0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C2B8ED-CAA0-411B-9B07-F4B50607C7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A7116-C127-4F4F-BBEF-6438C86CD021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15293E8-6B88-0C80-7536-15AC23293BC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4276" y="6311900"/>
            <a:ext cx="3009524" cy="50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7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85B6F22E-935D-489C-B121-47BDB447B56E}"/>
              </a:ext>
            </a:extLst>
          </p:cNvPr>
          <p:cNvSpPr txBox="1"/>
          <p:nvPr/>
        </p:nvSpPr>
        <p:spPr>
          <a:xfrm>
            <a:off x="485775" y="447675"/>
            <a:ext cx="1819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Introdução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9C3DD25-5D96-426B-8E2E-B0ADC5DA711D}"/>
              </a:ext>
            </a:extLst>
          </p:cNvPr>
          <p:cNvSpPr txBox="1"/>
          <p:nvPr/>
        </p:nvSpPr>
        <p:spPr>
          <a:xfrm>
            <a:off x="4229100" y="3167390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Agradecimentos + Olá</a:t>
            </a:r>
          </a:p>
        </p:txBody>
      </p:sp>
    </p:spTree>
    <p:extLst>
      <p:ext uri="{BB962C8B-B14F-4D97-AF65-F5344CB8AC3E}">
        <p14:creationId xmlns:p14="http://schemas.microsoft.com/office/powerpoint/2010/main" val="3106857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9DA2C3-94A8-48C9-A100-79B2345A7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9238" y="1370720"/>
            <a:ext cx="9810750" cy="838493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Scott Young – Ultra aprendizado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45E95BDA-A171-4C10-B5A1-BE034F924CF9}"/>
              </a:ext>
            </a:extLst>
          </p:cNvPr>
          <p:cNvSpPr txBox="1">
            <a:spLocks/>
          </p:cNvSpPr>
          <p:nvPr/>
        </p:nvSpPr>
        <p:spPr>
          <a:xfrm>
            <a:off x="1524000" y="3205162"/>
            <a:ext cx="3181350" cy="447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b="1" dirty="0"/>
              <a:t>Tipos de conhecimento</a:t>
            </a:r>
            <a:endParaRPr lang="pt-BR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FE0A3226-530F-74AA-D7E9-59FF7F1414E5}"/>
              </a:ext>
            </a:extLst>
          </p:cNvPr>
          <p:cNvSpPr txBox="1">
            <a:spLocks/>
          </p:cNvSpPr>
          <p:nvPr/>
        </p:nvSpPr>
        <p:spPr>
          <a:xfrm>
            <a:off x="1200150" y="4038893"/>
            <a:ext cx="1197675" cy="447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Factual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E766F20-9F91-463D-87F5-5C6E4E2F5FA5}"/>
              </a:ext>
            </a:extLst>
          </p:cNvPr>
          <p:cNvSpPr txBox="1"/>
          <p:nvPr/>
        </p:nvSpPr>
        <p:spPr>
          <a:xfrm>
            <a:off x="485775" y="447675"/>
            <a:ext cx="181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“Como?”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E5115911-BFA9-4466-92CF-73B45272B303}"/>
              </a:ext>
            </a:extLst>
          </p:cNvPr>
          <p:cNvSpPr txBox="1">
            <a:spLocks/>
          </p:cNvSpPr>
          <p:nvPr/>
        </p:nvSpPr>
        <p:spPr>
          <a:xfrm>
            <a:off x="5353050" y="4038893"/>
            <a:ext cx="1674626" cy="447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Conceitual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F285129B-B6DD-43DE-82B3-AF66CB8C59DD}"/>
              </a:ext>
            </a:extLst>
          </p:cNvPr>
          <p:cNvSpPr txBox="1">
            <a:spLocks/>
          </p:cNvSpPr>
          <p:nvPr/>
        </p:nvSpPr>
        <p:spPr>
          <a:xfrm>
            <a:off x="9267824" y="4038892"/>
            <a:ext cx="2162175" cy="4476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Procedimental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305F2D91-30CC-4E1C-A996-153EBDDC1A80}"/>
              </a:ext>
            </a:extLst>
          </p:cNvPr>
          <p:cNvSpPr txBox="1">
            <a:spLocks/>
          </p:cNvSpPr>
          <p:nvPr/>
        </p:nvSpPr>
        <p:spPr>
          <a:xfrm>
            <a:off x="1200149" y="4648786"/>
            <a:ext cx="1197675" cy="447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O que?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76C5E010-51EE-4E0E-A38B-B16E9FB3DF1F}"/>
              </a:ext>
            </a:extLst>
          </p:cNvPr>
          <p:cNvSpPr txBox="1">
            <a:spLocks/>
          </p:cNvSpPr>
          <p:nvPr/>
        </p:nvSpPr>
        <p:spPr>
          <a:xfrm>
            <a:off x="5353050" y="4682416"/>
            <a:ext cx="2143126" cy="447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Pra que serve?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5633D7AD-1BDA-48E3-9065-0D41AD203810}"/>
              </a:ext>
            </a:extLst>
          </p:cNvPr>
          <p:cNvSpPr txBox="1">
            <a:spLocks/>
          </p:cNvSpPr>
          <p:nvPr/>
        </p:nvSpPr>
        <p:spPr>
          <a:xfrm>
            <a:off x="9284398" y="4649370"/>
            <a:ext cx="2050352" cy="4470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Como faz/usa?</a:t>
            </a:r>
          </a:p>
        </p:txBody>
      </p:sp>
    </p:spTree>
    <p:extLst>
      <p:ext uri="{BB962C8B-B14F-4D97-AF65-F5344CB8AC3E}">
        <p14:creationId xmlns:p14="http://schemas.microsoft.com/office/powerpoint/2010/main" val="668534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4" grpId="0"/>
      <p:bldP spid="9" grpId="0"/>
      <p:bldP spid="11" grpId="0"/>
      <p:bldP spid="12" grpId="0"/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9DA2C3-94A8-48C9-A100-79B2345A7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6864"/>
            <a:ext cx="9144000" cy="1587082"/>
          </a:xfrm>
        </p:spPr>
        <p:txBody>
          <a:bodyPr>
            <a:normAutofit fontScale="90000"/>
          </a:bodyPr>
          <a:lstStyle/>
          <a:p>
            <a:r>
              <a:rPr lang="pt-BR" dirty="0"/>
              <a:t>Mais algumas dicas: Estudo ativo - Como aprender melhor?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45E95BDA-A171-4C10-B5A1-BE034F924CF9}"/>
              </a:ext>
            </a:extLst>
          </p:cNvPr>
          <p:cNvSpPr txBox="1">
            <a:spLocks/>
          </p:cNvSpPr>
          <p:nvPr/>
        </p:nvSpPr>
        <p:spPr>
          <a:xfrm>
            <a:off x="1524000" y="3351003"/>
            <a:ext cx="9144000" cy="46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1 – Pergunte: “Por que isso importa? Pra que serve?”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624285C-A460-0C59-77D9-117B94139835}"/>
              </a:ext>
            </a:extLst>
          </p:cNvPr>
          <p:cNvSpPr txBox="1">
            <a:spLocks/>
          </p:cNvSpPr>
          <p:nvPr/>
        </p:nvSpPr>
        <p:spPr>
          <a:xfrm>
            <a:off x="1524000" y="3812876"/>
            <a:ext cx="9144000" cy="4618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2 – Associe o novo ao que já conhece. Perguntando “por quê?” várias vezes!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1CBFCFA4-2FDF-BE80-2E6C-5AA72EBE82D9}"/>
              </a:ext>
            </a:extLst>
          </p:cNvPr>
          <p:cNvSpPr txBox="1">
            <a:spLocks/>
          </p:cNvSpPr>
          <p:nvPr/>
        </p:nvSpPr>
        <p:spPr>
          <a:xfrm>
            <a:off x="1524000" y="4274749"/>
            <a:ext cx="9144000" cy="46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3 – Teste no código (errar faz parte)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0FB1DAA6-7D2A-EA2B-5EBA-1AD11B75C9D0}"/>
              </a:ext>
            </a:extLst>
          </p:cNvPr>
          <p:cNvSpPr txBox="1">
            <a:spLocks/>
          </p:cNvSpPr>
          <p:nvPr/>
        </p:nvSpPr>
        <p:spPr>
          <a:xfrm>
            <a:off x="1524000" y="4736622"/>
            <a:ext cx="9144000" cy="46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4 – Vá além do básico: investigue </a:t>
            </a:r>
            <a:r>
              <a:rPr lang="pt-BR" dirty="0">
                <a:solidFill>
                  <a:srgbClr val="CA14BD"/>
                </a:solidFill>
              </a:rPr>
              <a:t>AO MÁXIMO!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91CC4EA-38A7-4315-8B08-38565B3CD930}"/>
              </a:ext>
            </a:extLst>
          </p:cNvPr>
          <p:cNvSpPr txBox="1"/>
          <p:nvPr/>
        </p:nvSpPr>
        <p:spPr>
          <a:xfrm>
            <a:off x="485775" y="447675"/>
            <a:ext cx="181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“Como?”</a:t>
            </a:r>
          </a:p>
        </p:txBody>
      </p:sp>
    </p:spTree>
    <p:extLst>
      <p:ext uri="{BB962C8B-B14F-4D97-AF65-F5344CB8AC3E}">
        <p14:creationId xmlns:p14="http://schemas.microsoft.com/office/powerpoint/2010/main" val="384144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3" grpId="0"/>
      <p:bldP spid="4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9DA2C3-94A8-48C9-A100-79B2345A7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6864"/>
            <a:ext cx="9144000" cy="932641"/>
          </a:xfrm>
        </p:spPr>
        <p:txBody>
          <a:bodyPr>
            <a:normAutofit/>
          </a:bodyPr>
          <a:lstStyle/>
          <a:p>
            <a:r>
              <a:rPr lang="pt-BR" dirty="0"/>
              <a:t>O estado de </a:t>
            </a:r>
            <a:r>
              <a:rPr lang="pt-BR" b="1" dirty="0">
                <a:highlight>
                  <a:srgbClr val="00FF00"/>
                </a:highlight>
              </a:rPr>
              <a:t>fluxo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45E95BDA-A171-4C10-B5A1-BE034F924CF9}"/>
              </a:ext>
            </a:extLst>
          </p:cNvPr>
          <p:cNvSpPr txBox="1">
            <a:spLocks/>
          </p:cNvSpPr>
          <p:nvPr/>
        </p:nvSpPr>
        <p:spPr>
          <a:xfrm>
            <a:off x="1524000" y="3351003"/>
            <a:ext cx="9144000" cy="46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Experimento do psicólogo </a:t>
            </a:r>
            <a:r>
              <a:rPr lang="pt-BR" dirty="0" err="1"/>
              <a:t>Mihaly</a:t>
            </a:r>
            <a:r>
              <a:rPr lang="pt-BR" dirty="0"/>
              <a:t> </a:t>
            </a:r>
            <a:r>
              <a:rPr lang="pt-BR" dirty="0" err="1"/>
              <a:t>Csikszentmihalyi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624285C-A460-0C59-77D9-117B94139835}"/>
              </a:ext>
            </a:extLst>
          </p:cNvPr>
          <p:cNvSpPr txBox="1">
            <a:spLocks/>
          </p:cNvSpPr>
          <p:nvPr/>
        </p:nvSpPr>
        <p:spPr>
          <a:xfrm>
            <a:off x="1524000" y="3812876"/>
            <a:ext cx="9144000" cy="4618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Conclusão: a pessoa se considera feliz quando está passando por um desafio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1CBFCFA4-2FDF-BE80-2E6C-5AA72EBE82D9}"/>
              </a:ext>
            </a:extLst>
          </p:cNvPr>
          <p:cNvSpPr txBox="1">
            <a:spLocks/>
          </p:cNvSpPr>
          <p:nvPr/>
        </p:nvSpPr>
        <p:spPr>
          <a:xfrm>
            <a:off x="1524000" y="4274749"/>
            <a:ext cx="9144000" cy="4618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Desafio esse, que a pessoa sente que é possível, mas não é tão simples assim!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0FB1DAA6-7D2A-EA2B-5EBA-1AD11B75C9D0}"/>
              </a:ext>
            </a:extLst>
          </p:cNvPr>
          <p:cNvSpPr txBox="1">
            <a:spLocks/>
          </p:cNvSpPr>
          <p:nvPr/>
        </p:nvSpPr>
        <p:spPr>
          <a:xfrm>
            <a:off x="1524000" y="4736622"/>
            <a:ext cx="9144000" cy="4618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Ponto exato entre “tédio” e “frustração” – Scott Young (Ultra aprendizado)</a:t>
            </a:r>
            <a:endParaRPr lang="pt-BR" dirty="0">
              <a:solidFill>
                <a:srgbClr val="CA14BD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C34F41C-057C-466D-ACF2-C4C746CBF3B5}"/>
              </a:ext>
            </a:extLst>
          </p:cNvPr>
          <p:cNvSpPr txBox="1"/>
          <p:nvPr/>
        </p:nvSpPr>
        <p:spPr>
          <a:xfrm>
            <a:off x="485775" y="447675"/>
            <a:ext cx="181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“Como?”</a:t>
            </a:r>
          </a:p>
        </p:txBody>
      </p:sp>
    </p:spTree>
    <p:extLst>
      <p:ext uri="{BB962C8B-B14F-4D97-AF65-F5344CB8AC3E}">
        <p14:creationId xmlns:p14="http://schemas.microsoft.com/office/powerpoint/2010/main" val="132934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3" grpId="0"/>
      <p:bldP spid="4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9DA2C3-94A8-48C9-A100-79B2345A7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4945"/>
            <a:ext cx="9144000" cy="1563686"/>
          </a:xfrm>
        </p:spPr>
        <p:txBody>
          <a:bodyPr>
            <a:normAutofit fontScale="90000"/>
          </a:bodyPr>
          <a:lstStyle/>
          <a:p>
            <a:r>
              <a:rPr lang="pt-BR" dirty="0"/>
              <a:t>O que é </a:t>
            </a:r>
            <a:r>
              <a:rPr lang="pt-BR" b="1" dirty="0">
                <a:highlight>
                  <a:srgbClr val="FFFF00"/>
                </a:highlight>
              </a:rPr>
              <a:t>programação</a:t>
            </a:r>
            <a:r>
              <a:rPr lang="pt-BR" dirty="0"/>
              <a:t> assíncrona?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45E95BDA-A171-4C10-B5A1-BE034F924CF9}"/>
              </a:ext>
            </a:extLst>
          </p:cNvPr>
          <p:cNvSpPr txBox="1">
            <a:spLocks/>
          </p:cNvSpPr>
          <p:nvPr/>
        </p:nvSpPr>
        <p:spPr>
          <a:xfrm>
            <a:off x="1524000" y="3009901"/>
            <a:ext cx="9144000" cy="771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Uma forma de programação na qual tarefas não necessariamente bloqueiam umas às outras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17C346-FB8E-DCC2-5861-976976F1683E}"/>
              </a:ext>
            </a:extLst>
          </p:cNvPr>
          <p:cNvSpPr txBox="1">
            <a:spLocks/>
          </p:cNvSpPr>
          <p:nvPr/>
        </p:nvSpPr>
        <p:spPr>
          <a:xfrm>
            <a:off x="1524000" y="3962580"/>
            <a:ext cx="9448800" cy="571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Exemplo prático mundo real: Fazer café com uma ou duas pessoas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376F0625-3965-1759-E7FC-9BB1CB3764D2}"/>
              </a:ext>
            </a:extLst>
          </p:cNvPr>
          <p:cNvSpPr txBox="1">
            <a:spLocks/>
          </p:cNvSpPr>
          <p:nvPr/>
        </p:nvSpPr>
        <p:spPr>
          <a:xfrm>
            <a:off x="1524000" y="4715056"/>
            <a:ext cx="9724845" cy="461873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Síncrono: https://viewer.diagrams.net/?tags=%7B%7D&amp;lightbox=1&amp;highlight=0000ff&amp;edit=_blank&amp;layers=1&amp;nav=1&amp;title=01-Caf%C3%A9Sincrono.drawio#Uhttps%3A%2F%2Fdrive.google.com%2Fuc%3Fid%3D1udy5n1bY5LCgT7nLhzxNxHCW64jMrHV8%26export%3Ddownload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B198734C-3C25-19DD-A1CE-D6B1ED052868}"/>
              </a:ext>
            </a:extLst>
          </p:cNvPr>
          <p:cNvSpPr txBox="1">
            <a:spLocks/>
          </p:cNvSpPr>
          <p:nvPr/>
        </p:nvSpPr>
        <p:spPr>
          <a:xfrm>
            <a:off x="1524000" y="5358084"/>
            <a:ext cx="9543692" cy="461873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Assíncrono: https://viewer.diagrams.net/?tags=%7B%7D&amp;lightbox=1&amp;highlight=0000ff&amp;edit=_blank&amp;layers=1&amp;nav=1&amp;title=02-Caf%C3%A9Ass%C3%ADncrono.drawio#Uhttps%3A%2F%2Fdrive.google.com%2Fuc%3Fid%3D1vYnjxyRCNvQgAzsX42zMzeATOwnBtncR%26export%3Ddownload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BC40C58-1568-4314-96C3-6299C1288141}"/>
              </a:ext>
            </a:extLst>
          </p:cNvPr>
          <p:cNvSpPr txBox="1"/>
          <p:nvPr/>
        </p:nvSpPr>
        <p:spPr>
          <a:xfrm>
            <a:off x="485775" y="447675"/>
            <a:ext cx="181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“O quê?”</a:t>
            </a:r>
          </a:p>
        </p:txBody>
      </p:sp>
    </p:spTree>
    <p:extLst>
      <p:ext uri="{BB962C8B-B14F-4D97-AF65-F5344CB8AC3E}">
        <p14:creationId xmlns:p14="http://schemas.microsoft.com/office/powerpoint/2010/main" val="1829521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3" grpId="0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8C4EF4-739B-49B6-8F3F-2D1A03E06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619" y="832340"/>
            <a:ext cx="2123356" cy="481773"/>
          </a:xfrm>
        </p:spPr>
        <p:txBody>
          <a:bodyPr>
            <a:normAutofit fontScale="90000"/>
          </a:bodyPr>
          <a:lstStyle/>
          <a:p>
            <a:r>
              <a:rPr lang="pt-BR" sz="3600" b="1" dirty="0"/>
              <a:t>Definições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BD37CC6-4D9B-44BB-92E4-E98CC3EE0763}"/>
              </a:ext>
            </a:extLst>
          </p:cNvPr>
          <p:cNvSpPr txBox="1"/>
          <p:nvPr/>
        </p:nvSpPr>
        <p:spPr>
          <a:xfrm>
            <a:off x="266699" y="157979"/>
            <a:ext cx="7558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“O quê é? --- “Pra que serve?”---“como usa/faz?”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DB0F1124-9C07-4C20-B9B3-FC4A39B69717}"/>
              </a:ext>
            </a:extLst>
          </p:cNvPr>
          <p:cNvSpPr txBox="1">
            <a:spLocks/>
          </p:cNvSpPr>
          <p:nvPr/>
        </p:nvSpPr>
        <p:spPr>
          <a:xfrm>
            <a:off x="1000843" y="2086356"/>
            <a:ext cx="2351956" cy="46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Thread:</a:t>
            </a:r>
            <a:endParaRPr lang="pt-BR" dirty="0">
              <a:solidFill>
                <a:srgbClr val="CA14BD"/>
              </a:solidFill>
            </a:endParaRP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8E0DFB67-D3F4-413F-BD27-C18DF638789F}"/>
              </a:ext>
            </a:extLst>
          </p:cNvPr>
          <p:cNvSpPr txBox="1">
            <a:spLocks/>
          </p:cNvSpPr>
          <p:nvPr/>
        </p:nvSpPr>
        <p:spPr>
          <a:xfrm>
            <a:off x="724618" y="2660344"/>
            <a:ext cx="10943506" cy="11354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“Uma thread é a menor unidade de execução de um processo, permitindo execução concorrente dentro do mesmo espaço de memória.” </a:t>
            </a:r>
          </a:p>
          <a:p>
            <a:pPr algn="l"/>
            <a:r>
              <a:rPr lang="pt-BR" b="1" dirty="0"/>
              <a:t>Microsoft </a:t>
            </a:r>
            <a:r>
              <a:rPr lang="pt-BR" b="1" dirty="0" err="1"/>
              <a:t>Learn</a:t>
            </a:r>
            <a:r>
              <a:rPr lang="pt-BR" b="1" dirty="0"/>
              <a:t> – ‘histórico’</a:t>
            </a:r>
            <a:endParaRPr lang="pt-BR" b="1" dirty="0">
              <a:solidFill>
                <a:srgbClr val="CA14BD"/>
              </a:solidFill>
            </a:endParaRPr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55C87761-E9F7-432C-B8DB-C5080D1F379F}"/>
              </a:ext>
            </a:extLst>
          </p:cNvPr>
          <p:cNvSpPr txBox="1">
            <a:spLocks/>
          </p:cNvSpPr>
          <p:nvPr/>
        </p:nvSpPr>
        <p:spPr>
          <a:xfrm>
            <a:off x="724618" y="1449319"/>
            <a:ext cx="2351956" cy="4618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3200" b="1" dirty="0"/>
              <a:t>O que é?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E4BAE430-8BAF-4523-B9FB-5AA3CD1A7873}"/>
              </a:ext>
            </a:extLst>
          </p:cNvPr>
          <p:cNvSpPr txBox="1">
            <a:spLocks/>
          </p:cNvSpPr>
          <p:nvPr/>
        </p:nvSpPr>
        <p:spPr>
          <a:xfrm>
            <a:off x="624247" y="4090174"/>
            <a:ext cx="10943506" cy="874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“Processo dentro de outro processo que usa os recursos do processo principal."</a:t>
            </a:r>
            <a:br>
              <a:rPr lang="pt-BR" dirty="0"/>
            </a:br>
            <a:r>
              <a:rPr lang="pt-BR" b="1" i="1" dirty="0"/>
              <a:t>(ISO/IEC 2382-7:2000, termo 07.10.16)</a:t>
            </a:r>
            <a:endParaRPr lang="pt-BR" b="1" dirty="0">
              <a:solidFill>
                <a:srgbClr val="CA14BD"/>
              </a:solidFill>
            </a:endParaRPr>
          </a:p>
        </p:txBody>
      </p:sp>
      <p:sp>
        <p:nvSpPr>
          <p:cNvPr id="18" name="Subtítulo 2">
            <a:extLst>
              <a:ext uri="{FF2B5EF4-FFF2-40B4-BE49-F238E27FC236}">
                <a16:creationId xmlns:a16="http://schemas.microsoft.com/office/drawing/2014/main" id="{6B42254B-27B5-4A57-8CAB-9D7ECCFEF1AB}"/>
              </a:ext>
            </a:extLst>
          </p:cNvPr>
          <p:cNvSpPr txBox="1">
            <a:spLocks/>
          </p:cNvSpPr>
          <p:nvPr/>
        </p:nvSpPr>
        <p:spPr>
          <a:xfrm>
            <a:off x="624247" y="5337768"/>
            <a:ext cx="10943506" cy="874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Exemplo da definição: </a:t>
            </a:r>
            <a:r>
              <a:rPr lang="pt-BR" b="1" dirty="0">
                <a:solidFill>
                  <a:srgbClr val="CA14BD"/>
                </a:solidFill>
              </a:rPr>
              <a:t>Estudando13.kt</a:t>
            </a:r>
          </a:p>
        </p:txBody>
      </p:sp>
    </p:spTree>
    <p:extLst>
      <p:ext uri="{BB962C8B-B14F-4D97-AF65-F5344CB8AC3E}">
        <p14:creationId xmlns:p14="http://schemas.microsoft.com/office/powerpoint/2010/main" val="4043752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14" grpId="0"/>
      <p:bldP spid="15" grpId="0"/>
      <p:bldP spid="11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8C4EF4-739B-49B6-8F3F-2D1A03E06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619" y="832340"/>
            <a:ext cx="2123356" cy="481773"/>
          </a:xfrm>
        </p:spPr>
        <p:txBody>
          <a:bodyPr>
            <a:normAutofit fontScale="90000"/>
          </a:bodyPr>
          <a:lstStyle/>
          <a:p>
            <a:r>
              <a:rPr lang="pt-BR" sz="3600" b="1" dirty="0"/>
              <a:t>Definições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F93F45AD-6F55-43EC-9E2A-6FAA03D9609F}"/>
              </a:ext>
            </a:extLst>
          </p:cNvPr>
          <p:cNvSpPr txBox="1">
            <a:spLocks/>
          </p:cNvSpPr>
          <p:nvPr/>
        </p:nvSpPr>
        <p:spPr>
          <a:xfrm>
            <a:off x="896966" y="2217439"/>
            <a:ext cx="3103534" cy="46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 err="1"/>
              <a:t>Coroutines</a:t>
            </a:r>
            <a:r>
              <a:rPr lang="pt-BR" dirty="0"/>
              <a:t> (</a:t>
            </a:r>
            <a:r>
              <a:rPr lang="pt-BR" dirty="0" err="1"/>
              <a:t>Corrotina</a:t>
            </a:r>
            <a:r>
              <a:rPr lang="pt-BR" dirty="0"/>
              <a:t>)</a:t>
            </a:r>
            <a:endParaRPr lang="pt-BR" dirty="0">
              <a:solidFill>
                <a:srgbClr val="CA14BD"/>
              </a:solidFill>
            </a:endParaRPr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55C87761-E9F7-432C-B8DB-C5080D1F379F}"/>
              </a:ext>
            </a:extLst>
          </p:cNvPr>
          <p:cNvSpPr txBox="1">
            <a:spLocks/>
          </p:cNvSpPr>
          <p:nvPr/>
        </p:nvSpPr>
        <p:spPr>
          <a:xfrm>
            <a:off x="724618" y="1449319"/>
            <a:ext cx="2351956" cy="4618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3200" b="1" dirty="0"/>
              <a:t>O que é?</a:t>
            </a:r>
          </a:p>
        </p:txBody>
      </p:sp>
      <p:sp>
        <p:nvSpPr>
          <p:cNvPr id="17" name="Subtítulo 2">
            <a:extLst>
              <a:ext uri="{FF2B5EF4-FFF2-40B4-BE49-F238E27FC236}">
                <a16:creationId xmlns:a16="http://schemas.microsoft.com/office/drawing/2014/main" id="{ECA55356-EFBB-42EF-A5B0-AC6EED07F96E}"/>
              </a:ext>
            </a:extLst>
          </p:cNvPr>
          <p:cNvSpPr txBox="1">
            <a:spLocks/>
          </p:cNvSpPr>
          <p:nvPr/>
        </p:nvSpPr>
        <p:spPr>
          <a:xfrm>
            <a:off x="724618" y="2980478"/>
            <a:ext cx="10675908" cy="9854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defPPr>
              <a:defRPr lang="pt-BR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/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pt-BR" dirty="0"/>
              <a:t>“</a:t>
            </a:r>
            <a:r>
              <a:rPr lang="pt-BR" dirty="0" err="1"/>
              <a:t>Corrotinas</a:t>
            </a:r>
            <a:r>
              <a:rPr lang="pt-BR" dirty="0"/>
              <a:t> são sub-rotinas que operam no mesmo nível hierárquico, funcionando como se cada uma fosse o programa principal, embora na realidade não haja um programa mestre” – </a:t>
            </a:r>
            <a:r>
              <a:rPr lang="pt-BR" b="1" dirty="0"/>
              <a:t>Melvin Conway, 1963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DA137778-2AF5-4D4E-84A3-9ED20700B60A}"/>
              </a:ext>
            </a:extLst>
          </p:cNvPr>
          <p:cNvSpPr txBox="1">
            <a:spLocks/>
          </p:cNvSpPr>
          <p:nvPr/>
        </p:nvSpPr>
        <p:spPr>
          <a:xfrm>
            <a:off x="739015" y="4178687"/>
            <a:ext cx="10675908" cy="10950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defPPr>
              <a:defRPr lang="pt-BR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/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pt-BR" dirty="0"/>
              <a:t>"Subprograma que, quando chamado novamente após uma execução, retoma a partir do local para o qual sua execução anterior retornou.“</a:t>
            </a:r>
            <a:endParaRPr lang="pt-BR" b="1" dirty="0"/>
          </a:p>
          <a:p>
            <a:r>
              <a:rPr lang="pt-BR" b="1" dirty="0"/>
              <a:t>(ISO/IEC 2382-15:1999)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3957B2A-DA79-408C-9259-526C32C7A3ED}"/>
              </a:ext>
            </a:extLst>
          </p:cNvPr>
          <p:cNvSpPr txBox="1"/>
          <p:nvPr/>
        </p:nvSpPr>
        <p:spPr>
          <a:xfrm>
            <a:off x="266699" y="157979"/>
            <a:ext cx="7558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“O quê é? --- “Pra que serve?”---“como usa/faz?”</a:t>
            </a:r>
          </a:p>
        </p:txBody>
      </p:sp>
      <p:sp>
        <p:nvSpPr>
          <p:cNvPr id="19" name="Subtítulo 2">
            <a:extLst>
              <a:ext uri="{FF2B5EF4-FFF2-40B4-BE49-F238E27FC236}">
                <a16:creationId xmlns:a16="http://schemas.microsoft.com/office/drawing/2014/main" id="{75D766DC-8661-4C72-B0A8-B73D2FACE685}"/>
              </a:ext>
            </a:extLst>
          </p:cNvPr>
          <p:cNvSpPr txBox="1">
            <a:spLocks/>
          </p:cNvSpPr>
          <p:nvPr/>
        </p:nvSpPr>
        <p:spPr>
          <a:xfrm>
            <a:off x="724618" y="5486492"/>
            <a:ext cx="10675908" cy="1095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pt-BR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/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pt-BR" b="1" dirty="0"/>
              <a:t>Exemplo da definição: Arquivo “</a:t>
            </a:r>
            <a:r>
              <a:rPr lang="pt-BR" b="1" dirty="0">
                <a:solidFill>
                  <a:srgbClr val="CA14BD"/>
                </a:solidFill>
              </a:rPr>
              <a:t>Estudando14.kt</a:t>
            </a:r>
            <a:r>
              <a:rPr lang="pt-BR" b="1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5313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5" grpId="0"/>
      <p:bldP spid="17" grpId="0"/>
      <p:bldP spid="11" grpId="0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8C4EF4-739B-49B6-8F3F-2D1A03E06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619" y="507223"/>
            <a:ext cx="10515600" cy="806818"/>
          </a:xfrm>
        </p:spPr>
        <p:txBody>
          <a:bodyPr/>
          <a:lstStyle/>
          <a:p>
            <a:pPr algn="ctr"/>
            <a:r>
              <a:rPr lang="pt-BR" dirty="0"/>
              <a:t>Corrotinas: O poder da assincronia no Kotlin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59F7B22F-8850-8EF9-A9E3-7B932F07504D}"/>
              </a:ext>
            </a:extLst>
          </p:cNvPr>
          <p:cNvGraphicFramePr>
            <a:graphicFrameLocks noGrp="1"/>
          </p:cNvGraphicFramePr>
          <p:nvPr/>
        </p:nvGraphicFramePr>
        <p:xfrm>
          <a:off x="1395196" y="2812861"/>
          <a:ext cx="8988724" cy="21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4362">
                  <a:extLst>
                    <a:ext uri="{9D8B030D-6E8A-4147-A177-3AD203B41FA5}">
                      <a16:colId xmlns:a16="http://schemas.microsoft.com/office/drawing/2014/main" val="3543197667"/>
                    </a:ext>
                  </a:extLst>
                </a:gridCol>
                <a:gridCol w="4494362">
                  <a:extLst>
                    <a:ext uri="{9D8B030D-6E8A-4147-A177-3AD203B41FA5}">
                      <a16:colId xmlns:a16="http://schemas.microsoft.com/office/drawing/2014/main" val="3297765646"/>
                    </a:ext>
                  </a:extLst>
                </a:gridCol>
              </a:tblGrid>
              <a:tr h="53376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Threads – escrito em </a:t>
                      </a:r>
                      <a:r>
                        <a:rPr lang="pt-BR" dirty="0" err="1">
                          <a:solidFill>
                            <a:schemeClr val="tx1"/>
                          </a:solidFill>
                        </a:rPr>
                        <a:t>java</a:t>
                      </a: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!</a:t>
                      </a:r>
                    </a:p>
                  </a:txBody>
                  <a:tcPr>
                    <a:gradFill>
                      <a:gsLst>
                        <a:gs pos="5000">
                          <a:srgbClr val="CA14BD"/>
                        </a:gs>
                        <a:gs pos="38000">
                          <a:schemeClr val="accent1">
                            <a:lumMod val="45000"/>
                            <a:lumOff val="55000"/>
                          </a:schemeClr>
                        </a:gs>
                        <a:gs pos="9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Corrotinas</a:t>
                      </a:r>
                    </a:p>
                  </a:txBody>
                  <a:tcPr>
                    <a:gradFill>
                      <a:gsLst>
                        <a:gs pos="5000">
                          <a:srgbClr val="CA14BD"/>
                        </a:gs>
                        <a:gs pos="38000">
                          <a:schemeClr val="accent1">
                            <a:lumMod val="45000"/>
                            <a:lumOff val="55000"/>
                          </a:schemeClr>
                        </a:gs>
                        <a:gs pos="9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871064818"/>
                  </a:ext>
                </a:extLst>
              </a:tr>
              <a:tr h="533760">
                <a:tc>
                  <a:txBody>
                    <a:bodyPr/>
                    <a:lstStyle/>
                    <a:p>
                      <a:r>
                        <a:rPr lang="pt-BR" dirty="0"/>
                        <a:t>Gerenciadas pelo SO</a:t>
                      </a:r>
                    </a:p>
                  </a:txBody>
                  <a:tcPr>
                    <a:gradFill>
                      <a:gsLst>
                        <a:gs pos="5000">
                          <a:srgbClr val="CA14BD"/>
                        </a:gs>
                        <a:gs pos="38000">
                          <a:schemeClr val="accent1">
                            <a:lumMod val="45000"/>
                            <a:lumOff val="55000"/>
                          </a:schemeClr>
                        </a:gs>
                        <a:gs pos="9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Gerenciadas pelo Kotlin</a:t>
                      </a:r>
                    </a:p>
                  </a:txBody>
                  <a:tcPr>
                    <a:gradFill>
                      <a:gsLst>
                        <a:gs pos="5000">
                          <a:srgbClr val="CA14BD"/>
                        </a:gs>
                        <a:gs pos="38000">
                          <a:schemeClr val="accent1">
                            <a:lumMod val="45000"/>
                            <a:lumOff val="55000"/>
                          </a:schemeClr>
                        </a:gs>
                        <a:gs pos="9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81515598"/>
                  </a:ext>
                </a:extLst>
              </a:tr>
              <a:tr h="533760">
                <a:tc>
                  <a:txBody>
                    <a:bodyPr/>
                    <a:lstStyle/>
                    <a:p>
                      <a:r>
                        <a:rPr lang="pt-BR" dirty="0"/>
                        <a:t>Mais pesadas</a:t>
                      </a:r>
                    </a:p>
                  </a:txBody>
                  <a:tcPr>
                    <a:gradFill>
                      <a:gsLst>
                        <a:gs pos="5000">
                          <a:srgbClr val="CA14BD"/>
                        </a:gs>
                        <a:gs pos="38000">
                          <a:schemeClr val="accent1">
                            <a:lumMod val="45000"/>
                            <a:lumOff val="55000"/>
                          </a:schemeClr>
                        </a:gs>
                        <a:gs pos="9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Mais leves e eficientes</a:t>
                      </a:r>
                    </a:p>
                  </a:txBody>
                  <a:tcPr>
                    <a:gradFill>
                      <a:gsLst>
                        <a:gs pos="5000">
                          <a:srgbClr val="CA14BD"/>
                        </a:gs>
                        <a:gs pos="38000">
                          <a:schemeClr val="accent1">
                            <a:lumMod val="45000"/>
                            <a:lumOff val="55000"/>
                          </a:schemeClr>
                        </a:gs>
                        <a:gs pos="9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27870441"/>
                  </a:ext>
                </a:extLst>
              </a:tr>
              <a:tr h="533760">
                <a:tc>
                  <a:txBody>
                    <a:bodyPr/>
                    <a:lstStyle/>
                    <a:p>
                      <a:r>
                        <a:rPr lang="pt-BR" dirty="0"/>
                        <a:t>Difíceis de gerenciar</a:t>
                      </a:r>
                    </a:p>
                  </a:txBody>
                  <a:tcPr>
                    <a:gradFill>
                      <a:gsLst>
                        <a:gs pos="5000">
                          <a:srgbClr val="CA14BD"/>
                        </a:gs>
                        <a:gs pos="38000">
                          <a:schemeClr val="accent1">
                            <a:lumMod val="45000"/>
                            <a:lumOff val="55000"/>
                          </a:schemeClr>
                        </a:gs>
                        <a:gs pos="9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Usam escopos e dispatchers </a:t>
                      </a:r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- CONTEXTO</a:t>
                      </a:r>
                    </a:p>
                  </a:txBody>
                  <a:tcPr>
                    <a:gradFill>
                      <a:gsLst>
                        <a:gs pos="5000">
                          <a:srgbClr val="CA14BD"/>
                        </a:gs>
                        <a:gs pos="38000">
                          <a:schemeClr val="accent1">
                            <a:lumMod val="45000"/>
                            <a:lumOff val="55000"/>
                          </a:schemeClr>
                        </a:gs>
                        <a:gs pos="9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999776833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C8F5FCA3-01CF-002C-0807-8E354D7B2622}"/>
              </a:ext>
            </a:extLst>
          </p:cNvPr>
          <p:cNvSpPr txBox="1">
            <a:spLocks/>
          </p:cNvSpPr>
          <p:nvPr/>
        </p:nvSpPr>
        <p:spPr>
          <a:xfrm>
            <a:off x="1324155" y="5238096"/>
            <a:ext cx="9316528" cy="46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Exemplo em código! Olhar os arquivos </a:t>
            </a:r>
            <a:r>
              <a:rPr lang="pt-BR" dirty="0">
                <a:solidFill>
                  <a:srgbClr val="CA14BD"/>
                </a:solidFill>
              </a:rPr>
              <a:t>Estudando01.kt </a:t>
            </a:r>
            <a:r>
              <a:rPr lang="pt-BR" dirty="0"/>
              <a:t>e </a:t>
            </a:r>
            <a:r>
              <a:rPr lang="pt-BR" dirty="0">
                <a:solidFill>
                  <a:srgbClr val="CA14BD"/>
                </a:solidFill>
              </a:rPr>
              <a:t>Estudando02.kt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95698C4E-D177-2831-D116-FD2FBD6D66A9}"/>
              </a:ext>
            </a:extLst>
          </p:cNvPr>
          <p:cNvSpPr txBox="1">
            <a:spLocks/>
          </p:cNvSpPr>
          <p:nvPr/>
        </p:nvSpPr>
        <p:spPr>
          <a:xfrm>
            <a:off x="1324155" y="5949666"/>
            <a:ext cx="9316528" cy="46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Diferença entre thread e contexto: Cuidado!! – Exemplo do Roque</a:t>
            </a:r>
            <a:endParaRPr lang="pt-BR" dirty="0">
              <a:solidFill>
                <a:srgbClr val="CA14BD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BD37CC6-4D9B-44BB-92E4-E98CC3EE0763}"/>
              </a:ext>
            </a:extLst>
          </p:cNvPr>
          <p:cNvSpPr txBox="1"/>
          <p:nvPr/>
        </p:nvSpPr>
        <p:spPr>
          <a:xfrm>
            <a:off x="266700" y="157979"/>
            <a:ext cx="181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“O quê?”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0A85ED26-6E0B-4408-81C2-9B6B1BBB70E3}"/>
              </a:ext>
            </a:extLst>
          </p:cNvPr>
          <p:cNvSpPr txBox="1">
            <a:spLocks/>
          </p:cNvSpPr>
          <p:nvPr/>
        </p:nvSpPr>
        <p:spPr>
          <a:xfrm>
            <a:off x="1324155" y="2205890"/>
            <a:ext cx="9316528" cy="46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Lembra do exemplo do “baixo nível Vs. Alto nível”?</a:t>
            </a:r>
            <a:endParaRPr lang="pt-BR" dirty="0">
              <a:solidFill>
                <a:srgbClr val="CA14BD"/>
              </a:solidFill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6150AD66-A949-44EF-BEFD-ACC76A83584C}"/>
              </a:ext>
            </a:extLst>
          </p:cNvPr>
          <p:cNvSpPr txBox="1">
            <a:spLocks/>
          </p:cNvSpPr>
          <p:nvPr/>
        </p:nvSpPr>
        <p:spPr>
          <a:xfrm>
            <a:off x="1324155" y="1573048"/>
            <a:ext cx="9316528" cy="46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Breve comentário sobre funções suspensas (e </a:t>
            </a:r>
            <a:r>
              <a:rPr lang="pt-BR" dirty="0" err="1"/>
              <a:t>callback</a:t>
            </a:r>
            <a:r>
              <a:rPr lang="pt-BR" dirty="0"/>
              <a:t>) e sua </a:t>
            </a:r>
            <a:r>
              <a:rPr lang="pt-BR" dirty="0" err="1"/>
              <a:t>importancia</a:t>
            </a:r>
            <a:endParaRPr lang="pt-BR" dirty="0">
              <a:solidFill>
                <a:srgbClr val="CA14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720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7E888A-F501-4A6D-8E63-81CA8173C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3848"/>
            <a:ext cx="10515600" cy="875955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Café síncrono vs. Assíncrono: Código!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6E88AD-3183-45E6-A726-868DA6B39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563892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Uma pessoa (síncrono): Cada tarefa depende da outra.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3ADE7448-DD94-C839-43D0-1D07DBBAF161}"/>
              </a:ext>
            </a:extLst>
          </p:cNvPr>
          <p:cNvSpPr txBox="1">
            <a:spLocks/>
          </p:cNvSpPr>
          <p:nvPr/>
        </p:nvSpPr>
        <p:spPr>
          <a:xfrm>
            <a:off x="838200" y="4602282"/>
            <a:ext cx="10515600" cy="563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Duas pessoas (assíncrono): Tarefas são feitas em paralelo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106EE571-CFB2-8132-CC79-2B90F13C0B4E}"/>
              </a:ext>
            </a:extLst>
          </p:cNvPr>
          <p:cNvSpPr txBox="1">
            <a:spLocks/>
          </p:cNvSpPr>
          <p:nvPr/>
        </p:nvSpPr>
        <p:spPr>
          <a:xfrm>
            <a:off x="838200" y="3992892"/>
            <a:ext cx="10515600" cy="563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>
                <a:solidFill>
                  <a:srgbClr val="CA14BD"/>
                </a:solidFill>
              </a:rPr>
              <a:t>Abrir arquivo – “FazendoCafe01.kt” – código associado ao fluxograma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1B7DA7D0-CD9E-3CCF-C740-96B89520274F}"/>
              </a:ext>
            </a:extLst>
          </p:cNvPr>
          <p:cNvSpPr txBox="1">
            <a:spLocks/>
          </p:cNvSpPr>
          <p:nvPr/>
        </p:nvSpPr>
        <p:spPr>
          <a:xfrm>
            <a:off x="838200" y="5166174"/>
            <a:ext cx="10515600" cy="563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>
                <a:solidFill>
                  <a:srgbClr val="CA14BD"/>
                </a:solidFill>
              </a:rPr>
              <a:t>Abrir arquivo – “FazendoCafe02.kt” – código associado ao fluxograma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643CCD7-25DA-4F16-9F39-7DBC0DF28537}"/>
              </a:ext>
            </a:extLst>
          </p:cNvPr>
          <p:cNvSpPr txBox="1"/>
          <p:nvPr/>
        </p:nvSpPr>
        <p:spPr>
          <a:xfrm>
            <a:off x="485775" y="447675"/>
            <a:ext cx="181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“O quê?”</a:t>
            </a:r>
          </a:p>
        </p:txBody>
      </p:sp>
    </p:spTree>
    <p:extLst>
      <p:ext uri="{BB962C8B-B14F-4D97-AF65-F5344CB8AC3E}">
        <p14:creationId xmlns:p14="http://schemas.microsoft.com/office/powerpoint/2010/main" val="72629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901283-6080-4965-BA39-57D1D3C16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574647"/>
            <a:ext cx="10515600" cy="784569"/>
          </a:xfrm>
        </p:spPr>
        <p:txBody>
          <a:bodyPr/>
          <a:lstStyle/>
          <a:p>
            <a:r>
              <a:rPr lang="pt-BR" dirty="0"/>
              <a:t>Testando fluxos no Kotlin: Com e sem turbine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50F999-B20C-4C6E-B985-8354E4449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177" y="3429000"/>
            <a:ext cx="10515600" cy="8754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Testar fluxos (Flow, </a:t>
            </a:r>
            <a:r>
              <a:rPr lang="pt-BR" dirty="0" err="1"/>
              <a:t>StateFlow</a:t>
            </a:r>
            <a:r>
              <a:rPr lang="pt-BR" dirty="0"/>
              <a:t>, </a:t>
            </a:r>
            <a:r>
              <a:rPr lang="pt-BR" dirty="0" err="1"/>
              <a:t>MutableStateFlow</a:t>
            </a:r>
            <a:r>
              <a:rPr lang="pt-BR" dirty="0"/>
              <a:t>) exige capturar valores nos momentos certos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54A2CD3-8006-6107-5DDE-249D3EF22E31}"/>
              </a:ext>
            </a:extLst>
          </p:cNvPr>
          <p:cNvSpPr txBox="1">
            <a:spLocks/>
          </p:cNvSpPr>
          <p:nvPr/>
        </p:nvSpPr>
        <p:spPr>
          <a:xfrm>
            <a:off x="700177" y="4407935"/>
            <a:ext cx="10515600" cy="875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Vamos comparar dois métodos: o uso [supostamente] simplificado do turbine o controle manual com .</a:t>
            </a:r>
            <a:r>
              <a:rPr lang="pt-BR" dirty="0" err="1"/>
              <a:t>drop</a:t>
            </a:r>
            <a:r>
              <a:rPr lang="pt-BR" dirty="0"/>
              <a:t>()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AEF6BEE-6361-4E7D-A0E2-E11AF5DD0A9D}"/>
              </a:ext>
            </a:extLst>
          </p:cNvPr>
          <p:cNvSpPr txBox="1"/>
          <p:nvPr/>
        </p:nvSpPr>
        <p:spPr>
          <a:xfrm>
            <a:off x="485775" y="447675"/>
            <a:ext cx="1771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“O quê?”</a:t>
            </a:r>
          </a:p>
        </p:txBody>
      </p:sp>
    </p:spTree>
    <p:extLst>
      <p:ext uri="{BB962C8B-B14F-4D97-AF65-F5344CB8AC3E}">
        <p14:creationId xmlns:p14="http://schemas.microsoft.com/office/powerpoint/2010/main" val="107477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901283-6080-4965-BA39-57D1D3C16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177" y="1430681"/>
            <a:ext cx="10515600" cy="1325563"/>
          </a:xfrm>
        </p:spPr>
        <p:txBody>
          <a:bodyPr/>
          <a:lstStyle/>
          <a:p>
            <a:r>
              <a:rPr lang="pt-BR" dirty="0"/>
              <a:t>Testando fluxos no Kotlin: Com turbine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83D8FFDB-7C66-9442-F76D-EE998EAE5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177" y="3429000"/>
            <a:ext cx="10515600" cy="4960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O teste com turbine (simples e direto) – </a:t>
            </a:r>
            <a:r>
              <a:rPr lang="pt-BR" dirty="0">
                <a:solidFill>
                  <a:srgbClr val="CA14BD"/>
                </a:solidFill>
              </a:rPr>
              <a:t>Estudando08.kt Test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5FA10DDA-9031-C1C3-8392-9E19E905589C}"/>
              </a:ext>
            </a:extLst>
          </p:cNvPr>
          <p:cNvSpPr txBox="1">
            <a:spLocks/>
          </p:cNvSpPr>
          <p:nvPr/>
        </p:nvSpPr>
        <p:spPr>
          <a:xfrm>
            <a:off x="700177" y="3896264"/>
            <a:ext cx="10515600" cy="496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O Turbine facilita a validação de valores emitidos por fluxos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E5E15CEB-DC89-F4A6-AE19-AD3BC0CC77F9}"/>
              </a:ext>
            </a:extLst>
          </p:cNvPr>
          <p:cNvSpPr txBox="1">
            <a:spLocks/>
          </p:cNvSpPr>
          <p:nvPr/>
        </p:nvSpPr>
        <p:spPr>
          <a:xfrm>
            <a:off x="700177" y="4392283"/>
            <a:ext cx="10515600" cy="496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Captura os itens emitidos sequencialmente com </a:t>
            </a:r>
            <a:r>
              <a:rPr lang="pt-BR" b="1" dirty="0" err="1">
                <a:highlight>
                  <a:srgbClr val="00FF00"/>
                </a:highlight>
              </a:rPr>
              <a:t>awaitItem</a:t>
            </a:r>
            <a:r>
              <a:rPr lang="pt-BR" b="1" dirty="0">
                <a:highlight>
                  <a:srgbClr val="00FF00"/>
                </a:highlight>
              </a:rPr>
              <a:t>()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581CB9CB-40DC-81B5-4935-7613DF83FEB1}"/>
              </a:ext>
            </a:extLst>
          </p:cNvPr>
          <p:cNvSpPr txBox="1">
            <a:spLocks/>
          </p:cNvSpPr>
          <p:nvPr/>
        </p:nvSpPr>
        <p:spPr>
          <a:xfrm>
            <a:off x="700177" y="4859547"/>
            <a:ext cx="10515600" cy="947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Problema: na emissão dos valores precisamos cuidar dos itens de acordo com o atraso em </a:t>
            </a:r>
            <a:r>
              <a:rPr lang="pt-BR" dirty="0" err="1"/>
              <a:t>ms</a:t>
            </a:r>
            <a:r>
              <a:rPr lang="pt-BR" dirty="0"/>
              <a:t> (exemplo do </a:t>
            </a:r>
            <a:r>
              <a:rPr lang="pt-BR" dirty="0" err="1"/>
              <a:t>cinenow</a:t>
            </a:r>
            <a:r>
              <a:rPr lang="pt-BR" dirty="0"/>
              <a:t>)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F795857-D94A-4723-89AD-E0DDE07B2282}"/>
              </a:ext>
            </a:extLst>
          </p:cNvPr>
          <p:cNvSpPr txBox="1"/>
          <p:nvPr/>
        </p:nvSpPr>
        <p:spPr>
          <a:xfrm>
            <a:off x="485775" y="447675"/>
            <a:ext cx="181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“O quê?”</a:t>
            </a:r>
          </a:p>
        </p:txBody>
      </p:sp>
    </p:spTree>
    <p:extLst>
      <p:ext uri="{BB962C8B-B14F-4D97-AF65-F5344CB8AC3E}">
        <p14:creationId xmlns:p14="http://schemas.microsoft.com/office/powerpoint/2010/main" val="708190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  <p:bldP spid="8" grpId="0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E75899F-5554-4B99-96A5-2F7CAE5D5F6B}"/>
              </a:ext>
            </a:extLst>
          </p:cNvPr>
          <p:cNvSpPr txBox="1">
            <a:spLocks/>
          </p:cNvSpPr>
          <p:nvPr/>
        </p:nvSpPr>
        <p:spPr>
          <a:xfrm>
            <a:off x="485773" y="2054950"/>
            <a:ext cx="3667125" cy="699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/>
              <a:t>Quem é o Alan?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5B6F22E-935D-489C-B121-47BDB447B56E}"/>
              </a:ext>
            </a:extLst>
          </p:cNvPr>
          <p:cNvSpPr txBox="1"/>
          <p:nvPr/>
        </p:nvSpPr>
        <p:spPr>
          <a:xfrm>
            <a:off x="485775" y="447675"/>
            <a:ext cx="181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Introdução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635718BE-1885-4046-AC5E-215EACB23A1B}"/>
              </a:ext>
            </a:extLst>
          </p:cNvPr>
          <p:cNvSpPr txBox="1">
            <a:spLocks/>
          </p:cNvSpPr>
          <p:nvPr/>
        </p:nvSpPr>
        <p:spPr>
          <a:xfrm>
            <a:off x="485774" y="2754140"/>
            <a:ext cx="5076825" cy="699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/>
              <a:t>Como conheci o Roque?</a:t>
            </a:r>
            <a:endParaRPr lang="pt-BR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8979F9FF-E503-445C-8F8A-5B024E358EB3}"/>
              </a:ext>
            </a:extLst>
          </p:cNvPr>
          <p:cNvSpPr txBox="1">
            <a:spLocks/>
          </p:cNvSpPr>
          <p:nvPr/>
        </p:nvSpPr>
        <p:spPr>
          <a:xfrm>
            <a:off x="485773" y="3429000"/>
            <a:ext cx="6515102" cy="699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/>
              <a:t>Quando entrei no </a:t>
            </a:r>
            <a:r>
              <a:rPr lang="pt-BR" b="1" dirty="0" err="1"/>
              <a:t>devspace</a:t>
            </a:r>
            <a:r>
              <a:rPr lang="pt-BR" b="1" dirty="0"/>
              <a:t>?</a:t>
            </a:r>
            <a:endParaRPr lang="pt-BR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349B4FA1-2EF9-4661-B4BF-66301EE64571}"/>
              </a:ext>
            </a:extLst>
          </p:cNvPr>
          <p:cNvSpPr txBox="1">
            <a:spLocks/>
          </p:cNvSpPr>
          <p:nvPr/>
        </p:nvSpPr>
        <p:spPr>
          <a:xfrm>
            <a:off x="485772" y="4152519"/>
            <a:ext cx="11706227" cy="699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/>
              <a:t>Quando efetivamente comecei a estudar? - mostrar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331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901283-6080-4965-BA39-57D1D3C16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88" y="1447800"/>
            <a:ext cx="8867775" cy="750544"/>
          </a:xfrm>
        </p:spPr>
        <p:txBody>
          <a:bodyPr/>
          <a:lstStyle/>
          <a:p>
            <a:r>
              <a:rPr lang="pt-BR" dirty="0"/>
              <a:t>Testando fluxos no Kotlin: Sem turbine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83D8FFDB-7C66-9442-F76D-EE998EAE5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176" y="3299604"/>
            <a:ext cx="10515600" cy="4960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O teste sem turbine ( controle completo com .</a:t>
            </a:r>
            <a:r>
              <a:rPr lang="pt-BR" dirty="0" err="1"/>
              <a:t>drop</a:t>
            </a:r>
            <a:r>
              <a:rPr lang="pt-BR" dirty="0"/>
              <a:t>() )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5FA10DDA-9031-C1C3-8392-9E19E905589C}"/>
              </a:ext>
            </a:extLst>
          </p:cNvPr>
          <p:cNvSpPr txBox="1">
            <a:spLocks/>
          </p:cNvSpPr>
          <p:nvPr/>
        </p:nvSpPr>
        <p:spPr>
          <a:xfrm>
            <a:off x="700176" y="3896264"/>
            <a:ext cx="11152517" cy="917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O .</a:t>
            </a:r>
            <a:r>
              <a:rPr lang="pt-BR" dirty="0" err="1"/>
              <a:t>drop</a:t>
            </a:r>
            <a:r>
              <a:rPr lang="pt-BR" dirty="0"/>
              <a:t>() ignora estados iniciais, permitindo focar nos valores relevantes para o teste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E5E15CEB-DC89-F4A6-AE19-AD3BC0CC77F9}"/>
              </a:ext>
            </a:extLst>
          </p:cNvPr>
          <p:cNvSpPr txBox="1">
            <a:spLocks/>
          </p:cNvSpPr>
          <p:nvPr/>
        </p:nvSpPr>
        <p:spPr>
          <a:xfrm>
            <a:off x="700176" y="4914181"/>
            <a:ext cx="10515600" cy="496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Ideal para validar comportamentos detalhados e avançados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BA27CEC-528F-415F-A02B-FF20E6DAC2F6}"/>
              </a:ext>
            </a:extLst>
          </p:cNvPr>
          <p:cNvSpPr txBox="1"/>
          <p:nvPr/>
        </p:nvSpPr>
        <p:spPr>
          <a:xfrm>
            <a:off x="485775" y="447675"/>
            <a:ext cx="181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“O quê?”</a:t>
            </a:r>
          </a:p>
        </p:txBody>
      </p:sp>
    </p:spTree>
    <p:extLst>
      <p:ext uri="{BB962C8B-B14F-4D97-AF65-F5344CB8AC3E}">
        <p14:creationId xmlns:p14="http://schemas.microsoft.com/office/powerpoint/2010/main" val="323496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33E244-DA96-4304-9776-FBA68027E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3023"/>
            <a:ext cx="10515600" cy="1325563"/>
          </a:xfrm>
        </p:spPr>
        <p:txBody>
          <a:bodyPr/>
          <a:lstStyle/>
          <a:p>
            <a:r>
              <a:rPr lang="pt-BR" dirty="0"/>
              <a:t>Aprendizado ativo e programação assíncrona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4A1F5C-F096-4D4B-88FA-16B607DF8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51367"/>
            <a:ext cx="10515600" cy="555266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Investigar e conectar os conhecimentos ao máximo!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8EEF3D4B-07DD-4E7D-B4D8-0D20C475505C}"/>
              </a:ext>
            </a:extLst>
          </p:cNvPr>
          <p:cNvSpPr txBox="1">
            <a:spLocks/>
          </p:cNvSpPr>
          <p:nvPr/>
        </p:nvSpPr>
        <p:spPr>
          <a:xfrm>
            <a:off x="838200" y="3706633"/>
            <a:ext cx="10515600" cy="55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Associar ideias novas ao que você já conhece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17DD7FA3-7B1A-E009-1776-9B287112AF54}"/>
              </a:ext>
            </a:extLst>
          </p:cNvPr>
          <p:cNvSpPr txBox="1">
            <a:spLocks/>
          </p:cNvSpPr>
          <p:nvPr/>
        </p:nvSpPr>
        <p:spPr>
          <a:xfrm>
            <a:off x="838200" y="4261899"/>
            <a:ext cx="10515600" cy="55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Explore o conteúdo completo nos artigos Dev.to – </a:t>
            </a:r>
            <a:r>
              <a:rPr lang="pt-BR" b="1" dirty="0">
                <a:highlight>
                  <a:srgbClr val="CA14BD"/>
                </a:highlight>
              </a:rPr>
              <a:t>Toda quinta-feira!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71646B6D-A468-D0B4-4828-9A75477275B1}"/>
              </a:ext>
            </a:extLst>
          </p:cNvPr>
          <p:cNvSpPr txBox="1">
            <a:spLocks/>
          </p:cNvSpPr>
          <p:nvPr/>
        </p:nvSpPr>
        <p:spPr>
          <a:xfrm>
            <a:off x="838200" y="4889679"/>
            <a:ext cx="10515600" cy="4827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Recomendação extra: LEIA O PDF Denso, e faça perguntas ao GPT sobre ele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9873479-5D9B-4999-A7AE-47FD343B4A97}"/>
              </a:ext>
            </a:extLst>
          </p:cNvPr>
          <p:cNvSpPr txBox="1"/>
          <p:nvPr/>
        </p:nvSpPr>
        <p:spPr>
          <a:xfrm>
            <a:off x="380999" y="564266"/>
            <a:ext cx="5962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“Como?” e “O quê?” – amarrando tudo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A3EFD8A6-5F92-4391-8AE2-786552F59D12}"/>
              </a:ext>
            </a:extLst>
          </p:cNvPr>
          <p:cNvSpPr txBox="1">
            <a:spLocks/>
          </p:cNvSpPr>
          <p:nvPr/>
        </p:nvSpPr>
        <p:spPr>
          <a:xfrm>
            <a:off x="838200" y="5444944"/>
            <a:ext cx="10515600" cy="6972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https://github.com/alanliongar/connectSpace_Assincronia/blob/master/connectSpace%20-%20parte%20t%C3%A9cnica%20da%20assincronia.pdf</a:t>
            </a:r>
          </a:p>
        </p:txBody>
      </p:sp>
    </p:spTree>
    <p:extLst>
      <p:ext uri="{BB962C8B-B14F-4D97-AF65-F5344CB8AC3E}">
        <p14:creationId xmlns:p14="http://schemas.microsoft.com/office/powerpoint/2010/main" val="1842421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  <p:bldP spid="6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9DA2C3-94A8-48C9-A100-79B2345A7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6864"/>
            <a:ext cx="9144000" cy="932641"/>
          </a:xfrm>
        </p:spPr>
        <p:txBody>
          <a:bodyPr>
            <a:normAutofit/>
          </a:bodyPr>
          <a:lstStyle/>
          <a:p>
            <a:r>
              <a:rPr lang="pt-BR" dirty="0"/>
              <a:t>O estado de </a:t>
            </a:r>
            <a:r>
              <a:rPr lang="pt-BR" b="1" dirty="0">
                <a:highlight>
                  <a:srgbClr val="00FF00"/>
                </a:highlight>
              </a:rPr>
              <a:t>fluxo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0FB1DAA6-7D2A-EA2B-5EBA-1AD11B75C9D0}"/>
              </a:ext>
            </a:extLst>
          </p:cNvPr>
          <p:cNvSpPr txBox="1">
            <a:spLocks/>
          </p:cNvSpPr>
          <p:nvPr/>
        </p:nvSpPr>
        <p:spPr>
          <a:xfrm>
            <a:off x="1428750" y="3429000"/>
            <a:ext cx="9144000" cy="46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Seu desafio de hoje em diante</a:t>
            </a:r>
            <a:endParaRPr lang="pt-BR" dirty="0">
              <a:solidFill>
                <a:srgbClr val="CA14BD"/>
              </a:solidFill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6D73E38-A9F4-433F-B98C-8D152DE11442}"/>
              </a:ext>
            </a:extLst>
          </p:cNvPr>
          <p:cNvSpPr txBox="1">
            <a:spLocks/>
          </p:cNvSpPr>
          <p:nvPr/>
        </p:nvSpPr>
        <p:spPr>
          <a:xfrm>
            <a:off x="1428750" y="4019550"/>
            <a:ext cx="9144000" cy="1162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Conectar TODO o seu conhecimento, não interessa a área. Saber associar todo o seu conhecimento e ser capaz de explicar tudo o que for necessário pra uma criança de 12 anos (método Feynman)</a:t>
            </a:r>
            <a:endParaRPr lang="pt-BR" dirty="0">
              <a:solidFill>
                <a:srgbClr val="CA14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70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E75899F-5554-4B99-96A5-2F7CAE5D5F6B}"/>
              </a:ext>
            </a:extLst>
          </p:cNvPr>
          <p:cNvSpPr txBox="1">
            <a:spLocks/>
          </p:cNvSpPr>
          <p:nvPr/>
        </p:nvSpPr>
        <p:spPr>
          <a:xfrm>
            <a:off x="1524000" y="2644085"/>
            <a:ext cx="9144000" cy="15698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highlight>
                  <a:srgbClr val="FFFF00"/>
                </a:highlight>
              </a:rPr>
              <a:t>Funções</a:t>
            </a:r>
            <a:r>
              <a:rPr lang="pt-BR" dirty="0"/>
              <a:t> assíncronas e sua relação com testes unitários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5B6F22E-935D-489C-B121-47BDB447B56E}"/>
              </a:ext>
            </a:extLst>
          </p:cNvPr>
          <p:cNvSpPr txBox="1"/>
          <p:nvPr/>
        </p:nvSpPr>
        <p:spPr>
          <a:xfrm>
            <a:off x="485775" y="447675"/>
            <a:ext cx="181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1373496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E75899F-5554-4B99-96A5-2F7CAE5D5F6B}"/>
              </a:ext>
            </a:extLst>
          </p:cNvPr>
          <p:cNvSpPr txBox="1">
            <a:spLocks/>
          </p:cNvSpPr>
          <p:nvPr/>
        </p:nvSpPr>
        <p:spPr>
          <a:xfrm>
            <a:off x="1524000" y="2644085"/>
            <a:ext cx="9144000" cy="15698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highlight>
                  <a:srgbClr val="FFFF00"/>
                </a:highlight>
              </a:rPr>
              <a:t>Programação</a:t>
            </a:r>
            <a:r>
              <a:rPr lang="pt-BR" dirty="0"/>
              <a:t> assíncrona* e sua relação com testes unitários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E7E4DEF-DE14-4902-B30F-B9184FF7BE09}"/>
              </a:ext>
            </a:extLst>
          </p:cNvPr>
          <p:cNvSpPr txBox="1"/>
          <p:nvPr/>
        </p:nvSpPr>
        <p:spPr>
          <a:xfrm>
            <a:off x="485775" y="447675"/>
            <a:ext cx="181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3990491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9DA2C3-94A8-48C9-A100-79B2345A7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4408"/>
            <a:ext cx="9144000" cy="1569829"/>
          </a:xfrm>
        </p:spPr>
        <p:txBody>
          <a:bodyPr>
            <a:normAutofit fontScale="90000"/>
          </a:bodyPr>
          <a:lstStyle/>
          <a:p>
            <a:r>
              <a:rPr lang="pt-BR" b="1" dirty="0">
                <a:highlight>
                  <a:srgbClr val="FFFF00"/>
                </a:highlight>
              </a:rPr>
              <a:t>Programação</a:t>
            </a:r>
            <a:r>
              <a:rPr lang="pt-BR" dirty="0"/>
              <a:t> assíncrona e sua relação com testes unitários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AB2004-338E-4AD1-B68C-631AF3FC1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5768"/>
            <a:ext cx="9144000" cy="427037"/>
          </a:xfrm>
        </p:spPr>
        <p:txBody>
          <a:bodyPr/>
          <a:lstStyle/>
          <a:p>
            <a:pPr algn="l"/>
            <a:r>
              <a:rPr lang="pt-BR" dirty="0"/>
              <a:t>Como a programação assíncrona nos torna mais eficientes?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45E95BDA-A171-4C10-B5A1-BE034F924CF9}"/>
              </a:ext>
            </a:extLst>
          </p:cNvPr>
          <p:cNvSpPr txBox="1">
            <a:spLocks/>
          </p:cNvSpPr>
          <p:nvPr/>
        </p:nvSpPr>
        <p:spPr>
          <a:xfrm>
            <a:off x="1524000" y="4764088"/>
            <a:ext cx="9144000" cy="427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Por que a preocupação com </a:t>
            </a:r>
            <a:r>
              <a:rPr lang="pt-BR" b="1" dirty="0"/>
              <a:t>assincronia</a:t>
            </a:r>
            <a:r>
              <a:rPr lang="pt-BR" dirty="0"/>
              <a:t> ao realizar </a:t>
            </a:r>
            <a:r>
              <a:rPr lang="pt-BR" b="1" dirty="0"/>
              <a:t>testes unitários</a:t>
            </a:r>
            <a:r>
              <a:rPr lang="pt-BR" dirty="0"/>
              <a:t>?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D57A104E-724A-40B3-97FD-04F8D94655CB}"/>
              </a:ext>
            </a:extLst>
          </p:cNvPr>
          <p:cNvSpPr txBox="1">
            <a:spLocks/>
          </p:cNvSpPr>
          <p:nvPr/>
        </p:nvSpPr>
        <p:spPr>
          <a:xfrm>
            <a:off x="1524000" y="3726727"/>
            <a:ext cx="9144000" cy="427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Motivações: Até o final, responda: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5EF5CDD-61FB-47B6-B781-F6D9A584D2D6}"/>
              </a:ext>
            </a:extLst>
          </p:cNvPr>
          <p:cNvSpPr txBox="1"/>
          <p:nvPr/>
        </p:nvSpPr>
        <p:spPr>
          <a:xfrm>
            <a:off x="485775" y="447675"/>
            <a:ext cx="181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3134781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9DA2C3-94A8-48C9-A100-79B2345A7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887412"/>
          </a:xfrm>
        </p:spPr>
        <p:txBody>
          <a:bodyPr>
            <a:normAutofit fontScale="90000"/>
          </a:bodyPr>
          <a:lstStyle/>
          <a:p>
            <a:r>
              <a:rPr lang="pt-BR" dirty="0"/>
              <a:t>O que vamos aprender hoje?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AB2004-338E-4AD1-B68C-631AF3FC1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35453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Um </a:t>
            </a:r>
            <a:r>
              <a:rPr lang="pt-BR" dirty="0" err="1"/>
              <a:t>meetup</a:t>
            </a:r>
            <a:r>
              <a:rPr lang="pt-BR" dirty="0"/>
              <a:t> diferente: Além do “o quê?” um “como?”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4F47B6E0-FCEB-4067-8E2F-57278EEA1ED2}"/>
              </a:ext>
            </a:extLst>
          </p:cNvPr>
          <p:cNvSpPr txBox="1">
            <a:spLocks/>
          </p:cNvSpPr>
          <p:nvPr/>
        </p:nvSpPr>
        <p:spPr>
          <a:xfrm>
            <a:off x="1524000" y="4037491"/>
            <a:ext cx="9144000" cy="435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Exemplo rápido e sem perder o foco -&gt;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AF41C824-A17E-435B-96CD-D18C6C931B5C}"/>
              </a:ext>
            </a:extLst>
          </p:cNvPr>
          <p:cNvSpPr txBox="1">
            <a:spLocks/>
          </p:cNvSpPr>
          <p:nvPr/>
        </p:nvSpPr>
        <p:spPr>
          <a:xfrm>
            <a:off x="1524000" y="4472944"/>
            <a:ext cx="9144000" cy="435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O exemplo dos atalhos de teclado que o Roque não fala nos vídeos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EAD4995-5AD2-4443-A44D-DE6FF377F6C7}"/>
              </a:ext>
            </a:extLst>
          </p:cNvPr>
          <p:cNvSpPr txBox="1"/>
          <p:nvPr/>
        </p:nvSpPr>
        <p:spPr>
          <a:xfrm>
            <a:off x="485775" y="447675"/>
            <a:ext cx="181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379878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9" grpId="0" build="p"/>
      <p:bldP spid="1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9DA2C3-94A8-48C9-A100-79B2345A7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887412"/>
          </a:xfrm>
        </p:spPr>
        <p:txBody>
          <a:bodyPr>
            <a:normAutofit fontScale="90000"/>
          </a:bodyPr>
          <a:lstStyle/>
          <a:p>
            <a:r>
              <a:rPr lang="pt-BR" dirty="0"/>
              <a:t>O que vamos aprender hoje?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AB2004-338E-4AD1-B68C-631AF3FC1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35453"/>
          </a:xfrm>
        </p:spPr>
        <p:txBody>
          <a:bodyPr>
            <a:normAutofit fontScale="92500"/>
          </a:bodyPr>
          <a:lstStyle/>
          <a:p>
            <a:pPr algn="l"/>
            <a:r>
              <a:rPr lang="pt-BR" dirty="0"/>
              <a:t>1 – Ser mais inteligente (usar sua capacidade de forma eficiente) – “Como?”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E8EB1D5C-D4BD-4CF5-9DB2-8A67D9B1DE06}"/>
              </a:ext>
            </a:extLst>
          </p:cNvPr>
          <p:cNvSpPr txBox="1">
            <a:spLocks/>
          </p:cNvSpPr>
          <p:nvPr/>
        </p:nvSpPr>
        <p:spPr>
          <a:xfrm>
            <a:off x="1524000" y="4077541"/>
            <a:ext cx="9144000" cy="435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2 – Ser um estudante ativo – aprender ativamente! – “Como?”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E6566CBD-0A55-7937-ABC4-5FE14B154EA4}"/>
              </a:ext>
            </a:extLst>
          </p:cNvPr>
          <p:cNvSpPr txBox="1">
            <a:spLocks/>
          </p:cNvSpPr>
          <p:nvPr/>
        </p:nvSpPr>
        <p:spPr>
          <a:xfrm>
            <a:off x="1524000" y="4571746"/>
            <a:ext cx="9144000" cy="435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3 – Desenvolver autonomia intelectual – “Como?”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14A92A66-2764-707B-C19B-77B98D7D0F2D}"/>
              </a:ext>
            </a:extLst>
          </p:cNvPr>
          <p:cNvSpPr txBox="1">
            <a:spLocks/>
          </p:cNvSpPr>
          <p:nvPr/>
        </p:nvSpPr>
        <p:spPr>
          <a:xfrm>
            <a:off x="1524000" y="5042317"/>
            <a:ext cx="9144000" cy="435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4 – Entender programação assíncrona e sua aplicação – “O quê?”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63BFF2CB-E37B-0616-702C-C5D9055C22AF}"/>
              </a:ext>
            </a:extLst>
          </p:cNvPr>
          <p:cNvSpPr txBox="1">
            <a:spLocks/>
          </p:cNvSpPr>
          <p:nvPr/>
        </p:nvSpPr>
        <p:spPr>
          <a:xfrm>
            <a:off x="1524000" y="5536960"/>
            <a:ext cx="9144000" cy="43545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5 – Exemplificar conceitos com casos práticos (fluxogramas e códigos do café) – “O quê?”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3BEC6BF-A833-4C9F-85B9-89EDC60F0239}"/>
              </a:ext>
            </a:extLst>
          </p:cNvPr>
          <p:cNvSpPr txBox="1"/>
          <p:nvPr/>
        </p:nvSpPr>
        <p:spPr>
          <a:xfrm>
            <a:off x="485775" y="447675"/>
            <a:ext cx="181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“Como?”</a:t>
            </a:r>
          </a:p>
        </p:txBody>
      </p:sp>
    </p:spTree>
    <p:extLst>
      <p:ext uri="{BB962C8B-B14F-4D97-AF65-F5344CB8AC3E}">
        <p14:creationId xmlns:p14="http://schemas.microsoft.com/office/powerpoint/2010/main" val="3536607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8" grpId="0"/>
      <p:bldP spid="4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9DA2C3-94A8-48C9-A100-79B2345A7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85507"/>
            <a:ext cx="9144000" cy="1612961"/>
          </a:xfrm>
        </p:spPr>
        <p:txBody>
          <a:bodyPr>
            <a:normAutofit fontScale="90000"/>
          </a:bodyPr>
          <a:lstStyle/>
          <a:p>
            <a:r>
              <a:rPr lang="pt-BR" dirty="0"/>
              <a:t>Aprendendo a construir e desconstruir conhecimento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45E95BDA-A171-4C10-B5A1-BE034F924CF9}"/>
              </a:ext>
            </a:extLst>
          </p:cNvPr>
          <p:cNvSpPr txBox="1">
            <a:spLocks/>
          </p:cNvSpPr>
          <p:nvPr/>
        </p:nvSpPr>
        <p:spPr>
          <a:xfrm>
            <a:off x="1524000" y="3205162"/>
            <a:ext cx="9144000" cy="447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b="1" dirty="0"/>
              <a:t>Construtivismo:</a:t>
            </a:r>
            <a:r>
              <a:rPr lang="pt-BR" dirty="0"/>
              <a:t> Conecte novos conhecimentos ao que você já conhece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7CA55F1D-842F-462E-8EDD-16081B7463F0}"/>
              </a:ext>
            </a:extLst>
          </p:cNvPr>
          <p:cNvSpPr txBox="1">
            <a:spLocks/>
          </p:cNvSpPr>
          <p:nvPr/>
        </p:nvSpPr>
        <p:spPr>
          <a:xfrm>
            <a:off x="1524000" y="3853264"/>
            <a:ext cx="9144000" cy="447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b="1" dirty="0"/>
              <a:t>Aprendizagem significativa: </a:t>
            </a:r>
            <a:r>
              <a:rPr lang="pt-BR" dirty="0"/>
              <a:t>Associe ideias novas a algo relevante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4C1C57-D6A7-72D6-F809-63A93E56846E}"/>
              </a:ext>
            </a:extLst>
          </p:cNvPr>
          <p:cNvSpPr txBox="1">
            <a:spLocks/>
          </p:cNvSpPr>
          <p:nvPr/>
        </p:nvSpPr>
        <p:spPr>
          <a:xfrm>
            <a:off x="1524000" y="4501367"/>
            <a:ext cx="9362536" cy="44767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b="1" dirty="0"/>
              <a:t>Meu método: </a:t>
            </a:r>
            <a:r>
              <a:rPr lang="pt-BR" dirty="0"/>
              <a:t>Parto de algo avançado e pergunto “por quê?” (várias vezes) até chegar na raiz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FE0A3226-530F-74AA-D7E9-59FF7F1414E5}"/>
              </a:ext>
            </a:extLst>
          </p:cNvPr>
          <p:cNvSpPr txBox="1">
            <a:spLocks/>
          </p:cNvSpPr>
          <p:nvPr/>
        </p:nvSpPr>
        <p:spPr>
          <a:xfrm>
            <a:off x="1524000" y="5724818"/>
            <a:ext cx="9362536" cy="447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b="1" dirty="0"/>
              <a:t>Exemplo: </a:t>
            </a:r>
            <a:r>
              <a:rPr lang="pt-BR" dirty="0"/>
              <a:t>Subindo e descendo níveis – na máquina vs. no código!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A073EEBD-2EAB-48CF-AF98-D075E6AAD0AC}"/>
              </a:ext>
            </a:extLst>
          </p:cNvPr>
          <p:cNvSpPr txBox="1">
            <a:spLocks/>
          </p:cNvSpPr>
          <p:nvPr/>
        </p:nvSpPr>
        <p:spPr>
          <a:xfrm>
            <a:off x="1524000" y="5076715"/>
            <a:ext cx="9362536" cy="447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b="1" dirty="0" err="1"/>
              <a:t>Pré</a:t>
            </a:r>
            <a:r>
              <a:rPr lang="pt-BR" b="1" dirty="0"/>
              <a:t>-exemplo: </a:t>
            </a:r>
            <a:r>
              <a:rPr lang="pt-BR" dirty="0"/>
              <a:t>O que é baixo x alto nível, e como associei ao des. Android?</a:t>
            </a:r>
            <a:r>
              <a:rPr lang="pt-BR" b="1" dirty="0"/>
              <a:t> 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E766F20-9F91-463D-87F5-5C6E4E2F5FA5}"/>
              </a:ext>
            </a:extLst>
          </p:cNvPr>
          <p:cNvSpPr txBox="1"/>
          <p:nvPr/>
        </p:nvSpPr>
        <p:spPr>
          <a:xfrm>
            <a:off x="485775" y="447675"/>
            <a:ext cx="181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“Como?”</a:t>
            </a:r>
          </a:p>
        </p:txBody>
      </p:sp>
    </p:spTree>
    <p:extLst>
      <p:ext uri="{BB962C8B-B14F-4D97-AF65-F5344CB8AC3E}">
        <p14:creationId xmlns:p14="http://schemas.microsoft.com/office/powerpoint/2010/main" val="255300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0" grpId="0"/>
      <p:bldP spid="3" grpId="0"/>
      <p:bldP spid="4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8F45D23-1CD3-AF4F-52C5-7AEBC338B68A}"/>
              </a:ext>
            </a:extLst>
          </p:cNvPr>
          <p:cNvSpPr txBox="1">
            <a:spLocks/>
          </p:cNvSpPr>
          <p:nvPr/>
        </p:nvSpPr>
        <p:spPr>
          <a:xfrm>
            <a:off x="1524000" y="685507"/>
            <a:ext cx="9144000" cy="10839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/>
              <a:t>Exemplo: Alto nível </a:t>
            </a:r>
            <a:r>
              <a:rPr lang="pt-BR" dirty="0" err="1"/>
              <a:t>vs</a:t>
            </a:r>
            <a:r>
              <a:rPr lang="pt-BR" dirty="0"/>
              <a:t> baixo nível</a:t>
            </a:r>
          </a:p>
        </p:txBody>
      </p:sp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93C12969-349C-26E1-8958-52FD48EA9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03" y="1665851"/>
            <a:ext cx="4390898" cy="3871734"/>
          </a:xfrm>
          <a:prstGeom prst="rect">
            <a:avLst/>
          </a:prstGeom>
        </p:spPr>
      </p:pic>
      <p:pic>
        <p:nvPicPr>
          <p:cNvPr id="8" name="Imagem 7" descr="Linha do tempo&#10;&#10;Descrição gerada automaticamente com confiança média">
            <a:extLst>
              <a:ext uri="{FF2B5EF4-FFF2-40B4-BE49-F238E27FC236}">
                <a16:creationId xmlns:a16="http://schemas.microsoft.com/office/drawing/2014/main" id="{8A73710C-8285-0AB4-E539-FDFAE76D74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604" y="1665851"/>
            <a:ext cx="6457093" cy="387173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06A398DB-31E5-4006-8E8C-DCA57406392F}"/>
              </a:ext>
            </a:extLst>
          </p:cNvPr>
          <p:cNvSpPr txBox="1"/>
          <p:nvPr/>
        </p:nvSpPr>
        <p:spPr>
          <a:xfrm>
            <a:off x="485775" y="447675"/>
            <a:ext cx="181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“Como?”</a:t>
            </a:r>
          </a:p>
        </p:txBody>
      </p:sp>
    </p:spTree>
    <p:extLst>
      <p:ext uri="{BB962C8B-B14F-4D97-AF65-F5344CB8AC3E}">
        <p14:creationId xmlns:p14="http://schemas.microsoft.com/office/powerpoint/2010/main" val="1754127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7341</TotalTime>
  <Words>1253</Words>
  <Application>Microsoft Office PowerPoint</Application>
  <PresentationFormat>Widescreen</PresentationFormat>
  <Paragraphs>125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Programação assíncrona e sua relação com testes unitários</vt:lpstr>
      <vt:lpstr>O que vamos aprender hoje?</vt:lpstr>
      <vt:lpstr>O que vamos aprender hoje?</vt:lpstr>
      <vt:lpstr>Aprendendo a construir e desconstruir conhecimento</vt:lpstr>
      <vt:lpstr>Apresentação do PowerPoint</vt:lpstr>
      <vt:lpstr>Scott Young – Ultra aprendizado</vt:lpstr>
      <vt:lpstr>Mais algumas dicas: Estudo ativo - Como aprender melhor?</vt:lpstr>
      <vt:lpstr>O estado de fluxo</vt:lpstr>
      <vt:lpstr>O que é programação assíncrona?</vt:lpstr>
      <vt:lpstr>Definições</vt:lpstr>
      <vt:lpstr>Definições</vt:lpstr>
      <vt:lpstr>Corrotinas: O poder da assincronia no Kotlin</vt:lpstr>
      <vt:lpstr>Café síncrono vs. Assíncrono: Código!</vt:lpstr>
      <vt:lpstr>Testando fluxos no Kotlin: Com e sem turbine</vt:lpstr>
      <vt:lpstr>Testando fluxos no Kotlin: Com turbine</vt:lpstr>
      <vt:lpstr>Testando fluxos no Kotlin: Sem turbine</vt:lpstr>
      <vt:lpstr>Aprendizado ativo e programação assíncrona</vt:lpstr>
      <vt:lpstr>O estado de fluxo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</dc:title>
  <dc:creator>Alan Lucindo Gomes</dc:creator>
  <cp:lastModifiedBy>Alan Lucindo Gomes</cp:lastModifiedBy>
  <cp:revision>49</cp:revision>
  <dcterms:created xsi:type="dcterms:W3CDTF">2025-01-20T10:16:14Z</dcterms:created>
  <dcterms:modified xsi:type="dcterms:W3CDTF">2025-02-04T12:24:59Z</dcterms:modified>
</cp:coreProperties>
</file>