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9" r:id="rId5"/>
    <p:sldId id="259" r:id="rId6"/>
    <p:sldId id="261" r:id="rId7"/>
    <p:sldId id="262" r:id="rId8"/>
    <p:sldId id="264" r:id="rId9"/>
    <p:sldId id="263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14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EA04C-4D55-4F31-A7DA-566A09155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942C28-B33F-43E4-AB9A-A36E4B24C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50A49A-5C07-4EF0-89D6-6314F126D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26/01/2025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76070A-FC7E-4189-82DC-44A5BE06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95F777-3D54-4239-8622-6052C93C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053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E4D5A-3223-43EA-97D8-9534117C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1C48CF4-6E18-4517-B6B4-9175E1AF5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32C8A4-283B-4549-9575-E0A308AD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26/01/2025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39C1A4-5E9E-4F28-9591-3C3EF0F9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F25FA6-BF1E-449D-A45F-6F272D625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574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6A43CE-F746-4B0B-8255-A34208108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B7BF4F-EF21-4FC7-A53B-32EA35D87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416419-A8C6-473C-A34A-30FDC460C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26/01/2025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DC5F06-8BE1-409D-91A4-6C32737A3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E1A2D1-A3D5-4D82-B4B0-0A1A3E26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38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B4562-58C6-497C-8D86-B54DF3DB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BEC5A9-E501-4E11-AFE8-EF2C098E4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0928"/>
            <a:ext cx="10515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57F6B8-D05C-4900-A47E-EF39B1717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26/01/2025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6135EE-64E3-4E68-841F-E20BC7D20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0782E5-1B02-4F6E-8B10-F25F6BD8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50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3977E-BB1F-4C4D-805C-F99131F8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74EFBF-5A6D-4B89-9B9B-DB8F87D00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CE5A46-7D6A-43C6-9F55-DE72E53A8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26/01/2025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3FEBF7-DF96-4CFE-982B-56ECF2DE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DA3E3C-2BBB-4376-A538-4EFBDA40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60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E8097-C401-408C-A6C9-A667B62F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89D495-BF3A-414E-AC53-C81C8D559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08AEE19-9A62-4323-8437-8DB872758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314C36-B93B-45EC-979C-C749B65C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26/01/2025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7300AD-839E-4DFF-946B-5409AB3B4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13F545-55D6-4C61-AEE9-C83A0DDEB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89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4F033-11E8-42CA-94C5-B96763690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1C869B-64C1-4EFF-888D-FB31A0415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1E3614-304F-417B-9D47-82D03E139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E32278F-C9E0-4922-A3BF-E3C5B3854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9D9B77-FEF3-48B8-AE87-C18A31DC8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9C93829-8BF9-46A6-AD13-568252D63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26/01/2025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3D14451-4497-4FD6-89FF-8B5C1120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47736A8-8565-42C3-A563-7D2A4F901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29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31750-2A0A-4B5D-AC09-23FF30E1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B7F70B-8EF0-4BCA-890F-AA2DC270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26/01/2025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ECDA77F-AA82-41ED-9AC4-E66532654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EB2929-3E42-4D93-83C4-04807838F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85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2D49531-3F07-4F39-B5AA-31E9DA444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26/01/2025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F693848-5062-4170-B720-0635A597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0D7E9B-39A0-41B0-AFED-895569D6B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37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A3192-3A72-4E37-8A63-989AD4A10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84DF47-B418-47E1-9713-C4289C8E2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F7ED80-A75A-43FB-B186-74569A866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8153D3-B15C-4BF1-8EC5-B87E0CB38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26/01/2025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CA1AAC-9B14-40AE-A9DE-F2ECDA8BC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581EB6-65A0-4CE1-883C-7A15C6674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95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91960-C9BC-439B-8413-02E193B9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D9EF474-8B65-4554-82D8-F2788E020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980ECA-8922-4EAE-945A-26C45B6C7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5E88C8-E928-4D35-9EF9-C7FB5E2C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26/01/2025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89C786-ED5F-4485-95A9-CF5E21515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58F210-C188-477F-AF7A-F11055EB6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13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A7F7A81-7E9A-431F-90E7-1888019B7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C621F0-6F35-4DC7-8ECE-0168AC3E8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B56441-EEBB-4136-A54A-B7FBF2614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29/01/2024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75FCD0-6B5B-4BEC-81F4-EDE76411B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C2B8ED-CAA0-411B-9B07-F4B50607C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15293E8-6B88-0C80-7536-15AC23293BC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276" y="6311900"/>
            <a:ext cx="3009524" cy="50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DA2C3-94A8-48C9-A100-79B2345A7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9947"/>
            <a:ext cx="9144000" cy="1569829"/>
          </a:xfrm>
        </p:spPr>
        <p:txBody>
          <a:bodyPr>
            <a:normAutofit fontScale="90000"/>
          </a:bodyPr>
          <a:lstStyle/>
          <a:p>
            <a:r>
              <a:rPr lang="pt-BR" b="1" dirty="0">
                <a:highlight>
                  <a:srgbClr val="FFFF00"/>
                </a:highlight>
              </a:rPr>
              <a:t>Programação</a:t>
            </a:r>
            <a:r>
              <a:rPr lang="pt-BR" dirty="0"/>
              <a:t> assíncrona e sua relação com testes unitários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AB2004-338E-4AD1-B68C-631AF3FC1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5768"/>
            <a:ext cx="9144000" cy="427037"/>
          </a:xfrm>
        </p:spPr>
        <p:txBody>
          <a:bodyPr/>
          <a:lstStyle/>
          <a:p>
            <a:pPr algn="l"/>
            <a:r>
              <a:rPr lang="pt-BR" dirty="0"/>
              <a:t>Como a programação assíncrona nos torna mais eficientes?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48824AD-863E-4885-8AEB-F1BA69084118}"/>
              </a:ext>
            </a:extLst>
          </p:cNvPr>
          <p:cNvSpPr txBox="1">
            <a:spLocks/>
          </p:cNvSpPr>
          <p:nvPr/>
        </p:nvSpPr>
        <p:spPr>
          <a:xfrm>
            <a:off x="1524000" y="3727448"/>
            <a:ext cx="9144000" cy="427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Como aprender a pensar e estudar melhor?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45E95BDA-A171-4C10-B5A1-BE034F924CF9}"/>
              </a:ext>
            </a:extLst>
          </p:cNvPr>
          <p:cNvSpPr txBox="1">
            <a:spLocks/>
          </p:cNvSpPr>
          <p:nvPr/>
        </p:nvSpPr>
        <p:spPr>
          <a:xfrm>
            <a:off x="1524000" y="4764088"/>
            <a:ext cx="9144000" cy="427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Por que tanta preocupação com assincronia ao realizar testes unitários?</a:t>
            </a:r>
          </a:p>
        </p:txBody>
      </p:sp>
    </p:spTree>
    <p:extLst>
      <p:ext uri="{BB962C8B-B14F-4D97-AF65-F5344CB8AC3E}">
        <p14:creationId xmlns:p14="http://schemas.microsoft.com/office/powerpoint/2010/main" val="313478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01283-6080-4965-BA39-57D1D3C16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006"/>
            <a:ext cx="10515600" cy="1325563"/>
          </a:xfrm>
        </p:spPr>
        <p:txBody>
          <a:bodyPr/>
          <a:lstStyle/>
          <a:p>
            <a:r>
              <a:rPr lang="pt-BR" dirty="0"/>
              <a:t>Testando fluxos no Kotlin: Com turbine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83D8FFDB-7C66-9442-F76D-EE998EAE5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177" y="3429000"/>
            <a:ext cx="10515600" cy="496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 teste com turbine (simples e direto) – </a:t>
            </a:r>
            <a:r>
              <a:rPr lang="pt-BR" dirty="0">
                <a:solidFill>
                  <a:srgbClr val="CA14BD"/>
                </a:solidFill>
              </a:rPr>
              <a:t>Estudando08.kt Test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5FA10DDA-9031-C1C3-8392-9E19E905589C}"/>
              </a:ext>
            </a:extLst>
          </p:cNvPr>
          <p:cNvSpPr txBox="1">
            <a:spLocks/>
          </p:cNvSpPr>
          <p:nvPr/>
        </p:nvSpPr>
        <p:spPr>
          <a:xfrm>
            <a:off x="700177" y="3896264"/>
            <a:ext cx="10515600" cy="49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O Turbine facilita a validação de valores emitidos por fluxos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E5E15CEB-DC89-F4A6-AE19-AD3BC0CC77F9}"/>
              </a:ext>
            </a:extLst>
          </p:cNvPr>
          <p:cNvSpPr txBox="1">
            <a:spLocks/>
          </p:cNvSpPr>
          <p:nvPr/>
        </p:nvSpPr>
        <p:spPr>
          <a:xfrm>
            <a:off x="700177" y="4392283"/>
            <a:ext cx="10515600" cy="49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Captura os itens emitidos sequencialmente com </a:t>
            </a:r>
            <a:r>
              <a:rPr lang="pt-BR" b="1" dirty="0" err="1">
                <a:highlight>
                  <a:srgbClr val="00FF00"/>
                </a:highlight>
              </a:rPr>
              <a:t>awaitItem</a:t>
            </a:r>
            <a:r>
              <a:rPr lang="pt-BR" b="1" dirty="0">
                <a:highlight>
                  <a:srgbClr val="00FF00"/>
                </a:highlight>
              </a:rPr>
              <a:t>()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581CB9CB-40DC-81B5-4935-7613DF83FEB1}"/>
              </a:ext>
            </a:extLst>
          </p:cNvPr>
          <p:cNvSpPr txBox="1">
            <a:spLocks/>
          </p:cNvSpPr>
          <p:nvPr/>
        </p:nvSpPr>
        <p:spPr>
          <a:xfrm>
            <a:off x="700177" y="4859547"/>
            <a:ext cx="10515600" cy="947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Problema: na emissão dos valores precisamos cuidar dos itens de acordo com o atraso em </a:t>
            </a:r>
            <a:r>
              <a:rPr lang="pt-BR" dirty="0" err="1"/>
              <a:t>ms</a:t>
            </a:r>
            <a:r>
              <a:rPr lang="pt-BR" dirty="0"/>
              <a:t> (exemplo do </a:t>
            </a:r>
            <a:r>
              <a:rPr lang="pt-BR" dirty="0" err="1"/>
              <a:t>cinenow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819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01283-6080-4965-BA39-57D1D3C16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006"/>
            <a:ext cx="10515600" cy="1325563"/>
          </a:xfrm>
        </p:spPr>
        <p:txBody>
          <a:bodyPr/>
          <a:lstStyle/>
          <a:p>
            <a:r>
              <a:rPr lang="pt-BR" dirty="0"/>
              <a:t>Testando fluxos no Kotlin: Sem turbine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83D8FFDB-7C66-9442-F76D-EE998EAE5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176" y="3299604"/>
            <a:ext cx="10515600" cy="496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 teste sem turbine ( controle completo com .</a:t>
            </a:r>
            <a:r>
              <a:rPr lang="pt-BR" dirty="0" err="1"/>
              <a:t>drop</a:t>
            </a:r>
            <a:r>
              <a:rPr lang="pt-BR" dirty="0"/>
              <a:t>() )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5FA10DDA-9031-C1C3-8392-9E19E905589C}"/>
              </a:ext>
            </a:extLst>
          </p:cNvPr>
          <p:cNvSpPr txBox="1">
            <a:spLocks/>
          </p:cNvSpPr>
          <p:nvPr/>
        </p:nvSpPr>
        <p:spPr>
          <a:xfrm>
            <a:off x="700176" y="3896264"/>
            <a:ext cx="11152517" cy="917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O .</a:t>
            </a:r>
            <a:r>
              <a:rPr lang="pt-BR" dirty="0" err="1"/>
              <a:t>drop</a:t>
            </a:r>
            <a:r>
              <a:rPr lang="pt-BR" dirty="0"/>
              <a:t>() ignora estados iniciais, permitindo focar nos valores relevantes para o teste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E5E15CEB-DC89-F4A6-AE19-AD3BC0CC77F9}"/>
              </a:ext>
            </a:extLst>
          </p:cNvPr>
          <p:cNvSpPr txBox="1">
            <a:spLocks/>
          </p:cNvSpPr>
          <p:nvPr/>
        </p:nvSpPr>
        <p:spPr>
          <a:xfrm>
            <a:off x="700176" y="4914181"/>
            <a:ext cx="10515600" cy="49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Ideal para validar comportamentos detalhados e avançados</a:t>
            </a:r>
          </a:p>
        </p:txBody>
      </p:sp>
    </p:spTree>
    <p:extLst>
      <p:ext uri="{BB962C8B-B14F-4D97-AF65-F5344CB8AC3E}">
        <p14:creationId xmlns:p14="http://schemas.microsoft.com/office/powerpoint/2010/main" val="323496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3E244-DA96-4304-9776-FBA68027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ativo e programação assíncrona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4A1F5C-F096-4D4B-88FA-16B607DF8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555266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Aprenda a pensar e a investigar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8EEF3D4B-07DD-4E7D-B4D8-0D20C475505C}"/>
              </a:ext>
            </a:extLst>
          </p:cNvPr>
          <p:cNvSpPr txBox="1">
            <a:spLocks/>
          </p:cNvSpPr>
          <p:nvPr/>
        </p:nvSpPr>
        <p:spPr>
          <a:xfrm>
            <a:off x="838200" y="3984266"/>
            <a:ext cx="10515600" cy="55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Associe ideias novas ao que você já conhece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7DD7FA3-7B1A-E009-1776-9B287112AF54}"/>
              </a:ext>
            </a:extLst>
          </p:cNvPr>
          <p:cNvSpPr txBox="1">
            <a:spLocks/>
          </p:cNvSpPr>
          <p:nvPr/>
        </p:nvSpPr>
        <p:spPr>
          <a:xfrm>
            <a:off x="838200" y="4539532"/>
            <a:ext cx="10515600" cy="55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Explore o conteúdo completo nos artigos Dev.to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71646B6D-A468-D0B4-4828-9A75477275B1}"/>
              </a:ext>
            </a:extLst>
          </p:cNvPr>
          <p:cNvSpPr txBox="1">
            <a:spLocks/>
          </p:cNvSpPr>
          <p:nvPr/>
        </p:nvSpPr>
        <p:spPr>
          <a:xfrm>
            <a:off x="838200" y="5167312"/>
            <a:ext cx="10515600" cy="4827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Recomendação extra: LEIA O PDF Denso, e faça perguntas ao GPT sobre ele</a:t>
            </a:r>
          </a:p>
        </p:txBody>
      </p:sp>
    </p:spTree>
    <p:extLst>
      <p:ext uri="{BB962C8B-B14F-4D97-AF65-F5344CB8AC3E}">
        <p14:creationId xmlns:p14="http://schemas.microsoft.com/office/powerpoint/2010/main" val="184242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DA2C3-94A8-48C9-A100-79B2345A7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887412"/>
          </a:xfrm>
        </p:spPr>
        <p:txBody>
          <a:bodyPr>
            <a:normAutofit fontScale="90000"/>
          </a:bodyPr>
          <a:lstStyle/>
          <a:p>
            <a:r>
              <a:rPr lang="pt-BR" dirty="0"/>
              <a:t>O que vamos aprender hoje?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AB2004-338E-4AD1-B68C-631AF3FC1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35453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1 – Ser mais inteligente (usar sua capacidade de forma eficiente)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E8EB1D5C-D4BD-4CF5-9DB2-8A67D9B1DE06}"/>
              </a:ext>
            </a:extLst>
          </p:cNvPr>
          <p:cNvSpPr txBox="1">
            <a:spLocks/>
          </p:cNvSpPr>
          <p:nvPr/>
        </p:nvSpPr>
        <p:spPr>
          <a:xfrm>
            <a:off x="1524000" y="4077541"/>
            <a:ext cx="9144000" cy="435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2 – Ser um estudante ativo – aprender ativamente!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E6566CBD-0A55-7937-ABC4-5FE14B154EA4}"/>
              </a:ext>
            </a:extLst>
          </p:cNvPr>
          <p:cNvSpPr txBox="1">
            <a:spLocks/>
          </p:cNvSpPr>
          <p:nvPr/>
        </p:nvSpPr>
        <p:spPr>
          <a:xfrm>
            <a:off x="1524000" y="4571746"/>
            <a:ext cx="9144000" cy="435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3 – Desenvolver autonomia intelectual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4A92A66-2764-707B-C19B-77B98D7D0F2D}"/>
              </a:ext>
            </a:extLst>
          </p:cNvPr>
          <p:cNvSpPr txBox="1">
            <a:spLocks/>
          </p:cNvSpPr>
          <p:nvPr/>
        </p:nvSpPr>
        <p:spPr>
          <a:xfrm>
            <a:off x="1524000" y="5042317"/>
            <a:ext cx="9144000" cy="435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4 – Entender programação assíncrona e sua aplicação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63BFF2CB-E37B-0616-702C-C5D9055C22AF}"/>
              </a:ext>
            </a:extLst>
          </p:cNvPr>
          <p:cNvSpPr txBox="1">
            <a:spLocks/>
          </p:cNvSpPr>
          <p:nvPr/>
        </p:nvSpPr>
        <p:spPr>
          <a:xfrm>
            <a:off x="1524000" y="5536960"/>
            <a:ext cx="9144000" cy="435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5 – Exemplificar conceitos com casos práticos (fluxogramas e códigos do café)</a:t>
            </a:r>
          </a:p>
        </p:txBody>
      </p:sp>
    </p:spTree>
    <p:extLst>
      <p:ext uri="{BB962C8B-B14F-4D97-AF65-F5344CB8AC3E}">
        <p14:creationId xmlns:p14="http://schemas.microsoft.com/office/powerpoint/2010/main" val="353660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/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DA2C3-94A8-48C9-A100-79B2345A7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5507"/>
            <a:ext cx="9144000" cy="1612961"/>
          </a:xfrm>
        </p:spPr>
        <p:txBody>
          <a:bodyPr>
            <a:normAutofit fontScale="90000"/>
          </a:bodyPr>
          <a:lstStyle/>
          <a:p>
            <a:r>
              <a:rPr lang="pt-BR" dirty="0"/>
              <a:t>Aprendendo a construir e desconstruir conhecimento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45E95BDA-A171-4C10-B5A1-BE034F924CF9}"/>
              </a:ext>
            </a:extLst>
          </p:cNvPr>
          <p:cNvSpPr txBox="1">
            <a:spLocks/>
          </p:cNvSpPr>
          <p:nvPr/>
        </p:nvSpPr>
        <p:spPr>
          <a:xfrm>
            <a:off x="1524000" y="3205162"/>
            <a:ext cx="9144000" cy="44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/>
              <a:t>Construtivismo:</a:t>
            </a:r>
            <a:r>
              <a:rPr lang="pt-BR" dirty="0"/>
              <a:t> Conecte novos conhecimentos ao que você já conhece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7CA55F1D-842F-462E-8EDD-16081B7463F0}"/>
              </a:ext>
            </a:extLst>
          </p:cNvPr>
          <p:cNvSpPr txBox="1">
            <a:spLocks/>
          </p:cNvSpPr>
          <p:nvPr/>
        </p:nvSpPr>
        <p:spPr>
          <a:xfrm>
            <a:off x="1524000" y="3853264"/>
            <a:ext cx="9144000" cy="44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/>
              <a:t>Aprendizagem significativa: </a:t>
            </a:r>
            <a:r>
              <a:rPr lang="pt-BR" dirty="0"/>
              <a:t>Associe ideias novas a algo relevante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4C1C57-D6A7-72D6-F809-63A93E56846E}"/>
              </a:ext>
            </a:extLst>
          </p:cNvPr>
          <p:cNvSpPr txBox="1">
            <a:spLocks/>
          </p:cNvSpPr>
          <p:nvPr/>
        </p:nvSpPr>
        <p:spPr>
          <a:xfrm>
            <a:off x="1524000" y="4501367"/>
            <a:ext cx="9362536" cy="447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/>
              <a:t>Meu método: </a:t>
            </a:r>
            <a:r>
              <a:rPr lang="pt-BR" dirty="0"/>
              <a:t>Parto de algo avançado e pergunto “por quê?” até chegar na raiz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E0A3226-530F-74AA-D7E9-59FF7F1414E5}"/>
              </a:ext>
            </a:extLst>
          </p:cNvPr>
          <p:cNvSpPr txBox="1">
            <a:spLocks/>
          </p:cNvSpPr>
          <p:nvPr/>
        </p:nvSpPr>
        <p:spPr>
          <a:xfrm>
            <a:off x="1524000" y="5149469"/>
            <a:ext cx="9362536" cy="44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/>
              <a:t>Exemplo: </a:t>
            </a:r>
            <a:r>
              <a:rPr lang="pt-BR" dirty="0"/>
              <a:t>Subindo e descendo níveis – na máquina vs. no código!</a:t>
            </a:r>
          </a:p>
        </p:txBody>
      </p:sp>
    </p:spTree>
    <p:extLst>
      <p:ext uri="{BB962C8B-B14F-4D97-AF65-F5344CB8AC3E}">
        <p14:creationId xmlns:p14="http://schemas.microsoft.com/office/powerpoint/2010/main" val="25530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8F45D23-1CD3-AF4F-52C5-7AEBC338B68A}"/>
              </a:ext>
            </a:extLst>
          </p:cNvPr>
          <p:cNvSpPr txBox="1">
            <a:spLocks/>
          </p:cNvSpPr>
          <p:nvPr/>
        </p:nvSpPr>
        <p:spPr>
          <a:xfrm>
            <a:off x="1524000" y="685507"/>
            <a:ext cx="9144000" cy="1083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Exemplo: Alto nível </a:t>
            </a:r>
            <a:r>
              <a:rPr lang="pt-BR" dirty="0" err="1"/>
              <a:t>vs</a:t>
            </a:r>
            <a:r>
              <a:rPr lang="pt-BR" dirty="0"/>
              <a:t> baixo nível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93C12969-349C-26E1-8958-52FD48EA9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03" y="1665851"/>
            <a:ext cx="4390898" cy="3871734"/>
          </a:xfrm>
          <a:prstGeom prst="rect">
            <a:avLst/>
          </a:prstGeom>
        </p:spPr>
      </p:pic>
      <p:pic>
        <p:nvPicPr>
          <p:cNvPr id="8" name="Imagem 7" descr="Linha do tempo&#10;&#10;Descrição gerada automaticamente com confiança média">
            <a:extLst>
              <a:ext uri="{FF2B5EF4-FFF2-40B4-BE49-F238E27FC236}">
                <a16:creationId xmlns:a16="http://schemas.microsoft.com/office/drawing/2014/main" id="{8A73710C-8285-0AB4-E539-FDFAE76D7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604" y="1665851"/>
            <a:ext cx="6457093" cy="387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2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DA2C3-94A8-48C9-A100-79B2345A7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6864"/>
            <a:ext cx="9144000" cy="1587082"/>
          </a:xfrm>
        </p:spPr>
        <p:txBody>
          <a:bodyPr>
            <a:normAutofit fontScale="90000"/>
          </a:bodyPr>
          <a:lstStyle/>
          <a:p>
            <a:r>
              <a:rPr lang="pt-BR" dirty="0"/>
              <a:t>Estudo ativo: Como aprender melhor?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45E95BDA-A171-4C10-B5A1-BE034F924CF9}"/>
              </a:ext>
            </a:extLst>
          </p:cNvPr>
          <p:cNvSpPr txBox="1">
            <a:spLocks/>
          </p:cNvSpPr>
          <p:nvPr/>
        </p:nvSpPr>
        <p:spPr>
          <a:xfrm>
            <a:off x="1524000" y="3351003"/>
            <a:ext cx="9144000" cy="46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1 – Pergunte: “Por que isso importa? Pra que serve?”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24285C-A460-0C59-77D9-117B94139835}"/>
              </a:ext>
            </a:extLst>
          </p:cNvPr>
          <p:cNvSpPr txBox="1">
            <a:spLocks/>
          </p:cNvSpPr>
          <p:nvPr/>
        </p:nvSpPr>
        <p:spPr>
          <a:xfrm>
            <a:off x="1524000" y="3812876"/>
            <a:ext cx="9144000" cy="461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2 – Associe o novo ao que já conhece. Perguntando “por quê?” várias vezes!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CBFCFA4-2FDF-BE80-2E6C-5AA72EBE82D9}"/>
              </a:ext>
            </a:extLst>
          </p:cNvPr>
          <p:cNvSpPr txBox="1">
            <a:spLocks/>
          </p:cNvSpPr>
          <p:nvPr/>
        </p:nvSpPr>
        <p:spPr>
          <a:xfrm>
            <a:off x="1524000" y="4274749"/>
            <a:ext cx="9144000" cy="46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3 – Teste no código (errar faz parte)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FB1DAA6-7D2A-EA2B-5EBA-1AD11B75C9D0}"/>
              </a:ext>
            </a:extLst>
          </p:cNvPr>
          <p:cNvSpPr txBox="1">
            <a:spLocks/>
          </p:cNvSpPr>
          <p:nvPr/>
        </p:nvSpPr>
        <p:spPr>
          <a:xfrm>
            <a:off x="1524000" y="4736622"/>
            <a:ext cx="9144000" cy="46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4 – Vá além do básico: investigue </a:t>
            </a:r>
            <a:r>
              <a:rPr lang="pt-BR" dirty="0">
                <a:solidFill>
                  <a:srgbClr val="CA14BD"/>
                </a:solidFill>
              </a:rPr>
              <a:t>AO MÁXIMO!</a:t>
            </a:r>
          </a:p>
        </p:txBody>
      </p:sp>
    </p:spTree>
    <p:extLst>
      <p:ext uri="{BB962C8B-B14F-4D97-AF65-F5344CB8AC3E}">
        <p14:creationId xmlns:p14="http://schemas.microsoft.com/office/powerpoint/2010/main" val="38414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3" grpId="0"/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DA2C3-94A8-48C9-A100-79B2345A7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4945"/>
            <a:ext cx="9144000" cy="1563686"/>
          </a:xfrm>
        </p:spPr>
        <p:txBody>
          <a:bodyPr>
            <a:normAutofit fontScale="90000"/>
          </a:bodyPr>
          <a:lstStyle/>
          <a:p>
            <a:r>
              <a:rPr lang="pt-BR" dirty="0"/>
              <a:t>O que é programação assíncrona?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45E95BDA-A171-4C10-B5A1-BE034F924CF9}"/>
              </a:ext>
            </a:extLst>
          </p:cNvPr>
          <p:cNvSpPr txBox="1">
            <a:spLocks/>
          </p:cNvSpPr>
          <p:nvPr/>
        </p:nvSpPr>
        <p:spPr>
          <a:xfrm>
            <a:off x="1524000" y="3429000"/>
            <a:ext cx="9144000" cy="46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Tarefas que não bloqueiam outras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7C346-FB8E-DCC2-5861-976976F1683E}"/>
              </a:ext>
            </a:extLst>
          </p:cNvPr>
          <p:cNvSpPr txBox="1">
            <a:spLocks/>
          </p:cNvSpPr>
          <p:nvPr/>
        </p:nvSpPr>
        <p:spPr>
          <a:xfrm>
            <a:off x="1524000" y="4072028"/>
            <a:ext cx="6947140" cy="46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Exemplo prático: Fazer café com uma ou duas pessoas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376F0625-3965-1759-E7FC-9BB1CB3764D2}"/>
              </a:ext>
            </a:extLst>
          </p:cNvPr>
          <p:cNvSpPr txBox="1">
            <a:spLocks/>
          </p:cNvSpPr>
          <p:nvPr/>
        </p:nvSpPr>
        <p:spPr>
          <a:xfrm>
            <a:off x="1524000" y="4715056"/>
            <a:ext cx="9724845" cy="461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Síncrono: https://app.diagrams.net/#G1udy5n1bY5LCgT7nLhzxNxHCW64jMrHV8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B198734C-3C25-19DD-A1CE-D6B1ED052868}"/>
              </a:ext>
            </a:extLst>
          </p:cNvPr>
          <p:cNvSpPr txBox="1">
            <a:spLocks/>
          </p:cNvSpPr>
          <p:nvPr/>
        </p:nvSpPr>
        <p:spPr>
          <a:xfrm>
            <a:off x="1524000" y="5358084"/>
            <a:ext cx="9543692" cy="461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Assíncrono: https://app.diagrams.net/#G1vYnjxyRCNvQgAzsX42zMzeATOwnBtncR</a:t>
            </a:r>
          </a:p>
        </p:txBody>
      </p:sp>
    </p:spTree>
    <p:extLst>
      <p:ext uri="{BB962C8B-B14F-4D97-AF65-F5344CB8AC3E}">
        <p14:creationId xmlns:p14="http://schemas.microsoft.com/office/powerpoint/2010/main" val="182952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3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C4EF4-739B-49B6-8F3F-2D1A03E06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Corrotinas: O poder da assincronia no Kotlin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59F7B22F-8850-8EF9-A9E3-7B932F075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040373"/>
              </p:ext>
            </p:extLst>
          </p:nvPr>
        </p:nvGraphicFramePr>
        <p:xfrm>
          <a:off x="1552755" y="4067570"/>
          <a:ext cx="8988724" cy="21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4362">
                  <a:extLst>
                    <a:ext uri="{9D8B030D-6E8A-4147-A177-3AD203B41FA5}">
                      <a16:colId xmlns:a16="http://schemas.microsoft.com/office/drawing/2014/main" val="3543197667"/>
                    </a:ext>
                  </a:extLst>
                </a:gridCol>
                <a:gridCol w="4494362">
                  <a:extLst>
                    <a:ext uri="{9D8B030D-6E8A-4147-A177-3AD203B41FA5}">
                      <a16:colId xmlns:a16="http://schemas.microsoft.com/office/drawing/2014/main" val="3297765646"/>
                    </a:ext>
                  </a:extLst>
                </a:gridCol>
              </a:tblGrid>
              <a:tr h="53376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Threads – escrito em </a:t>
                      </a:r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!</a:t>
                      </a:r>
                    </a:p>
                  </a:txBody>
                  <a:tcPr>
                    <a:gradFill>
                      <a:gsLst>
                        <a:gs pos="5000">
                          <a:srgbClr val="CA14BD"/>
                        </a:gs>
                        <a:gs pos="38000">
                          <a:schemeClr val="accent1">
                            <a:lumMod val="45000"/>
                            <a:lumOff val="55000"/>
                          </a:schemeClr>
                        </a:gs>
                        <a:gs pos="9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Corrotinas</a:t>
                      </a:r>
                    </a:p>
                  </a:txBody>
                  <a:tcPr>
                    <a:gradFill>
                      <a:gsLst>
                        <a:gs pos="5000">
                          <a:srgbClr val="CA14BD"/>
                        </a:gs>
                        <a:gs pos="38000">
                          <a:schemeClr val="accent1">
                            <a:lumMod val="45000"/>
                            <a:lumOff val="55000"/>
                          </a:schemeClr>
                        </a:gs>
                        <a:gs pos="9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71064818"/>
                  </a:ext>
                </a:extLst>
              </a:tr>
              <a:tr h="533760">
                <a:tc>
                  <a:txBody>
                    <a:bodyPr/>
                    <a:lstStyle/>
                    <a:p>
                      <a:r>
                        <a:rPr lang="pt-BR" dirty="0"/>
                        <a:t>Gerenciadas pelo SO</a:t>
                      </a:r>
                    </a:p>
                  </a:txBody>
                  <a:tcPr>
                    <a:gradFill>
                      <a:gsLst>
                        <a:gs pos="5000">
                          <a:srgbClr val="CA14BD"/>
                        </a:gs>
                        <a:gs pos="38000">
                          <a:schemeClr val="accent1">
                            <a:lumMod val="45000"/>
                            <a:lumOff val="55000"/>
                          </a:schemeClr>
                        </a:gs>
                        <a:gs pos="9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Gerenciadas pelo Kotlin</a:t>
                      </a:r>
                    </a:p>
                  </a:txBody>
                  <a:tcPr>
                    <a:gradFill>
                      <a:gsLst>
                        <a:gs pos="5000">
                          <a:srgbClr val="CA14BD"/>
                        </a:gs>
                        <a:gs pos="38000">
                          <a:schemeClr val="accent1">
                            <a:lumMod val="45000"/>
                            <a:lumOff val="55000"/>
                          </a:schemeClr>
                        </a:gs>
                        <a:gs pos="9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1515598"/>
                  </a:ext>
                </a:extLst>
              </a:tr>
              <a:tr h="533760">
                <a:tc>
                  <a:txBody>
                    <a:bodyPr/>
                    <a:lstStyle/>
                    <a:p>
                      <a:r>
                        <a:rPr lang="pt-BR" dirty="0"/>
                        <a:t>Mais pesadas</a:t>
                      </a:r>
                    </a:p>
                  </a:txBody>
                  <a:tcPr>
                    <a:gradFill>
                      <a:gsLst>
                        <a:gs pos="5000">
                          <a:srgbClr val="CA14BD"/>
                        </a:gs>
                        <a:gs pos="38000">
                          <a:schemeClr val="accent1">
                            <a:lumMod val="45000"/>
                            <a:lumOff val="55000"/>
                          </a:schemeClr>
                        </a:gs>
                        <a:gs pos="9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Mais leves e eficientes</a:t>
                      </a:r>
                    </a:p>
                  </a:txBody>
                  <a:tcPr>
                    <a:gradFill>
                      <a:gsLst>
                        <a:gs pos="5000">
                          <a:srgbClr val="CA14BD"/>
                        </a:gs>
                        <a:gs pos="38000">
                          <a:schemeClr val="accent1">
                            <a:lumMod val="45000"/>
                            <a:lumOff val="55000"/>
                          </a:schemeClr>
                        </a:gs>
                        <a:gs pos="9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27870441"/>
                  </a:ext>
                </a:extLst>
              </a:tr>
              <a:tr h="533760">
                <a:tc>
                  <a:txBody>
                    <a:bodyPr/>
                    <a:lstStyle/>
                    <a:p>
                      <a:r>
                        <a:rPr lang="pt-BR" dirty="0"/>
                        <a:t>Difíceis de gerenciar</a:t>
                      </a:r>
                    </a:p>
                  </a:txBody>
                  <a:tcPr>
                    <a:gradFill>
                      <a:gsLst>
                        <a:gs pos="5000">
                          <a:srgbClr val="CA14BD"/>
                        </a:gs>
                        <a:gs pos="38000">
                          <a:schemeClr val="accent1">
                            <a:lumMod val="45000"/>
                            <a:lumOff val="55000"/>
                          </a:schemeClr>
                        </a:gs>
                        <a:gs pos="9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Usam escopos e dispatchers </a:t>
                      </a: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- CONTEXTO</a:t>
                      </a:r>
                    </a:p>
                  </a:txBody>
                  <a:tcPr>
                    <a:gradFill>
                      <a:gsLst>
                        <a:gs pos="5000">
                          <a:srgbClr val="CA14BD"/>
                        </a:gs>
                        <a:gs pos="38000">
                          <a:schemeClr val="accent1">
                            <a:lumMod val="45000"/>
                            <a:lumOff val="55000"/>
                          </a:schemeClr>
                        </a:gs>
                        <a:gs pos="9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99776833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C8F5FCA3-01CF-002C-0807-8E354D7B2622}"/>
              </a:ext>
            </a:extLst>
          </p:cNvPr>
          <p:cNvSpPr txBox="1">
            <a:spLocks/>
          </p:cNvSpPr>
          <p:nvPr/>
        </p:nvSpPr>
        <p:spPr>
          <a:xfrm>
            <a:off x="1388853" y="2559493"/>
            <a:ext cx="9316528" cy="46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Exemplo em código! Olhar os arquivos </a:t>
            </a:r>
            <a:r>
              <a:rPr lang="pt-BR" dirty="0">
                <a:solidFill>
                  <a:srgbClr val="CA14BD"/>
                </a:solidFill>
              </a:rPr>
              <a:t>Estudando01.kt </a:t>
            </a:r>
            <a:r>
              <a:rPr lang="pt-BR" dirty="0"/>
              <a:t>e </a:t>
            </a:r>
            <a:r>
              <a:rPr lang="pt-BR" dirty="0">
                <a:solidFill>
                  <a:srgbClr val="CA14BD"/>
                </a:solidFill>
              </a:rPr>
              <a:t>Estudando02.kt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5698C4E-D177-2831-D116-FD2FBD6D66A9}"/>
              </a:ext>
            </a:extLst>
          </p:cNvPr>
          <p:cNvSpPr txBox="1">
            <a:spLocks/>
          </p:cNvSpPr>
          <p:nvPr/>
        </p:nvSpPr>
        <p:spPr>
          <a:xfrm>
            <a:off x="1437736" y="3198063"/>
            <a:ext cx="9316528" cy="46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Diferença entre thread e contexto: Cuidado!!</a:t>
            </a:r>
            <a:endParaRPr lang="pt-BR" dirty="0">
              <a:solidFill>
                <a:srgbClr val="CA14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31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E888A-F501-4A6D-8E63-81CA8173C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0401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Café síncrono vs. Assíncrono: Código!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6E88AD-3183-45E6-A726-868DA6B39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563892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Uma pessoa (síncrono): Cada tarefa depende da outra.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ADE7448-DD94-C839-43D0-1D07DBBAF161}"/>
              </a:ext>
            </a:extLst>
          </p:cNvPr>
          <p:cNvSpPr txBox="1">
            <a:spLocks/>
          </p:cNvSpPr>
          <p:nvPr/>
        </p:nvSpPr>
        <p:spPr>
          <a:xfrm>
            <a:off x="838200" y="4602282"/>
            <a:ext cx="10515600" cy="563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Duas pessoas (assíncrono): Tarefas são feitas em paralelo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06EE571-CFB2-8132-CC79-2B90F13C0B4E}"/>
              </a:ext>
            </a:extLst>
          </p:cNvPr>
          <p:cNvSpPr txBox="1">
            <a:spLocks/>
          </p:cNvSpPr>
          <p:nvPr/>
        </p:nvSpPr>
        <p:spPr>
          <a:xfrm>
            <a:off x="838200" y="3992892"/>
            <a:ext cx="10515600" cy="563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CA14BD"/>
                </a:solidFill>
              </a:rPr>
              <a:t>Abrir arquivo – “FazendoCafe01.kt” – código associado ao fluxograma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B7DA7D0-CD9E-3CCF-C740-96B89520274F}"/>
              </a:ext>
            </a:extLst>
          </p:cNvPr>
          <p:cNvSpPr txBox="1">
            <a:spLocks/>
          </p:cNvSpPr>
          <p:nvPr/>
        </p:nvSpPr>
        <p:spPr>
          <a:xfrm>
            <a:off x="838200" y="5166174"/>
            <a:ext cx="10515600" cy="563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CA14BD"/>
                </a:solidFill>
              </a:rPr>
              <a:t>Abrir arquivo – “FazendoCafe02.kt” – código associado ao fluxograma</a:t>
            </a:r>
          </a:p>
        </p:txBody>
      </p:sp>
    </p:spTree>
    <p:extLst>
      <p:ext uri="{BB962C8B-B14F-4D97-AF65-F5344CB8AC3E}">
        <p14:creationId xmlns:p14="http://schemas.microsoft.com/office/powerpoint/2010/main" val="72629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01283-6080-4965-BA39-57D1D3C16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006"/>
            <a:ext cx="10515600" cy="1325563"/>
          </a:xfrm>
        </p:spPr>
        <p:txBody>
          <a:bodyPr/>
          <a:lstStyle/>
          <a:p>
            <a:r>
              <a:rPr lang="pt-BR" dirty="0"/>
              <a:t>Testando fluxos no Kotlin: Com e sem turbine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50F999-B20C-4C6E-B985-8354E4449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177" y="3429000"/>
            <a:ext cx="10515600" cy="875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Testar fluxos (Flow, </a:t>
            </a:r>
            <a:r>
              <a:rPr lang="pt-BR" dirty="0" err="1"/>
              <a:t>StateFlow</a:t>
            </a:r>
            <a:r>
              <a:rPr lang="pt-BR" dirty="0"/>
              <a:t>, </a:t>
            </a:r>
            <a:r>
              <a:rPr lang="pt-BR" dirty="0" err="1"/>
              <a:t>MutableStateFlow</a:t>
            </a:r>
            <a:r>
              <a:rPr lang="pt-BR" dirty="0"/>
              <a:t>) exige capturar valores nos momentos certos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54A2CD3-8006-6107-5DDE-249D3EF22E31}"/>
              </a:ext>
            </a:extLst>
          </p:cNvPr>
          <p:cNvSpPr txBox="1">
            <a:spLocks/>
          </p:cNvSpPr>
          <p:nvPr/>
        </p:nvSpPr>
        <p:spPr>
          <a:xfrm>
            <a:off x="700177" y="4407935"/>
            <a:ext cx="10515600" cy="875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Vamos comparar dois métodos: o uso [supostamente] simplificado do turbine o controle manual com .</a:t>
            </a:r>
            <a:r>
              <a:rPr lang="pt-BR" dirty="0" err="1"/>
              <a:t>drop</a:t>
            </a:r>
            <a:r>
              <a:rPr lang="pt-B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7477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2583</TotalTime>
  <Words>561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Programação assíncrona e sua relação com testes unitários</vt:lpstr>
      <vt:lpstr>O que vamos aprender hoje?</vt:lpstr>
      <vt:lpstr>Aprendendo a construir e desconstruir conhecimento</vt:lpstr>
      <vt:lpstr>Apresentação do PowerPoint</vt:lpstr>
      <vt:lpstr>Estudo ativo: Como aprender melhor?</vt:lpstr>
      <vt:lpstr>O que é programação assíncrona?</vt:lpstr>
      <vt:lpstr>Corrotinas: O poder da assincronia no Kotlin</vt:lpstr>
      <vt:lpstr>Café síncrono vs. Assíncrono: Código!</vt:lpstr>
      <vt:lpstr>Testando fluxos no Kotlin: Com e sem turbine</vt:lpstr>
      <vt:lpstr>Testando fluxos no Kotlin: Com turbine</vt:lpstr>
      <vt:lpstr>Testando fluxos no Kotlin: Sem turbine</vt:lpstr>
      <vt:lpstr>Aprendizado ativo e programação assíncrona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Alan Lucindo Gomes</dc:creator>
  <cp:lastModifiedBy>Alan</cp:lastModifiedBy>
  <cp:revision>25</cp:revision>
  <dcterms:created xsi:type="dcterms:W3CDTF">2025-01-20T10:16:14Z</dcterms:created>
  <dcterms:modified xsi:type="dcterms:W3CDTF">2025-01-26T19:36:52Z</dcterms:modified>
</cp:coreProperties>
</file>