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59" r:id="rId6"/>
    <p:sldId id="261" r:id="rId7"/>
    <p:sldId id="262" r:id="rId8"/>
    <p:sldId id="264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04C-4D55-4F31-A7DA-566A0915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42C28-B33F-43E4-AB9A-A36E4B24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0A49A-5C07-4EF0-89D6-6314F12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6070A-FC7E-4189-82DC-44A5BE0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F777-3D54-4239-8622-6052C93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4D5A-3223-43EA-97D8-9534117C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48CF4-6E18-4517-B6B4-9175E1A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C8A4-283B-4549-9575-E0A308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9C1A4-5E9E-4F28-9591-3C3EF0F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25FA6-BF1E-449D-A45F-6F272D6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A43CE-F746-4B0B-8255-A3420810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BF4F-EF21-4FC7-A53B-32EA35D87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16419-A8C6-473C-A34A-30FDC46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5F06-8BE1-409D-91A4-6C32737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1A2D1-A3D5-4D82-B4B0-0A1A3E2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4562-58C6-497C-8D86-B54DF3D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EC5A9-E501-4E11-AFE8-EF2C098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2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7F6B8-D05C-4900-A47E-EF39B17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135EE-64E3-4E68-841F-E20BC7D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82E5-1B02-4F6E-8B10-F25F6BD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977E-BB1F-4C4D-805C-F99131F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4EFBF-5A6D-4B89-9B9B-DB8F87D0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E5A46-7D6A-43C6-9F55-DE72E53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EBF7-DF96-4CFE-982B-56ECF2D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3E3C-2BBB-4376-A538-4EFBDA4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097-C401-408C-A6C9-A667B6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9D495-BF3A-414E-AC53-C81C8D55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AEE19-9A62-4323-8437-8DB87275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4C36-B93B-45EC-979C-C749B65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300AD-839E-4DFF-946B-5409AB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F545-55D6-4C61-AEE9-C83A0DDE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F033-11E8-42CA-94C5-B967636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869B-64C1-4EFF-888D-FB31A041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E3614-304F-417B-9D47-82D03E13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2278F-C9E0-4922-A3BF-E3C5B385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9D9B77-FEF3-48B8-AE87-C18A31DC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829-8BF9-46A6-AD13-568252D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D14451-4497-4FD6-89FF-8B5C112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736A8-8565-42C3-A563-7D2A4F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750-2A0A-4B5D-AC09-23FF30E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7F70B-8EF0-4BCA-890F-AA2DC2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DA77F-AA82-41ED-9AC4-E665326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2929-3E42-4D93-83C4-0480783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49531-3F07-4F39-B5AA-31E9DA44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93848-5062-4170-B720-0635A59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D7E9B-39A0-41B0-AFED-895569D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3192-3A72-4E37-8A63-989AD4A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4DF47-B418-47E1-9713-C4289C8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ED80-A75A-43FB-B186-74569A86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153D3-B15C-4BF1-8EC5-B87E0CB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A1AAC-9B14-40AE-A9DE-F2ECDA8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81EB6-65A0-4CE1-883C-7A15C66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91960-C9BC-439B-8413-02E193B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9EF474-8B65-4554-82D8-F2788E02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80ECA-8922-4EAE-945A-26C45B6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88C8-E928-4D35-9EF9-C7FB5E2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9C786-ED5F-4485-95A9-CF5E215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8F210-C188-477F-AF7A-F11055E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7F7A81-7E9A-431F-90E7-1888019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621F0-6F35-4DC7-8ECE-0168AC3E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56441-EEBB-4136-A54A-B7FBF261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29/01/2024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FCD0-6B5B-4BEC-81F4-EDE76411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B8ED-CAA0-411B-9B07-F4B50607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293E8-6B88-0C80-7536-15AC23293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76" y="6311900"/>
            <a:ext cx="3009524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947"/>
            <a:ext cx="9144000" cy="15698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 e sua relação com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768"/>
            <a:ext cx="9144000" cy="427037"/>
          </a:xfrm>
        </p:spPr>
        <p:txBody>
          <a:bodyPr/>
          <a:lstStyle/>
          <a:p>
            <a:pPr algn="l"/>
            <a:r>
              <a:rPr lang="pt-BR" dirty="0"/>
              <a:t>Como a programação assíncrona nos torna mais eficientes?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48824AD-863E-4885-8AEB-F1BA69084118}"/>
              </a:ext>
            </a:extLst>
          </p:cNvPr>
          <p:cNvSpPr txBox="1">
            <a:spLocks/>
          </p:cNvSpPr>
          <p:nvPr/>
        </p:nvSpPr>
        <p:spPr>
          <a:xfrm>
            <a:off x="1524000" y="372744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Como aprender a pensar e estudar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476408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Por que tanta preocupação com assincronia ao realizar testes unitários?</a:t>
            </a:r>
          </a:p>
        </p:txBody>
      </p:sp>
    </p:spTree>
    <p:extLst>
      <p:ext uri="{BB962C8B-B14F-4D97-AF65-F5344CB8AC3E}">
        <p14:creationId xmlns:p14="http://schemas.microsoft.com/office/powerpoint/2010/main" val="313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06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com turbine (simples e direto) – </a:t>
            </a:r>
            <a:r>
              <a:rPr lang="pt-BR" dirty="0">
                <a:solidFill>
                  <a:srgbClr val="CA14BD"/>
                </a:solidFill>
              </a:rPr>
              <a:t>Estudando08.kt Test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7" y="3896264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Turbine facilita a validação de valores emitidos por fluxos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7" y="4392283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Captura os itens emitidos sequencialmente com </a:t>
            </a:r>
            <a:r>
              <a:rPr lang="pt-BR" b="1" dirty="0" err="1">
                <a:highlight>
                  <a:srgbClr val="00FF00"/>
                </a:highlight>
              </a:rPr>
              <a:t>awaitItem</a:t>
            </a:r>
            <a:r>
              <a:rPr lang="pt-BR" b="1" dirty="0">
                <a:highlight>
                  <a:srgbClr val="00FF00"/>
                </a:highlight>
              </a:rPr>
              <a:t>()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81CB9CB-40DC-81B5-4935-7613DF83FEB1}"/>
              </a:ext>
            </a:extLst>
          </p:cNvPr>
          <p:cNvSpPr txBox="1">
            <a:spLocks/>
          </p:cNvSpPr>
          <p:nvPr/>
        </p:nvSpPr>
        <p:spPr>
          <a:xfrm>
            <a:off x="700177" y="4859547"/>
            <a:ext cx="10515600" cy="94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Problema: na emissão dos valores precisamos cuidar dos itens de acordo com o atraso em </a:t>
            </a:r>
            <a:r>
              <a:rPr lang="pt-BR" dirty="0" err="1"/>
              <a:t>ms</a:t>
            </a:r>
            <a:r>
              <a:rPr lang="pt-BR" dirty="0"/>
              <a:t> (exemplo do </a:t>
            </a:r>
            <a:r>
              <a:rPr lang="pt-BR" dirty="0" err="1"/>
              <a:t>cinenow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06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Sem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3299604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sem turbine ( controle completo com .</a:t>
            </a:r>
            <a:r>
              <a:rPr lang="pt-BR" dirty="0" err="1"/>
              <a:t>drop</a:t>
            </a:r>
            <a:r>
              <a:rPr lang="pt-BR" dirty="0"/>
              <a:t>() 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6" y="3896264"/>
            <a:ext cx="11152517" cy="9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.</a:t>
            </a:r>
            <a:r>
              <a:rPr lang="pt-BR" dirty="0" err="1"/>
              <a:t>drop</a:t>
            </a:r>
            <a:r>
              <a:rPr lang="pt-BR" dirty="0"/>
              <a:t>() ignora estados iniciais, permitindo focar nos valores relevantes para o teste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6" y="4914181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Ideal para validar comportamentos detalhados e avançados</a:t>
            </a:r>
          </a:p>
        </p:txBody>
      </p:sp>
    </p:spTree>
    <p:extLst>
      <p:ext uri="{BB962C8B-B14F-4D97-AF65-F5344CB8AC3E}">
        <p14:creationId xmlns:p14="http://schemas.microsoft.com/office/powerpoint/2010/main" val="3234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E244-DA96-4304-9776-FBA68027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ativo e 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A1F5C-F096-4D4B-88FA-16B607D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552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Aprenda a pensar e a investigar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EEF3D4B-07DD-4E7D-B4D8-0D20C475505C}"/>
              </a:ext>
            </a:extLst>
          </p:cNvPr>
          <p:cNvSpPr txBox="1">
            <a:spLocks/>
          </p:cNvSpPr>
          <p:nvPr/>
        </p:nvSpPr>
        <p:spPr>
          <a:xfrm>
            <a:off x="838200" y="3984266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Associe ideias novas ao que você já conhece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DD7FA3-7B1A-E009-1776-9B287112AF54}"/>
              </a:ext>
            </a:extLst>
          </p:cNvPr>
          <p:cNvSpPr txBox="1">
            <a:spLocks/>
          </p:cNvSpPr>
          <p:nvPr/>
        </p:nvSpPr>
        <p:spPr>
          <a:xfrm>
            <a:off x="838200" y="4539532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Explore o conteúdo completo nos artigos Dev.to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646B6D-A468-D0B4-4828-9A75477275B1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48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Recomendação extra: LEIA O PDF Denso, e faça perguntas ao GPT sobre ele</a:t>
            </a:r>
          </a:p>
        </p:txBody>
      </p:sp>
    </p:spTree>
    <p:extLst>
      <p:ext uri="{BB962C8B-B14F-4D97-AF65-F5344CB8AC3E}">
        <p14:creationId xmlns:p14="http://schemas.microsoft.com/office/powerpoint/2010/main" val="18424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1 – Ser mais inteligente (usar sua capacidade de forma eficiente)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8EB1D5C-D4BD-4CF5-9DB2-8A67D9B1DE06}"/>
              </a:ext>
            </a:extLst>
          </p:cNvPr>
          <p:cNvSpPr txBox="1">
            <a:spLocks/>
          </p:cNvSpPr>
          <p:nvPr/>
        </p:nvSpPr>
        <p:spPr>
          <a:xfrm>
            <a:off x="1524000" y="407754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Ser um estudante ativo – aprender ativamente!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6CBD-0A55-7937-ABC4-5FE14B154EA4}"/>
              </a:ext>
            </a:extLst>
          </p:cNvPr>
          <p:cNvSpPr txBox="1">
            <a:spLocks/>
          </p:cNvSpPr>
          <p:nvPr/>
        </p:nvSpPr>
        <p:spPr>
          <a:xfrm>
            <a:off x="1524000" y="4571746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Desenvolver autonomia intelectual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4A92A66-2764-707B-C19B-77B98D7D0F2D}"/>
              </a:ext>
            </a:extLst>
          </p:cNvPr>
          <p:cNvSpPr txBox="1">
            <a:spLocks/>
          </p:cNvSpPr>
          <p:nvPr/>
        </p:nvSpPr>
        <p:spPr>
          <a:xfrm>
            <a:off x="1524000" y="5042317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Entender programação assíncrona e sua aplicação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BFF2CB-E37B-0616-702C-C5D9055C22AF}"/>
              </a:ext>
            </a:extLst>
          </p:cNvPr>
          <p:cNvSpPr txBox="1">
            <a:spLocks/>
          </p:cNvSpPr>
          <p:nvPr/>
        </p:nvSpPr>
        <p:spPr>
          <a:xfrm>
            <a:off x="1524000" y="5536960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5 – Exemplificar conceitos com casos práticos (fluxogramas e códigos do café)</a:t>
            </a:r>
          </a:p>
        </p:txBody>
      </p:sp>
    </p:spTree>
    <p:extLst>
      <p:ext uri="{BB962C8B-B14F-4D97-AF65-F5344CB8AC3E}">
        <p14:creationId xmlns:p14="http://schemas.microsoft.com/office/powerpoint/2010/main" val="3536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507"/>
            <a:ext cx="9144000" cy="1612961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Aprendendo a construir e desconstruir conhecimento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Construtivismo:</a:t>
            </a:r>
            <a:r>
              <a:rPr lang="pt-BR" dirty="0"/>
              <a:t> Conecte novos conhecimentos ao que você já conhece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CA55F1D-842F-462E-8EDD-16081B7463F0}"/>
              </a:ext>
            </a:extLst>
          </p:cNvPr>
          <p:cNvSpPr txBox="1">
            <a:spLocks/>
          </p:cNvSpPr>
          <p:nvPr/>
        </p:nvSpPr>
        <p:spPr>
          <a:xfrm>
            <a:off x="1524000" y="3853264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Aprendizagem significativa: </a:t>
            </a:r>
            <a:r>
              <a:rPr lang="pt-BR" dirty="0"/>
              <a:t>Associe ideias novas a algo relevante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C1C57-D6A7-72D6-F809-63A93E56846E}"/>
              </a:ext>
            </a:extLst>
          </p:cNvPr>
          <p:cNvSpPr txBox="1">
            <a:spLocks/>
          </p:cNvSpPr>
          <p:nvPr/>
        </p:nvSpPr>
        <p:spPr>
          <a:xfrm>
            <a:off x="1524000" y="4501367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Meu método: </a:t>
            </a:r>
            <a:r>
              <a:rPr lang="pt-BR" dirty="0"/>
              <a:t>Parto de algo avançado e pergunto “por quê?” até chegar na raiz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524000" y="5149469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Exemplo: </a:t>
            </a:r>
            <a:r>
              <a:rPr lang="pt-BR" dirty="0"/>
              <a:t>Subindo e descendo níveis – na máquina vs. no código!</a:t>
            </a:r>
          </a:p>
        </p:txBody>
      </p:sp>
    </p:spTree>
    <p:extLst>
      <p:ext uri="{BB962C8B-B14F-4D97-AF65-F5344CB8AC3E}">
        <p14:creationId xmlns:p14="http://schemas.microsoft.com/office/powerpoint/2010/main" val="2553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F45D23-1CD3-AF4F-52C5-7AEBC338B68A}"/>
              </a:ext>
            </a:extLst>
          </p:cNvPr>
          <p:cNvSpPr txBox="1">
            <a:spLocks/>
          </p:cNvSpPr>
          <p:nvPr/>
        </p:nvSpPr>
        <p:spPr>
          <a:xfrm>
            <a:off x="1524000" y="685507"/>
            <a:ext cx="9144000" cy="108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Exemplo: Alto nível </a:t>
            </a:r>
            <a:r>
              <a:rPr lang="pt-BR" dirty="0" err="1"/>
              <a:t>vs</a:t>
            </a:r>
            <a:r>
              <a:rPr lang="pt-BR" dirty="0"/>
              <a:t> baixo nível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C12969-349C-26E1-8958-52FD48EA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" y="1665851"/>
            <a:ext cx="4390898" cy="3871734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8A73710C-8285-0AB4-E539-FDFAE76D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4" y="1665851"/>
            <a:ext cx="6457093" cy="38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158708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ativo: Como aprender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 – Pergunte: “Por que isso importa? Pra que serve?”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Associe o novo ao que já conhece. Perguntando “por quê?” várias vezes!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Teste no código (errar faz parte)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Vá além do básico: investigue </a:t>
            </a:r>
            <a:r>
              <a:rPr lang="pt-BR" dirty="0">
                <a:solidFill>
                  <a:srgbClr val="CA14BD"/>
                </a:solidFill>
              </a:rPr>
              <a:t>AO MÁXIMO!</a:t>
            </a:r>
          </a:p>
        </p:txBody>
      </p:sp>
    </p:spTree>
    <p:extLst>
      <p:ext uri="{BB962C8B-B14F-4D97-AF65-F5344CB8AC3E}">
        <p14:creationId xmlns:p14="http://schemas.microsoft.com/office/powerpoint/2010/main" val="38414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156368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programação assíncrona?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Tarefas que não bloqueiam outras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46-FB8E-DCC2-5861-976976F1683E}"/>
              </a:ext>
            </a:extLst>
          </p:cNvPr>
          <p:cNvSpPr txBox="1">
            <a:spLocks/>
          </p:cNvSpPr>
          <p:nvPr/>
        </p:nvSpPr>
        <p:spPr>
          <a:xfrm>
            <a:off x="1524000" y="4072028"/>
            <a:ext cx="694714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prático: Fazer café com uma ou duas pessoas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76F0625-3965-1759-E7FC-9BB1CB3764D2}"/>
              </a:ext>
            </a:extLst>
          </p:cNvPr>
          <p:cNvSpPr txBox="1">
            <a:spLocks/>
          </p:cNvSpPr>
          <p:nvPr/>
        </p:nvSpPr>
        <p:spPr>
          <a:xfrm>
            <a:off x="1524000" y="4715056"/>
            <a:ext cx="9724845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Síncrono: https://app.diagrams.net/#G1udy5n1bY5LCgT7nLhzxNxHCW64jMrHV8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198734C-3C25-19DD-A1CE-D6B1ED052868}"/>
              </a:ext>
            </a:extLst>
          </p:cNvPr>
          <p:cNvSpPr txBox="1">
            <a:spLocks/>
          </p:cNvSpPr>
          <p:nvPr/>
        </p:nvSpPr>
        <p:spPr>
          <a:xfrm>
            <a:off x="1524000" y="5358084"/>
            <a:ext cx="9543692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Assíncrono: https://app.diagrams.net/#G1vYnjxyRCNvQgAzsX42zMzeATOwnBtncR</a:t>
            </a:r>
          </a:p>
        </p:txBody>
      </p:sp>
    </p:spTree>
    <p:extLst>
      <p:ext uri="{BB962C8B-B14F-4D97-AF65-F5344CB8AC3E}">
        <p14:creationId xmlns:p14="http://schemas.microsoft.com/office/powerpoint/2010/main" val="1829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Corrotinas: O poder da assincronia no Kotlin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F7B22F-8850-8EF9-A9E3-7B932F075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040373"/>
              </p:ext>
            </p:extLst>
          </p:nvPr>
        </p:nvGraphicFramePr>
        <p:xfrm>
          <a:off x="1552755" y="4067570"/>
          <a:ext cx="8988724" cy="2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62">
                  <a:extLst>
                    <a:ext uri="{9D8B030D-6E8A-4147-A177-3AD203B41FA5}">
                      <a16:colId xmlns:a16="http://schemas.microsoft.com/office/drawing/2014/main" val="3543197667"/>
                    </a:ext>
                  </a:extLst>
                </a:gridCol>
                <a:gridCol w="4494362">
                  <a:extLst>
                    <a:ext uri="{9D8B030D-6E8A-4147-A177-3AD203B41FA5}">
                      <a16:colId xmlns:a16="http://schemas.microsoft.com/office/drawing/2014/main" val="3297765646"/>
                    </a:ext>
                  </a:extLst>
                </a:gridCol>
              </a:tblGrid>
              <a:tr h="53376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Threads – escrito em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Corrotinas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106481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Gerenciadas pelo SO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Gerenciadas pelo Kotlin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51559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Mais pesadas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leves e eficientes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7870441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Difíceis de gerenciar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Usam escopos e dispatchers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 CONTEXTO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9776833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C8F5FCA3-01CF-002C-0807-8E354D7B2622}"/>
              </a:ext>
            </a:extLst>
          </p:cNvPr>
          <p:cNvSpPr txBox="1">
            <a:spLocks/>
          </p:cNvSpPr>
          <p:nvPr/>
        </p:nvSpPr>
        <p:spPr>
          <a:xfrm>
            <a:off x="1388853" y="2559493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em código! Olhar os arquivos </a:t>
            </a:r>
            <a:r>
              <a:rPr lang="pt-BR" dirty="0">
                <a:solidFill>
                  <a:srgbClr val="CA14BD"/>
                </a:solidFill>
              </a:rPr>
              <a:t>Estudando01.kt </a:t>
            </a:r>
            <a:r>
              <a:rPr lang="pt-BR" dirty="0"/>
              <a:t>e </a:t>
            </a:r>
            <a:r>
              <a:rPr lang="pt-BR" dirty="0">
                <a:solidFill>
                  <a:srgbClr val="CA14BD"/>
                </a:solidFill>
              </a:rPr>
              <a:t>Estudando02.kt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98C4E-D177-2831-D116-FD2FBD6D66A9}"/>
              </a:ext>
            </a:extLst>
          </p:cNvPr>
          <p:cNvSpPr txBox="1">
            <a:spLocks/>
          </p:cNvSpPr>
          <p:nvPr/>
        </p:nvSpPr>
        <p:spPr>
          <a:xfrm>
            <a:off x="1437736" y="3198063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Diferença entre thread e contexto: Cuidado!!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888A-F501-4A6D-8E63-81CA8173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40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Café síncrono vs. Assíncrono: Código!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E88AD-3183-45E6-A726-868DA6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pessoa (síncrono): Cada tarefa depende da outra.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DE7448-DD94-C839-43D0-1D07DBBAF161}"/>
              </a:ext>
            </a:extLst>
          </p:cNvPr>
          <p:cNvSpPr txBox="1">
            <a:spLocks/>
          </p:cNvSpPr>
          <p:nvPr/>
        </p:nvSpPr>
        <p:spPr>
          <a:xfrm>
            <a:off x="838200" y="460228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Duas pessoas (assíncrono): Tarefas são feitas em paralelo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6EE571-CFB2-8132-CC79-2B90F13C0B4E}"/>
              </a:ext>
            </a:extLst>
          </p:cNvPr>
          <p:cNvSpPr txBox="1">
            <a:spLocks/>
          </p:cNvSpPr>
          <p:nvPr/>
        </p:nvSpPr>
        <p:spPr>
          <a:xfrm>
            <a:off x="838200" y="399289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“FazendoCafe01.kt” – código associado ao fluxograma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B7DA7D0-CD9E-3CCF-C740-96B89520274F}"/>
              </a:ext>
            </a:extLst>
          </p:cNvPr>
          <p:cNvSpPr txBox="1">
            <a:spLocks/>
          </p:cNvSpPr>
          <p:nvPr/>
        </p:nvSpPr>
        <p:spPr>
          <a:xfrm>
            <a:off x="838200" y="5166174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“FazendoCafe02.kt” – código associado ao fluxograma</a:t>
            </a:r>
          </a:p>
        </p:txBody>
      </p:sp>
    </p:spTree>
    <p:extLst>
      <p:ext uri="{BB962C8B-B14F-4D97-AF65-F5344CB8AC3E}">
        <p14:creationId xmlns:p14="http://schemas.microsoft.com/office/powerpoint/2010/main" val="7262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006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e sem turbine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F999-B20C-4C6E-B985-8354E444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87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Testar fluxos (Flow, </a:t>
            </a:r>
            <a:r>
              <a:rPr lang="pt-BR" dirty="0" err="1"/>
              <a:t>StateFlow</a:t>
            </a:r>
            <a:r>
              <a:rPr lang="pt-BR" dirty="0"/>
              <a:t>, </a:t>
            </a:r>
            <a:r>
              <a:rPr lang="pt-BR" dirty="0" err="1"/>
              <a:t>MutableStateFlow</a:t>
            </a:r>
            <a:r>
              <a:rPr lang="pt-BR" dirty="0"/>
              <a:t>) exige capturar valores nos momentos certos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A2CD3-8006-6107-5DDE-249D3EF22E31}"/>
              </a:ext>
            </a:extLst>
          </p:cNvPr>
          <p:cNvSpPr txBox="1">
            <a:spLocks/>
          </p:cNvSpPr>
          <p:nvPr/>
        </p:nvSpPr>
        <p:spPr>
          <a:xfrm>
            <a:off x="700177" y="4407935"/>
            <a:ext cx="10515600" cy="87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comparar dois métodos: o uso [supostamente] simplificado do turbine o controle manual com .</a:t>
            </a:r>
            <a:r>
              <a:rPr lang="pt-BR" dirty="0" err="1"/>
              <a:t>drop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747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561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Programação assíncrona e sua relação com testes unitários</vt:lpstr>
      <vt:lpstr>O que vamos aprender hoje?</vt:lpstr>
      <vt:lpstr>Aprendendo a construir e desconstruir conhecimento</vt:lpstr>
      <vt:lpstr>Apresentação do PowerPoint</vt:lpstr>
      <vt:lpstr>Estudo ativo: Como aprender melhor?</vt:lpstr>
      <vt:lpstr>O que é programação assíncrona?</vt:lpstr>
      <vt:lpstr>Corrotinas: O poder da assincronia no Kotlin</vt:lpstr>
      <vt:lpstr>Café síncrono vs. Assíncrono: Código!</vt:lpstr>
      <vt:lpstr>Testando fluxos no Kotlin: Com e sem turbine</vt:lpstr>
      <vt:lpstr>Testando fluxos no Kotlin: Com turbine</vt:lpstr>
      <vt:lpstr>Testando fluxos no Kotlin: Sem turbine</vt:lpstr>
      <vt:lpstr>Aprendizado ativo e programação assíncrona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Alan Lucindo Gomes</dc:creator>
  <cp:lastModifiedBy>Alan</cp:lastModifiedBy>
  <cp:revision>25</cp:revision>
  <dcterms:created xsi:type="dcterms:W3CDTF">2025-01-20T10:16:14Z</dcterms:created>
  <dcterms:modified xsi:type="dcterms:W3CDTF">2025-01-26T22:08:27Z</dcterms:modified>
</cp:coreProperties>
</file>