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5"/>
  </p:notesMasterIdLst>
  <p:handoutMasterIdLst>
    <p:handoutMasterId r:id="rId16"/>
  </p:handoutMasterIdLst>
  <p:sldIdLst>
    <p:sldId id="256" r:id="rId10"/>
    <p:sldId id="260" r:id="rId11"/>
    <p:sldId id="257" r:id="rId12"/>
    <p:sldId id="293" r:id="rId13"/>
    <p:sldId id="295" r:id="rId14"/>
  </p:sldIdLst>
  <p:sldSz cx="12190413" cy="6858000"/>
  <p:notesSz cx="6858000" cy="9144000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92" d="100"/>
          <a:sy n="92" d="100"/>
        </p:scale>
        <p:origin x="108" y="6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273-FF95-414D-9DB6-10394BD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methods in Region 2.5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225E5D3-77B3-40A4-A403-AA3C5350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46" y="1763445"/>
            <a:ext cx="4817245" cy="30963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F4A4-FFEB-46E8-8553-EFA91C8BC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1B66F33-E8BD-4149-A588-A1B813FD1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" y="1929225"/>
            <a:ext cx="4451372" cy="2266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0181E-BD3F-4BEE-A419-EFED3CCC3830}"/>
              </a:ext>
            </a:extLst>
          </p:cNvPr>
          <p:cNvSpPr txBox="1"/>
          <p:nvPr/>
        </p:nvSpPr>
        <p:spPr>
          <a:xfrm>
            <a:off x="1778990" y="1515021"/>
            <a:ext cx="167513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DTU: PI with 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/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blipFill>
                <a:blip r:embed="rId4"/>
                <a:stretch>
                  <a:fillRect l="-5357" b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/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blipFill>
                <a:blip r:embed="rId5"/>
                <a:stretch>
                  <a:fillRect l="-6306" r="-90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08809C-C4C5-4FEB-8224-5EEF2CB2344C}"/>
              </a:ext>
            </a:extLst>
          </p:cNvPr>
          <p:cNvSpPr/>
          <p:nvPr/>
        </p:nvSpPr>
        <p:spPr bwMode="auto">
          <a:xfrm>
            <a:off x="3758281" y="1833629"/>
            <a:ext cx="1211012" cy="6675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8DE25-3EEA-4CB6-8FC3-BB962881A168}"/>
              </a:ext>
            </a:extLst>
          </p:cNvPr>
          <p:cNvSpPr txBox="1"/>
          <p:nvPr/>
        </p:nvSpPr>
        <p:spPr>
          <a:xfrm>
            <a:off x="4622377" y="1542892"/>
            <a:ext cx="1939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/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NREL: Linear 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+mn-lt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  <a:blipFill>
                <a:blip r:embed="rId6"/>
                <a:stretch>
                  <a:fillRect l="-3797" t="-17778" r="-189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4721003-2279-47A5-81B9-007A8E28D42B}"/>
              </a:ext>
            </a:extLst>
          </p:cNvPr>
          <p:cNvSpPr/>
          <p:nvPr/>
        </p:nvSpPr>
        <p:spPr bwMode="auto">
          <a:xfrm>
            <a:off x="10493961" y="2111158"/>
            <a:ext cx="216024" cy="9514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6F6DE-50BC-4240-B1D3-92BCD0C3A4B1}"/>
              </a:ext>
            </a:extLst>
          </p:cNvPr>
          <p:cNvSpPr/>
          <p:nvPr/>
        </p:nvSpPr>
        <p:spPr>
          <a:xfrm>
            <a:off x="498408" y="5868008"/>
            <a:ext cx="102115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Hansen, M. H., &amp; Henriksen, L. C. (2013). </a:t>
            </a:r>
            <a:r>
              <a:rPr lang="en-US" sz="1000" i="1" dirty="0"/>
              <a:t>Basic DTU Wind Energy controller</a:t>
            </a:r>
            <a:r>
              <a:rPr lang="en-US" sz="1000" dirty="0"/>
              <a:t>. </a:t>
            </a:r>
            <a:r>
              <a:rPr lang="en-US" sz="1000" i="1" dirty="0"/>
              <a:t>DTU Wind Energy</a:t>
            </a:r>
            <a:r>
              <a:rPr lang="en-US" sz="1000" dirty="0"/>
              <a:t>.</a:t>
            </a:r>
          </a:p>
          <a:p>
            <a:pPr marL="304800" indent="-304800"/>
            <a:r>
              <a:rPr lang="en-US" sz="1000" dirty="0" err="1"/>
              <a:t>Jonkman</a:t>
            </a:r>
            <a:r>
              <a:rPr lang="en-US" sz="1000" dirty="0"/>
              <a:t>, J., Butterfield, S., Musial, W., &amp; Scott, G. (2009). </a:t>
            </a:r>
            <a:r>
              <a:rPr lang="en-US" sz="1000" i="1" dirty="0"/>
              <a:t>Definition of a 5-MW Reference Wind Turbine for Offshore System Development</a:t>
            </a:r>
            <a:r>
              <a:rPr lang="en-US" sz="1000" dirty="0"/>
              <a:t>. Golden, CO. https://doi.org/10.2172/947422</a:t>
            </a:r>
          </a:p>
          <a:p>
            <a:pPr marL="304800" indent="-304800"/>
            <a:endParaRPr lang="en-US" sz="1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/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3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C59-53BC-42B2-8617-26A1291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2.5: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B8F2-BB19-4416-B4D5-74792D16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between DTU Controller and NREL Controller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4243-3632-4D15-B2CA-3279EA1F7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72198F69-E69E-47D3-BBA5-AE69EA8EB812}"/>
                  </a:ext>
                </a:extLst>
              </p:cNvPr>
              <p:cNvSpPr/>
              <p:nvPr/>
            </p:nvSpPr>
            <p:spPr bwMode="auto">
              <a:xfrm>
                <a:off x="731497" y="3645024"/>
                <a:ext cx="10656388" cy="25854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44000" tIns="144000" rIns="144000" bIns="108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Exercise: 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20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endPara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Open Part_7.m</a:t>
                </a: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Calculate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𝜔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=0.05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𝜁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=0.7</m:t>
                    </m:r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GB" sz="1800" dirty="0"/>
                  <a:t> = 0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Input your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𝑷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b="1" i="1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𝑰</m:t>
                            </m:r>
                          </m:sub>
                        </m:sSub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, run Part_4.m. 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GB" sz="1800" dirty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ＭＳ Ｐゴシック" pitchFamily="-80" charset="-128"/>
                  </a:rPr>
                  <a:t>What do you see? Which one is better?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endParaRPr lang="en-GB" sz="18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ＭＳ Ｐゴシック" pitchFamily="-80" charset="-128"/>
                </a:endParaRPr>
              </a:p>
            </p:txBody>
          </p:sp>
        </mc:Choice>
        <mc:Fallback>
          <p:sp>
            <p:nvSpPr>
              <p:cNvPr id="5" name="Rektangel 15">
                <a:extLst>
                  <a:ext uri="{FF2B5EF4-FFF2-40B4-BE49-F238E27FC236}">
                    <a16:creationId xmlns:a16="http://schemas.microsoft.com/office/drawing/2014/main" id="{72198F69-E69E-47D3-BBA5-AE69EA8EB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497" y="3645024"/>
                <a:ext cx="10656388" cy="2585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62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Props1.xml><?xml version="1.0" encoding="utf-8"?>
<ds:datastoreItem xmlns:ds="http://schemas.openxmlformats.org/officeDocument/2006/customXml" ds:itemID="{F4C08C7F-F953-44DE-ACDE-930692BDDB0F}">
  <ds:schemaRefs/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56C8BFB2-A911-4310-9D4A-421D773FAFA6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02E7CCCE-613B-4CED-B813-E473EA1E01B2}">
  <ds:schemaRefs/>
</ds:datastoreItem>
</file>

<file path=customXml/itemProps7.xml><?xml version="1.0" encoding="utf-8"?>
<ds:datastoreItem xmlns:ds="http://schemas.openxmlformats.org/officeDocument/2006/customXml" ds:itemID="{8660AB89-308F-4A34-B01B-CC1A9333F1B1}">
  <ds:schemaRefs/>
</ds:datastoreItem>
</file>

<file path=customXml/itemProps8.xml><?xml version="1.0" encoding="utf-8"?>
<ds:datastoreItem xmlns:ds="http://schemas.openxmlformats.org/officeDocument/2006/customXml" ds:itemID="{11FAAC39-0A3A-4CC2-A9C1-60940B78AE1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</Words>
  <Application>Microsoft Office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Cambria Math</vt:lpstr>
      <vt:lpstr>Verdana</vt:lpstr>
      <vt:lpstr>Blank</vt:lpstr>
      <vt:lpstr>PowerPoint Presentation</vt:lpstr>
      <vt:lpstr>PowerPoint Presentation</vt:lpstr>
      <vt:lpstr>PowerPoint Presentation</vt:lpstr>
      <vt:lpstr>Two methods in Region 2.5</vt:lpstr>
      <vt:lpstr>Region 2.5: Exercise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Wai Hou Lio</dc:creator>
  <cp:lastModifiedBy>Alan Wai Hou Lio</cp:lastModifiedBy>
  <cp:revision>1</cp:revision>
  <dcterms:created xsi:type="dcterms:W3CDTF">2021-06-11T20:09:55Z</dcterms:created>
  <dcterms:modified xsi:type="dcterms:W3CDTF">2021-06-11T20:10:36Z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