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37"/>
  </p:notesMasterIdLst>
  <p:handoutMasterIdLst>
    <p:handoutMasterId r:id="rId38"/>
  </p:handoutMasterIdLst>
  <p:sldIdLst>
    <p:sldId id="256" r:id="rId8"/>
    <p:sldId id="313" r:id="rId9"/>
    <p:sldId id="288" r:id="rId10"/>
    <p:sldId id="308" r:id="rId11"/>
    <p:sldId id="309" r:id="rId12"/>
    <p:sldId id="310" r:id="rId13"/>
    <p:sldId id="321" r:id="rId14"/>
    <p:sldId id="293" r:id="rId15"/>
    <p:sldId id="295" r:id="rId16"/>
    <p:sldId id="312" r:id="rId17"/>
    <p:sldId id="317" r:id="rId18"/>
    <p:sldId id="319" r:id="rId19"/>
    <p:sldId id="320" r:id="rId20"/>
    <p:sldId id="314" r:id="rId21"/>
    <p:sldId id="304" r:id="rId22"/>
    <p:sldId id="296" r:id="rId23"/>
    <p:sldId id="305" r:id="rId24"/>
    <p:sldId id="306" r:id="rId25"/>
    <p:sldId id="300" r:id="rId26"/>
    <p:sldId id="301" r:id="rId27"/>
    <p:sldId id="307" r:id="rId28"/>
    <p:sldId id="302" r:id="rId29"/>
    <p:sldId id="303" r:id="rId30"/>
    <p:sldId id="297" r:id="rId31"/>
    <p:sldId id="311" r:id="rId32"/>
    <p:sldId id="318" r:id="rId33"/>
    <p:sldId id="323" r:id="rId34"/>
    <p:sldId id="315" r:id="rId35"/>
    <p:sldId id="322" r:id="rId36"/>
  </p:sldIdLst>
  <p:sldSz cx="12190413" cy="6858000"/>
  <p:notesSz cx="6858000" cy="9144000"/>
  <p:custDataLst>
    <p:tags r:id="rId39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098" autoAdjust="0"/>
  </p:normalViewPr>
  <p:slideViewPr>
    <p:cSldViewPr showGuides="1">
      <p:cViewPr>
        <p:scale>
          <a:sx n="100" d="100"/>
          <a:sy n="100" d="100"/>
        </p:scale>
        <p:origin x="108" y="4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5.tmp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hyperlink" Target="mailto:wali@dtu.d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emf"/><Relationship Id="rId4" Type="http://schemas.openxmlformats.org/officeDocument/2006/relationships/image" Target="../media/image5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tmp"/><Relationship Id="rId5" Type="http://schemas.openxmlformats.org/officeDocument/2006/relationships/image" Target="../media/image74.tmp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7" Type="http://schemas.openxmlformats.org/officeDocument/2006/relationships/image" Target="../media/image60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F9B6E6-FCAD-4C06-9ACD-D34D8CD7F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606" y="3699445"/>
            <a:ext cx="3644140" cy="27331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317A5-D9E9-488B-94BF-CCA225533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2C32C9-D44C-408F-B1E5-060D5CAE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425450"/>
            <a:ext cx="9312275" cy="973138"/>
          </a:xfrm>
        </p:spPr>
        <p:txBody>
          <a:bodyPr/>
          <a:lstStyle/>
          <a:p>
            <a:r>
              <a:rPr lang="en-GB" dirty="0"/>
              <a:t>Exercise: Transition Strategy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9CAFB-92AE-4EB2-8995-EA5CC3AD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66" y="3769995"/>
            <a:ext cx="3644139" cy="273310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10CB4D-91DF-4155-A99F-FF2FB2CA3B76}"/>
              </a:ext>
            </a:extLst>
          </p:cNvPr>
          <p:cNvSpPr/>
          <p:nvPr/>
        </p:nvSpPr>
        <p:spPr bwMode="auto">
          <a:xfrm>
            <a:off x="9222637" y="4495800"/>
            <a:ext cx="22098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DTU: 1.1903MWh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NREL: 1.1716MWh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9C8867-8552-45BA-9B81-DFBCEB543924}"/>
              </a:ext>
            </a:extLst>
          </p:cNvPr>
          <p:cNvSpPr/>
          <p:nvPr/>
        </p:nvSpPr>
        <p:spPr bwMode="auto">
          <a:xfrm>
            <a:off x="7162006" y="5146072"/>
            <a:ext cx="1303397" cy="4572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AE7B5-EA37-4EF9-A751-DCC5EF166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35" y="1398588"/>
            <a:ext cx="3276600" cy="24574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D2C2F26-2161-411A-8C8E-D38D2DD3FFF0}"/>
              </a:ext>
            </a:extLst>
          </p:cNvPr>
          <p:cNvSpPr/>
          <p:nvPr/>
        </p:nvSpPr>
        <p:spPr bwMode="auto">
          <a:xfrm>
            <a:off x="1980406" y="1718469"/>
            <a:ext cx="762000" cy="41513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1A02C2-007B-4421-A9DA-17AFEB9DF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376" y="1336250"/>
            <a:ext cx="3328110" cy="249608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1341C3-B768-43B7-AB0E-B1E082BE1DCA}"/>
              </a:ext>
            </a:extLst>
          </p:cNvPr>
          <p:cNvCxnSpPr/>
          <p:nvPr/>
        </p:nvCxnSpPr>
        <p:spPr bwMode="auto">
          <a:xfrm>
            <a:off x="989806" y="3769995"/>
            <a:ext cx="8763000" cy="62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316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837B-143F-49AB-8E25-529DD524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 Limit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27613-C305-48CC-A246-EA8E96807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5849" y="1676400"/>
                <a:ext cx="9312374" cy="4545578"/>
              </a:xfrm>
            </p:spPr>
            <p:txBody>
              <a:bodyPr/>
              <a:lstStyle/>
              <a:p>
                <a:r>
                  <a:rPr lang="en-US" dirty="0"/>
                  <a:t>What 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  <m:sSup>
                      <m:sSup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 longer?</a:t>
                </a:r>
              </a:p>
              <a:p>
                <a:pPr lvl="1"/>
                <a:r>
                  <a:rPr lang="en-US" dirty="0"/>
                  <a:t>Can we get more power?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By default, the opening of torque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is set to 0.95.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27613-C305-48CC-A246-EA8E96807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5849" y="1676400"/>
                <a:ext cx="9312374" cy="4545578"/>
              </a:xfrm>
              <a:blipFill>
                <a:blip r:embed="rId2"/>
                <a:stretch>
                  <a:fillRect l="-1440" t="-1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12540-66F7-4E13-8E23-EDC5A03FF6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8AA48B6-E5A9-4D05-A5A6-2CD9E55E7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34" y="2397098"/>
            <a:ext cx="4451372" cy="2266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517B2-A3D4-4244-9B5D-6DA4D0CA247E}"/>
              </a:ext>
            </a:extLst>
          </p:cNvPr>
          <p:cNvSpPr txBox="1"/>
          <p:nvPr/>
        </p:nvSpPr>
        <p:spPr>
          <a:xfrm>
            <a:off x="8767349" y="1947996"/>
            <a:ext cx="167513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DTU: PI with limits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18A95-D072-4CC8-AA2A-9DB9D3B802FA}"/>
              </a:ext>
            </a:extLst>
          </p:cNvPr>
          <p:cNvSpPr/>
          <p:nvPr/>
        </p:nvSpPr>
        <p:spPr bwMode="auto">
          <a:xfrm>
            <a:off x="10667206" y="2380455"/>
            <a:ext cx="1211012" cy="6675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E7F184-CE2A-4824-ACE0-0ADFC59F3146}"/>
              </a:ext>
            </a:extLst>
          </p:cNvPr>
          <p:cNvSpPr/>
          <p:nvPr/>
        </p:nvSpPr>
        <p:spPr bwMode="auto">
          <a:xfrm>
            <a:off x="7847806" y="3429000"/>
            <a:ext cx="1295400" cy="9906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5A2455-F17A-4243-9A27-02D84B5F1A1B}"/>
                  </a:ext>
                </a:extLst>
              </p:cNvPr>
              <p:cNvSpPr txBox="1"/>
              <p:nvPr/>
            </p:nvSpPr>
            <p:spPr>
              <a:xfrm>
                <a:off x="9762943" y="3293930"/>
                <a:ext cx="679545" cy="27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5A2455-F17A-4243-9A27-02D84B5F1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43" y="3293930"/>
                <a:ext cx="679545" cy="270139"/>
              </a:xfrm>
              <a:prstGeom prst="rect">
                <a:avLst/>
              </a:prstGeom>
              <a:blipFill>
                <a:blip r:embed="rId4"/>
                <a:stretch>
                  <a:fillRect l="-6306" r="-901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769028-D8C0-45EC-84B8-C0656ABA2F69}"/>
              </a:ext>
            </a:extLst>
          </p:cNvPr>
          <p:cNvCxnSpPr>
            <a:cxnSpLocks/>
          </p:cNvCxnSpPr>
          <p:nvPr/>
        </p:nvCxnSpPr>
        <p:spPr bwMode="auto">
          <a:xfrm>
            <a:off x="8990806" y="3509830"/>
            <a:ext cx="0" cy="121457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ACC519-F78A-42F6-B267-874273145E88}"/>
              </a:ext>
            </a:extLst>
          </p:cNvPr>
          <p:cNvCxnSpPr>
            <a:cxnSpLocks/>
          </p:cNvCxnSpPr>
          <p:nvPr/>
        </p:nvCxnSpPr>
        <p:spPr bwMode="auto">
          <a:xfrm>
            <a:off x="10743406" y="2821714"/>
            <a:ext cx="0" cy="1750286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1E91A2-25D4-471E-8D82-DA44FEB3B905}"/>
                  </a:ext>
                </a:extLst>
              </p:cNvPr>
              <p:cNvSpPr txBox="1"/>
              <p:nvPr/>
            </p:nvSpPr>
            <p:spPr>
              <a:xfrm>
                <a:off x="8388967" y="4456682"/>
                <a:ext cx="615425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1E91A2-25D4-471E-8D82-DA44FEB3B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967" y="4456682"/>
                <a:ext cx="615425" cy="256993"/>
              </a:xfrm>
              <a:prstGeom prst="rect">
                <a:avLst/>
              </a:prstGeom>
              <a:blipFill>
                <a:blip r:embed="rId5"/>
                <a:stretch>
                  <a:fillRect l="-5941" r="-990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C26AF11-CE20-40F4-9108-2029223A860D}"/>
                  </a:ext>
                </a:extLst>
              </p:cNvPr>
              <p:cNvSpPr/>
              <p:nvPr/>
            </p:nvSpPr>
            <p:spPr>
              <a:xfrm>
                <a:off x="8735947" y="4739985"/>
                <a:ext cx="814518" cy="34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GB" dirty="0" err="1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C26AF11-CE20-40F4-9108-2029223A8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947" y="4739985"/>
                <a:ext cx="814518" cy="349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FA4D65-796D-4CC8-ABA4-990464D0691C}"/>
                  </a:ext>
                </a:extLst>
              </p:cNvPr>
              <p:cNvSpPr/>
              <p:nvPr/>
            </p:nvSpPr>
            <p:spPr>
              <a:xfrm>
                <a:off x="10818035" y="4321419"/>
                <a:ext cx="880113" cy="34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 </m:t>
                          </m:r>
                        </m:sub>
                      </m:sSub>
                    </m:oMath>
                  </m:oMathPara>
                </a14:m>
                <a:endParaRPr lang="en-GB" dirty="0" err="1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1FA4D65-796D-4CC8-ABA4-990464D06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035" y="4321419"/>
                <a:ext cx="880113" cy="349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6931095-43D9-4F67-9C4A-46933BB58644}"/>
                  </a:ext>
                </a:extLst>
              </p:cNvPr>
              <p:cNvSpPr/>
              <p:nvPr/>
            </p:nvSpPr>
            <p:spPr>
              <a:xfrm>
                <a:off x="10404498" y="4514067"/>
                <a:ext cx="880113" cy="34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 </m:t>
                          </m:r>
                        </m:sub>
                      </m:sSub>
                    </m:oMath>
                  </m:oMathPara>
                </a14:m>
                <a:endParaRPr lang="en-GB" dirty="0" err="1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6931095-43D9-4F67-9C4A-46933BB58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498" y="4514067"/>
                <a:ext cx="880113" cy="3493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8BEADB-EF91-4010-B881-4B5FC011C130}"/>
              </a:ext>
            </a:extLst>
          </p:cNvPr>
          <p:cNvCxnSpPr>
            <a:cxnSpLocks/>
          </p:cNvCxnSpPr>
          <p:nvPr/>
        </p:nvCxnSpPr>
        <p:spPr bwMode="auto">
          <a:xfrm>
            <a:off x="11078686" y="2526624"/>
            <a:ext cx="0" cy="1750286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8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AACA-3061-4FAE-9106-7C496A39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 Limit: Step wind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CB521E-0479-4C6B-8592-1468BC5A4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06" y="1394225"/>
            <a:ext cx="5806956" cy="62718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5B53F-791C-4E00-A879-AB4872162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1111D-EC98-4DC9-B2EF-7D98278D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06" y="1470482"/>
            <a:ext cx="5638800" cy="6123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CDCD2-D974-4B33-A137-C01893B527F8}"/>
              </a:ext>
            </a:extLst>
          </p:cNvPr>
          <p:cNvSpPr txBox="1"/>
          <p:nvPr/>
        </p:nvSpPr>
        <p:spPr>
          <a:xfrm>
            <a:off x="9829006" y="2819400"/>
            <a:ext cx="2110834" cy="1138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Baseline: 0.6717 MWh</a:t>
            </a:r>
          </a:p>
          <a:p>
            <a:pPr algn="l">
              <a:spcBef>
                <a:spcPts val="432"/>
              </a:spcBef>
            </a:pPr>
            <a:r>
              <a:rPr lang="en-US" dirty="0" err="1">
                <a:latin typeface="+mn-lt"/>
              </a:rPr>
              <a:t>TorqLimit</a:t>
            </a:r>
            <a:r>
              <a:rPr lang="en-US" dirty="0">
                <a:latin typeface="+mn-lt"/>
              </a:rPr>
              <a:t>: 0.6749 MWh</a:t>
            </a:r>
          </a:p>
          <a:p>
            <a:pPr algn="l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But high loads</a:t>
            </a:r>
            <a:endParaRPr lang="en-GB" dirty="0" err="1"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D05CF2-EFFA-43BB-B934-9CFCE2098662}"/>
              </a:ext>
            </a:extLst>
          </p:cNvPr>
          <p:cNvSpPr/>
          <p:nvPr/>
        </p:nvSpPr>
        <p:spPr bwMode="auto">
          <a:xfrm>
            <a:off x="8381206" y="3886200"/>
            <a:ext cx="685800" cy="5334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3C74ED-F468-4BA1-A161-04C4486A4F28}"/>
              </a:ext>
            </a:extLst>
          </p:cNvPr>
          <p:cNvSpPr/>
          <p:nvPr/>
        </p:nvSpPr>
        <p:spPr bwMode="auto">
          <a:xfrm>
            <a:off x="1774726" y="1905000"/>
            <a:ext cx="685800" cy="5334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5C9E0E-A4F0-4FE3-8DF2-AB084434D922}"/>
              </a:ext>
            </a:extLst>
          </p:cNvPr>
          <p:cNvSpPr/>
          <p:nvPr/>
        </p:nvSpPr>
        <p:spPr bwMode="auto">
          <a:xfrm>
            <a:off x="3840619" y="4152900"/>
            <a:ext cx="685800" cy="5334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12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9567-28CD-4EC3-A52A-248CA6A6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Torque Limit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99E19-C4F6-4835-88CC-D74B8244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01474-A35E-4FC1-B236-42251482B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Rektangel 15">
            <a:extLst>
              <a:ext uri="{FF2B5EF4-FFF2-40B4-BE49-F238E27FC236}">
                <a16:creationId xmlns:a16="http://schemas.microsoft.com/office/drawing/2014/main" id="{9956181C-BB03-435B-BD74-C0EF5EED5B28}"/>
              </a:ext>
            </a:extLst>
          </p:cNvPr>
          <p:cNvSpPr/>
          <p:nvPr/>
        </p:nvSpPr>
        <p:spPr bwMode="auto">
          <a:xfrm>
            <a:off x="731497" y="3645024"/>
            <a:ext cx="10656388" cy="19780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Torque limit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Open Part_8.m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The code contains two turbulent wind simulation (baseline and torque limit) at v = 12 m/s.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Increase the opening of torque limit to 0.99 at line 50. (Baseline: 0.95). Run the code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Which one generates more energy? How about the tower loads (displacement)?</a:t>
            </a:r>
            <a:endParaRPr lang="en-GB" sz="1800" dirty="0">
              <a:solidFill>
                <a:schemeClr val="bg1"/>
              </a:solidFill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8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5050-D80D-44EE-B30D-EB4F2760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and shut-down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C787A-CE39-4314-A1CF-28EEF5F61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During start-up, </a:t>
                </a:r>
              </a:p>
              <a:p>
                <a:pPr lvl="1"/>
                <a:r>
                  <a:rPr lang="en-US" dirty="0"/>
                  <a:t>Generator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: maintains at 0 until the rotor speed reaches its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Pitch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dirty="0"/>
                  <a:t>: maintains at optimal pitch or at some degrees to prevent large thrust.</a:t>
                </a:r>
              </a:p>
              <a:p>
                <a:r>
                  <a:rPr lang="en-GB" dirty="0"/>
                  <a:t>During shut-down,</a:t>
                </a:r>
              </a:p>
              <a:p>
                <a:pPr lvl="1"/>
                <a:r>
                  <a:rPr lang="en-GB" dirty="0"/>
                  <a:t>Generator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: linearly decreases to zero with user-defined time constant</a:t>
                </a:r>
              </a:p>
              <a:p>
                <a:pPr lvl="1"/>
                <a:r>
                  <a:rPr lang="en-GB" dirty="0"/>
                  <a:t>Pitch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dirty="0"/>
                  <a:t>: linearly pitching out with user-defined pitch velocity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C787A-CE39-4314-A1CF-28EEF5F61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4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13AB-DA15-4B00-B302-6A7C65CE7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5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B0899EB-827C-41AD-9E1E-44202A7DF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406" y="3776335"/>
            <a:ext cx="4131445" cy="265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2EEBB4F-897B-420B-B6F1-DE11152D9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06" y="4148562"/>
            <a:ext cx="4451372" cy="22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E76-5BA3-4C7D-ACDA-F2931C97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Damage Equivalent Loads (DEL):</a:t>
            </a:r>
            <a:br>
              <a:rPr lang="en-GB" dirty="0"/>
            </a:br>
            <a:r>
              <a:rPr lang="en-GB" dirty="0"/>
              <a:t>Quantifying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10CB-F573-44A6-83D2-3A7238E6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7" y="1628868"/>
            <a:ext cx="6199247" cy="4545578"/>
          </a:xfrm>
        </p:spPr>
        <p:txBody>
          <a:bodyPr/>
          <a:lstStyle/>
          <a:p>
            <a:endParaRPr lang="en-GB" dirty="0"/>
          </a:p>
          <a:p>
            <a:r>
              <a:rPr lang="en-US" i="1" dirty="0"/>
              <a:t>Fatigue: the gradual accumulation of damage through loading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000000"/>
              </a:solidFill>
              <a:latin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Central damage concept: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Enough load cycles of a certain amplitude cause a part to break.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More load cycles or higher amplitudes cause faster destruction.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Research question: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What is the relation between the amplitude of the load cycles and the number of cycles to failure?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Roboto"/>
            </a:endParaRPr>
          </a:p>
          <a:p>
            <a:endParaRPr lang="en-US" i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9FB3E-7271-4DE6-9F82-F30C940F77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6" name="Picture 5" descr="A picture containing text, person, suit, old&#10;&#10;Description automatically generated">
            <a:extLst>
              <a:ext uri="{FF2B5EF4-FFF2-40B4-BE49-F238E27FC236}">
                <a16:creationId xmlns:a16="http://schemas.microsoft.com/office/drawing/2014/main" id="{AE6B3562-434D-4CCC-ADCD-32EA3F442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782" y="186677"/>
            <a:ext cx="2038635" cy="1476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B0862-B368-4782-AC87-C573ABBB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85" y="2484976"/>
            <a:ext cx="4282691" cy="381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852CC4-1804-48DF-B28C-52832C2A189A}"/>
                  </a:ext>
                </a:extLst>
              </p:cNvPr>
              <p:cNvSpPr/>
              <p:nvPr/>
            </p:nvSpPr>
            <p:spPr>
              <a:xfrm>
                <a:off x="8152606" y="2315699"/>
                <a:ext cx="4518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852CC4-1804-48DF-B28C-52832C2A1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606" y="2315699"/>
                <a:ext cx="45185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0008516-8AD7-42D2-8564-B0F1E3EAB700}"/>
                  </a:ext>
                </a:extLst>
              </p:cNvPr>
              <p:cNvSpPr/>
              <p:nvPr/>
            </p:nvSpPr>
            <p:spPr bwMode="auto">
              <a:xfrm>
                <a:off x="7956529" y="5029200"/>
                <a:ext cx="3165262" cy="61491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432"/>
                  </a:spcBef>
                </a:pPr>
                <a:r>
                  <a:rPr lang="en-GB" i="1" dirty="0">
                    <a:solidFill>
                      <a:schemeClr val="bg1"/>
                    </a:solidFill>
                  </a:rPr>
                  <a:t>2 material parameters: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(slope)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(intercept)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0008516-8AD7-42D2-8564-B0F1E3EAB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6529" y="5029200"/>
                <a:ext cx="3165262" cy="614914"/>
              </a:xfrm>
              <a:prstGeom prst="roundRect">
                <a:avLst/>
              </a:prstGeom>
              <a:blipFill>
                <a:blip r:embed="rId5"/>
                <a:stretch>
                  <a:fillRect b="-8738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86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BF255C5-6701-478D-A1D1-8DB380F1B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9406" y="1663258"/>
                <a:ext cx="6056953" cy="4545578"/>
              </a:xfrm>
            </p:spPr>
            <p:txBody>
              <a:bodyPr/>
              <a:lstStyle/>
              <a:p>
                <a:r>
                  <a:rPr lang="en-GB" dirty="0"/>
                  <a:t>SN curve: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Consider load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that occurs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times. The accumulated damage 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GB" dirty="0"/>
                  <a:t>Equivalently,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BF255C5-6701-478D-A1D1-8DB380F1B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9406" y="1663258"/>
                <a:ext cx="6056953" cy="4545578"/>
              </a:xfrm>
              <a:blipFill>
                <a:blip r:embed="rId2"/>
                <a:stretch>
                  <a:fillRect l="-2113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FDF3E76-5BA3-4C7D-ACDA-F2931C97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Damage Equivalent Loads (DEL):</a:t>
            </a:r>
            <a:br>
              <a:rPr lang="en-GB" dirty="0"/>
            </a:br>
            <a:r>
              <a:rPr lang="en-GB" dirty="0"/>
              <a:t>Cycles and damage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9FB3E-7271-4DE6-9F82-F30C940F77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6" name="Picture 5" descr="A picture containing text, person, suit, old&#10;&#10;Description automatically generated">
            <a:extLst>
              <a:ext uri="{FF2B5EF4-FFF2-40B4-BE49-F238E27FC236}">
                <a16:creationId xmlns:a16="http://schemas.microsoft.com/office/drawing/2014/main" id="{AE6B3562-434D-4CCC-ADCD-32EA3F442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782" y="186677"/>
            <a:ext cx="2038635" cy="1476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A56CE-6FAD-49D8-908F-6BE1221E7455}"/>
              </a:ext>
            </a:extLst>
          </p:cNvPr>
          <p:cNvSpPr txBox="1"/>
          <p:nvPr/>
        </p:nvSpPr>
        <p:spPr>
          <a:xfrm>
            <a:off x="5330533" y="5194742"/>
            <a:ext cx="3048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i="1" dirty="0">
                <a:latin typeface="+mn-lt"/>
              </a:rPr>
              <a:t>We assume m=4 for metals, m=10 for composites.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0F2E3-7312-4699-9F8F-027B52651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359" y="2451189"/>
            <a:ext cx="4282691" cy="381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61916D-253D-4D63-A350-7409AE70D7E1}"/>
                  </a:ext>
                </a:extLst>
              </p:cNvPr>
              <p:cNvSpPr/>
              <p:nvPr/>
            </p:nvSpPr>
            <p:spPr>
              <a:xfrm>
                <a:off x="8152606" y="2315699"/>
                <a:ext cx="4518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61916D-253D-4D63-A350-7409AE70D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606" y="2315699"/>
                <a:ext cx="45185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4EDC08-6C29-4321-BC2A-4533CE473C97}"/>
              </a:ext>
            </a:extLst>
          </p:cNvPr>
          <p:cNvSpPr/>
          <p:nvPr/>
        </p:nvSpPr>
        <p:spPr bwMode="auto">
          <a:xfrm>
            <a:off x="1448054" y="5517163"/>
            <a:ext cx="3124199" cy="6798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solidFill>
                  <a:schemeClr val="bg1"/>
                </a:solidFill>
              </a:rPr>
              <a:t>Given a </a:t>
            </a:r>
            <a:r>
              <a:rPr lang="en-US" b="1" i="1" dirty="0">
                <a:solidFill>
                  <a:schemeClr val="bg1"/>
                </a:solidFill>
              </a:rPr>
              <a:t>cyclic</a:t>
            </a:r>
            <a:r>
              <a:rPr lang="en-US" i="1" dirty="0">
                <a:solidFill>
                  <a:schemeClr val="bg1"/>
                </a:solidFill>
              </a:rPr>
              <a:t> load, we can now calculate damage!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801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0F84-FAF2-486A-8428-FF11F93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how to apply this to a real signal?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46FCDC-1110-49FE-9D9B-35F8F5B41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"/>
          <a:stretch/>
        </p:blipFill>
        <p:spPr>
          <a:xfrm>
            <a:off x="73656" y="1981200"/>
            <a:ext cx="6357257" cy="3962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D43FC-3F00-4770-B818-E7A80FA61D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93E9F1-65F0-4FE6-8792-DCEB5012D101}"/>
              </a:ext>
            </a:extLst>
          </p:cNvPr>
          <p:cNvSpPr/>
          <p:nvPr/>
        </p:nvSpPr>
        <p:spPr bwMode="auto">
          <a:xfrm>
            <a:off x="7488770" y="2307609"/>
            <a:ext cx="4452257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We need to covert a time signal to equivalent number of cycles with amplitudes. </a:t>
            </a:r>
          </a:p>
        </p:txBody>
      </p:sp>
      <p:pic>
        <p:nvPicPr>
          <p:cNvPr id="2050" name="Picture 2" descr="Arrow 34 Icon - Free Icons">
            <a:extLst>
              <a:ext uri="{FF2B5EF4-FFF2-40B4-BE49-F238E27FC236}">
                <a16:creationId xmlns:a16="http://schemas.microsoft.com/office/drawing/2014/main" id="{1CD41938-0469-439B-B2D1-47255572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52231" y="4876800"/>
            <a:ext cx="1263697" cy="12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C43769-0EDB-44D7-BD6F-2FB011DFF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88" y="3722063"/>
            <a:ext cx="4091244" cy="26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9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F2E5-A447-4C53-8D43-757D052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Rainflow</a:t>
            </a:r>
            <a:r>
              <a:rPr lang="en-GB" dirty="0"/>
              <a:t> counting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3B5C1F-5EAB-4B36-99CF-C1A8B0BF3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Convert time series to “peaks and valleys”.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Apply </a:t>
                </a:r>
                <a:r>
                  <a:rPr lang="en-GB" dirty="0" err="1"/>
                  <a:t>rainflow</a:t>
                </a:r>
                <a:r>
                  <a:rPr lang="en-GB" dirty="0"/>
                  <a:t> counting algorithm (</a:t>
                </a:r>
                <a:r>
                  <a:rPr lang="en-GB" dirty="0" err="1"/>
                  <a:t>rainflow</a:t>
                </a:r>
                <a:r>
                  <a:rPr lang="en-GB" dirty="0"/>
                  <a:t>() in </a:t>
                </a:r>
                <a:r>
                  <a:rPr lang="en-GB" dirty="0" err="1"/>
                  <a:t>Matlab</a:t>
                </a:r>
                <a:r>
                  <a:rPr lang="en-GB" dirty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The algorithm will give you: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dirty="0"/>
                  <a:t>Number of cycles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at different amplitudes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3B5C1F-5EAB-4B36-99CF-C1A8B0BF3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02E7-A966-4FD3-9CEC-4A8D31F6F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9195B6-D852-4B89-82E4-3A7E81399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87"/>
          <a:stretch/>
        </p:blipFill>
        <p:spPr bwMode="auto">
          <a:xfrm>
            <a:off x="7607157" y="1516514"/>
            <a:ext cx="4115593" cy="382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B69-AF3E-4601-AD3C-2F8A7681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DEL: </a:t>
            </a:r>
            <a:r>
              <a:rPr lang="en-GB" dirty="0" err="1"/>
              <a:t>Rainflow</a:t>
            </a:r>
            <a:r>
              <a:rPr lang="en-GB" dirty="0"/>
              <a:t> counting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8845-30C3-44D2-BD93-E8E9CD83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06" y="1600200"/>
            <a:ext cx="5029200" cy="454557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Rules:</a:t>
            </a:r>
          </a:p>
          <a:p>
            <a:pPr>
              <a:lnSpc>
                <a:spcPct val="150000"/>
              </a:lnSpc>
            </a:pPr>
            <a:r>
              <a:rPr lang="en-GB" dirty="0"/>
              <a:t>Starting from valley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the </a:t>
            </a:r>
            <a:r>
              <a:rPr lang="en-GB" b="1" dirty="0"/>
              <a:t>sequent</a:t>
            </a:r>
            <a:r>
              <a:rPr lang="en-GB" dirty="0"/>
              <a:t> valley is </a:t>
            </a:r>
            <a:r>
              <a:rPr lang="en-GB" i="1" dirty="0"/>
              <a:t>lower</a:t>
            </a:r>
            <a:r>
              <a:rPr lang="en-GB" dirty="0"/>
              <a:t> than the </a:t>
            </a:r>
            <a:r>
              <a:rPr lang="en-GB" b="1" dirty="0"/>
              <a:t>starting</a:t>
            </a:r>
            <a:r>
              <a:rPr lang="en-GB" dirty="0"/>
              <a:t> valley, stop and count as ½ cycle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not, continue the flow</a:t>
            </a:r>
          </a:p>
          <a:p>
            <a:pPr>
              <a:lnSpc>
                <a:spcPct val="150000"/>
              </a:lnSpc>
            </a:pPr>
            <a:r>
              <a:rPr lang="en-GB" dirty="0"/>
              <a:t>Starting from peak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the </a:t>
            </a:r>
            <a:r>
              <a:rPr lang="en-GB" b="1" dirty="0"/>
              <a:t>sequent</a:t>
            </a:r>
            <a:r>
              <a:rPr lang="en-GB" dirty="0"/>
              <a:t> peak is </a:t>
            </a:r>
            <a:r>
              <a:rPr lang="en-GB" i="1" dirty="0"/>
              <a:t>higher</a:t>
            </a:r>
            <a:r>
              <a:rPr lang="en-GB" dirty="0"/>
              <a:t> than the </a:t>
            </a:r>
            <a:r>
              <a:rPr lang="en-GB" b="1" dirty="0"/>
              <a:t>starting</a:t>
            </a:r>
            <a:r>
              <a:rPr lang="en-GB" dirty="0"/>
              <a:t> peak, stop and count as ½ cycle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not, continue the flow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91DE-001C-44E7-BF4D-E0F8368E8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49893-5C6F-43CF-BF15-A9BC6FCF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406" y="1979150"/>
            <a:ext cx="6370348" cy="3178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6BC847-AA54-46B2-A385-593CFFE1BDAD}"/>
              </a:ext>
            </a:extLst>
          </p:cNvPr>
          <p:cNvSpPr/>
          <p:nvPr/>
        </p:nvSpPr>
        <p:spPr bwMode="auto">
          <a:xfrm>
            <a:off x="7673831" y="5585958"/>
            <a:ext cx="40386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There exists many other methods. All of them should give you the same results.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54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50" y="2132856"/>
            <a:ext cx="11738634" cy="2706458"/>
          </a:xfrm>
        </p:spPr>
        <p:txBody>
          <a:bodyPr/>
          <a:lstStyle/>
          <a:p>
            <a:r>
              <a:rPr lang="en-US" sz="4000" dirty="0"/>
              <a:t>Introduction to Supervisory control, advanced control topics and DTU Wind Energy Controller</a:t>
            </a:r>
            <a:r>
              <a:rPr lang="en-GB" sz="3200" b="0" dirty="0"/>
              <a:t>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28" y="332656"/>
            <a:ext cx="10840028" cy="1660654"/>
          </a:xfrm>
        </p:spPr>
        <p:txBody>
          <a:bodyPr/>
          <a:lstStyle/>
          <a:p>
            <a:r>
              <a:rPr lang="en-GB" dirty="0"/>
              <a:t>Wind Turbine Control Online Course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61228" y="4581128"/>
            <a:ext cx="60462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Alan Wai Hou Lio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Researcher, DTU Wind Energy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  <a:hlinkClick r:id="rId4"/>
              </a:rPr>
              <a:t>wali@dtu.dk</a:t>
            </a: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	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0287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2F00-2CB8-426C-A0D6-D60CE11B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DEL: </a:t>
            </a:r>
            <a:r>
              <a:rPr lang="en-GB" dirty="0" err="1"/>
              <a:t>Rainflow</a:t>
            </a:r>
            <a:r>
              <a:rPr lang="en-GB" dirty="0"/>
              <a:t> counting algorithm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4067105-CF39-41A8-B827-7D0CFB346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544217"/>
              </p:ext>
            </p:extLst>
          </p:nvPr>
        </p:nvGraphicFramePr>
        <p:xfrm>
          <a:off x="8152606" y="1462939"/>
          <a:ext cx="12192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28168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46885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Cycles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8530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3359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34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2972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93526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50493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9210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9038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177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5055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9621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82837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6490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81546-3E8C-4E3A-8F66-6DB112583A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2B048-B92E-4F3E-AF20-D0E242CD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6" y="1294280"/>
            <a:ext cx="6534150" cy="3819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3F47A16-3533-4811-ADE9-B059B32A7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6581366"/>
                  </p:ext>
                </p:extLst>
              </p:nvPr>
            </p:nvGraphicFramePr>
            <p:xfrm>
              <a:off x="9600406" y="1705211"/>
              <a:ext cx="1219200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2290927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75456683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u="none" strike="noStrike" dirty="0">
                              <a:effectLst/>
                            </a:rPr>
                            <a:t>Range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u="none" strike="noStrike" dirty="0">
                              <a:effectLst/>
                            </a:rPr>
                            <a:t>Cycle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3674318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6436937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3749426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4879749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86158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3F47A16-3533-4811-ADE9-B059B32A7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6581366"/>
                  </p:ext>
                </p:extLst>
              </p:nvPr>
            </p:nvGraphicFramePr>
            <p:xfrm>
              <a:off x="9600406" y="1705211"/>
              <a:ext cx="1219200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2290927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75456683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990" t="-13333" r="-100990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2000" t="-13333" r="-2000" b="-4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74318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6436937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3749426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4879749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86158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A4BA7AC-FED1-44B4-8BE1-60FE80A90600}"/>
              </a:ext>
            </a:extLst>
          </p:cNvPr>
          <p:cNvSpPr/>
          <p:nvPr/>
        </p:nvSpPr>
        <p:spPr>
          <a:xfrm>
            <a:off x="394280" y="5668166"/>
            <a:ext cx="6109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X = [0,100,-50,50,-100,75,0,50,-75,0,-50,100,0];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14BBDA-E11C-49C1-9BAC-78F196E61A92}"/>
              </a:ext>
            </a:extLst>
          </p:cNvPr>
          <p:cNvSpPr/>
          <p:nvPr/>
        </p:nvSpPr>
        <p:spPr>
          <a:xfrm>
            <a:off x="7162006" y="3994349"/>
            <a:ext cx="5714206" cy="2546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rainflow</a:t>
            </a:r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%cycles %range	%mean       % start   %end	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0.5000  100.0000   50.0000    1.0000    2.0000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1.0000  100.0000         0    3.0000    4.0000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1.0000   50.0000   25.0000    7.0000    8.0000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1.0000   50.0000  -25.0000   10.0000   11.0000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1.0000  150.0000         0    6.0000    9.0000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0.5000  200.0000         0    2.0000    5.0000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0.5000  200.0000         0    5.0000   12.0000</a:t>
            </a:r>
          </a:p>
          <a:p>
            <a:r>
              <a:rPr lang="en-GB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0.5000  100.0000   50.0000   12.0000   13.0000</a:t>
            </a:r>
          </a:p>
        </p:txBody>
      </p:sp>
    </p:spTree>
    <p:extLst>
      <p:ext uri="{BB962C8B-B14F-4D97-AF65-F5344CB8AC3E}">
        <p14:creationId xmlns:p14="http://schemas.microsoft.com/office/powerpoint/2010/main" val="3000631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F3B5-8276-4761-B0A7-6F1A9101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DEL: calculating the damage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333FE-A5FC-4066-BC89-BB99DCD48D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4726" y="1706328"/>
                <a:ext cx="6377880" cy="4545578"/>
              </a:xfrm>
            </p:spPr>
            <p:txBody>
              <a:bodyPr/>
              <a:lstStyle/>
              <a:p>
                <a:r>
                  <a:rPr lang="en-US" dirty="0"/>
                  <a:t>Damage definition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 Damage Equivalent Loads (DEL)</a:t>
                </a:r>
              </a:p>
              <a:p>
                <a:pPr lvl="1"/>
                <a:r>
                  <a:rPr lang="en-US" dirty="0"/>
                  <a:t>The load amplitude that would cause the same damage given an assumed number of reference cycles. </a:t>
                </a:r>
              </a:p>
              <a:p>
                <a:pPr lvl="1"/>
                <a:r>
                  <a:rPr lang="en-US" dirty="0"/>
                  <a:t>For 1-Hz 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dirty="0"/>
                  <a:t> is assumed to be the length of the signal in second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nary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333FE-A5FC-4066-BC89-BB99DCD48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726" y="1706328"/>
                <a:ext cx="6377880" cy="4545578"/>
              </a:xfrm>
              <a:blipFill>
                <a:blip r:embed="rId2"/>
                <a:stretch>
                  <a:fillRect l="-2008" t="-1743" b="-4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C8357-675D-4281-A898-A23CA2335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86E9852-A051-4B31-8246-F15DD0FC4E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950550"/>
                  </p:ext>
                </p:extLst>
              </p:nvPr>
            </p:nvGraphicFramePr>
            <p:xfrm>
              <a:off x="354373" y="1641157"/>
              <a:ext cx="1219200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2290927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75456683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u="none" strike="noStrike" dirty="0">
                              <a:effectLst/>
                            </a:rPr>
                            <a:t>Range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100" u="none" strike="noStrike" dirty="0">
                              <a:effectLst/>
                            </a:rPr>
                            <a:t>Cycle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3674318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6436937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3749426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4879749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86158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86E9852-A051-4B31-8246-F15DD0FC4E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950550"/>
                  </p:ext>
                </p:extLst>
              </p:nvPr>
            </p:nvGraphicFramePr>
            <p:xfrm>
              <a:off x="354373" y="1641157"/>
              <a:ext cx="1219200" cy="914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2290927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75456683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990" t="-16667" r="-100990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2000" t="-16667" r="-2000" b="-4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74318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6436937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3749426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150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1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4879749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>
                              <a:effectLst/>
                            </a:rPr>
                            <a:t>200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u="none" strike="noStrike" dirty="0">
                              <a:effectLst/>
                            </a:rPr>
                            <a:t>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586158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5727CC2-469C-4385-BF56-1427445BD1DF}"/>
              </a:ext>
            </a:extLst>
          </p:cNvPr>
          <p:cNvSpPr txBox="1"/>
          <p:nvPr/>
        </p:nvSpPr>
        <p:spPr>
          <a:xfrm>
            <a:off x="5586491" y="1901428"/>
            <a:ext cx="3048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i="1" dirty="0">
                <a:latin typeface="+mn-lt"/>
              </a:rPr>
              <a:t>We assume m=4 for metals, m=10 for composites.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36047-2A9F-4E06-AB7B-14B4E0F6D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587" y="4228530"/>
            <a:ext cx="3124200" cy="2343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EF9C02-07E3-47B5-9B95-2F1E4BF47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713" y="4710350"/>
            <a:ext cx="3669874" cy="1830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B4A91A-6114-4AD9-89B3-2C2CF362A602}"/>
              </a:ext>
            </a:extLst>
          </p:cNvPr>
          <p:cNvSpPr txBox="1"/>
          <p:nvPr/>
        </p:nvSpPr>
        <p:spPr>
          <a:xfrm>
            <a:off x="8605548" y="5400105"/>
            <a:ext cx="381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3600" dirty="0">
                <a:latin typeface="+mn-lt"/>
              </a:rPr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3E2E0-FDEC-4B44-85A8-A479052F6D6C}"/>
              </a:ext>
            </a:extLst>
          </p:cNvPr>
          <p:cNvSpPr txBox="1"/>
          <p:nvPr/>
        </p:nvSpPr>
        <p:spPr>
          <a:xfrm>
            <a:off x="8571706" y="4105419"/>
            <a:ext cx="32637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S = ?, n = length of signal in 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7D431C-55BB-4CFD-8E35-0A914F67642A}"/>
              </a:ext>
            </a:extLst>
          </p:cNvPr>
          <p:cNvSpPr/>
          <p:nvPr/>
        </p:nvSpPr>
        <p:spPr bwMode="auto">
          <a:xfrm>
            <a:off x="1904206" y="5812528"/>
            <a:ext cx="1676400" cy="72867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47980-EFF2-4431-BE33-084ABE75DA16}"/>
              </a:ext>
            </a:extLst>
          </p:cNvPr>
          <p:cNvSpPr txBox="1"/>
          <p:nvPr/>
        </p:nvSpPr>
        <p:spPr>
          <a:xfrm>
            <a:off x="354373" y="5486400"/>
            <a:ext cx="10467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This is DEL</a:t>
            </a:r>
            <a:endParaRPr lang="en-GB" dirty="0" err="1">
              <a:latin typeface="+mn-lt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838C96-FFA9-463D-BFFE-408EC25DE1BA}"/>
              </a:ext>
            </a:extLst>
          </p:cNvPr>
          <p:cNvCxnSpPr>
            <a:stCxn id="14" idx="2"/>
          </p:cNvCxnSpPr>
          <p:nvPr/>
        </p:nvCxnSpPr>
        <p:spPr bwMode="auto">
          <a:xfrm rot="16200000" flipH="1">
            <a:off x="1078070" y="5532304"/>
            <a:ext cx="363379" cy="76401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312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674C-5B66-422C-987D-AC7150C7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32596-9C38-4538-BDD8-3FCD59CA9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Rektangel 15">
            <a:extLst>
              <a:ext uri="{FF2B5EF4-FFF2-40B4-BE49-F238E27FC236}">
                <a16:creationId xmlns:a16="http://schemas.microsoft.com/office/drawing/2014/main" id="{012ED457-1310-43A4-8281-7E918C8B359F}"/>
              </a:ext>
            </a:extLst>
          </p:cNvPr>
          <p:cNvSpPr/>
          <p:nvPr/>
        </p:nvSpPr>
        <p:spPr bwMode="auto">
          <a:xfrm>
            <a:off x="767012" y="4028141"/>
            <a:ext cx="10656388" cy="24858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Calculate the DEL of the signal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Do a </a:t>
            </a:r>
            <a:r>
              <a:rPr lang="en-GB" sz="20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rainflow</a:t>
            </a: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flow counting on the signal by hand. i.e. do a range and </a:t>
            </a:r>
            <a:r>
              <a:rPr lang="en-GB" sz="20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cycels</a:t>
            </a: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table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Check with </a:t>
            </a:r>
            <a:r>
              <a:rPr lang="en-GB" sz="20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Matlab</a:t>
            </a: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if your table is correct (</a:t>
            </a:r>
            <a:r>
              <a:rPr lang="en-GB" sz="20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Matlab</a:t>
            </a: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command: </a:t>
            </a:r>
            <a:r>
              <a:rPr lang="en-GB" sz="20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rainflow</a:t>
            </a: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(Y))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Calculate the 1-Hz DEL  based on your table, assuming m = 4.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44B62-225E-4B94-98F5-04C5B2AF4F0B}"/>
              </a:ext>
            </a:extLst>
          </p:cNvPr>
          <p:cNvSpPr/>
          <p:nvPr/>
        </p:nvSpPr>
        <p:spPr>
          <a:xfrm>
            <a:off x="1076085" y="1955153"/>
            <a:ext cx="60928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Y = [-2,1,-3,5,-1,3,-4,4,-2];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715AC-AAF7-4328-8EE8-ED8D42E8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40" y="563625"/>
            <a:ext cx="6278110" cy="3014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98E756-303F-4122-99F4-0A99BA71554B}"/>
              </a:ext>
            </a:extLst>
          </p:cNvPr>
          <p:cNvSpPr txBox="1"/>
          <p:nvPr/>
        </p:nvSpPr>
        <p:spPr>
          <a:xfrm>
            <a:off x="8000206" y="3549868"/>
            <a:ext cx="7233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Time [s]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41B2BD-75AE-468A-BB60-67782F31D91A}"/>
                  </a:ext>
                </a:extLst>
              </p:cNvPr>
              <p:cNvSpPr/>
              <p:nvPr/>
            </p:nvSpPr>
            <p:spPr>
              <a:xfrm>
                <a:off x="1067354" y="2816088"/>
                <a:ext cx="1886542" cy="785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41B2BD-75AE-468A-BB60-67782F31D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54" y="2816088"/>
                <a:ext cx="1886542" cy="785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50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38D5-8909-4890-9885-D9DC45A8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Answer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038FAB-389D-4FFD-9807-B975C6603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142780"/>
              </p:ext>
            </p:extLst>
          </p:nvPr>
        </p:nvGraphicFramePr>
        <p:xfrm>
          <a:off x="1899445" y="1964103"/>
          <a:ext cx="12192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485067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30375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Cycles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2291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31322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9887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2317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0181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7729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329E9-4308-4238-8CF7-27B3A49A6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5EE41-8696-4E4E-8324-F2C6F5A8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06" y="1600200"/>
            <a:ext cx="4043362" cy="2758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279989-4F3D-4662-B558-AFF066A104AA}"/>
              </a:ext>
            </a:extLst>
          </p:cNvPr>
          <p:cNvSpPr txBox="1"/>
          <p:nvPr/>
        </p:nvSpPr>
        <p:spPr>
          <a:xfrm>
            <a:off x="1523206" y="4723923"/>
            <a:ext cx="472244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dirty="0">
                <a:latin typeface="+mn-lt"/>
              </a:rPr>
              <a:t>DEL: 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((3^4*0.5+4^4*1.5+6^4*0.5+8^4*1+9^4*0.5)/9)^(1/4)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= 5.5353</a:t>
            </a:r>
          </a:p>
        </p:txBody>
      </p:sp>
    </p:spTree>
    <p:extLst>
      <p:ext uri="{BB962C8B-B14F-4D97-AF65-F5344CB8AC3E}">
        <p14:creationId xmlns:p14="http://schemas.microsoft.com/office/powerpoint/2010/main" val="850333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A228-B14C-4870-A3E4-6AFF1CE8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Peak shaving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B0B1-91DB-4E48-911D-DA7F289A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6328"/>
            <a:ext cx="4396680" cy="4545578"/>
          </a:xfrm>
        </p:spPr>
        <p:txBody>
          <a:bodyPr/>
          <a:lstStyle/>
          <a:p>
            <a:r>
              <a:rPr lang="en-US" dirty="0"/>
              <a:t>Peak thrust load is at maximum around rated wind speed.</a:t>
            </a:r>
          </a:p>
          <a:p>
            <a:endParaRPr lang="en-US" dirty="0"/>
          </a:p>
          <a:p>
            <a:r>
              <a:rPr lang="en-US" dirty="0"/>
              <a:t>Thrust can be reduced by increasing the pitch</a:t>
            </a:r>
          </a:p>
          <a:p>
            <a:endParaRPr lang="en-US" dirty="0"/>
          </a:p>
          <a:p>
            <a:r>
              <a:rPr lang="en-US" dirty="0"/>
              <a:t>How to implement?</a:t>
            </a:r>
          </a:p>
          <a:p>
            <a:pPr lvl="1"/>
            <a:r>
              <a:rPr lang="en-US" dirty="0"/>
              <a:t>Change the minimum pitch angle</a:t>
            </a:r>
          </a:p>
          <a:p>
            <a:pPr lvl="1"/>
            <a:r>
              <a:rPr lang="en-US" dirty="0"/>
              <a:t>In wpdata.100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449D9-4F88-4485-8BA9-69803D3BA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A872D-1816-4278-ABA2-6A467763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55" y="451442"/>
            <a:ext cx="6525264" cy="277627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48014-CDD7-4434-9118-B922A0B94EC0}"/>
              </a:ext>
            </a:extLst>
          </p:cNvPr>
          <p:cNvSpPr/>
          <p:nvPr/>
        </p:nvSpPr>
        <p:spPr bwMode="auto">
          <a:xfrm>
            <a:off x="7418595" y="1839580"/>
            <a:ext cx="838200" cy="4406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B60053-A7FE-41C6-863C-470F654E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37" y="3630282"/>
            <a:ext cx="5918781" cy="29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1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AB8A-28E9-46B6-8686-C81D83CD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Peak shaving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9573-C73F-4332-A0BD-542A7B61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8CD12-9429-46A7-B5AB-1E40372740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Rektangel 15">
            <a:extLst>
              <a:ext uri="{FF2B5EF4-FFF2-40B4-BE49-F238E27FC236}">
                <a16:creationId xmlns:a16="http://schemas.microsoft.com/office/drawing/2014/main" id="{F5099098-E7AE-402A-B740-E3EBA4037F15}"/>
              </a:ext>
            </a:extLst>
          </p:cNvPr>
          <p:cNvSpPr/>
          <p:nvPr/>
        </p:nvSpPr>
        <p:spPr bwMode="auto">
          <a:xfrm>
            <a:off x="850062" y="2606361"/>
            <a:ext cx="10656388" cy="3640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Peak shaving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Open Part_7.m and run a steady-state plots of power, thrust, pitch and rotor speed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Modify wpdata_DTU10MW_Part7.100 file with your chosen pitch angles. 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Run Part_7b.m to see the steady-state of your design. Your chosen pitch angles needs to make the thrust within 1.3MN. </a:t>
            </a:r>
          </a:p>
          <a:p>
            <a:pPr marL="457200" indent="-457200">
              <a:spcBef>
                <a:spcPts val="1800"/>
              </a:spcBef>
              <a:buAutoNum type="arabicPeriod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Run Part_7c.m to perform a turbulent wind simulation. Do you see a trade-off between power and tower loads?</a:t>
            </a:r>
          </a:p>
        </p:txBody>
      </p:sp>
    </p:spTree>
    <p:extLst>
      <p:ext uri="{BB962C8B-B14F-4D97-AF65-F5344CB8AC3E}">
        <p14:creationId xmlns:p14="http://schemas.microsoft.com/office/powerpoint/2010/main" val="1035158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B592-E6DE-4E8C-9F10-AB08E705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Peak shaving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D98B4-DFB5-4C18-B4D4-B0A344BDBD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DEDEE99-78DE-4857-8B4B-D21F6E2D5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66" y="228600"/>
            <a:ext cx="2826271" cy="1905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56D1C4-125C-4D68-9C6F-40F0ABC9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6" y="1299143"/>
            <a:ext cx="8616686" cy="259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ED86F-18F9-433F-A4BC-E96308909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726" y="3769832"/>
            <a:ext cx="6781800" cy="27824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D53743-FAC5-41A0-9632-95D2AA4235AD}"/>
              </a:ext>
            </a:extLst>
          </p:cNvPr>
          <p:cNvSpPr txBox="1"/>
          <p:nvPr/>
        </p:nvSpPr>
        <p:spPr>
          <a:xfrm>
            <a:off x="8556526" y="4805336"/>
            <a:ext cx="3056927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Blue: Baseline [0.7997 MWh]</a:t>
            </a:r>
          </a:p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Red: Peak shaving [0.7931 MWh]</a:t>
            </a:r>
            <a:endParaRPr lang="en-GB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51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87BC-95B0-403A-BCA7-940077C8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Control topics:</a:t>
            </a:r>
            <a:br>
              <a:rPr lang="en-US" dirty="0"/>
            </a:br>
            <a:r>
              <a:rPr lang="en-US" dirty="0"/>
              <a:t>Control of tower fore-aft vibration</a:t>
            </a:r>
            <a:endParaRPr lang="en-GB" dirty="0"/>
          </a:p>
        </p:txBody>
      </p:sp>
      <p:pic>
        <p:nvPicPr>
          <p:cNvPr id="6" name="Content Placeholder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A1B722B-BEB3-4C64-94DA-4F987C68F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66" y="3048000"/>
            <a:ext cx="4587490" cy="33574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E8900-3DAE-43BE-873D-0F0CAE5B8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27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465531B-BD80-474F-A70B-DBFC91CB8B6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74726" y="1706328"/>
                <a:ext cx="4777680" cy="4545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9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14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6156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828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1026000" indent="-1980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kern="0" dirty="0"/>
                  <a:t>Tower fore-aft mode is lightly damped</a:t>
                </a:r>
              </a:p>
              <a:p>
                <a:r>
                  <a:rPr lang="en-US" kern="0" dirty="0"/>
                  <a:t>Feedback loop mapping tower velocity to pitch angle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endParaRPr lang="en-GB" dirty="0" err="1"/>
              </a:p>
              <a:p>
                <a:endParaRPr lang="en-US" kern="0" dirty="0"/>
              </a:p>
              <a:p>
                <a:pPr marL="0" indent="0">
                  <a:buNone/>
                </a:pPr>
                <a:endParaRPr lang="en-US" kern="0" dirty="0"/>
              </a:p>
              <a:p>
                <a:r>
                  <a:rPr lang="en-US" kern="0" dirty="0"/>
                  <a:t>Rotor thrust varies rapidly around rated wind speed with pitch angle close to fine pitch</a:t>
                </a:r>
              </a:p>
              <a:p>
                <a:endParaRPr lang="en-US" kern="0" dirty="0"/>
              </a:p>
              <a:p>
                <a:r>
                  <a:rPr lang="en-US" kern="0" dirty="0"/>
                  <a:t>Solution: Limited the negative pitch rate when close to fine pitch</a:t>
                </a:r>
                <a:endParaRPr lang="en-GB" kern="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465531B-BD80-474F-A70B-DBFC91CB8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726" y="1706328"/>
                <a:ext cx="4777680" cy="4545578"/>
              </a:xfrm>
              <a:prstGeom prst="rect">
                <a:avLst/>
              </a:prstGeom>
              <a:blipFill>
                <a:blip r:embed="rId3"/>
                <a:stretch>
                  <a:fillRect l="-2806" t="-1743" r="-26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EA8A644-3426-4609-B50A-5CC5175990DE}"/>
              </a:ext>
            </a:extLst>
          </p:cNvPr>
          <p:cNvSpPr/>
          <p:nvPr/>
        </p:nvSpPr>
        <p:spPr bwMode="auto">
          <a:xfrm>
            <a:off x="10318372" y="1111968"/>
            <a:ext cx="9906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FF"/>
                </a:solidFill>
                <a:latin typeface="+mn-lt"/>
              </a:rPr>
              <a:t>Wind Turbine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1A3024-8961-423F-97FA-E6312F04104C}"/>
              </a:ext>
            </a:extLst>
          </p:cNvPr>
          <p:cNvSpPr/>
          <p:nvPr/>
        </p:nvSpPr>
        <p:spPr bwMode="auto">
          <a:xfrm>
            <a:off x="8487984" y="1096728"/>
            <a:ext cx="1105694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Basic Control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ler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836762-0509-45E2-8F18-5DF5005CD7CB}"/>
              </a:ext>
            </a:extLst>
          </p:cNvPr>
          <p:cNvCxnSpPr/>
          <p:nvPr/>
        </p:nvCxnSpPr>
        <p:spPr bwMode="auto">
          <a:xfrm>
            <a:off x="9593678" y="1464107"/>
            <a:ext cx="7246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8E1266-AF9C-4815-B138-CFC914D146B6}"/>
              </a:ext>
            </a:extLst>
          </p:cNvPr>
          <p:cNvCxnSpPr/>
          <p:nvPr/>
        </p:nvCxnSpPr>
        <p:spPr bwMode="auto">
          <a:xfrm>
            <a:off x="9593678" y="1997507"/>
            <a:ext cx="7246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7F397BC-F52B-416E-8390-3FADEDB94FB9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H="1" flipV="1">
            <a:off x="8487984" y="1706328"/>
            <a:ext cx="2820988" cy="15240"/>
          </a:xfrm>
          <a:prstGeom prst="bentConnector5">
            <a:avLst>
              <a:gd name="adj1" fmla="val -8104"/>
              <a:gd name="adj2" fmla="val -6000000"/>
              <a:gd name="adj3" fmla="val 1081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52EEE80-9474-4058-A677-0A2802030546}"/>
              </a:ext>
            </a:extLst>
          </p:cNvPr>
          <p:cNvSpPr/>
          <p:nvPr/>
        </p:nvSpPr>
        <p:spPr bwMode="auto">
          <a:xfrm>
            <a:off x="9783384" y="134980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6056E5E-652C-4B68-82E4-E6B801DFCB7A}"/>
              </a:ext>
            </a:extLst>
          </p:cNvPr>
          <p:cNvCxnSpPr>
            <a:endCxn id="23" idx="0"/>
          </p:cNvCxnSpPr>
          <p:nvPr/>
        </p:nvCxnSpPr>
        <p:spPr bwMode="auto">
          <a:xfrm rot="10800000">
            <a:off x="9897684" y="1349807"/>
            <a:ext cx="1411288" cy="114300"/>
          </a:xfrm>
          <a:prstGeom prst="bentConnector4">
            <a:avLst>
              <a:gd name="adj1" fmla="val -15061"/>
              <a:gd name="adj2" fmla="val 52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A898B-3867-4632-BA3B-05B9AA1041FE}"/>
                  </a:ext>
                </a:extLst>
              </p:cNvPr>
              <p:cNvSpPr txBox="1"/>
              <p:nvPr/>
            </p:nvSpPr>
            <p:spPr>
              <a:xfrm>
                <a:off x="11420890" y="1874396"/>
                <a:ext cx="5326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5A898B-3867-4632-BA3B-05B9AA104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890" y="1874396"/>
                <a:ext cx="532606" cy="246221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F6EE9E-C876-4CAE-9E76-F68ED82950F7}"/>
                  </a:ext>
                </a:extLst>
              </p:cNvPr>
              <p:cNvSpPr txBox="1"/>
              <p:nvPr/>
            </p:nvSpPr>
            <p:spPr>
              <a:xfrm>
                <a:off x="11386760" y="1056675"/>
                <a:ext cx="5326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F6EE9E-C876-4CAE-9E76-F68ED8295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760" y="1056675"/>
                <a:ext cx="532606" cy="246221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5305E-1363-459E-84C2-FF04F4D3F0B2}"/>
                  </a:ext>
                </a:extLst>
              </p:cNvPr>
              <p:cNvSpPr txBox="1"/>
              <p:nvPr/>
            </p:nvSpPr>
            <p:spPr>
              <a:xfrm>
                <a:off x="9897684" y="1197409"/>
                <a:ext cx="5326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5305E-1363-459E-84C2-FF04F4D3F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684" y="1197409"/>
                <a:ext cx="532606" cy="246221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D289CFA-BA2E-4A43-A291-3F9DB14E75D4}"/>
                  </a:ext>
                </a:extLst>
              </p:cNvPr>
              <p:cNvSpPr/>
              <p:nvPr/>
            </p:nvSpPr>
            <p:spPr>
              <a:xfrm>
                <a:off x="9874130" y="1952987"/>
                <a:ext cx="500201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GB" dirty="0" err="1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D289CFA-BA2E-4A43-A291-3F9DB14E7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130" y="1952987"/>
                <a:ext cx="500201" cy="35856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59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6BEE-7B82-4795-95B0-93AFE7B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Control topics:</a:t>
            </a:r>
            <a:br>
              <a:rPr lang="en-US" dirty="0"/>
            </a:br>
            <a:r>
              <a:rPr lang="en-US" dirty="0"/>
              <a:t>Control of drive-train torsional vibration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FA0B-FB1C-469A-B655-1D8030FE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6328"/>
            <a:ext cx="5920680" cy="4545578"/>
          </a:xfrm>
        </p:spPr>
        <p:txBody>
          <a:bodyPr/>
          <a:lstStyle/>
          <a:p>
            <a:r>
              <a:rPr lang="en-US" dirty="0"/>
              <a:t>Torsional vibration is coupled with the first blade-edgewise mode</a:t>
            </a:r>
          </a:p>
          <a:p>
            <a:r>
              <a:rPr lang="en-US" dirty="0"/>
              <a:t>At above-rated wind region, the generator torque is designed to dampen the torsional vibration</a:t>
            </a:r>
          </a:p>
          <a:p>
            <a:r>
              <a:rPr lang="en-US" dirty="0"/>
              <a:t>A band-pass filter is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BE4B1-E8B9-4A0D-83BE-541D4893A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9358E-1345-4FB6-B21F-E6E23E33E470}"/>
              </a:ext>
            </a:extLst>
          </p:cNvPr>
          <p:cNvSpPr/>
          <p:nvPr/>
        </p:nvSpPr>
        <p:spPr bwMode="auto">
          <a:xfrm>
            <a:off x="10341232" y="1492236"/>
            <a:ext cx="9906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FF"/>
                </a:solidFill>
                <a:latin typeface="+mn-lt"/>
              </a:rPr>
              <a:t>Wind Turbine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ABFAD-B08F-45DC-AB61-BCC51CD6B7FC}"/>
              </a:ext>
            </a:extLst>
          </p:cNvPr>
          <p:cNvSpPr/>
          <p:nvPr/>
        </p:nvSpPr>
        <p:spPr bwMode="auto">
          <a:xfrm>
            <a:off x="8510844" y="1476996"/>
            <a:ext cx="1105694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Basic Control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ler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ABC5E5-1113-4046-A54B-200A2390EDF0}"/>
              </a:ext>
            </a:extLst>
          </p:cNvPr>
          <p:cNvCxnSpPr/>
          <p:nvPr/>
        </p:nvCxnSpPr>
        <p:spPr bwMode="auto">
          <a:xfrm>
            <a:off x="9616538" y="1844375"/>
            <a:ext cx="7246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A6147B-BE79-4281-B135-23AB5BCB523A}"/>
              </a:ext>
            </a:extLst>
          </p:cNvPr>
          <p:cNvCxnSpPr/>
          <p:nvPr/>
        </p:nvCxnSpPr>
        <p:spPr bwMode="auto">
          <a:xfrm>
            <a:off x="9616538" y="2377775"/>
            <a:ext cx="7246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06E2EF9-5A77-45A1-B4DA-699ED796ABE4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 flipH="1" flipV="1">
            <a:off x="8510844" y="2086596"/>
            <a:ext cx="2820988" cy="15240"/>
          </a:xfrm>
          <a:prstGeom prst="bentConnector5">
            <a:avLst>
              <a:gd name="adj1" fmla="val -8104"/>
              <a:gd name="adj2" fmla="val -6000000"/>
              <a:gd name="adj3" fmla="val 1081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0610A4D-1DA7-478A-9E54-7D8E63603C93}"/>
              </a:ext>
            </a:extLst>
          </p:cNvPr>
          <p:cNvSpPr/>
          <p:nvPr/>
        </p:nvSpPr>
        <p:spPr bwMode="auto">
          <a:xfrm>
            <a:off x="9806244" y="1730075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D66ECB-9393-4D55-9894-8F4CB95CC1E9}"/>
              </a:ext>
            </a:extLst>
          </p:cNvPr>
          <p:cNvCxnSpPr>
            <a:endCxn id="19" idx="0"/>
          </p:cNvCxnSpPr>
          <p:nvPr/>
        </p:nvCxnSpPr>
        <p:spPr bwMode="auto">
          <a:xfrm rot="10800000">
            <a:off x="9920544" y="1730076"/>
            <a:ext cx="1661062" cy="364141"/>
          </a:xfrm>
          <a:prstGeom prst="bentConnector4">
            <a:avLst>
              <a:gd name="adj1" fmla="val 226"/>
              <a:gd name="adj2" fmla="val 2590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C091AB-1CA5-4A98-B437-EC955E4DB149}"/>
                  </a:ext>
                </a:extLst>
              </p:cNvPr>
              <p:cNvSpPr txBox="1"/>
              <p:nvPr/>
            </p:nvSpPr>
            <p:spPr>
              <a:xfrm>
                <a:off x="11443750" y="2254664"/>
                <a:ext cx="5326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C091AB-1CA5-4A98-B437-EC955E4D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3750" y="2254664"/>
                <a:ext cx="532606" cy="246221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004201-D936-4752-B866-37C62FEED6D3}"/>
                  </a:ext>
                </a:extLst>
              </p:cNvPr>
              <p:cNvSpPr txBox="1"/>
              <p:nvPr/>
            </p:nvSpPr>
            <p:spPr>
              <a:xfrm>
                <a:off x="9920544" y="1486373"/>
                <a:ext cx="532606" cy="266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004201-D936-4752-B866-37C62FEE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544" y="1486373"/>
                <a:ext cx="532606" cy="266227"/>
              </a:xfrm>
              <a:prstGeom prst="rect">
                <a:avLst/>
              </a:prstGeom>
              <a:blipFill>
                <a:blip r:embed="rId3"/>
                <a:stretch>
                  <a:fillRect b="-20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E89CD3B-E597-4218-ADD4-343701915608}"/>
                  </a:ext>
                </a:extLst>
              </p:cNvPr>
              <p:cNvSpPr/>
              <p:nvPr/>
            </p:nvSpPr>
            <p:spPr>
              <a:xfrm>
                <a:off x="9896990" y="2333255"/>
                <a:ext cx="3914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dirty="0" err="1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E89CD3B-E597-4218-ADD4-34370191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990" y="2333255"/>
                <a:ext cx="39145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B736FBB5-1124-4C06-A93C-6768C4D30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18" y="3445950"/>
            <a:ext cx="5515745" cy="24387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A81040C-1A5C-4E12-A2CF-AD5E7BAC05E1}"/>
              </a:ext>
            </a:extLst>
          </p:cNvPr>
          <p:cNvSpPr/>
          <p:nvPr/>
        </p:nvSpPr>
        <p:spPr bwMode="auto">
          <a:xfrm>
            <a:off x="10210004" y="859065"/>
            <a:ext cx="1233746" cy="543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Band-pass filter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3A7C501F-B192-4E37-9EC0-85308AC8E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06" y="3359475"/>
            <a:ext cx="1943276" cy="6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2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8DD1-4EA9-4E49-B117-3848B685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Control topics:</a:t>
            </a:r>
            <a:br>
              <a:rPr lang="en-US" dirty="0"/>
            </a:br>
            <a:r>
              <a:rPr lang="en-US" dirty="0"/>
              <a:t>Individual Pitch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49CD-3D3E-4AB4-A713-DC600009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206" y="1655103"/>
            <a:ext cx="5615880" cy="4545578"/>
          </a:xfrm>
        </p:spPr>
        <p:txBody>
          <a:bodyPr/>
          <a:lstStyle/>
          <a:p>
            <a:r>
              <a:rPr lang="en-US" dirty="0"/>
              <a:t>Turbines are subject to periodic loadings:</a:t>
            </a:r>
          </a:p>
          <a:p>
            <a:pPr lvl="1"/>
            <a:r>
              <a:rPr lang="en-US" dirty="0"/>
              <a:t>Wind shear, tower shadow</a:t>
            </a:r>
          </a:p>
          <a:p>
            <a:pPr lvl="1"/>
            <a:endParaRPr lang="en-US" dirty="0"/>
          </a:p>
          <a:p>
            <a:r>
              <a:rPr lang="en-US" dirty="0"/>
              <a:t>Cyclic pitch control: azimuth-dependent change to the demand pitch angle for each blade</a:t>
            </a:r>
          </a:p>
          <a:p>
            <a:endParaRPr lang="en-US" dirty="0"/>
          </a:p>
          <a:p>
            <a:r>
              <a:rPr lang="en-US" dirty="0"/>
              <a:t>Turbulent variations in wind speed across a large turbine rotor dominates the asymmetrical loadings.</a:t>
            </a:r>
          </a:p>
          <a:p>
            <a:pPr lvl="1"/>
            <a:r>
              <a:rPr lang="en-US" dirty="0"/>
              <a:t>Individual Pitch Control:</a:t>
            </a:r>
          </a:p>
          <a:p>
            <a:pPr lvl="1"/>
            <a:r>
              <a:rPr lang="en-US" dirty="0"/>
              <a:t>Use load sensor to measure blade bending moment</a:t>
            </a:r>
          </a:p>
          <a:p>
            <a:pPr lvl="1"/>
            <a:r>
              <a:rPr lang="en-US" dirty="0"/>
              <a:t>Adjust the blade individually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0230E-2B62-46A3-849D-926EF541C1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98ACD9C-7584-4FBD-928E-5DB5F1578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"/>
          <a:stretch/>
        </p:blipFill>
        <p:spPr>
          <a:xfrm>
            <a:off x="7771606" y="152400"/>
            <a:ext cx="3801006" cy="321015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B14087B-EDB0-44F6-98C1-08301AC65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26" y="3764766"/>
            <a:ext cx="5427205" cy="23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6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28591" y="1772816"/>
            <a:ext cx="10092530" cy="388843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Three operational regions.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Region 2 Controller:</a:t>
            </a:r>
          </a:p>
          <a:p>
            <a:pPr marL="0" indent="0">
              <a:lnSpc>
                <a:spcPct val="200000"/>
              </a:lnSpc>
              <a:buNone/>
            </a:pPr>
            <a:endParaRPr lang="en-GB" sz="2000" dirty="0"/>
          </a:p>
          <a:p>
            <a:pPr marL="0" indent="0">
              <a:lnSpc>
                <a:spcPct val="200000"/>
              </a:lnSpc>
              <a:buNone/>
            </a:pPr>
            <a:endParaRPr lang="en-GB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Transient analysis:</a:t>
            </a:r>
          </a:p>
          <a:p>
            <a:pPr marL="0" indent="0">
              <a:lnSpc>
                <a:spcPct val="200000"/>
              </a:lnSpc>
              <a:buNone/>
            </a:pPr>
            <a:endParaRPr lang="en-GB" sz="200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28591" y="260648"/>
            <a:ext cx="10110541" cy="926976"/>
          </a:xfrm>
        </p:spPr>
        <p:txBody>
          <a:bodyPr/>
          <a:lstStyle/>
          <a:p>
            <a:r>
              <a:rPr lang="en-GB" dirty="0"/>
              <a:t>Re-cap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EBD6A6-76AB-47A7-9FAA-E732B21A7728}"/>
              </a:ext>
            </a:extLst>
          </p:cNvPr>
          <p:cNvGrpSpPr/>
          <p:nvPr/>
        </p:nvGrpSpPr>
        <p:grpSpPr>
          <a:xfrm>
            <a:off x="6656348" y="-133925"/>
            <a:ext cx="4788772" cy="3420301"/>
            <a:chOff x="6114409" y="863473"/>
            <a:chExt cx="6496857" cy="441729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9EE5FD1-6B8B-4207-9B1B-636F01550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4409" y="863473"/>
              <a:ext cx="6496857" cy="4417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0258F1-1E35-4F6A-B10D-ED64A3D5E3BB}"/>
                </a:ext>
              </a:extLst>
            </p:cNvPr>
            <p:cNvSpPr/>
            <p:nvPr/>
          </p:nvSpPr>
          <p:spPr bwMode="auto">
            <a:xfrm>
              <a:off x="8663466" y="1371134"/>
              <a:ext cx="548380" cy="3403210"/>
            </a:xfrm>
            <a:prstGeom prst="rect">
              <a:avLst/>
            </a:prstGeom>
            <a:solidFill>
              <a:schemeClr val="bg1">
                <a:lumMod val="65000"/>
                <a:alpha val="14902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             Region 2.5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C2E04B-EADE-4601-B881-0AFBE9F2E053}"/>
                </a:ext>
              </a:extLst>
            </p:cNvPr>
            <p:cNvSpPr/>
            <p:nvPr/>
          </p:nvSpPr>
          <p:spPr bwMode="auto">
            <a:xfrm>
              <a:off x="6952760" y="2047029"/>
              <a:ext cx="1717848" cy="2732987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2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6338FE-8AF5-4C3A-8A79-04FFA9D4C1CC}"/>
                </a:ext>
              </a:extLst>
            </p:cNvPr>
            <p:cNvSpPr/>
            <p:nvPr/>
          </p:nvSpPr>
          <p:spPr bwMode="auto">
            <a:xfrm>
              <a:off x="9210352" y="1384963"/>
              <a:ext cx="2765174" cy="3392650"/>
            </a:xfrm>
            <a:prstGeom prst="rect">
              <a:avLst/>
            </a:prstGeom>
            <a:solidFill>
              <a:srgbClr val="00B05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3</a:t>
              </a:r>
              <a:endParaRPr lang="en-GB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1D5A2CE-8F6F-4ECD-A45D-8A647B686A76}"/>
              </a:ext>
            </a:extLst>
          </p:cNvPr>
          <p:cNvGrpSpPr/>
          <p:nvPr/>
        </p:nvGrpSpPr>
        <p:grpSpPr>
          <a:xfrm>
            <a:off x="6476164" y="3274103"/>
            <a:ext cx="5669543" cy="3160452"/>
            <a:chOff x="1" y="1768683"/>
            <a:chExt cx="7648361" cy="4612645"/>
          </a:xfrm>
        </p:grpSpPr>
        <p:pic>
          <p:nvPicPr>
            <p:cNvPr id="21" name="Pladsholder til indhold 6">
              <a:extLst>
                <a:ext uri="{FF2B5EF4-FFF2-40B4-BE49-F238E27FC236}">
                  <a16:creationId xmlns:a16="http://schemas.microsoft.com/office/drawing/2014/main" id="{DD407EF0-8280-4E33-BE08-5F9637C00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" y="1920496"/>
              <a:ext cx="7648361" cy="44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kstboks 2">
                  <a:extLst>
                    <a:ext uri="{FF2B5EF4-FFF2-40B4-BE49-F238E27FC236}">
                      <a16:creationId xmlns:a16="http://schemas.microsoft.com/office/drawing/2014/main" id="{355770C3-18BF-4DFA-AEC6-32C06F86093A}"/>
                    </a:ext>
                  </a:extLst>
                </p:cNvPr>
                <p:cNvSpPr txBox="1"/>
                <p:nvPr/>
              </p:nvSpPr>
              <p:spPr>
                <a:xfrm rot="19880038">
                  <a:off x="982688" y="5235635"/>
                  <a:ext cx="446254" cy="379479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kstboks 2">
                  <a:extLst>
                    <a:ext uri="{FF2B5EF4-FFF2-40B4-BE49-F238E27FC236}">
                      <a16:creationId xmlns:a16="http://schemas.microsoft.com/office/drawing/2014/main" id="{355770C3-18BF-4DFA-AEC6-32C06F860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80038">
                  <a:off x="982688" y="5235635"/>
                  <a:ext cx="446254" cy="3794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kstboks 4">
                  <a:extLst>
                    <a:ext uri="{FF2B5EF4-FFF2-40B4-BE49-F238E27FC236}">
                      <a16:creationId xmlns:a16="http://schemas.microsoft.com/office/drawing/2014/main" id="{D9577B96-67C4-40DB-AED4-D0D7A3EC21B9}"/>
                    </a:ext>
                  </a:extLst>
                </p:cNvPr>
                <p:cNvSpPr txBox="1"/>
                <p:nvPr/>
              </p:nvSpPr>
              <p:spPr>
                <a:xfrm rot="887170">
                  <a:off x="6013094" y="5030785"/>
                  <a:ext cx="579065" cy="379479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da-DK" sz="1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kstboks 4">
                  <a:extLst>
                    <a:ext uri="{FF2B5EF4-FFF2-40B4-BE49-F238E27FC236}">
                      <a16:creationId xmlns:a16="http://schemas.microsoft.com/office/drawing/2014/main" id="{D9577B96-67C4-40DB-AED4-D0D7A3EC2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87170">
                  <a:off x="6013094" y="5030785"/>
                  <a:ext cx="579065" cy="3794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kstboks 3">
              <a:extLst>
                <a:ext uri="{FF2B5EF4-FFF2-40B4-BE49-F238E27FC236}">
                  <a16:creationId xmlns:a16="http://schemas.microsoft.com/office/drawing/2014/main" id="{F4B50730-F1AB-4722-A7BA-894E77259C31}"/>
                </a:ext>
              </a:extLst>
            </p:cNvPr>
            <p:cNvSpPr txBox="1"/>
            <p:nvPr/>
          </p:nvSpPr>
          <p:spPr>
            <a:xfrm>
              <a:off x="3448918" y="1768683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Region 2</a:t>
              </a:r>
            </a:p>
          </p:txBody>
        </p:sp>
        <p:sp>
          <p:nvSpPr>
            <p:cNvPr id="25" name="Tekstboks 7">
              <a:extLst>
                <a:ext uri="{FF2B5EF4-FFF2-40B4-BE49-F238E27FC236}">
                  <a16:creationId xmlns:a16="http://schemas.microsoft.com/office/drawing/2014/main" id="{71638E71-4145-4BB8-95BF-BAB336A402E9}"/>
                </a:ext>
              </a:extLst>
            </p:cNvPr>
            <p:cNvSpPr txBox="1"/>
            <p:nvPr/>
          </p:nvSpPr>
          <p:spPr>
            <a:xfrm>
              <a:off x="1420854" y="2213636"/>
              <a:ext cx="1109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Region 2.5</a:t>
              </a:r>
            </a:p>
          </p:txBody>
        </p:sp>
        <p:sp>
          <p:nvSpPr>
            <p:cNvPr id="26" name="Tekstboks 8">
              <a:extLst>
                <a:ext uri="{FF2B5EF4-FFF2-40B4-BE49-F238E27FC236}">
                  <a16:creationId xmlns:a16="http://schemas.microsoft.com/office/drawing/2014/main" id="{363ED543-A77D-42F3-9C95-A9D6D3FC3786}"/>
                </a:ext>
              </a:extLst>
            </p:cNvPr>
            <p:cNvSpPr txBox="1"/>
            <p:nvPr/>
          </p:nvSpPr>
          <p:spPr>
            <a:xfrm>
              <a:off x="3894756" y="4017754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Region 3</a:t>
              </a:r>
            </a:p>
          </p:txBody>
        </p:sp>
        <p:sp>
          <p:nvSpPr>
            <p:cNvPr id="27" name="Ellipse 5">
              <a:extLst>
                <a:ext uri="{FF2B5EF4-FFF2-40B4-BE49-F238E27FC236}">
                  <a16:creationId xmlns:a16="http://schemas.microsoft.com/office/drawing/2014/main" id="{C076075E-4C81-4A69-B0A8-18F802C494A1}"/>
                </a:ext>
              </a:extLst>
            </p:cNvPr>
            <p:cNvSpPr/>
            <p:nvPr/>
          </p:nvSpPr>
          <p:spPr bwMode="auto">
            <a:xfrm>
              <a:off x="3112824" y="2105636"/>
              <a:ext cx="108000" cy="1080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E52FAD-D137-4CCD-B2EC-DB7277233342}"/>
                </a:ext>
              </a:extLst>
            </p:cNvPr>
            <p:cNvSpPr txBox="1"/>
            <p:nvPr/>
          </p:nvSpPr>
          <p:spPr>
            <a:xfrm>
              <a:off x="204892" y="3790865"/>
              <a:ext cx="181140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sz="1100" dirty="0">
                  <a:latin typeface="+mn-lt"/>
                </a:rPr>
                <a:t>Cp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boks 2">
                <a:extLst>
                  <a:ext uri="{FF2B5EF4-FFF2-40B4-BE49-F238E27FC236}">
                    <a16:creationId xmlns:a16="http://schemas.microsoft.com/office/drawing/2014/main" id="{82E90C57-5AD8-46EF-90A9-ED22147E2593}"/>
                  </a:ext>
                </a:extLst>
              </p:cNvPr>
              <p:cNvSpPr txBox="1"/>
              <p:nvPr/>
            </p:nvSpPr>
            <p:spPr>
              <a:xfrm>
                <a:off x="1051802" y="4150440"/>
                <a:ext cx="1120756" cy="39421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kstboks 2">
                <a:extLst>
                  <a:ext uri="{FF2B5EF4-FFF2-40B4-BE49-F238E27FC236}">
                    <a16:creationId xmlns:a16="http://schemas.microsoft.com/office/drawing/2014/main" id="{82E90C57-5AD8-46EF-90A9-ED22147E2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02" y="4150440"/>
                <a:ext cx="1120756" cy="394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kstboks 2">
                <a:extLst>
                  <a:ext uri="{FF2B5EF4-FFF2-40B4-BE49-F238E27FC236}">
                    <a16:creationId xmlns:a16="http://schemas.microsoft.com/office/drawing/2014/main" id="{5DA4EFDA-B7D2-4578-BDE5-FCD19A32E05C}"/>
                  </a:ext>
                </a:extLst>
              </p:cNvPr>
              <p:cNvSpPr txBox="1"/>
              <p:nvPr/>
            </p:nvSpPr>
            <p:spPr>
              <a:xfrm>
                <a:off x="794323" y="3192540"/>
                <a:ext cx="4366965" cy="781752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GB" sz="18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𝜼𝝆𝝅</m:t>
                          </m:r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𝒐𝒑𝒕</m:t>
                                  </m:r>
                                </m:sub>
                              </m:s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𝒐𝒑𝒕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Sup>
                            <m:sSub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𝒐𝒑𝒕</m:t>
                              </m:r>
                            </m:sub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𝒐𝒑𝒕</m:t>
                          </m:r>
                        </m:sub>
                      </m:sSub>
                      <m:sSup>
                        <m:sSup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  <m: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1800" b="1" dirty="0"/>
                        <m:t> </m:t>
                      </m:r>
                    </m:oMath>
                  </m:oMathPara>
                </a14:m>
                <a:endParaRPr lang="en-GB" sz="1800" b="1" dirty="0"/>
              </a:p>
            </p:txBody>
          </p:sp>
        </mc:Choice>
        <mc:Fallback xmlns="">
          <p:sp>
            <p:nvSpPr>
              <p:cNvPr id="31" name="Tekstboks 2">
                <a:extLst>
                  <a:ext uri="{FF2B5EF4-FFF2-40B4-BE49-F238E27FC236}">
                    <a16:creationId xmlns:a16="http://schemas.microsoft.com/office/drawing/2014/main" id="{5DA4EFDA-B7D2-4578-BDE5-FCD19A32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3" y="3192540"/>
                <a:ext cx="4366965" cy="7817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boks 2">
                <a:extLst>
                  <a:ext uri="{FF2B5EF4-FFF2-40B4-BE49-F238E27FC236}">
                    <a16:creationId xmlns:a16="http://schemas.microsoft.com/office/drawing/2014/main" id="{5E71A62C-DC66-4637-818E-3BE4FCB57B83}"/>
                  </a:ext>
                </a:extLst>
              </p:cNvPr>
              <p:cNvSpPr txBox="1"/>
              <p:nvPr/>
            </p:nvSpPr>
            <p:spPr>
              <a:xfrm>
                <a:off x="1264239" y="5144503"/>
                <a:ext cx="3641894" cy="659604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r>
                        <a:rPr lang="en-GB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𝜴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GB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sSub>
                        <m:sSub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GB" sz="18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kstboks 2">
                <a:extLst>
                  <a:ext uri="{FF2B5EF4-FFF2-40B4-BE49-F238E27FC236}">
                    <a16:creationId xmlns:a16="http://schemas.microsoft.com/office/drawing/2014/main" id="{5E71A62C-DC66-4637-818E-3BE4FCB57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239" y="5144503"/>
                <a:ext cx="3641894" cy="659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0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683B-97F5-44F0-9C28-CEEC8732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D7CD-9560-4E07-805C-012A1C00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Gain for Region 2.5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 for Region 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Gain scheduling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0B67B-813F-487B-BE6A-3C5C0FFF9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3E231E-304D-44F9-9CC3-934B00393F61}"/>
              </a:ext>
            </a:extLst>
          </p:cNvPr>
          <p:cNvGrpSpPr/>
          <p:nvPr/>
        </p:nvGrpSpPr>
        <p:grpSpPr>
          <a:xfrm>
            <a:off x="7771606" y="-157565"/>
            <a:ext cx="4788772" cy="3420301"/>
            <a:chOff x="6114409" y="863473"/>
            <a:chExt cx="6496857" cy="441729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AA91D8-B9A8-4E32-8B79-91383A626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4409" y="863473"/>
              <a:ext cx="6496857" cy="4417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324575-39A9-49FF-A673-3E51C5FCADB7}"/>
                </a:ext>
              </a:extLst>
            </p:cNvPr>
            <p:cNvSpPr/>
            <p:nvPr/>
          </p:nvSpPr>
          <p:spPr bwMode="auto">
            <a:xfrm>
              <a:off x="8663466" y="1371134"/>
              <a:ext cx="548380" cy="3403210"/>
            </a:xfrm>
            <a:prstGeom prst="rect">
              <a:avLst/>
            </a:prstGeom>
            <a:solidFill>
              <a:schemeClr val="bg1">
                <a:lumMod val="65000"/>
                <a:alpha val="14902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             Region 2.5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61F61D-C085-4229-8D51-3E68303F1512}"/>
                </a:ext>
              </a:extLst>
            </p:cNvPr>
            <p:cNvSpPr/>
            <p:nvPr/>
          </p:nvSpPr>
          <p:spPr bwMode="auto">
            <a:xfrm>
              <a:off x="6952760" y="2047029"/>
              <a:ext cx="1717848" cy="2732987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2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4ECD8E-7C41-4537-8D9C-9687780463DA}"/>
                </a:ext>
              </a:extLst>
            </p:cNvPr>
            <p:cNvSpPr/>
            <p:nvPr/>
          </p:nvSpPr>
          <p:spPr bwMode="auto">
            <a:xfrm>
              <a:off x="9210352" y="1384963"/>
              <a:ext cx="2765174" cy="3392650"/>
            </a:xfrm>
            <a:prstGeom prst="rect">
              <a:avLst/>
            </a:prstGeom>
            <a:solidFill>
              <a:srgbClr val="00B05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3</a:t>
              </a:r>
              <a:endParaRPr lang="en-GB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2D0592-8B58-4169-8AE0-A337B645E99C}"/>
                  </a:ext>
                </a:extLst>
              </p:cNvPr>
              <p:cNvSpPr txBox="1"/>
              <p:nvPr/>
            </p:nvSpPr>
            <p:spPr>
              <a:xfrm>
                <a:off x="1787280" y="2393664"/>
                <a:ext cx="3589572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zh-TW" alt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0" dirty="0">
                  <a:latin typeface="+mn-lt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2D0592-8B58-4169-8AE0-A337B645E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80" y="2393664"/>
                <a:ext cx="3589572" cy="553228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9F483CC-E1E3-47EF-86FF-56D8D1356E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944"/>
          <a:stretch/>
        </p:blipFill>
        <p:spPr>
          <a:xfrm>
            <a:off x="5544554" y="2520744"/>
            <a:ext cx="2844993" cy="3726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99A16F3-0D50-4BDE-BF58-6FF21236468F}"/>
              </a:ext>
            </a:extLst>
          </p:cNvPr>
          <p:cNvGrpSpPr>
            <a:grpSpLocks noChangeAspect="1"/>
          </p:cNvGrpSpPr>
          <p:nvPr/>
        </p:nvGrpSpPr>
        <p:grpSpPr>
          <a:xfrm>
            <a:off x="3326169" y="1589454"/>
            <a:ext cx="2893995" cy="288000"/>
            <a:chOff x="1572900" y="1880961"/>
            <a:chExt cx="4340993" cy="432000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13C1E18-1186-4C8F-9A08-FF4A93E8E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00" y="1880961"/>
              <a:ext cx="4176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E95941-0660-40A8-A70F-EBAE0DCB5BAB}"/>
                </a:ext>
              </a:extLst>
            </p:cNvPr>
            <p:cNvSpPr txBox="1"/>
            <p:nvPr/>
          </p:nvSpPr>
          <p:spPr>
            <a:xfrm>
              <a:off x="5913795" y="1920747"/>
              <a:ext cx="9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endParaRPr lang="en-US" dirty="0" err="1">
                <a:latin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5A90C9-8F9C-4F17-9779-2BCE6D11A5A0}"/>
                  </a:ext>
                </a:extLst>
              </p:cNvPr>
              <p:cNvSpPr txBox="1"/>
              <p:nvPr/>
            </p:nvSpPr>
            <p:spPr>
              <a:xfrm>
                <a:off x="1817939" y="3590182"/>
                <a:ext cx="3744871" cy="1089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TW" alt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GB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</m:sSub>
                          <m:d>
                            <m:dPr>
                              <m:ctrlPr>
                                <a:rPr lang="en-GB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altLang="zh-TW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TW" alt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altLang="zh-TW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GB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GB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zh-TW" alt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altLang="zh-TW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𝑑𝑄</m:t>
                                      </m:r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zh-TW" alt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5A90C9-8F9C-4F17-9779-2BCE6D11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39" y="3590182"/>
                <a:ext cx="3744871" cy="10894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8B9FE-7319-4F1E-84BD-6274ADB7B400}"/>
                  </a:ext>
                </a:extLst>
              </p:cNvPr>
              <p:cNvSpPr txBox="1"/>
              <p:nvPr/>
            </p:nvSpPr>
            <p:spPr>
              <a:xfrm>
                <a:off x="6190730" y="3780847"/>
                <a:ext cx="1758237" cy="791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GB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GB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TW" altLang="en-GB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altLang="zh-TW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GB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num>
                                    <m:den>
                                      <m:r>
                                        <a:rPr lang="zh-TW" alt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TW" altLang="en-GB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GB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i="1" dirty="0" err="1">
                  <a:latin typeface="+mn-lt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8B9FE-7319-4F1E-84BD-6274ADB7B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730" y="3780847"/>
                <a:ext cx="1758237" cy="7918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3">
            <a:extLst>
              <a:ext uri="{FF2B5EF4-FFF2-40B4-BE49-F238E27FC236}">
                <a16:creationId xmlns:a16="http://schemas.microsoft.com/office/drawing/2014/main" id="{ECFDF2BE-1C77-4D42-AAFA-3C7DBB286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71" y="4689541"/>
            <a:ext cx="4994360" cy="76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9E4AA72-BE6D-4250-A731-DDDA2F315A3F}"/>
                  </a:ext>
                </a:extLst>
              </p:cNvPr>
              <p:cNvSpPr/>
              <p:nvPr/>
            </p:nvSpPr>
            <p:spPr>
              <a:xfrm>
                <a:off x="3956662" y="5857741"/>
                <a:ext cx="2502032" cy="515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altLang="zh-TW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GB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GB" i="1">
                                    <a:latin typeface="Cambria Math" panose="02040503050406030204" pitchFamily="18" charset="0"/>
                                  </a:rPr>
                                  <m:t>𝑑𝑄</m:t>
                                </m:r>
                              </m:num>
                              <m:den>
                                <m:r>
                                  <a:rPr lang="zh-TW" alt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TW" altLang="en-GB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altLang="zh-TW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GB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𝐾𝐾</m:t>
                        </m:r>
                        <m:r>
                          <a:rPr lang="en-GB" altLang="zh-TW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GB" altLang="zh-TW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TW" altLang="en-GB" i="1">
                            <a:latin typeface="Cambria Math" panose="02040503050406030204" pitchFamily="18" charset="0"/>
                          </a:rPr>
                          <m:t>𝐾𝐾</m:t>
                        </m:r>
                        <m:r>
                          <a:rPr lang="en-GB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9E4AA72-BE6D-4250-A731-DDDA2F315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662" y="5857741"/>
                <a:ext cx="2502032" cy="515077"/>
              </a:xfrm>
              <a:prstGeom prst="rect">
                <a:avLst/>
              </a:prstGeom>
              <a:blipFill>
                <a:blip r:embed="rId9"/>
                <a:stretch>
                  <a:fillRect t="-144048" b="-2154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46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B5E2-8228-489B-956B-0EC72BF1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between Regions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FA708-E735-47F6-A388-B332078675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E16CD63-8331-41F0-AA28-580164BF8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13873"/>
              </p:ext>
            </p:extLst>
          </p:nvPr>
        </p:nvGraphicFramePr>
        <p:xfrm>
          <a:off x="1541858" y="1591836"/>
          <a:ext cx="91066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565">
                  <a:extLst>
                    <a:ext uri="{9D8B030D-6E8A-4147-A177-3AD203B41FA5}">
                      <a16:colId xmlns:a16="http://schemas.microsoft.com/office/drawing/2014/main" val="2982580599"/>
                    </a:ext>
                  </a:extLst>
                </a:gridCol>
                <a:gridCol w="3035565">
                  <a:extLst>
                    <a:ext uri="{9D8B030D-6E8A-4147-A177-3AD203B41FA5}">
                      <a16:colId xmlns:a16="http://schemas.microsoft.com/office/drawing/2014/main" val="2887201583"/>
                    </a:ext>
                  </a:extLst>
                </a:gridCol>
                <a:gridCol w="3035565">
                  <a:extLst>
                    <a:ext uri="{9D8B030D-6E8A-4147-A177-3AD203B41FA5}">
                      <a16:colId xmlns:a16="http://schemas.microsoft.com/office/drawing/2014/main" val="502809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 2 and Region 2.5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 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4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Generator Torque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 with limits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Const. </a:t>
                      </a:r>
                      <a:r>
                        <a:rPr lang="en-US" dirty="0" err="1"/>
                        <a:t>Torq</a:t>
                      </a:r>
                      <a:r>
                        <a:rPr lang="en-US" dirty="0"/>
                        <a:t>. or Const. Pow.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 with limits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 with limits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3951"/>
                  </a:ext>
                </a:extLst>
              </a:tr>
            </a:tbl>
          </a:graphicData>
        </a:graphic>
      </p:graphicFrame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3A76010-5E8C-4F99-927A-575A006E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6" y="4274514"/>
            <a:ext cx="4451372" cy="2266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89CE5-3284-413B-926A-62BD0B7E6ECD}"/>
              </a:ext>
            </a:extLst>
          </p:cNvPr>
          <p:cNvSpPr txBox="1"/>
          <p:nvPr/>
        </p:nvSpPr>
        <p:spPr>
          <a:xfrm>
            <a:off x="685006" y="2916399"/>
            <a:ext cx="2860527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Generator Torque: PI with limits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49FFFA-B2F9-4AC7-959F-C5848897D945}"/>
                  </a:ext>
                </a:extLst>
              </p:cNvPr>
              <p:cNvSpPr txBox="1"/>
              <p:nvPr/>
            </p:nvSpPr>
            <p:spPr>
              <a:xfrm>
                <a:off x="2543387" y="5131094"/>
                <a:ext cx="693972" cy="27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err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49FFFA-B2F9-4AC7-959F-C5848897D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387" y="5131094"/>
                <a:ext cx="693972" cy="270139"/>
              </a:xfrm>
              <a:prstGeom prst="rect">
                <a:avLst/>
              </a:prstGeom>
              <a:blipFill>
                <a:blip r:embed="rId3"/>
                <a:stretch>
                  <a:fillRect l="-4386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C0E95A-070A-42B8-89C1-21344FC69303}"/>
                  </a:ext>
                </a:extLst>
              </p:cNvPr>
              <p:cNvSpPr txBox="1"/>
              <p:nvPr/>
            </p:nvSpPr>
            <p:spPr>
              <a:xfrm>
                <a:off x="227806" y="3233809"/>
                <a:ext cx="6157006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𝑟𝑎𝑡𝑒𝑑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𝑟𝑎𝑡𝑒𝑑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𝑟𝑎𝑡𝑒𝑑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C0E95A-070A-42B8-89C1-21344FC69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6" y="3233809"/>
                <a:ext cx="6157006" cy="110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E46EB24-5C71-4A38-9684-9FA48D42599F}"/>
              </a:ext>
            </a:extLst>
          </p:cNvPr>
          <p:cNvSpPr txBox="1"/>
          <p:nvPr/>
        </p:nvSpPr>
        <p:spPr>
          <a:xfrm>
            <a:off x="6857206" y="2886189"/>
            <a:ext cx="171040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Pitch: PI with limits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99D88D-4B75-4013-A34A-9619B5E054CD}"/>
              </a:ext>
            </a:extLst>
          </p:cNvPr>
          <p:cNvCxnSpPr/>
          <p:nvPr/>
        </p:nvCxnSpPr>
        <p:spPr bwMode="auto">
          <a:xfrm>
            <a:off x="6430913" y="2897349"/>
            <a:ext cx="0" cy="3351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1A2430-749B-41BC-BDBB-97F0F44018E9}"/>
                  </a:ext>
                </a:extLst>
              </p:cNvPr>
              <p:cNvSpPr txBox="1"/>
              <p:nvPr/>
            </p:nvSpPr>
            <p:spPr>
              <a:xfrm>
                <a:off x="7670442" y="3333293"/>
                <a:ext cx="1965282" cy="543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𝑟𝑎𝑡𝑒𝑑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s.t.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b="0" dirty="0">
                  <a:latin typeface="+mn-lt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1A2430-749B-41BC-BDBB-97F0F4401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442" y="3333293"/>
                <a:ext cx="1965282" cy="543739"/>
              </a:xfrm>
              <a:prstGeom prst="rect">
                <a:avLst/>
              </a:prstGeom>
              <a:blipFill>
                <a:blip r:embed="rId5"/>
                <a:stretch>
                  <a:fillRect l="-6192" b="-22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847967-67F7-4CBE-8880-BEE35C3F788D}"/>
              </a:ext>
            </a:extLst>
          </p:cNvPr>
          <p:cNvCxnSpPr/>
          <p:nvPr/>
        </p:nvCxnSpPr>
        <p:spPr bwMode="auto">
          <a:xfrm flipV="1">
            <a:off x="7390606" y="4191000"/>
            <a:ext cx="0" cy="2057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5B49F3-38C4-4A22-874B-4B32FD91F83D}"/>
              </a:ext>
            </a:extLst>
          </p:cNvPr>
          <p:cNvCxnSpPr/>
          <p:nvPr/>
        </p:nvCxnSpPr>
        <p:spPr bwMode="auto">
          <a:xfrm>
            <a:off x="7314406" y="60198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1FCFAEE-52C0-4DBD-A10C-1DA142BAFF96}"/>
              </a:ext>
            </a:extLst>
          </p:cNvPr>
          <p:cNvSpPr/>
          <p:nvPr/>
        </p:nvSpPr>
        <p:spPr bwMode="auto">
          <a:xfrm>
            <a:off x="7390606" y="5319681"/>
            <a:ext cx="3848100" cy="700119"/>
          </a:xfrm>
          <a:custGeom>
            <a:avLst/>
            <a:gdLst>
              <a:gd name="connsiteX0" fmla="*/ 0 w 3848100"/>
              <a:gd name="connsiteY0" fmla="*/ 0 h 700119"/>
              <a:gd name="connsiteX1" fmla="*/ 733425 w 3848100"/>
              <a:gd name="connsiteY1" fmla="*/ 619125 h 700119"/>
              <a:gd name="connsiteX2" fmla="*/ 2124075 w 3848100"/>
              <a:gd name="connsiteY2" fmla="*/ 695325 h 700119"/>
              <a:gd name="connsiteX3" fmla="*/ 3848100 w 3848100"/>
              <a:gd name="connsiteY3" fmla="*/ 685800 h 70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700119">
                <a:moveTo>
                  <a:pt x="0" y="0"/>
                </a:moveTo>
                <a:cubicBezTo>
                  <a:pt x="189706" y="251619"/>
                  <a:pt x="379413" y="503238"/>
                  <a:pt x="733425" y="619125"/>
                </a:cubicBezTo>
                <a:cubicBezTo>
                  <a:pt x="1087437" y="735012"/>
                  <a:pt x="1604963" y="684213"/>
                  <a:pt x="2124075" y="695325"/>
                </a:cubicBezTo>
                <a:cubicBezTo>
                  <a:pt x="2643187" y="706437"/>
                  <a:pt x="3245643" y="696118"/>
                  <a:pt x="3848100" y="685800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66BF1E8-5F16-4A36-A030-77595209B882}"/>
                  </a:ext>
                </a:extLst>
              </p:cNvPr>
              <p:cNvSpPr/>
              <p:nvPr/>
            </p:nvSpPr>
            <p:spPr>
              <a:xfrm>
                <a:off x="6704333" y="3907444"/>
                <a:ext cx="6926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66BF1E8-5F16-4A36-A030-77595209B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33" y="3907444"/>
                <a:ext cx="69269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E1C996-7B9B-4EC6-9AD6-632E9AB7F9B1}"/>
                  </a:ext>
                </a:extLst>
              </p:cNvPr>
              <p:cNvSpPr/>
              <p:nvPr/>
            </p:nvSpPr>
            <p:spPr>
              <a:xfrm>
                <a:off x="11087100" y="6019800"/>
                <a:ext cx="3750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E1C996-7B9B-4EC6-9AD6-632E9AB7F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100" y="6019800"/>
                <a:ext cx="37503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2A77F4D-4036-4F7C-9C4F-4064E06AE349}"/>
              </a:ext>
            </a:extLst>
          </p:cNvPr>
          <p:cNvSpPr txBox="1"/>
          <p:nvPr/>
        </p:nvSpPr>
        <p:spPr>
          <a:xfrm>
            <a:off x="9467430" y="5266164"/>
            <a:ext cx="2039020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Defined in wpdata.100</a:t>
            </a:r>
          </a:p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To prevent high thrust</a:t>
            </a:r>
            <a:endParaRPr lang="en-GB" dirty="0" err="1"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9C33D58-9EB7-4EEC-83C9-113533F324AE}"/>
              </a:ext>
            </a:extLst>
          </p:cNvPr>
          <p:cNvSpPr/>
          <p:nvPr/>
        </p:nvSpPr>
        <p:spPr bwMode="auto">
          <a:xfrm>
            <a:off x="227806" y="5319681"/>
            <a:ext cx="1752600" cy="110985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0D6D9-DBFF-46C2-A6CB-9BEFEE26BF88}"/>
              </a:ext>
            </a:extLst>
          </p:cNvPr>
          <p:cNvSpPr txBox="1"/>
          <p:nvPr/>
        </p:nvSpPr>
        <p:spPr>
          <a:xfrm>
            <a:off x="4901858" y="6235243"/>
            <a:ext cx="106679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Region 1.5</a:t>
            </a:r>
            <a:endParaRPr lang="en-GB" dirty="0" err="1">
              <a:latin typeface="+mn-lt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5B2319E-7502-4D1C-8712-FC81FE7FAC62}"/>
              </a:ext>
            </a:extLst>
          </p:cNvPr>
          <p:cNvCxnSpPr>
            <a:stCxn id="30" idx="1"/>
          </p:cNvCxnSpPr>
          <p:nvPr/>
        </p:nvCxnSpPr>
        <p:spPr bwMode="auto">
          <a:xfrm rot="10800000">
            <a:off x="1980406" y="5874610"/>
            <a:ext cx="2921452" cy="48374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010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6" grpId="0"/>
      <p:bldP spid="24" grpId="0" animBg="1"/>
      <p:bldP spid="25" grpId="0"/>
      <p:bldP spid="26" grpId="0"/>
      <p:bldP spid="27" grpId="0"/>
      <p:bldP spid="28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8EAE-3F85-412F-9ACF-5E28E260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1BDB4-5DD6-4916-B1F8-E3FB2DD82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Switching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between Region 2.5 and Region 3 is dependent on the pitch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Pitch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dirty="0"/>
                  <a:t> starts increasing</a:t>
                </a:r>
                <a:r>
                  <a:rPr lang="en-US" dirty="0"/>
                  <a:t> </a:t>
                </a: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</a:pPr>
                <a:r>
                  <a:rPr lang="en-GB" dirty="0"/>
                  <a:t>Generator torque will gradually become Const. </a:t>
                </a:r>
                <a:r>
                  <a:rPr lang="en-GB" dirty="0" err="1"/>
                  <a:t>Torq</a:t>
                </a:r>
                <a:r>
                  <a:rPr lang="en-GB" dirty="0"/>
                  <a:t>. or Const. Pow.</a:t>
                </a:r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1BDB4-5DD6-4916-B1F8-E3FB2DD82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06DAE-2EAE-4948-8905-DB65D76B3B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C3E1E6-AB62-42E6-BE4F-5C0CD68E857A}"/>
              </a:ext>
            </a:extLst>
          </p:cNvPr>
          <p:cNvSpPr/>
          <p:nvPr/>
        </p:nvSpPr>
        <p:spPr bwMode="auto">
          <a:xfrm>
            <a:off x="8907237" y="4950227"/>
            <a:ext cx="2590799" cy="40289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See code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f_controller.m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192FEC-923C-463A-BCF1-6F953315F045}"/>
              </a:ext>
            </a:extLst>
          </p:cNvPr>
          <p:cNvGrpSpPr/>
          <p:nvPr/>
        </p:nvGrpSpPr>
        <p:grpSpPr>
          <a:xfrm>
            <a:off x="837406" y="3506527"/>
            <a:ext cx="6398214" cy="2990430"/>
            <a:chOff x="1703892" y="2829235"/>
            <a:chExt cx="6398214" cy="2990430"/>
          </a:xfrm>
        </p:grpSpPr>
        <p:pic>
          <p:nvPicPr>
            <p:cNvPr id="19" name="Picture 18" descr="Chart, line chart&#10;&#10;Description automatically generated">
              <a:extLst>
                <a:ext uri="{FF2B5EF4-FFF2-40B4-BE49-F238E27FC236}">
                  <a16:creationId xmlns:a16="http://schemas.microsoft.com/office/drawing/2014/main" id="{90EDF2FA-BCE5-4901-A3CA-9B68AD3DF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892" y="3048000"/>
              <a:ext cx="5849166" cy="2219635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3DF8AC7-9D24-4253-8020-23C259D026B9}"/>
                </a:ext>
              </a:extLst>
            </p:cNvPr>
            <p:cNvCxnSpPr/>
            <p:nvPr/>
          </p:nvCxnSpPr>
          <p:spPr bwMode="auto">
            <a:xfrm>
              <a:off x="6019006" y="3048000"/>
              <a:ext cx="0" cy="2438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lg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CB29B3D-7C39-4A65-9CFE-E3D98FE1540B}"/>
                    </a:ext>
                  </a:extLst>
                </p:cNvPr>
                <p:cNvSpPr/>
                <p:nvPr/>
              </p:nvSpPr>
              <p:spPr>
                <a:xfrm>
                  <a:off x="5333206" y="5481111"/>
                  <a:ext cx="276890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</m:oMath>
                  </a14:m>
                  <a:r>
                    <a:rPr lang="en-GB" dirty="0"/>
                    <a:t>  (user defined)</a:t>
                  </a: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CB29B3D-7C39-4A65-9CFE-E3D98FE15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206" y="5481111"/>
                  <a:ext cx="2768900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r="-441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120FCB-2F6F-453D-A2F5-4258A64C6D58}"/>
                </a:ext>
              </a:extLst>
            </p:cNvPr>
            <p:cNvCxnSpPr/>
            <p:nvPr/>
          </p:nvCxnSpPr>
          <p:spPr bwMode="auto">
            <a:xfrm>
              <a:off x="3733006" y="2829235"/>
              <a:ext cx="0" cy="2438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lg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DA782BD-3122-4A53-B60B-DDABD25D7B3A}"/>
                    </a:ext>
                  </a:extLst>
                </p:cNvPr>
                <p:cNvSpPr/>
                <p:nvPr/>
              </p:nvSpPr>
              <p:spPr>
                <a:xfrm>
                  <a:off x="2749243" y="5421216"/>
                  <a:ext cx="215623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a14:m>
                  <a:r>
                    <a:rPr lang="en-GB" dirty="0"/>
                    <a:t> (user defined)</a:t>
                  </a:r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DA782BD-3122-4A53-B60B-DDABD25D7B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243" y="5421216"/>
                  <a:ext cx="2156231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357" r="-565" b="-2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DCD6B8C-8C4C-4A91-AA1A-ADB358014912}"/>
                    </a:ext>
                  </a:extLst>
                </p:cNvPr>
                <p:cNvSpPr txBox="1"/>
                <p:nvPr/>
              </p:nvSpPr>
              <p:spPr>
                <a:xfrm>
                  <a:off x="1774726" y="3250816"/>
                  <a:ext cx="41232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>
                    <a:spcBef>
                      <a:spcPts val="432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GB" dirty="0" err="1">
                    <a:latin typeface="+mn-lt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DCD6B8C-8C4C-4A91-AA1A-ADB358014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4726" y="3250816"/>
                  <a:ext cx="412325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2F2659C-72A2-4DDA-82B6-EB4EBCBB71BB}"/>
                  </a:ext>
                </a:extLst>
              </p:cNvPr>
              <p:cNvSpPr/>
              <p:nvPr/>
            </p:nvSpPr>
            <p:spPr>
              <a:xfrm>
                <a:off x="4263812" y="3093106"/>
                <a:ext cx="3174715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𝑝𝑎𝑟𝑡𝑖𝑎𝑙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𝑓𝑢𝑙𝑙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2F2659C-72A2-4DDA-82B6-EB4EBCBB7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812" y="3093106"/>
                <a:ext cx="3174715" cy="358560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51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9616-C123-4EC2-A933-62521551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Anti-wind up in PID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F489-BB6D-4A38-B787-2324C629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Integral term in PI has a memory of previous error.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How to prevent the integral term goes to infinity?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Anti-windup strategy.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29E2D-8DBE-4647-A8D1-FE00D734C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1E467A-7EAD-4D12-B1DD-725EB4C4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06" y="3492316"/>
            <a:ext cx="3029426" cy="265709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04EAB0E-83D9-4999-A082-669333A4CA9E}"/>
              </a:ext>
            </a:extLst>
          </p:cNvPr>
          <p:cNvGrpSpPr/>
          <p:nvPr/>
        </p:nvGrpSpPr>
        <p:grpSpPr>
          <a:xfrm>
            <a:off x="7401641" y="-30480"/>
            <a:ext cx="4788772" cy="3420301"/>
            <a:chOff x="6114409" y="863473"/>
            <a:chExt cx="6496857" cy="4417295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82383EA-D176-4FD3-8CE5-5DF4F76A0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4409" y="863473"/>
              <a:ext cx="6496857" cy="4417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CD640-1F84-4484-9B09-43BB94F1CA53}"/>
                </a:ext>
              </a:extLst>
            </p:cNvPr>
            <p:cNvSpPr/>
            <p:nvPr/>
          </p:nvSpPr>
          <p:spPr bwMode="auto">
            <a:xfrm>
              <a:off x="8663466" y="1371134"/>
              <a:ext cx="548380" cy="3403210"/>
            </a:xfrm>
            <a:prstGeom prst="rect">
              <a:avLst/>
            </a:prstGeom>
            <a:solidFill>
              <a:schemeClr val="bg1">
                <a:lumMod val="65000"/>
                <a:alpha val="14902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             Region 2.5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D0A75B-68CA-4156-B68D-B291F8D0E647}"/>
                </a:ext>
              </a:extLst>
            </p:cNvPr>
            <p:cNvSpPr/>
            <p:nvPr/>
          </p:nvSpPr>
          <p:spPr bwMode="auto">
            <a:xfrm>
              <a:off x="6952760" y="2047029"/>
              <a:ext cx="1717848" cy="2732987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2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5CCDF9-7EA3-4D4D-BB26-EAC83F08C51D}"/>
                </a:ext>
              </a:extLst>
            </p:cNvPr>
            <p:cNvSpPr/>
            <p:nvPr/>
          </p:nvSpPr>
          <p:spPr bwMode="auto">
            <a:xfrm>
              <a:off x="9210352" y="1384963"/>
              <a:ext cx="2765174" cy="3392650"/>
            </a:xfrm>
            <a:prstGeom prst="rect">
              <a:avLst/>
            </a:prstGeom>
            <a:solidFill>
              <a:srgbClr val="00B05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3</a:t>
              </a:r>
              <a:endParaRPr lang="en-GB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38EFF2-2F44-4053-8F7C-390D3C57C471}"/>
              </a:ext>
            </a:extLst>
          </p:cNvPr>
          <p:cNvSpPr/>
          <p:nvPr/>
        </p:nvSpPr>
        <p:spPr bwMode="auto">
          <a:xfrm>
            <a:off x="8907237" y="4950227"/>
            <a:ext cx="2590799" cy="40289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See code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f_PID_fast.m</a:t>
            </a: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318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A273-FF95-414D-9DB6-10394BDE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methods in Region 2.5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225E5D3-77B3-40A4-A403-AA3C5350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146" y="1763445"/>
            <a:ext cx="4817245" cy="30963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CF4A4-FFEB-46E8-8553-EFA91C8BC7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1B66F33-E8BD-4149-A588-A1B813FD1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8" y="1929225"/>
            <a:ext cx="4451372" cy="2266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A0181E-BD3F-4BEE-A419-EFED3CCC3830}"/>
              </a:ext>
            </a:extLst>
          </p:cNvPr>
          <p:cNvSpPr txBox="1"/>
          <p:nvPr/>
        </p:nvSpPr>
        <p:spPr>
          <a:xfrm>
            <a:off x="1778990" y="1515021"/>
            <a:ext cx="167513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DTU: PI with 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9C3B6-91E4-4C23-B2AD-56A253D9E871}"/>
                  </a:ext>
                </a:extLst>
              </p:cNvPr>
              <p:cNvSpPr txBox="1"/>
              <p:nvPr/>
            </p:nvSpPr>
            <p:spPr>
              <a:xfrm>
                <a:off x="2743607" y="2814154"/>
                <a:ext cx="679545" cy="27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9C3B6-91E4-4C23-B2AD-56A253D9E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607" y="2814154"/>
                <a:ext cx="679545" cy="270139"/>
              </a:xfrm>
              <a:prstGeom prst="rect">
                <a:avLst/>
              </a:prstGeom>
              <a:blipFill>
                <a:blip r:embed="rId4"/>
                <a:stretch>
                  <a:fillRect l="-5357" b="-2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A86AE1-D9BC-4B73-91B9-5B6C1255A226}"/>
                  </a:ext>
                </a:extLst>
              </p:cNvPr>
              <p:cNvSpPr txBox="1"/>
              <p:nvPr/>
            </p:nvSpPr>
            <p:spPr>
              <a:xfrm>
                <a:off x="9922428" y="3459277"/>
                <a:ext cx="679545" cy="270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A86AE1-D9BC-4B73-91B9-5B6C1255A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428" y="3459277"/>
                <a:ext cx="679545" cy="270139"/>
              </a:xfrm>
              <a:prstGeom prst="rect">
                <a:avLst/>
              </a:prstGeom>
              <a:blipFill>
                <a:blip r:embed="rId5"/>
                <a:stretch>
                  <a:fillRect l="-6306" r="-901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208809C-C4C5-4FEB-8224-5EEF2CB2344C}"/>
              </a:ext>
            </a:extLst>
          </p:cNvPr>
          <p:cNvSpPr/>
          <p:nvPr/>
        </p:nvSpPr>
        <p:spPr bwMode="auto">
          <a:xfrm>
            <a:off x="3758281" y="1833629"/>
            <a:ext cx="1211012" cy="6675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8DE25-3EEA-4CB6-8FC3-BB962881A168}"/>
              </a:ext>
            </a:extLst>
          </p:cNvPr>
          <p:cNvSpPr txBox="1"/>
          <p:nvPr/>
        </p:nvSpPr>
        <p:spPr>
          <a:xfrm>
            <a:off x="4622377" y="1542892"/>
            <a:ext cx="1939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44533D-020F-4F16-8D26-2629CAD4528C}"/>
                  </a:ext>
                </a:extLst>
              </p:cNvPr>
              <p:cNvSpPr txBox="1"/>
              <p:nvPr/>
            </p:nvSpPr>
            <p:spPr>
              <a:xfrm>
                <a:off x="8603253" y="1666363"/>
                <a:ext cx="2861809" cy="24622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dirty="0">
                    <a:latin typeface="+mn-lt"/>
                  </a:rPr>
                  <a:t>NREL: Linear law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44533D-020F-4F16-8D26-2629CAD45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253" y="1666363"/>
                <a:ext cx="2861809" cy="246221"/>
              </a:xfrm>
              <a:prstGeom prst="rect">
                <a:avLst/>
              </a:prstGeom>
              <a:blipFill>
                <a:blip r:embed="rId6"/>
                <a:stretch>
                  <a:fillRect l="-3797" t="-17778" r="-1899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4721003-2279-47A5-81B9-007A8E28D42B}"/>
              </a:ext>
            </a:extLst>
          </p:cNvPr>
          <p:cNvSpPr/>
          <p:nvPr/>
        </p:nvSpPr>
        <p:spPr bwMode="auto">
          <a:xfrm>
            <a:off x="10493961" y="2111158"/>
            <a:ext cx="216024" cy="95141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A6F6DE-50BC-4240-B1D3-92BCD0C3A4B1}"/>
              </a:ext>
            </a:extLst>
          </p:cNvPr>
          <p:cNvSpPr/>
          <p:nvPr/>
        </p:nvSpPr>
        <p:spPr>
          <a:xfrm>
            <a:off x="498408" y="5868008"/>
            <a:ext cx="1021157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Hansen, M. H., &amp; Henriksen, L. C. (2013). </a:t>
            </a:r>
            <a:r>
              <a:rPr lang="en-US" sz="1000" i="1" dirty="0"/>
              <a:t>Basic DTU Wind Energy controller</a:t>
            </a:r>
            <a:r>
              <a:rPr lang="en-US" sz="1000" dirty="0"/>
              <a:t>. </a:t>
            </a:r>
            <a:r>
              <a:rPr lang="en-US" sz="1000" i="1" dirty="0"/>
              <a:t>DTU Wind Energy</a:t>
            </a:r>
            <a:r>
              <a:rPr lang="en-US" sz="1000" dirty="0"/>
              <a:t>.</a:t>
            </a:r>
          </a:p>
          <a:p>
            <a:pPr marL="304800" indent="-304800"/>
            <a:r>
              <a:rPr lang="en-US" sz="1000" dirty="0" err="1"/>
              <a:t>Jonkman</a:t>
            </a:r>
            <a:r>
              <a:rPr lang="en-US" sz="1000" dirty="0"/>
              <a:t>, J., Butterfield, S., Musial, W., &amp; Scott, G. (2009). </a:t>
            </a:r>
            <a:r>
              <a:rPr lang="en-US" sz="1000" i="1" dirty="0"/>
              <a:t>Definition of a 5-MW Reference Wind Turbine for Offshore System Development</a:t>
            </a:r>
            <a:r>
              <a:rPr lang="en-US" sz="1000" dirty="0"/>
              <a:t>. Golden, CO. https://doi.org/10.2172/947422</a:t>
            </a:r>
          </a:p>
          <a:p>
            <a:pPr marL="304800" indent="-304800"/>
            <a:endParaRPr lang="en-US" sz="1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75DC26-3BF0-4674-80B7-9E2FDAE7CC5D}"/>
                  </a:ext>
                </a:extLst>
              </p:cNvPr>
              <p:cNvSpPr txBox="1"/>
              <p:nvPr/>
            </p:nvSpPr>
            <p:spPr>
              <a:xfrm>
                <a:off x="8687494" y="5152240"/>
                <a:ext cx="2246384" cy="545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75DC26-3BF0-4674-80B7-9E2FDAE7C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494" y="5152240"/>
                <a:ext cx="2246384" cy="5454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33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CC59-53BC-42B2-8617-26A1291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Transition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B8F2-BB19-4416-B4D5-74792D16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 between DTU Controller and NREL Controller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84243-3632-4D15-B2CA-3279EA1F77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Rektangel 15">
            <a:extLst>
              <a:ext uri="{FF2B5EF4-FFF2-40B4-BE49-F238E27FC236}">
                <a16:creationId xmlns:a16="http://schemas.microsoft.com/office/drawing/2014/main" id="{72198F69-E69E-47D3-BBA5-AE69EA8EB812}"/>
              </a:ext>
            </a:extLst>
          </p:cNvPr>
          <p:cNvSpPr/>
          <p:nvPr/>
        </p:nvSpPr>
        <p:spPr bwMode="auto">
          <a:xfrm>
            <a:off x="731497" y="3645024"/>
            <a:ext cx="10656388" cy="1901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Comparison between DTU Controller and NREL Controller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Open Part_6.m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Run the script to perform a step wind speed simulation. What do you see?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Perform a turbulent wind simulation (</a:t>
            </a:r>
            <a:r>
              <a:rPr lang="en-US" sz="18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wind_no</a:t>
            </a: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  = 3). Which one generates more energy? How about the tower loads (displacement)?</a:t>
            </a:r>
            <a:endParaRPr lang="en-GB" sz="1800" dirty="0">
              <a:solidFill>
                <a:schemeClr val="bg1"/>
              </a:solidFill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362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3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4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8660AB89-308F-4A34-B01B-CC1A9333F1B1}">
  <ds:schemaRefs/>
</ds:datastoreItem>
</file>

<file path=customXml/itemProps2.xml><?xml version="1.0" encoding="utf-8"?>
<ds:datastoreItem xmlns:ds="http://schemas.openxmlformats.org/officeDocument/2006/customXml" ds:itemID="{E5957E33-0059-46CE-AE7B-582F67E40B53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05DC2B94-7C1B-4C14-83B0-9CD2A82C27E0}">
  <ds:schemaRefs/>
</ds:datastoreItem>
</file>

<file path=customXml/itemProps5.xml><?xml version="1.0" encoding="utf-8"?>
<ds:datastoreItem xmlns:ds="http://schemas.openxmlformats.org/officeDocument/2006/customXml" ds:itemID="{6B8AD017-B053-4E30-93B9-B28A44CEC3A4}">
  <ds:schemaRefs/>
</ds:datastoreItem>
</file>

<file path=customXml/itemProps6.xml><?xml version="1.0" encoding="utf-8"?>
<ds:datastoreItem xmlns:ds="http://schemas.openxmlformats.org/officeDocument/2006/customXml" ds:itemID="{1680B9DC-2D51-4402-BB2C-B8DE0C5AC52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5760</TotalTime>
  <Words>1657</Words>
  <Application>Microsoft Office PowerPoint</Application>
  <PresentationFormat>Custom</PresentationFormat>
  <Paragraphs>363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Roboto</vt:lpstr>
      <vt:lpstr>Arial</vt:lpstr>
      <vt:lpstr>Arial Rounded MT Bold</vt:lpstr>
      <vt:lpstr>Calibri</vt:lpstr>
      <vt:lpstr>Cambria Math</vt:lpstr>
      <vt:lpstr>Courier New</vt:lpstr>
      <vt:lpstr>Verdana</vt:lpstr>
      <vt:lpstr>Blank</vt:lpstr>
      <vt:lpstr>PowerPoint Presentation</vt:lpstr>
      <vt:lpstr>Introduction to Supervisory control, advanced control topics and DTU Wind Energy Controller </vt:lpstr>
      <vt:lpstr>Re-cap</vt:lpstr>
      <vt:lpstr>Re-cap</vt:lpstr>
      <vt:lpstr>Switching between Regions</vt:lpstr>
      <vt:lpstr>Switching</vt:lpstr>
      <vt:lpstr>Anti-wind up in PID</vt:lpstr>
      <vt:lpstr>Two methods in Region 2.5</vt:lpstr>
      <vt:lpstr>Exercise: Transition Strategy</vt:lpstr>
      <vt:lpstr>Exercise: Transition Strategy</vt:lpstr>
      <vt:lpstr>Torque Limit</vt:lpstr>
      <vt:lpstr>Torque Limit: Step wind</vt:lpstr>
      <vt:lpstr>Exercise: Torque Limit</vt:lpstr>
      <vt:lpstr>Start-up and shut-down</vt:lpstr>
      <vt:lpstr>Damage Equivalent Loads (DEL): Quantifying damage</vt:lpstr>
      <vt:lpstr>Damage Equivalent Loads (DEL): Cycles and damage</vt:lpstr>
      <vt:lpstr>But how to apply this to a real signal?</vt:lpstr>
      <vt:lpstr>Rainflow counting </vt:lpstr>
      <vt:lpstr>DEL: Rainflow counting algorithm</vt:lpstr>
      <vt:lpstr>DEL: Rainflow counting algorithm</vt:lpstr>
      <vt:lpstr>DEL: calculating the damage</vt:lpstr>
      <vt:lpstr>Exercise: DEL</vt:lpstr>
      <vt:lpstr>Answer</vt:lpstr>
      <vt:lpstr>Peak shaving</vt:lpstr>
      <vt:lpstr>Exercise: Peak shaving</vt:lpstr>
      <vt:lpstr>Exercise: Peak shaving</vt:lpstr>
      <vt:lpstr>Advanced Control topics: Control of tower fore-aft vibration</vt:lpstr>
      <vt:lpstr>Advanced Control topics: Control of drive-train torsional vibration</vt:lpstr>
      <vt:lpstr>Advanced Control topics: Individual Pitch Control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Wai Hou Lio</dc:creator>
  <cp:lastModifiedBy>Alan Wai Hou Lio</cp:lastModifiedBy>
  <cp:revision>55</cp:revision>
  <dcterms:created xsi:type="dcterms:W3CDTF">2021-06-11T20:09:55Z</dcterms:created>
  <dcterms:modified xsi:type="dcterms:W3CDTF">2021-07-05T10:39:15Z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