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1390" r:id="rId2"/>
    <p:sldId id="1391" r:id="rId3"/>
    <p:sldId id="800" r:id="rId4"/>
    <p:sldId id="747" r:id="rId5"/>
    <p:sldId id="751" r:id="rId6"/>
    <p:sldId id="696" r:id="rId7"/>
    <p:sldId id="752" r:id="rId8"/>
    <p:sldId id="754" r:id="rId9"/>
    <p:sldId id="756" r:id="rId10"/>
    <p:sldId id="755" r:id="rId11"/>
    <p:sldId id="1400" r:id="rId12"/>
    <p:sldId id="697" r:id="rId13"/>
    <p:sldId id="808" r:id="rId14"/>
    <p:sldId id="807" r:id="rId15"/>
    <p:sldId id="1396" r:id="rId16"/>
    <p:sldId id="831" r:id="rId17"/>
    <p:sldId id="832" r:id="rId18"/>
    <p:sldId id="830" r:id="rId19"/>
    <p:sldId id="803" r:id="rId20"/>
    <p:sldId id="804" r:id="rId21"/>
    <p:sldId id="806" r:id="rId22"/>
    <p:sldId id="1398" r:id="rId23"/>
    <p:sldId id="833" r:id="rId24"/>
    <p:sldId id="834" r:id="rId25"/>
    <p:sldId id="809" r:id="rId26"/>
    <p:sldId id="835" r:id="rId27"/>
    <p:sldId id="836" r:id="rId28"/>
    <p:sldId id="700" r:id="rId29"/>
    <p:sldId id="701" r:id="rId30"/>
    <p:sldId id="702" r:id="rId31"/>
    <p:sldId id="827" r:id="rId32"/>
    <p:sldId id="706" r:id="rId33"/>
    <p:sldId id="828" r:id="rId34"/>
    <p:sldId id="325" r:id="rId35"/>
    <p:sldId id="1399" r:id="rId36"/>
    <p:sldId id="1395" r:id="rId37"/>
    <p:sldId id="1392" r:id="rId38"/>
    <p:sldId id="1394" r:id="rId39"/>
    <p:sldId id="1393" r:id="rId4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FFCC"/>
    <a:srgbClr val="FF0000"/>
    <a:srgbClr val="256779"/>
    <a:srgbClr val="6BD834"/>
    <a:srgbClr val="FF8B8B"/>
    <a:srgbClr val="12313A"/>
    <a:srgbClr val="FF3399"/>
    <a:srgbClr val="358DA5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125" autoAdjust="0"/>
    <p:restoredTop sz="86453" autoAdjust="0"/>
  </p:normalViewPr>
  <p:slideViewPr>
    <p:cSldViewPr>
      <p:cViewPr>
        <p:scale>
          <a:sx n="70" d="100"/>
          <a:sy n="70" d="100"/>
        </p:scale>
        <p:origin x="612" y="5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8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54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9" Type="http://schemas.openxmlformats.org/officeDocument/2006/relationships/slide" Target="slides/slide39.xml"/><Relationship Id="rId21" Type="http://schemas.openxmlformats.org/officeDocument/2006/relationships/slide" Target="slides/slide21.xml"/><Relationship Id="rId34" Type="http://schemas.openxmlformats.org/officeDocument/2006/relationships/slide" Target="slides/slide34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38" Type="http://schemas.openxmlformats.org/officeDocument/2006/relationships/slide" Target="slides/slide38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37" Type="http://schemas.openxmlformats.org/officeDocument/2006/relationships/slide" Target="slides/slide37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8" Type="http://schemas.openxmlformats.org/officeDocument/2006/relationships/slide" Target="slides/slide8.xml"/><Relationship Id="rId3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C8147-B4BD-4526-B766-6F930B1FAD7F}" type="datetimeFigureOut">
              <a:rPr lang="es-PE" smtClean="0"/>
              <a:pPr/>
              <a:t>05/02/2021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BEE28-6FF6-42A4-9512-77A3274501C5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100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A6F2C-8385-4F42-B0EF-9371CE5C77B2}" type="slidenum">
              <a:rPr lang="es-PE" smtClean="0"/>
              <a:pPr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302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94212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94213" name="4 Marcador de pie de página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94214" name="5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226E7A5-8490-482D-9B0B-E63237F92991}" type="slidenum">
              <a:rPr lang="es-PE" sz="1200" smtClean="0"/>
              <a:pPr eaLnBrk="1" hangingPunct="1"/>
              <a:t>2</a:t>
            </a:fld>
            <a:endParaRPr lang="es-PE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1340769"/>
            <a:ext cx="12192000" cy="1686049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FC43149-9946-4EF0-A6DE-43871124F6E4}" type="datetimeFigureOut">
              <a:rPr lang="es-PE" smtClean="0"/>
              <a:pPr/>
              <a:t>05/02/2021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0A00C01-22DA-4F29-93B4-135A9E6537A4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FC43149-9946-4EF0-A6DE-43871124F6E4}" type="datetimeFigureOut">
              <a:rPr lang="es-PE" smtClean="0"/>
              <a:pPr/>
              <a:t>05/02/2021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0A00C01-22DA-4F29-93B4-135A9E6537A4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FC43149-9946-4EF0-A6DE-43871124F6E4}" type="datetimeFigureOut">
              <a:rPr lang="es-PE" smtClean="0"/>
              <a:pPr/>
              <a:t>05/02/2021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0A00C01-22DA-4F29-93B4-135A9E6537A4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013157C0-504D-4D5E-AE04-87063CF09FD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205048" y="6502703"/>
            <a:ext cx="1341120" cy="320524"/>
          </a:xfrm>
          <a:prstGeom prst="rect">
            <a:avLst/>
          </a:prstGeom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1pPr>
          </a:lstStyle>
          <a:p>
            <a:pPr>
              <a:defRPr/>
            </a:pPr>
            <a:fld id="{33AA8B00-11D9-4249-9428-26FE0CE08784}" type="slidenum">
              <a:rPr lang="en-US" altLang="es-419"/>
              <a:pPr>
                <a:defRPr/>
              </a:pPr>
              <a:t>‹Nº›</a:t>
            </a:fld>
            <a:endParaRPr lang="en-US" altLang="es-419"/>
          </a:p>
        </p:txBody>
      </p:sp>
    </p:spTree>
    <p:extLst>
      <p:ext uri="{BB962C8B-B14F-4D97-AF65-F5344CB8AC3E}">
        <p14:creationId xmlns:p14="http://schemas.microsoft.com/office/powerpoint/2010/main" val="1825581494"/>
      </p:ext>
    </p:extLst>
  </p:cSld>
  <p:clrMapOvr>
    <a:masterClrMapping/>
  </p:clrMapOvr>
  <p:transition spd="med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>
  <p:cSld name="1_Sólo el títul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09600" y="346646"/>
            <a:ext cx="10972800" cy="56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6098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5C2B3-BF0C-460A-971F-BCCEFF130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4" y="260350"/>
            <a:ext cx="11523133" cy="6413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AB58CD-CE96-441D-91C1-E0CC1C318A8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34434" y="1052513"/>
            <a:ext cx="5659967" cy="52562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79B145-8AA1-4452-B1BE-25E02352D524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1" y="1052513"/>
            <a:ext cx="5659967" cy="25511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F925E8F-AB9E-473D-B194-6E50C7FB75DE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1" y="3756025"/>
            <a:ext cx="5659967" cy="25527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125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42">
            <a:extLst>
              <a:ext uri="{FF2B5EF4-FFF2-40B4-BE49-F238E27FC236}">
                <a16:creationId xmlns:a16="http://schemas.microsoft.com/office/drawing/2014/main" id="{E4240CC6-D465-4762-A1E7-0191D90B239B}"/>
              </a:ext>
            </a:extLst>
          </p:cNvPr>
          <p:cNvSpPr>
            <a:spLocks noChangeShapeType="1"/>
          </p:cNvSpPr>
          <p:nvPr userDrawn="1"/>
        </p:nvSpPr>
        <p:spPr bwMode="black">
          <a:xfrm flipV="1">
            <a:off x="2482735" y="1362227"/>
            <a:ext cx="0" cy="3326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133" tIns="45067" rIns="90133" bIns="45067"/>
          <a:lstStyle/>
          <a:p>
            <a:endParaRPr lang="es-PE" sz="1714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440438BF-779C-4692-BC04-93BB7150A86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/>
          <a:srcRect l="10222" t="9817" r="12546" b="9957"/>
          <a:stretch/>
        </p:blipFill>
        <p:spPr bwMode="auto">
          <a:xfrm>
            <a:off x="347287" y="201084"/>
            <a:ext cx="1317106" cy="1291167"/>
          </a:xfrm>
          <a:prstGeom prst="ellipse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  <p:extLst>
      <p:ext uri="{BB962C8B-B14F-4D97-AF65-F5344CB8AC3E}">
        <p14:creationId xmlns:p14="http://schemas.microsoft.com/office/powerpoint/2010/main" val="2186081281"/>
      </p:ext>
    </p:extLst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07368" y="654150"/>
            <a:ext cx="5544000" cy="575850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240632" y="654150"/>
            <a:ext cx="5544000" cy="575850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FC43149-9946-4EF0-A6DE-43871124F6E4}" type="datetimeFigureOut">
              <a:rPr lang="es-PE" smtClean="0"/>
              <a:pPr/>
              <a:t>05/02/2021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0A00C01-22DA-4F29-93B4-135A9E6537A4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FC43149-9946-4EF0-A6DE-43871124F6E4}" type="datetimeFigureOut">
              <a:rPr lang="es-PE" smtClean="0"/>
              <a:pPr/>
              <a:t>05/02/2021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0A00C01-22DA-4F29-93B4-135A9E6537A4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FC43149-9946-4EF0-A6DE-43871124F6E4}" type="datetimeFigureOut">
              <a:rPr lang="es-PE" smtClean="0"/>
              <a:pPr/>
              <a:t>05/02/2021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0A00C01-22DA-4F29-93B4-135A9E6537A4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FC43149-9946-4EF0-A6DE-43871124F6E4}" type="datetimeFigureOut">
              <a:rPr lang="es-PE" smtClean="0"/>
              <a:pPr/>
              <a:t>05/02/2021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0A00C01-22DA-4F29-93B4-135A9E6537A4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2074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07368" y="654150"/>
            <a:ext cx="11377264" cy="5799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6" name="1 Rectángulo">
            <a:extLst>
              <a:ext uri="{FF2B5EF4-FFF2-40B4-BE49-F238E27FC236}">
                <a16:creationId xmlns:a16="http://schemas.microsoft.com/office/drawing/2014/main" id="{C680E7F9-BE8C-4AB4-95DF-8951E4F1E15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684" y="6570000"/>
            <a:ext cx="12167315" cy="280230"/>
          </a:xfrm>
          <a:prstGeom prst="rect">
            <a:avLst/>
          </a:prstGeom>
          <a:solidFill>
            <a:srgbClr val="0070C0"/>
          </a:solidFill>
          <a:ln w="57150" algn="ctr">
            <a:solidFill>
              <a:srgbClr val="0070C0"/>
            </a:solidFill>
            <a:round/>
            <a:headEnd/>
            <a:tailEnd/>
          </a:ln>
        </p:spPr>
        <p:txBody>
          <a:bodyPr wrap="square" lIns="94640" tIns="47320" rIns="94640" bIns="47320">
            <a:spAutoFit/>
          </a:bodyPr>
          <a:lstStyle>
            <a:lvl1pPr defTabSz="946150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46150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46150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46150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46150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461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PE" altLang="es-PE" sz="1200" dirty="0">
                <a:solidFill>
                  <a:schemeClr val="bg1">
                    <a:lumMod val="95000"/>
                  </a:schemeClr>
                </a:solidFill>
              </a:rPr>
              <a:t>Curso: </a:t>
            </a:r>
            <a:r>
              <a:rPr lang="es-MX" sz="1200" b="1" dirty="0" err="1"/>
              <a:t>MCC607</a:t>
            </a:r>
            <a:r>
              <a:rPr lang="es-MX" sz="1200" b="1" dirty="0"/>
              <a:t> Aprendizaje Automático y Minería de Datos                                                                                    </a:t>
            </a:r>
            <a:r>
              <a:rPr lang="es-PE" altLang="es-PE" sz="1200" dirty="0">
                <a:solidFill>
                  <a:schemeClr val="bg1">
                    <a:lumMod val="95000"/>
                  </a:schemeClr>
                </a:solidFill>
              </a:rPr>
              <a:t>Docente:   </a:t>
            </a:r>
            <a:r>
              <a:rPr lang="es-PE" altLang="es-PE" sz="1200" b="1" dirty="0" err="1">
                <a:solidFill>
                  <a:schemeClr val="bg1">
                    <a:lumMod val="95000"/>
                  </a:schemeClr>
                </a:solidFill>
              </a:rPr>
              <a:t>Dr</a:t>
            </a:r>
            <a:r>
              <a:rPr lang="es-PE" altLang="es-PE" sz="1200" b="1" dirty="0">
                <a:solidFill>
                  <a:schemeClr val="bg1">
                    <a:lumMod val="95000"/>
                  </a:schemeClr>
                </a:solidFill>
              </a:rPr>
              <a:t> (c) Mg Samuel Alonso, Oporto Díaz</a:t>
            </a:r>
          </a:p>
        </p:txBody>
      </p:sp>
      <p:sp>
        <p:nvSpPr>
          <p:cNvPr id="7" name="4 CuadroTexto">
            <a:extLst>
              <a:ext uri="{FF2B5EF4-FFF2-40B4-BE49-F238E27FC236}">
                <a16:creationId xmlns:a16="http://schemas.microsoft.com/office/drawing/2014/main" id="{ACA7B105-6419-4C21-A7C0-9494B55A3DEF}"/>
              </a:ext>
            </a:extLst>
          </p:cNvPr>
          <p:cNvSpPr txBox="1"/>
          <p:nvPr userDrawn="1"/>
        </p:nvSpPr>
        <p:spPr>
          <a:xfrm>
            <a:off x="11574029" y="6571616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9E0BF12-F4A8-430C-B42A-C85E9688BF10}" type="slidenum">
              <a:rPr lang="es-ES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‹Nº›</a:t>
            </a:fld>
            <a:endParaRPr lang="es-E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  <p:sldLayoutId id="2147483665" r:id="rId14"/>
    <p:sldLayoutId id="2147483666" r:id="rId15"/>
  </p:sldLayoutIdLst>
  <p:txStyles>
    <p:titleStyle>
      <a:lvl1pPr algn="ctr" defTabSz="914400" rtl="0" eaLnBrk="1" latinLnBrk="0" hangingPunct="1">
        <a:spcBef>
          <a:spcPct val="0"/>
        </a:spcBef>
        <a:buNone/>
        <a:defRPr lang="es-PE" sz="3200" b="1" kern="1200" dirty="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CuadroTexto">
            <a:extLst>
              <a:ext uri="{FF2B5EF4-FFF2-40B4-BE49-F238E27FC236}">
                <a16:creationId xmlns:a16="http://schemas.microsoft.com/office/drawing/2014/main" id="{37DE68EB-EAEB-4050-A58D-1F09143B65B0}"/>
              </a:ext>
            </a:extLst>
          </p:cNvPr>
          <p:cNvSpPr txBox="1"/>
          <p:nvPr/>
        </p:nvSpPr>
        <p:spPr>
          <a:xfrm>
            <a:off x="10589737" y="5949280"/>
            <a:ext cx="1345291" cy="372563"/>
          </a:xfrm>
          <a:prstGeom prst="rect">
            <a:avLst/>
          </a:prstGeom>
          <a:noFill/>
        </p:spPr>
        <p:txBody>
          <a:bodyPr wrap="none" lIns="94640" tIns="47320" rIns="94640" bIns="47320">
            <a:spAutoFit/>
          </a:bodyPr>
          <a:lstStyle/>
          <a:p>
            <a:pPr algn="ctr" eaLnBrk="1" hangingPunct="1"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s-P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06/02/2021</a:t>
            </a:r>
          </a:p>
        </p:txBody>
      </p:sp>
      <p:sp>
        <p:nvSpPr>
          <p:cNvPr id="10" name="4 CuadroTexto">
            <a:extLst>
              <a:ext uri="{FF2B5EF4-FFF2-40B4-BE49-F238E27FC236}">
                <a16:creationId xmlns:a16="http://schemas.microsoft.com/office/drawing/2014/main" id="{FBF9F3AF-7760-4CC1-9374-88C078641E92}"/>
              </a:ext>
            </a:extLst>
          </p:cNvPr>
          <p:cNvSpPr txBox="1"/>
          <p:nvPr/>
        </p:nvSpPr>
        <p:spPr>
          <a:xfrm>
            <a:off x="11164" y="1187111"/>
            <a:ext cx="12192000" cy="649562"/>
          </a:xfrm>
          <a:prstGeom prst="rect">
            <a:avLst/>
          </a:prstGeom>
          <a:noFill/>
          <a:ln>
            <a:noFill/>
          </a:ln>
        </p:spPr>
        <p:txBody>
          <a:bodyPr wrap="square" lIns="94640" tIns="47320" rIns="94640" bIns="47320">
            <a:spAutoFit/>
          </a:bodyPr>
          <a:lstStyle/>
          <a:p>
            <a:pPr algn="ctr" eaLnBrk="1" hangingPunct="1"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s-MX" sz="3600" b="1" dirty="0">
                <a:solidFill>
                  <a:srgbClr val="FFC000"/>
                </a:solidFill>
                <a:latin typeface="Arial" charset="0"/>
                <a:cs typeface="Arial" charset="0"/>
              </a:rPr>
              <a:t>Aprendizaje Automático y Minería de Datos</a:t>
            </a:r>
            <a:endParaRPr lang="es-PE" sz="3600" b="1" dirty="0">
              <a:solidFill>
                <a:srgbClr val="FFC000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1 CuadroTexto">
            <a:extLst>
              <a:ext uri="{FF2B5EF4-FFF2-40B4-BE49-F238E27FC236}">
                <a16:creationId xmlns:a16="http://schemas.microsoft.com/office/drawing/2014/main" id="{4EB18481-39E8-4F16-B85C-80FBE44E2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04" y="0"/>
            <a:ext cx="12167320" cy="8342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94640" tIns="47320" rIns="94640" bIns="47320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s-PE" altLang="es-PE" sz="2800" b="1" dirty="0">
                <a:solidFill>
                  <a:schemeClr val="accent5">
                    <a:lumMod val="75000"/>
                  </a:schemeClr>
                </a:solidFill>
              </a:rPr>
              <a:t>UNIVERSIDAD NACIONAL DE INGENIERIA</a:t>
            </a:r>
          </a:p>
          <a:p>
            <a:pPr algn="ctr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s-MX" altLang="es-PE" sz="1800" b="1" dirty="0">
                <a:solidFill>
                  <a:schemeClr val="accent5">
                    <a:lumMod val="75000"/>
                  </a:schemeClr>
                </a:solidFill>
              </a:rPr>
              <a:t>Escuela profesional de ciencias de la computación</a:t>
            </a:r>
            <a:endParaRPr lang="es-PE" altLang="es-PE" sz="1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8E425D9-A468-476B-93B1-8E99578A5715}"/>
              </a:ext>
            </a:extLst>
          </p:cNvPr>
          <p:cNvSpPr txBox="1"/>
          <p:nvPr/>
        </p:nvSpPr>
        <p:spPr>
          <a:xfrm>
            <a:off x="11164" y="261175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200" b="1" dirty="0"/>
              <a:t>Señales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69D903-3A1E-4B20-8756-A1F2CC4FD1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0" b="5900"/>
          <a:stretch/>
        </p:blipFill>
        <p:spPr bwMode="auto">
          <a:xfrm>
            <a:off x="4151784" y="3435261"/>
            <a:ext cx="3600400" cy="27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Señales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1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s-PE" dirty="0"/>
                  <a:t>Electrocardiograma, es una señal multicanal.</a:t>
                </a:r>
              </a:p>
              <a:p>
                <a:endParaRPr lang="es-PE" dirty="0"/>
              </a:p>
              <a:p>
                <a:r>
                  <a:rPr lang="es-PE" dirty="0"/>
                  <a:t>S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E" i="1"/>
                        </m:ctrlPr>
                      </m:dPr>
                      <m:e>
                        <m:r>
                          <a:rPr lang="es-PE" i="1"/>
                          <m:t>𝐼</m:t>
                        </m:r>
                        <m:r>
                          <a:rPr lang="es-PE" i="1"/>
                          <m:t>, </m:t>
                        </m:r>
                        <m:r>
                          <a:rPr lang="es-PE" i="1"/>
                          <m:t>𝐼𝐼</m:t>
                        </m:r>
                        <m:r>
                          <a:rPr lang="es-PE" i="1"/>
                          <m:t>,</m:t>
                        </m:r>
                        <m:r>
                          <a:rPr lang="es-PE" i="1"/>
                          <m:t>𝐼𝐼𝐼</m:t>
                        </m:r>
                        <m:r>
                          <a:rPr lang="es-PE" i="1"/>
                          <m:t>,</m:t>
                        </m:r>
                        <m:r>
                          <a:rPr lang="es-PE" i="1"/>
                          <m:t>𝑎𝑉𝑅</m:t>
                        </m:r>
                        <m:r>
                          <a:rPr lang="es-PE" i="1"/>
                          <m:t>,</m:t>
                        </m:r>
                        <m:r>
                          <a:rPr lang="es-PE" i="1"/>
                          <m:t>𝑎𝑉𝐿</m:t>
                        </m:r>
                        <m:r>
                          <a:rPr lang="es-PE" i="1"/>
                          <m:t>,</m:t>
                        </m:r>
                        <m:r>
                          <a:rPr lang="es-PE" i="1"/>
                          <m:t>𝑎𝑉𝐹</m:t>
                        </m:r>
                        <m:r>
                          <a:rPr lang="es-PE" i="1"/>
                          <m:t>, </m:t>
                        </m:r>
                        <m:r>
                          <a:rPr lang="es-PE" i="1"/>
                          <m:t>𝑉</m:t>
                        </m:r>
                        <m:r>
                          <a:rPr lang="es-PE" i="1" baseline="-25000"/>
                          <m:t>1</m:t>
                        </m:r>
                        <m:r>
                          <a:rPr lang="es-PE" i="1"/>
                          <m:t>, </m:t>
                        </m:r>
                        <m:r>
                          <a:rPr lang="es-PE" i="1"/>
                          <m:t>𝑉</m:t>
                        </m:r>
                        <m:r>
                          <a:rPr lang="es-PE" i="1" baseline="-25000"/>
                          <m:t>2</m:t>
                        </m:r>
                        <m:r>
                          <a:rPr lang="es-PE" i="1"/>
                          <m:t>,</m:t>
                        </m:r>
                        <m:r>
                          <a:rPr lang="es-PE" i="1"/>
                          <m:t>𝑉</m:t>
                        </m:r>
                        <m:r>
                          <a:rPr lang="es-PE" i="1" baseline="-25000"/>
                          <m:t>3</m:t>
                        </m:r>
                        <m:r>
                          <a:rPr lang="es-PE" i="1"/>
                          <m:t>,</m:t>
                        </m:r>
                        <m:r>
                          <a:rPr lang="es-PE" i="1"/>
                          <m:t>𝑉</m:t>
                        </m:r>
                        <m:r>
                          <a:rPr lang="es-PE" i="1" baseline="-25000"/>
                          <m:t>4</m:t>
                        </m:r>
                        <m:r>
                          <a:rPr lang="es-PE" i="1"/>
                          <m:t>.</m:t>
                        </m:r>
                        <m:r>
                          <a:rPr lang="es-PE" i="1"/>
                          <m:t>𝑉</m:t>
                        </m:r>
                        <m:r>
                          <a:rPr lang="es-PE" i="1" baseline="-25000"/>
                          <m:t>5</m:t>
                        </m:r>
                        <m:r>
                          <a:rPr lang="es-PE" i="1"/>
                          <m:t>,</m:t>
                        </m:r>
                        <m:r>
                          <a:rPr lang="es-PE" i="1"/>
                          <m:t>𝑉</m:t>
                        </m:r>
                        <m:r>
                          <a:rPr lang="es-PE" i="1" baseline="-25000"/>
                          <m:t>6</m:t>
                        </m:r>
                      </m:e>
                    </m:d>
                  </m:oMath>
                </a14:m>
                <a:endParaRPr lang="es-PE" dirty="0"/>
              </a:p>
            </p:txBody>
          </p:sp>
        </mc:Choice>
        <mc:Fallback>
          <p:sp>
            <p:nvSpPr>
              <p:cNvPr id="2" name="1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0" t="-84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https://enfermeria7057504.files.wordpress.com/2012/05/electrodos_ek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4"/>
          <a:stretch/>
        </p:blipFill>
        <p:spPr bwMode="auto">
          <a:xfrm>
            <a:off x="8963331" y="640045"/>
            <a:ext cx="3096344" cy="334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9 Grupo"/>
          <p:cNvGrpSpPr/>
          <p:nvPr/>
        </p:nvGrpSpPr>
        <p:grpSpPr>
          <a:xfrm>
            <a:off x="429875" y="3423271"/>
            <a:ext cx="8533456" cy="2875861"/>
            <a:chOff x="9396536" y="386599"/>
            <a:chExt cx="13164207" cy="5596759"/>
          </a:xfrm>
        </p:grpSpPr>
        <p:pic>
          <p:nvPicPr>
            <p:cNvPr id="8196" name="Picture 4" descr="http://4.bp.blogspot.com/-gi_Zq-MRAas/T_XrpkuWwUI/AAAAAAAAAUQ/5WoIKMNkul0/s1600/ECG-Fig-1-30m-ER-Benign-(6-27.4-2012)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6" t="2028" r="1005" b="2585"/>
            <a:stretch/>
          </p:blipFill>
          <p:spPr bwMode="auto">
            <a:xfrm>
              <a:off x="9396536" y="386599"/>
              <a:ext cx="13164207" cy="5596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4 Conector recto"/>
            <p:cNvCxnSpPr/>
            <p:nvPr/>
          </p:nvCxnSpPr>
          <p:spPr>
            <a:xfrm>
              <a:off x="12865908" y="386599"/>
              <a:ext cx="0" cy="559675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7 Conector recto"/>
            <p:cNvCxnSpPr/>
            <p:nvPr/>
          </p:nvCxnSpPr>
          <p:spPr>
            <a:xfrm>
              <a:off x="16106268" y="386599"/>
              <a:ext cx="0" cy="559675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/>
            <p:nvPr/>
          </p:nvCxnSpPr>
          <p:spPr>
            <a:xfrm>
              <a:off x="19346628" y="987710"/>
              <a:ext cx="0" cy="1116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19343423" y="2626978"/>
              <a:ext cx="0" cy="1332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>
              <a:off x="19337013" y="4444094"/>
              <a:ext cx="0" cy="1476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2" descr="https://enfermeria7057504.files.wordpress.com/2012/05/electrodos_ek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" t="1" r="10972" b="92673"/>
          <a:stretch/>
        </p:blipFill>
        <p:spPr bwMode="auto">
          <a:xfrm>
            <a:off x="435392" y="2597403"/>
            <a:ext cx="5112568" cy="5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Rectángulo"/>
          <p:cNvSpPr/>
          <p:nvPr/>
        </p:nvSpPr>
        <p:spPr>
          <a:xfrm>
            <a:off x="9548029" y="5702741"/>
            <a:ext cx="2009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>
                <a:solidFill>
                  <a:srgbClr val="FF0000"/>
                </a:solidFill>
              </a:rPr>
              <a:t>www.physionet.org</a:t>
            </a:r>
          </a:p>
        </p:txBody>
      </p:sp>
    </p:spTree>
    <p:extLst>
      <p:ext uri="{BB962C8B-B14F-4D97-AF65-F5344CB8AC3E}">
        <p14:creationId xmlns:p14="http://schemas.microsoft.com/office/powerpoint/2010/main" val="247526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TIPOS DE SEÑALES</a:t>
            </a:r>
          </a:p>
        </p:txBody>
      </p:sp>
      <p:pic>
        <p:nvPicPr>
          <p:cNvPr id="31" name="Picture 2" descr="http://flylib.com/books/3/352/1/html/2/images/10lve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070" y="3212976"/>
            <a:ext cx="7259859" cy="3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092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altLang="es-PE" dirty="0"/>
              <a:t>En dependencia del tipo de la información se clasifican en:</a:t>
            </a:r>
          </a:p>
          <a:p>
            <a:endParaRPr lang="es-PE" dirty="0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s-ES_tradnl" altLang="es-PE" dirty="0">
                <a:latin typeface="+mn-lt"/>
              </a:rPr>
              <a:t>Tipos de señales</a:t>
            </a:r>
            <a:endParaRPr lang="es-CO" altLang="es-PE" dirty="0">
              <a:latin typeface="+mn-lt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2206339" y="1700808"/>
            <a:ext cx="7797540" cy="3228872"/>
            <a:chOff x="633941" y="1373951"/>
            <a:chExt cx="7797540" cy="2732550"/>
          </a:xfrm>
        </p:grpSpPr>
        <p:sp>
          <p:nvSpPr>
            <p:cNvPr id="193541" name="Rectangle 5"/>
            <p:cNvSpPr>
              <a:spLocks noChangeArrowheads="1"/>
            </p:cNvSpPr>
            <p:nvPr/>
          </p:nvSpPr>
          <p:spPr bwMode="auto">
            <a:xfrm>
              <a:off x="3029479" y="1373951"/>
              <a:ext cx="403957" cy="234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altLang="es-PE" b="1">
                  <a:latin typeface="Times New Roman" pitchFamily="18" charset="0"/>
                </a:rPr>
                <a:t>       </a:t>
              </a:r>
              <a:endParaRPr lang="es-ES_tradnl" altLang="es-PE" sz="2800" b="1">
                <a:latin typeface="Times New Roman" pitchFamily="18" charset="0"/>
              </a:endParaRPr>
            </a:p>
          </p:txBody>
        </p:sp>
        <p:sp>
          <p:nvSpPr>
            <p:cNvPr id="193542" name="Rectangle 6"/>
            <p:cNvSpPr>
              <a:spLocks noChangeArrowheads="1"/>
            </p:cNvSpPr>
            <p:nvPr/>
          </p:nvSpPr>
          <p:spPr bwMode="auto">
            <a:xfrm>
              <a:off x="3332691" y="1373951"/>
              <a:ext cx="718145" cy="234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altLang="es-PE" b="1">
                  <a:latin typeface="Times New Roman" pitchFamily="18" charset="0"/>
                </a:rPr>
                <a:t>On-Off</a:t>
              </a:r>
              <a:endParaRPr lang="es-ES_tradnl" altLang="es-PE" sz="2800" b="1">
                <a:latin typeface="Times New Roman" pitchFamily="18" charset="0"/>
              </a:endParaRPr>
            </a:p>
          </p:txBody>
        </p:sp>
        <p:sp>
          <p:nvSpPr>
            <p:cNvPr id="193543" name="Rectangle 7"/>
            <p:cNvSpPr>
              <a:spLocks noChangeArrowheads="1"/>
            </p:cNvSpPr>
            <p:nvPr/>
          </p:nvSpPr>
          <p:spPr bwMode="auto">
            <a:xfrm>
              <a:off x="6450169" y="1373951"/>
              <a:ext cx="968214" cy="234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altLang="es-PE" b="1">
                  <a:latin typeface="Times New Roman" pitchFamily="18" charset="0"/>
                </a:rPr>
                <a:t>     Estado</a:t>
              </a:r>
              <a:endParaRPr lang="es-ES_tradnl" altLang="es-PE" sz="2800" b="1">
                <a:latin typeface="Times New Roman" pitchFamily="18" charset="0"/>
              </a:endParaRPr>
            </a:p>
          </p:txBody>
        </p:sp>
        <p:sp>
          <p:nvSpPr>
            <p:cNvPr id="193544" name="Rectangle 8"/>
            <p:cNvSpPr>
              <a:spLocks noChangeArrowheads="1"/>
            </p:cNvSpPr>
            <p:nvPr/>
          </p:nvSpPr>
          <p:spPr bwMode="auto">
            <a:xfrm>
              <a:off x="2003954" y="1656526"/>
              <a:ext cx="906338" cy="234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altLang="es-PE" b="1">
                  <a:solidFill>
                    <a:srgbClr val="FF00FF"/>
                  </a:solidFill>
                  <a:latin typeface="Times New Roman" pitchFamily="18" charset="0"/>
                </a:rPr>
                <a:t>Discretas</a:t>
              </a:r>
              <a:endParaRPr lang="es-ES_tradnl" altLang="es-PE" sz="2800" b="1">
                <a:solidFill>
                  <a:srgbClr val="FF00FF"/>
                </a:solidFill>
                <a:latin typeface="Times New Roman" pitchFamily="18" charset="0"/>
              </a:endParaRPr>
            </a:p>
          </p:txBody>
        </p:sp>
        <p:sp>
          <p:nvSpPr>
            <p:cNvPr id="193545" name="Rectangle 9"/>
            <p:cNvSpPr>
              <a:spLocks noChangeArrowheads="1"/>
            </p:cNvSpPr>
            <p:nvPr/>
          </p:nvSpPr>
          <p:spPr bwMode="auto">
            <a:xfrm>
              <a:off x="3029479" y="1945451"/>
              <a:ext cx="1827616" cy="234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altLang="es-PE" b="1" dirty="0">
                  <a:latin typeface="Times New Roman" pitchFamily="18" charset="0"/>
                </a:rPr>
                <a:t>      Tren de pulsos.</a:t>
              </a:r>
              <a:endParaRPr lang="es-ES_tradnl" altLang="es-PE" sz="2800" b="1" dirty="0">
                <a:latin typeface="Times New Roman" pitchFamily="18" charset="0"/>
              </a:endParaRPr>
            </a:p>
          </p:txBody>
        </p:sp>
        <p:sp>
          <p:nvSpPr>
            <p:cNvPr id="193546" name="Rectangle 10"/>
            <p:cNvSpPr>
              <a:spLocks noChangeArrowheads="1"/>
            </p:cNvSpPr>
            <p:nvPr/>
          </p:nvSpPr>
          <p:spPr bwMode="auto">
            <a:xfrm>
              <a:off x="5930585" y="1945451"/>
              <a:ext cx="173124" cy="234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altLang="es-PE" b="1">
                  <a:latin typeface="Times New Roman" pitchFamily="18" charset="0"/>
                </a:rPr>
                <a:t>   </a:t>
              </a:r>
              <a:endParaRPr lang="es-ES_tradnl" altLang="es-PE" sz="2800" b="1">
                <a:latin typeface="Times New Roman" pitchFamily="18" charset="0"/>
              </a:endParaRPr>
            </a:p>
          </p:txBody>
        </p:sp>
        <p:sp>
          <p:nvSpPr>
            <p:cNvPr id="193547" name="Rectangle 11"/>
            <p:cNvSpPr>
              <a:spLocks noChangeArrowheads="1"/>
            </p:cNvSpPr>
            <p:nvPr/>
          </p:nvSpPr>
          <p:spPr bwMode="auto">
            <a:xfrm>
              <a:off x="6450169" y="1945451"/>
              <a:ext cx="1981312" cy="234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altLang="es-PE" b="1">
                  <a:latin typeface="Times New Roman" pitchFamily="18" charset="0"/>
                </a:rPr>
                <a:t>     Razón de cambio</a:t>
              </a:r>
              <a:endParaRPr lang="es-ES_tradnl" altLang="es-PE" sz="2800" b="1">
                <a:latin typeface="Times New Roman" pitchFamily="18" charset="0"/>
              </a:endParaRPr>
            </a:p>
          </p:txBody>
        </p:sp>
        <p:sp>
          <p:nvSpPr>
            <p:cNvPr id="193548" name="Rectangle 12"/>
            <p:cNvSpPr>
              <a:spLocks noChangeArrowheads="1"/>
            </p:cNvSpPr>
            <p:nvPr/>
          </p:nvSpPr>
          <p:spPr bwMode="auto">
            <a:xfrm>
              <a:off x="633941" y="2494726"/>
              <a:ext cx="730969" cy="234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altLang="es-PE" b="1">
                  <a:latin typeface="Times New Roman" pitchFamily="18" charset="0"/>
                </a:rPr>
                <a:t>Señales</a:t>
              </a:r>
              <a:endParaRPr lang="es-ES_tradnl" altLang="es-PE" sz="2800" b="1">
                <a:latin typeface="Times New Roman" pitchFamily="18" charset="0"/>
              </a:endParaRPr>
            </a:p>
          </p:txBody>
        </p:sp>
        <p:sp>
          <p:nvSpPr>
            <p:cNvPr id="193549" name="Rectangle 13"/>
            <p:cNvSpPr>
              <a:spLocks noChangeArrowheads="1"/>
            </p:cNvSpPr>
            <p:nvPr/>
          </p:nvSpPr>
          <p:spPr bwMode="auto">
            <a:xfrm>
              <a:off x="3029479" y="2807464"/>
              <a:ext cx="737381" cy="234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altLang="es-PE" b="1">
                  <a:latin typeface="Times New Roman" pitchFamily="18" charset="0"/>
                </a:rPr>
                <a:t>       DC</a:t>
              </a:r>
              <a:endParaRPr lang="es-ES_tradnl" altLang="es-PE" sz="2800" b="1">
                <a:latin typeface="Times New Roman" pitchFamily="18" charset="0"/>
              </a:endParaRPr>
            </a:p>
          </p:txBody>
        </p:sp>
        <p:sp>
          <p:nvSpPr>
            <p:cNvPr id="193550" name="Rectangle 14"/>
            <p:cNvSpPr>
              <a:spLocks noChangeArrowheads="1"/>
            </p:cNvSpPr>
            <p:nvPr/>
          </p:nvSpPr>
          <p:spPr bwMode="auto">
            <a:xfrm>
              <a:off x="6450169" y="2807464"/>
              <a:ext cx="1263166" cy="234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altLang="es-PE" b="1">
                  <a:latin typeface="Times New Roman" pitchFamily="18" charset="0"/>
                </a:rPr>
                <a:t>     Magnitud</a:t>
              </a:r>
              <a:endParaRPr lang="es-ES_tradnl" altLang="es-PE" sz="2800" b="1">
                <a:latin typeface="Times New Roman" pitchFamily="18" charset="0"/>
              </a:endParaRPr>
            </a:p>
          </p:txBody>
        </p:sp>
        <p:sp>
          <p:nvSpPr>
            <p:cNvPr id="193551" name="Rectangle 15"/>
            <p:cNvSpPr>
              <a:spLocks noChangeArrowheads="1"/>
            </p:cNvSpPr>
            <p:nvPr/>
          </p:nvSpPr>
          <p:spPr bwMode="auto">
            <a:xfrm>
              <a:off x="2003954" y="3378964"/>
              <a:ext cx="1045158" cy="234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altLang="es-PE" b="1" dirty="0">
                  <a:solidFill>
                    <a:srgbClr val="00B050"/>
                  </a:solidFill>
                  <a:latin typeface="Times New Roman" pitchFamily="18" charset="0"/>
                </a:rPr>
                <a:t>Analógica </a:t>
              </a:r>
              <a:endParaRPr lang="es-ES_tradnl" altLang="es-PE" sz="2800" b="1" dirty="0">
                <a:solidFill>
                  <a:srgbClr val="00B050"/>
                </a:solidFill>
                <a:latin typeface="Times New Roman" pitchFamily="18" charset="0"/>
              </a:endParaRPr>
            </a:p>
          </p:txBody>
        </p:sp>
        <p:sp>
          <p:nvSpPr>
            <p:cNvPr id="193552" name="Rectangle 16"/>
            <p:cNvSpPr>
              <a:spLocks noChangeArrowheads="1"/>
            </p:cNvSpPr>
            <p:nvPr/>
          </p:nvSpPr>
          <p:spPr bwMode="auto">
            <a:xfrm>
              <a:off x="3029479" y="3337862"/>
              <a:ext cx="2500685" cy="234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altLang="es-PE" b="1" dirty="0">
                  <a:latin typeface="Times New Roman" pitchFamily="18" charset="0"/>
                </a:rPr>
                <a:t>       Dominio en el tiempo</a:t>
              </a:r>
              <a:endParaRPr lang="es-ES_tradnl" altLang="es-PE" sz="2800" b="1" dirty="0">
                <a:latin typeface="Times New Roman" pitchFamily="18" charset="0"/>
              </a:endParaRPr>
            </a:p>
          </p:txBody>
        </p:sp>
        <p:sp>
          <p:nvSpPr>
            <p:cNvPr id="193553" name="Rectangle 17"/>
            <p:cNvSpPr>
              <a:spLocks noChangeArrowheads="1"/>
            </p:cNvSpPr>
            <p:nvPr/>
          </p:nvSpPr>
          <p:spPr bwMode="auto">
            <a:xfrm>
              <a:off x="6450169" y="3368025"/>
              <a:ext cx="955390" cy="234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altLang="es-PE" b="1">
                  <a:latin typeface="Times New Roman" pitchFamily="18" charset="0"/>
                </a:rPr>
                <a:t>     Forma</a:t>
              </a:r>
              <a:endParaRPr lang="es-ES_tradnl" altLang="es-PE" sz="2800" b="1">
                <a:latin typeface="Times New Roman" pitchFamily="18" charset="0"/>
              </a:endParaRPr>
            </a:p>
          </p:txBody>
        </p:sp>
        <p:sp>
          <p:nvSpPr>
            <p:cNvPr id="193554" name="Freeform 18"/>
            <p:cNvSpPr>
              <a:spLocks/>
            </p:cNvSpPr>
            <p:nvPr/>
          </p:nvSpPr>
          <p:spPr bwMode="auto">
            <a:xfrm>
              <a:off x="1505479" y="1699389"/>
              <a:ext cx="312738" cy="1874838"/>
            </a:xfrm>
            <a:custGeom>
              <a:avLst/>
              <a:gdLst>
                <a:gd name="T0" fmla="*/ 197 w 197"/>
                <a:gd name="T1" fmla="*/ 0 h 1181"/>
                <a:gd name="T2" fmla="*/ 158 w 197"/>
                <a:gd name="T3" fmla="*/ 10 h 1181"/>
                <a:gd name="T4" fmla="*/ 125 w 197"/>
                <a:gd name="T5" fmla="*/ 28 h 1181"/>
                <a:gd name="T6" fmla="*/ 104 w 197"/>
                <a:gd name="T7" fmla="*/ 60 h 1181"/>
                <a:gd name="T8" fmla="*/ 98 w 197"/>
                <a:gd name="T9" fmla="*/ 96 h 1181"/>
                <a:gd name="T10" fmla="*/ 98 w 197"/>
                <a:gd name="T11" fmla="*/ 493 h 1181"/>
                <a:gd name="T12" fmla="*/ 93 w 197"/>
                <a:gd name="T13" fmla="*/ 529 h 1181"/>
                <a:gd name="T14" fmla="*/ 71 w 197"/>
                <a:gd name="T15" fmla="*/ 561 h 1181"/>
                <a:gd name="T16" fmla="*/ 38 w 197"/>
                <a:gd name="T17" fmla="*/ 579 h 1181"/>
                <a:gd name="T18" fmla="*/ 0 w 197"/>
                <a:gd name="T19" fmla="*/ 588 h 1181"/>
                <a:gd name="T20" fmla="*/ 38 w 197"/>
                <a:gd name="T21" fmla="*/ 597 h 1181"/>
                <a:gd name="T22" fmla="*/ 71 w 197"/>
                <a:gd name="T23" fmla="*/ 620 h 1181"/>
                <a:gd name="T24" fmla="*/ 93 w 197"/>
                <a:gd name="T25" fmla="*/ 652 h 1181"/>
                <a:gd name="T26" fmla="*/ 98 w 197"/>
                <a:gd name="T27" fmla="*/ 689 h 1181"/>
                <a:gd name="T28" fmla="*/ 98 w 197"/>
                <a:gd name="T29" fmla="*/ 1081 h 1181"/>
                <a:gd name="T30" fmla="*/ 104 w 197"/>
                <a:gd name="T31" fmla="*/ 1122 h 1181"/>
                <a:gd name="T32" fmla="*/ 125 w 197"/>
                <a:gd name="T33" fmla="*/ 1154 h 1181"/>
                <a:gd name="T34" fmla="*/ 158 w 197"/>
                <a:gd name="T35" fmla="*/ 1172 h 1181"/>
                <a:gd name="T36" fmla="*/ 197 w 197"/>
                <a:gd name="T37" fmla="*/ 1181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7" h="1181">
                  <a:moveTo>
                    <a:pt x="197" y="0"/>
                  </a:moveTo>
                  <a:lnTo>
                    <a:pt x="158" y="10"/>
                  </a:lnTo>
                  <a:lnTo>
                    <a:pt x="125" y="28"/>
                  </a:lnTo>
                  <a:lnTo>
                    <a:pt x="104" y="60"/>
                  </a:lnTo>
                  <a:lnTo>
                    <a:pt x="98" y="96"/>
                  </a:lnTo>
                  <a:lnTo>
                    <a:pt x="98" y="493"/>
                  </a:lnTo>
                  <a:lnTo>
                    <a:pt x="93" y="529"/>
                  </a:lnTo>
                  <a:lnTo>
                    <a:pt x="71" y="561"/>
                  </a:lnTo>
                  <a:lnTo>
                    <a:pt x="38" y="579"/>
                  </a:lnTo>
                  <a:lnTo>
                    <a:pt x="0" y="588"/>
                  </a:lnTo>
                  <a:lnTo>
                    <a:pt x="38" y="597"/>
                  </a:lnTo>
                  <a:lnTo>
                    <a:pt x="71" y="620"/>
                  </a:lnTo>
                  <a:lnTo>
                    <a:pt x="93" y="652"/>
                  </a:lnTo>
                  <a:lnTo>
                    <a:pt x="98" y="689"/>
                  </a:lnTo>
                  <a:lnTo>
                    <a:pt x="98" y="1081"/>
                  </a:lnTo>
                  <a:lnTo>
                    <a:pt x="104" y="1122"/>
                  </a:lnTo>
                  <a:lnTo>
                    <a:pt x="125" y="1154"/>
                  </a:lnTo>
                  <a:lnTo>
                    <a:pt x="158" y="1172"/>
                  </a:lnTo>
                  <a:lnTo>
                    <a:pt x="197" y="1181"/>
                  </a:lnTo>
                </a:path>
              </a:pathLst>
            </a:custGeom>
            <a:noFill/>
            <a:ln w="28575" cmpd="sng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193555" name="Freeform 19"/>
            <p:cNvSpPr>
              <a:spLocks/>
            </p:cNvSpPr>
            <p:nvPr/>
          </p:nvSpPr>
          <p:spPr bwMode="auto">
            <a:xfrm>
              <a:off x="3080279" y="2872551"/>
              <a:ext cx="174625" cy="1222375"/>
            </a:xfrm>
            <a:custGeom>
              <a:avLst/>
              <a:gdLst>
                <a:gd name="T0" fmla="*/ 110 w 110"/>
                <a:gd name="T1" fmla="*/ 0 h 770"/>
                <a:gd name="T2" fmla="*/ 88 w 110"/>
                <a:gd name="T3" fmla="*/ 4 h 770"/>
                <a:gd name="T4" fmla="*/ 72 w 110"/>
                <a:gd name="T5" fmla="*/ 18 h 770"/>
                <a:gd name="T6" fmla="*/ 61 w 110"/>
                <a:gd name="T7" fmla="*/ 36 h 770"/>
                <a:gd name="T8" fmla="*/ 55 w 110"/>
                <a:gd name="T9" fmla="*/ 64 h 770"/>
                <a:gd name="T10" fmla="*/ 55 w 110"/>
                <a:gd name="T11" fmla="*/ 319 h 770"/>
                <a:gd name="T12" fmla="*/ 50 w 110"/>
                <a:gd name="T13" fmla="*/ 346 h 770"/>
                <a:gd name="T14" fmla="*/ 39 w 110"/>
                <a:gd name="T15" fmla="*/ 364 h 770"/>
                <a:gd name="T16" fmla="*/ 22 w 110"/>
                <a:gd name="T17" fmla="*/ 378 h 770"/>
                <a:gd name="T18" fmla="*/ 0 w 110"/>
                <a:gd name="T19" fmla="*/ 383 h 770"/>
                <a:gd name="T20" fmla="*/ 22 w 110"/>
                <a:gd name="T21" fmla="*/ 387 h 770"/>
                <a:gd name="T22" fmla="*/ 39 w 110"/>
                <a:gd name="T23" fmla="*/ 405 h 770"/>
                <a:gd name="T24" fmla="*/ 50 w 110"/>
                <a:gd name="T25" fmla="*/ 424 h 770"/>
                <a:gd name="T26" fmla="*/ 55 w 110"/>
                <a:gd name="T27" fmla="*/ 451 h 770"/>
                <a:gd name="T28" fmla="*/ 55 w 110"/>
                <a:gd name="T29" fmla="*/ 706 h 770"/>
                <a:gd name="T30" fmla="*/ 61 w 110"/>
                <a:gd name="T31" fmla="*/ 734 h 770"/>
                <a:gd name="T32" fmla="*/ 72 w 110"/>
                <a:gd name="T33" fmla="*/ 752 h 770"/>
                <a:gd name="T34" fmla="*/ 88 w 110"/>
                <a:gd name="T35" fmla="*/ 765 h 770"/>
                <a:gd name="T36" fmla="*/ 110 w 110"/>
                <a:gd name="T37" fmla="*/ 77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770">
                  <a:moveTo>
                    <a:pt x="110" y="0"/>
                  </a:moveTo>
                  <a:lnTo>
                    <a:pt x="88" y="4"/>
                  </a:lnTo>
                  <a:lnTo>
                    <a:pt x="72" y="18"/>
                  </a:lnTo>
                  <a:lnTo>
                    <a:pt x="61" y="36"/>
                  </a:lnTo>
                  <a:lnTo>
                    <a:pt x="55" y="64"/>
                  </a:lnTo>
                  <a:lnTo>
                    <a:pt x="55" y="319"/>
                  </a:lnTo>
                  <a:lnTo>
                    <a:pt x="50" y="346"/>
                  </a:lnTo>
                  <a:lnTo>
                    <a:pt x="39" y="364"/>
                  </a:lnTo>
                  <a:lnTo>
                    <a:pt x="22" y="378"/>
                  </a:lnTo>
                  <a:lnTo>
                    <a:pt x="0" y="383"/>
                  </a:lnTo>
                  <a:lnTo>
                    <a:pt x="22" y="387"/>
                  </a:lnTo>
                  <a:lnTo>
                    <a:pt x="39" y="405"/>
                  </a:lnTo>
                  <a:lnTo>
                    <a:pt x="50" y="424"/>
                  </a:lnTo>
                  <a:lnTo>
                    <a:pt x="55" y="451"/>
                  </a:lnTo>
                  <a:lnTo>
                    <a:pt x="55" y="706"/>
                  </a:lnTo>
                  <a:lnTo>
                    <a:pt x="61" y="734"/>
                  </a:lnTo>
                  <a:lnTo>
                    <a:pt x="72" y="752"/>
                  </a:lnTo>
                  <a:lnTo>
                    <a:pt x="88" y="765"/>
                  </a:lnTo>
                  <a:lnTo>
                    <a:pt x="110" y="770"/>
                  </a:lnTo>
                </a:path>
              </a:pathLst>
            </a:custGeom>
            <a:noFill/>
            <a:ln w="28575" cmpd="sng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193556" name="Freeform 20"/>
            <p:cNvSpPr>
              <a:spLocks/>
            </p:cNvSpPr>
            <p:nvPr/>
          </p:nvSpPr>
          <p:spPr bwMode="auto">
            <a:xfrm>
              <a:off x="3064404" y="1396176"/>
              <a:ext cx="120650" cy="825500"/>
            </a:xfrm>
            <a:custGeom>
              <a:avLst/>
              <a:gdLst>
                <a:gd name="T0" fmla="*/ 76 w 76"/>
                <a:gd name="T1" fmla="*/ 0 h 520"/>
                <a:gd name="T2" fmla="*/ 60 w 76"/>
                <a:gd name="T3" fmla="*/ 5 h 520"/>
                <a:gd name="T4" fmla="*/ 49 w 76"/>
                <a:gd name="T5" fmla="*/ 14 h 520"/>
                <a:gd name="T6" fmla="*/ 43 w 76"/>
                <a:gd name="T7" fmla="*/ 27 h 520"/>
                <a:gd name="T8" fmla="*/ 38 w 76"/>
                <a:gd name="T9" fmla="*/ 41 h 520"/>
                <a:gd name="T10" fmla="*/ 38 w 76"/>
                <a:gd name="T11" fmla="*/ 214 h 520"/>
                <a:gd name="T12" fmla="*/ 38 w 76"/>
                <a:gd name="T13" fmla="*/ 232 h 520"/>
                <a:gd name="T14" fmla="*/ 27 w 76"/>
                <a:gd name="T15" fmla="*/ 246 h 520"/>
                <a:gd name="T16" fmla="*/ 16 w 76"/>
                <a:gd name="T17" fmla="*/ 255 h 520"/>
                <a:gd name="T18" fmla="*/ 0 w 76"/>
                <a:gd name="T19" fmla="*/ 260 h 520"/>
                <a:gd name="T20" fmla="*/ 16 w 76"/>
                <a:gd name="T21" fmla="*/ 264 h 520"/>
                <a:gd name="T22" fmla="*/ 27 w 76"/>
                <a:gd name="T23" fmla="*/ 273 h 520"/>
                <a:gd name="T24" fmla="*/ 38 w 76"/>
                <a:gd name="T25" fmla="*/ 287 h 520"/>
                <a:gd name="T26" fmla="*/ 38 w 76"/>
                <a:gd name="T27" fmla="*/ 301 h 520"/>
                <a:gd name="T28" fmla="*/ 38 w 76"/>
                <a:gd name="T29" fmla="*/ 474 h 520"/>
                <a:gd name="T30" fmla="*/ 43 w 76"/>
                <a:gd name="T31" fmla="*/ 492 h 520"/>
                <a:gd name="T32" fmla="*/ 49 w 76"/>
                <a:gd name="T33" fmla="*/ 506 h 520"/>
                <a:gd name="T34" fmla="*/ 60 w 76"/>
                <a:gd name="T35" fmla="*/ 515 h 520"/>
                <a:gd name="T36" fmla="*/ 76 w 76"/>
                <a:gd name="T37" fmla="*/ 52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6" h="520">
                  <a:moveTo>
                    <a:pt x="76" y="0"/>
                  </a:moveTo>
                  <a:lnTo>
                    <a:pt x="60" y="5"/>
                  </a:lnTo>
                  <a:lnTo>
                    <a:pt x="49" y="14"/>
                  </a:lnTo>
                  <a:lnTo>
                    <a:pt x="43" y="27"/>
                  </a:lnTo>
                  <a:lnTo>
                    <a:pt x="38" y="41"/>
                  </a:lnTo>
                  <a:lnTo>
                    <a:pt x="38" y="214"/>
                  </a:lnTo>
                  <a:lnTo>
                    <a:pt x="38" y="232"/>
                  </a:lnTo>
                  <a:lnTo>
                    <a:pt x="27" y="246"/>
                  </a:lnTo>
                  <a:lnTo>
                    <a:pt x="16" y="255"/>
                  </a:lnTo>
                  <a:lnTo>
                    <a:pt x="0" y="260"/>
                  </a:lnTo>
                  <a:lnTo>
                    <a:pt x="16" y="264"/>
                  </a:lnTo>
                  <a:lnTo>
                    <a:pt x="27" y="273"/>
                  </a:lnTo>
                  <a:lnTo>
                    <a:pt x="38" y="287"/>
                  </a:lnTo>
                  <a:lnTo>
                    <a:pt x="38" y="301"/>
                  </a:lnTo>
                  <a:lnTo>
                    <a:pt x="38" y="474"/>
                  </a:lnTo>
                  <a:lnTo>
                    <a:pt x="43" y="492"/>
                  </a:lnTo>
                  <a:lnTo>
                    <a:pt x="49" y="506"/>
                  </a:lnTo>
                  <a:lnTo>
                    <a:pt x="60" y="515"/>
                  </a:lnTo>
                  <a:lnTo>
                    <a:pt x="76" y="520"/>
                  </a:lnTo>
                </a:path>
              </a:pathLst>
            </a:custGeom>
            <a:noFill/>
            <a:ln w="28575" cmpd="sng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PE"/>
            </a:p>
          </p:txBody>
        </p:sp>
        <p:grpSp>
          <p:nvGrpSpPr>
            <p:cNvPr id="193557" name="Group 21"/>
            <p:cNvGrpSpPr>
              <a:grpSpLocks/>
            </p:cNvGrpSpPr>
            <p:nvPr/>
          </p:nvGrpSpPr>
          <p:grpSpPr bwMode="auto">
            <a:xfrm>
              <a:off x="6122672" y="1439039"/>
              <a:ext cx="415925" cy="109538"/>
              <a:chOff x="3566" y="1879"/>
              <a:chExt cx="262" cy="69"/>
            </a:xfrm>
          </p:grpSpPr>
          <p:sp>
            <p:nvSpPr>
              <p:cNvPr id="193558" name="Line 22"/>
              <p:cNvSpPr>
                <a:spLocks noChangeShapeType="1"/>
              </p:cNvSpPr>
              <p:nvPr/>
            </p:nvSpPr>
            <p:spPr bwMode="auto">
              <a:xfrm>
                <a:off x="3566" y="1911"/>
                <a:ext cx="202" cy="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93559" name="Freeform 23"/>
              <p:cNvSpPr>
                <a:spLocks/>
              </p:cNvSpPr>
              <p:nvPr/>
            </p:nvSpPr>
            <p:spPr bwMode="auto">
              <a:xfrm>
                <a:off x="3757" y="1879"/>
                <a:ext cx="71" cy="69"/>
              </a:xfrm>
              <a:custGeom>
                <a:avLst/>
                <a:gdLst>
                  <a:gd name="T0" fmla="*/ 0 w 71"/>
                  <a:gd name="T1" fmla="*/ 69 h 69"/>
                  <a:gd name="T2" fmla="*/ 71 w 71"/>
                  <a:gd name="T3" fmla="*/ 32 h 69"/>
                  <a:gd name="T4" fmla="*/ 0 w 71"/>
                  <a:gd name="T5" fmla="*/ 0 h 69"/>
                  <a:gd name="T6" fmla="*/ 0 w 71"/>
                  <a:gd name="T7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69">
                    <a:moveTo>
                      <a:pt x="0" y="69"/>
                    </a:moveTo>
                    <a:lnTo>
                      <a:pt x="71" y="32"/>
                    </a:lnTo>
                    <a:lnTo>
                      <a:pt x="0" y="0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</p:grpSp>
        <p:grpSp>
          <p:nvGrpSpPr>
            <p:cNvPr id="193560" name="Group 24"/>
            <p:cNvGrpSpPr>
              <a:grpSpLocks/>
            </p:cNvGrpSpPr>
            <p:nvPr/>
          </p:nvGrpSpPr>
          <p:grpSpPr bwMode="auto">
            <a:xfrm>
              <a:off x="6122672" y="2080389"/>
              <a:ext cx="415925" cy="109538"/>
              <a:chOff x="3566" y="2207"/>
              <a:chExt cx="262" cy="69"/>
            </a:xfrm>
          </p:grpSpPr>
          <p:sp>
            <p:nvSpPr>
              <p:cNvPr id="193561" name="Line 25"/>
              <p:cNvSpPr>
                <a:spLocks noChangeShapeType="1"/>
              </p:cNvSpPr>
              <p:nvPr/>
            </p:nvSpPr>
            <p:spPr bwMode="auto">
              <a:xfrm>
                <a:off x="3566" y="2239"/>
                <a:ext cx="202" cy="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93562" name="Freeform 26"/>
              <p:cNvSpPr>
                <a:spLocks/>
              </p:cNvSpPr>
              <p:nvPr/>
            </p:nvSpPr>
            <p:spPr bwMode="auto">
              <a:xfrm>
                <a:off x="3757" y="2207"/>
                <a:ext cx="71" cy="69"/>
              </a:xfrm>
              <a:custGeom>
                <a:avLst/>
                <a:gdLst>
                  <a:gd name="T0" fmla="*/ 0 w 71"/>
                  <a:gd name="T1" fmla="*/ 69 h 69"/>
                  <a:gd name="T2" fmla="*/ 71 w 71"/>
                  <a:gd name="T3" fmla="*/ 32 h 69"/>
                  <a:gd name="T4" fmla="*/ 0 w 71"/>
                  <a:gd name="T5" fmla="*/ 0 h 69"/>
                  <a:gd name="T6" fmla="*/ 0 w 71"/>
                  <a:gd name="T7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69">
                    <a:moveTo>
                      <a:pt x="0" y="69"/>
                    </a:moveTo>
                    <a:lnTo>
                      <a:pt x="71" y="32"/>
                    </a:lnTo>
                    <a:lnTo>
                      <a:pt x="0" y="0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</p:grpSp>
        <p:grpSp>
          <p:nvGrpSpPr>
            <p:cNvPr id="193563" name="Group 27"/>
            <p:cNvGrpSpPr>
              <a:grpSpLocks/>
            </p:cNvGrpSpPr>
            <p:nvPr/>
          </p:nvGrpSpPr>
          <p:grpSpPr bwMode="auto">
            <a:xfrm>
              <a:off x="6122672" y="2901126"/>
              <a:ext cx="415925" cy="107950"/>
              <a:chOff x="3566" y="2800"/>
              <a:chExt cx="262" cy="68"/>
            </a:xfrm>
          </p:grpSpPr>
          <p:sp>
            <p:nvSpPr>
              <p:cNvPr id="193564" name="Line 28"/>
              <p:cNvSpPr>
                <a:spLocks noChangeShapeType="1"/>
              </p:cNvSpPr>
              <p:nvPr/>
            </p:nvSpPr>
            <p:spPr bwMode="auto">
              <a:xfrm>
                <a:off x="3566" y="2832"/>
                <a:ext cx="202" cy="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93565" name="Freeform 29"/>
              <p:cNvSpPr>
                <a:spLocks/>
              </p:cNvSpPr>
              <p:nvPr/>
            </p:nvSpPr>
            <p:spPr bwMode="auto">
              <a:xfrm>
                <a:off x="3757" y="2800"/>
                <a:ext cx="71" cy="68"/>
              </a:xfrm>
              <a:custGeom>
                <a:avLst/>
                <a:gdLst>
                  <a:gd name="T0" fmla="*/ 0 w 71"/>
                  <a:gd name="T1" fmla="*/ 68 h 68"/>
                  <a:gd name="T2" fmla="*/ 71 w 71"/>
                  <a:gd name="T3" fmla="*/ 32 h 68"/>
                  <a:gd name="T4" fmla="*/ 0 w 71"/>
                  <a:gd name="T5" fmla="*/ 0 h 68"/>
                  <a:gd name="T6" fmla="*/ 0 w 71"/>
                  <a:gd name="T7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68">
                    <a:moveTo>
                      <a:pt x="0" y="68"/>
                    </a:moveTo>
                    <a:lnTo>
                      <a:pt x="71" y="32"/>
                    </a:lnTo>
                    <a:lnTo>
                      <a:pt x="0" y="0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</p:grpSp>
        <p:grpSp>
          <p:nvGrpSpPr>
            <p:cNvPr id="193566" name="Group 30"/>
            <p:cNvGrpSpPr>
              <a:grpSpLocks/>
            </p:cNvGrpSpPr>
            <p:nvPr/>
          </p:nvGrpSpPr>
          <p:grpSpPr bwMode="auto">
            <a:xfrm>
              <a:off x="6122672" y="3410887"/>
              <a:ext cx="415925" cy="109538"/>
              <a:chOff x="3566" y="3128"/>
              <a:chExt cx="262" cy="69"/>
            </a:xfrm>
          </p:grpSpPr>
          <p:sp>
            <p:nvSpPr>
              <p:cNvPr id="193567" name="Line 31"/>
              <p:cNvSpPr>
                <a:spLocks noChangeShapeType="1"/>
              </p:cNvSpPr>
              <p:nvPr/>
            </p:nvSpPr>
            <p:spPr bwMode="auto">
              <a:xfrm>
                <a:off x="3566" y="3160"/>
                <a:ext cx="202" cy="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93568" name="Freeform 32"/>
              <p:cNvSpPr>
                <a:spLocks/>
              </p:cNvSpPr>
              <p:nvPr/>
            </p:nvSpPr>
            <p:spPr bwMode="auto">
              <a:xfrm>
                <a:off x="3757" y="3128"/>
                <a:ext cx="71" cy="69"/>
              </a:xfrm>
              <a:custGeom>
                <a:avLst/>
                <a:gdLst>
                  <a:gd name="T0" fmla="*/ 0 w 71"/>
                  <a:gd name="T1" fmla="*/ 69 h 69"/>
                  <a:gd name="T2" fmla="*/ 71 w 71"/>
                  <a:gd name="T3" fmla="*/ 32 h 69"/>
                  <a:gd name="T4" fmla="*/ 0 w 71"/>
                  <a:gd name="T5" fmla="*/ 0 h 69"/>
                  <a:gd name="T6" fmla="*/ 0 w 71"/>
                  <a:gd name="T7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69">
                    <a:moveTo>
                      <a:pt x="0" y="69"/>
                    </a:moveTo>
                    <a:lnTo>
                      <a:pt x="71" y="32"/>
                    </a:lnTo>
                    <a:lnTo>
                      <a:pt x="0" y="0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</p:grpSp>
        <p:sp>
          <p:nvSpPr>
            <p:cNvPr id="41" name="Rectangle 16"/>
            <p:cNvSpPr>
              <a:spLocks noChangeArrowheads="1"/>
            </p:cNvSpPr>
            <p:nvPr/>
          </p:nvSpPr>
          <p:spPr bwMode="auto">
            <a:xfrm>
              <a:off x="3020350" y="3841918"/>
              <a:ext cx="2855590" cy="234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altLang="es-PE" b="1" dirty="0">
                  <a:latin typeface="Times New Roman" pitchFamily="18" charset="0"/>
                </a:rPr>
                <a:t>       Dominio en la frecuencia</a:t>
              </a:r>
              <a:endParaRPr lang="es-ES_tradnl" altLang="es-PE" sz="2800" b="1" dirty="0">
                <a:latin typeface="Times New Roman" pitchFamily="18" charset="0"/>
              </a:endParaRPr>
            </a:p>
          </p:txBody>
        </p:sp>
        <p:sp>
          <p:nvSpPr>
            <p:cNvPr id="42" name="Rectangle 17"/>
            <p:cNvSpPr>
              <a:spLocks noChangeArrowheads="1"/>
            </p:cNvSpPr>
            <p:nvPr/>
          </p:nvSpPr>
          <p:spPr bwMode="auto">
            <a:xfrm>
              <a:off x="6441040" y="3872081"/>
              <a:ext cx="1374415" cy="234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_tradnl" altLang="es-PE" b="1" dirty="0">
                  <a:latin typeface="Times New Roman" pitchFamily="18" charset="0"/>
                </a:rPr>
                <a:t>     Frecuencia</a:t>
              </a:r>
              <a:endParaRPr lang="es-ES_tradnl" altLang="es-PE" sz="2800" b="1" dirty="0">
                <a:latin typeface="Times New Roman" pitchFamily="18" charset="0"/>
              </a:endParaRPr>
            </a:p>
          </p:txBody>
        </p:sp>
        <p:grpSp>
          <p:nvGrpSpPr>
            <p:cNvPr id="43" name="Group 30"/>
            <p:cNvGrpSpPr>
              <a:grpSpLocks/>
            </p:cNvGrpSpPr>
            <p:nvPr/>
          </p:nvGrpSpPr>
          <p:grpSpPr bwMode="auto">
            <a:xfrm>
              <a:off x="6113543" y="3914943"/>
              <a:ext cx="415925" cy="109538"/>
              <a:chOff x="3566" y="3128"/>
              <a:chExt cx="262" cy="69"/>
            </a:xfrm>
          </p:grpSpPr>
          <p:sp>
            <p:nvSpPr>
              <p:cNvPr id="44" name="Line 31"/>
              <p:cNvSpPr>
                <a:spLocks noChangeShapeType="1"/>
              </p:cNvSpPr>
              <p:nvPr/>
            </p:nvSpPr>
            <p:spPr bwMode="auto">
              <a:xfrm>
                <a:off x="3566" y="3160"/>
                <a:ext cx="202" cy="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45" name="Freeform 32"/>
              <p:cNvSpPr>
                <a:spLocks/>
              </p:cNvSpPr>
              <p:nvPr/>
            </p:nvSpPr>
            <p:spPr bwMode="auto">
              <a:xfrm>
                <a:off x="3757" y="3128"/>
                <a:ext cx="71" cy="69"/>
              </a:xfrm>
              <a:custGeom>
                <a:avLst/>
                <a:gdLst>
                  <a:gd name="T0" fmla="*/ 0 w 71"/>
                  <a:gd name="T1" fmla="*/ 69 h 69"/>
                  <a:gd name="T2" fmla="*/ 71 w 71"/>
                  <a:gd name="T3" fmla="*/ 32 h 69"/>
                  <a:gd name="T4" fmla="*/ 0 w 71"/>
                  <a:gd name="T5" fmla="*/ 0 h 69"/>
                  <a:gd name="T6" fmla="*/ 0 w 71"/>
                  <a:gd name="T7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69">
                    <a:moveTo>
                      <a:pt x="0" y="69"/>
                    </a:moveTo>
                    <a:lnTo>
                      <a:pt x="71" y="32"/>
                    </a:lnTo>
                    <a:lnTo>
                      <a:pt x="0" y="0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232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s-ES_tradnl" altLang="es-PE" dirty="0">
                <a:latin typeface="+mn-lt"/>
              </a:rPr>
              <a:t>Tipos de señales</a:t>
            </a:r>
            <a:endParaRPr lang="es-CO" altLang="es-PE" dirty="0">
              <a:latin typeface="+mn-lt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195390" y="2013295"/>
            <a:ext cx="2898667" cy="914400"/>
            <a:chOff x="3041485" y="2407559"/>
            <a:chExt cx="2898667" cy="914400"/>
          </a:xfrm>
          <a:noFill/>
        </p:grpSpPr>
        <p:sp>
          <p:nvSpPr>
            <p:cNvPr id="194566" name="Line 6"/>
            <p:cNvSpPr>
              <a:spLocks noChangeShapeType="1"/>
            </p:cNvSpPr>
            <p:nvPr/>
          </p:nvSpPr>
          <p:spPr bwMode="auto">
            <a:xfrm flipV="1">
              <a:off x="3041485" y="2407559"/>
              <a:ext cx="0" cy="91440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94567" name="Line 7"/>
            <p:cNvSpPr>
              <a:spLocks noChangeShapeType="1"/>
            </p:cNvSpPr>
            <p:nvPr/>
          </p:nvSpPr>
          <p:spPr bwMode="auto">
            <a:xfrm>
              <a:off x="3041485" y="3321959"/>
              <a:ext cx="2559050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94568" name="Line 8"/>
            <p:cNvSpPr>
              <a:spLocks noChangeShapeType="1"/>
            </p:cNvSpPr>
            <p:nvPr/>
          </p:nvSpPr>
          <p:spPr bwMode="auto">
            <a:xfrm>
              <a:off x="3133560" y="3139397"/>
              <a:ext cx="182563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94569" name="Line 9"/>
            <p:cNvSpPr>
              <a:spLocks noChangeShapeType="1"/>
            </p:cNvSpPr>
            <p:nvPr/>
          </p:nvSpPr>
          <p:spPr bwMode="auto">
            <a:xfrm flipV="1">
              <a:off x="3316123" y="2682197"/>
              <a:ext cx="0" cy="45720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94570" name="Line 10"/>
            <p:cNvSpPr>
              <a:spLocks noChangeShapeType="1"/>
            </p:cNvSpPr>
            <p:nvPr/>
          </p:nvSpPr>
          <p:spPr bwMode="auto">
            <a:xfrm>
              <a:off x="3316123" y="2682197"/>
              <a:ext cx="273050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94571" name="Line 11"/>
            <p:cNvSpPr>
              <a:spLocks noChangeShapeType="1"/>
            </p:cNvSpPr>
            <p:nvPr/>
          </p:nvSpPr>
          <p:spPr bwMode="auto">
            <a:xfrm>
              <a:off x="3589173" y="2682197"/>
              <a:ext cx="0" cy="45720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94572" name="Line 12"/>
            <p:cNvSpPr>
              <a:spLocks noChangeShapeType="1"/>
            </p:cNvSpPr>
            <p:nvPr/>
          </p:nvSpPr>
          <p:spPr bwMode="auto">
            <a:xfrm>
              <a:off x="3589173" y="3139397"/>
              <a:ext cx="274638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94573" name="Line 13"/>
            <p:cNvSpPr>
              <a:spLocks noChangeShapeType="1"/>
            </p:cNvSpPr>
            <p:nvPr/>
          </p:nvSpPr>
          <p:spPr bwMode="auto">
            <a:xfrm flipV="1">
              <a:off x="3863810" y="2682197"/>
              <a:ext cx="0" cy="45720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94574" name="Line 14"/>
            <p:cNvSpPr>
              <a:spLocks noChangeShapeType="1"/>
            </p:cNvSpPr>
            <p:nvPr/>
          </p:nvSpPr>
          <p:spPr bwMode="auto">
            <a:xfrm>
              <a:off x="3863810" y="2682197"/>
              <a:ext cx="457200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94575" name="Line 15"/>
            <p:cNvSpPr>
              <a:spLocks noChangeShapeType="1"/>
            </p:cNvSpPr>
            <p:nvPr/>
          </p:nvSpPr>
          <p:spPr bwMode="auto">
            <a:xfrm>
              <a:off x="4321010" y="2682197"/>
              <a:ext cx="0" cy="45720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94576" name="Line 16"/>
            <p:cNvSpPr>
              <a:spLocks noChangeShapeType="1"/>
            </p:cNvSpPr>
            <p:nvPr/>
          </p:nvSpPr>
          <p:spPr bwMode="auto">
            <a:xfrm>
              <a:off x="4321010" y="3139397"/>
              <a:ext cx="182563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94577" name="Line 17"/>
            <p:cNvSpPr>
              <a:spLocks noChangeShapeType="1"/>
            </p:cNvSpPr>
            <p:nvPr/>
          </p:nvSpPr>
          <p:spPr bwMode="auto">
            <a:xfrm flipV="1">
              <a:off x="4503573" y="2682197"/>
              <a:ext cx="0" cy="45720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94578" name="Line 18"/>
            <p:cNvSpPr>
              <a:spLocks noChangeShapeType="1"/>
            </p:cNvSpPr>
            <p:nvPr/>
          </p:nvSpPr>
          <p:spPr bwMode="auto">
            <a:xfrm>
              <a:off x="4503573" y="2682197"/>
              <a:ext cx="274638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94579" name="Line 19"/>
            <p:cNvSpPr>
              <a:spLocks noChangeShapeType="1"/>
            </p:cNvSpPr>
            <p:nvPr/>
          </p:nvSpPr>
          <p:spPr bwMode="auto">
            <a:xfrm>
              <a:off x="4778210" y="2682197"/>
              <a:ext cx="0" cy="45720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94580" name="Line 20"/>
            <p:cNvSpPr>
              <a:spLocks noChangeShapeType="1"/>
            </p:cNvSpPr>
            <p:nvPr/>
          </p:nvSpPr>
          <p:spPr bwMode="auto">
            <a:xfrm>
              <a:off x="4778210" y="3139397"/>
              <a:ext cx="639763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94581" name="Line 21"/>
            <p:cNvSpPr>
              <a:spLocks noChangeShapeType="1"/>
            </p:cNvSpPr>
            <p:nvPr/>
          </p:nvSpPr>
          <p:spPr bwMode="auto">
            <a:xfrm flipV="1">
              <a:off x="5417973" y="2682197"/>
              <a:ext cx="0" cy="45720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94582" name="Text Box 22"/>
            <p:cNvSpPr txBox="1">
              <a:spLocks noChangeArrowheads="1"/>
            </p:cNvSpPr>
            <p:nvPr/>
          </p:nvSpPr>
          <p:spPr bwMode="auto">
            <a:xfrm>
              <a:off x="5575027" y="2956040"/>
              <a:ext cx="3651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s-ES" altLang="es-PE" b="1" dirty="0">
                  <a:solidFill>
                    <a:srgbClr val="0000CC"/>
                  </a:solidFill>
                  <a:latin typeface="Times New Roman" pitchFamily="18" charset="0"/>
                </a:rPr>
                <a:t>t</a:t>
              </a:r>
            </a:p>
          </p:txBody>
        </p:sp>
      </p:grpSp>
      <p:sp>
        <p:nvSpPr>
          <p:cNvPr id="194583" name="Rectangle 23"/>
          <p:cNvSpPr>
            <a:spLocks noChangeArrowheads="1"/>
          </p:cNvSpPr>
          <p:nvPr/>
        </p:nvSpPr>
        <p:spPr bwMode="auto">
          <a:xfrm>
            <a:off x="2174776" y="2560983"/>
            <a:ext cx="175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_tradnl" altLang="es-PE" dirty="0">
                <a:latin typeface="Times New Roman" pitchFamily="18" charset="0"/>
                <a:cs typeface="Times New Roman" pitchFamily="18" charset="0"/>
              </a:rPr>
              <a:t>Tren de pulso</a:t>
            </a:r>
            <a:r>
              <a:rPr lang="es-ES" altLang="es-PE" sz="1700" dirty="0">
                <a:latin typeface="Times New Roman" pitchFamily="18" charset="0"/>
              </a:rPr>
              <a:t> </a:t>
            </a:r>
            <a:endParaRPr lang="es-ES" altLang="es-PE" sz="3600" dirty="0">
              <a:latin typeface="Times New Roman" pitchFamily="18" charset="0"/>
            </a:endParaRPr>
          </a:p>
        </p:txBody>
      </p:sp>
      <p:sp>
        <p:nvSpPr>
          <p:cNvPr id="194584" name="Rectangle 24"/>
          <p:cNvSpPr>
            <a:spLocks noChangeArrowheads="1"/>
          </p:cNvSpPr>
          <p:nvPr/>
        </p:nvSpPr>
        <p:spPr bwMode="auto">
          <a:xfrm>
            <a:off x="7462929" y="2011709"/>
            <a:ext cx="27432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s-PE" dirty="0">
                <a:latin typeface="Times New Roman" pitchFamily="18" charset="0"/>
              </a:rPr>
              <a:t>La cantidad de los pulsos,</a:t>
            </a:r>
          </a:p>
          <a:p>
            <a:r>
              <a:rPr lang="es-ES" altLang="es-PE" dirty="0">
                <a:latin typeface="Times New Roman" pitchFamily="18" charset="0"/>
              </a:rPr>
              <a:t>Frecuencia de ocurrencia </a:t>
            </a:r>
          </a:p>
          <a:p>
            <a:r>
              <a:rPr lang="es-ES" altLang="es-PE" dirty="0">
                <a:latin typeface="Times New Roman" pitchFamily="18" charset="0"/>
              </a:rPr>
              <a:t>Tiempo entre pulsos</a:t>
            </a:r>
          </a:p>
        </p:txBody>
      </p:sp>
      <p:sp>
        <p:nvSpPr>
          <p:cNvPr id="194596" name="Rectangle 36"/>
          <p:cNvSpPr>
            <a:spLocks noChangeArrowheads="1"/>
          </p:cNvSpPr>
          <p:nvPr/>
        </p:nvSpPr>
        <p:spPr bwMode="auto">
          <a:xfrm>
            <a:off x="2174776" y="1364333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_tradnl" altLang="es-PE">
                <a:latin typeface="Times New Roman" pitchFamily="18" charset="0"/>
                <a:cs typeface="Times New Roman" pitchFamily="18" charset="0"/>
              </a:rPr>
              <a:t>Señal de estado</a:t>
            </a:r>
            <a:r>
              <a:rPr lang="es-ES" altLang="es-PE" sz="1700">
                <a:latin typeface="Times New Roman" pitchFamily="18" charset="0"/>
              </a:rPr>
              <a:t> </a:t>
            </a:r>
            <a:endParaRPr lang="es-ES" altLang="es-PE" sz="3600">
              <a:latin typeface="Times New Roman" pitchFamily="18" charset="0"/>
            </a:endParaRPr>
          </a:p>
        </p:txBody>
      </p:sp>
      <p:sp>
        <p:nvSpPr>
          <p:cNvPr id="194597" name="Rectangle 37"/>
          <p:cNvSpPr>
            <a:spLocks noChangeArrowheads="1"/>
          </p:cNvSpPr>
          <p:nvPr/>
        </p:nvSpPr>
        <p:spPr bwMode="auto">
          <a:xfrm>
            <a:off x="7462929" y="1364333"/>
            <a:ext cx="192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PE" dirty="0">
                <a:latin typeface="Times New Roman" pitchFamily="18" charset="0"/>
              </a:rPr>
              <a:t>Estado de </a:t>
            </a:r>
            <a:r>
              <a:rPr lang="es-ES" altLang="es-PE" dirty="0" err="1">
                <a:latin typeface="Times New Roman" pitchFamily="18" charset="0"/>
              </a:rPr>
              <a:t>switches</a:t>
            </a:r>
            <a:endParaRPr lang="es-ES" altLang="es-PE" dirty="0">
              <a:latin typeface="Times New Roman" pitchFamily="18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4195389" y="908721"/>
            <a:ext cx="2329098" cy="822325"/>
            <a:chOff x="3048000" y="1124744"/>
            <a:chExt cx="2329098" cy="822325"/>
          </a:xfrm>
          <a:noFill/>
        </p:grpSpPr>
        <p:sp>
          <p:nvSpPr>
            <p:cNvPr id="194599" name="Line 39"/>
            <p:cNvSpPr>
              <a:spLocks noChangeShapeType="1"/>
            </p:cNvSpPr>
            <p:nvPr/>
          </p:nvSpPr>
          <p:spPr bwMode="auto">
            <a:xfrm flipV="1">
              <a:off x="3048000" y="1207294"/>
              <a:ext cx="0" cy="739775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94600" name="Line 40"/>
            <p:cNvSpPr>
              <a:spLocks noChangeShapeType="1"/>
            </p:cNvSpPr>
            <p:nvPr/>
          </p:nvSpPr>
          <p:spPr bwMode="auto">
            <a:xfrm>
              <a:off x="3048000" y="1947069"/>
              <a:ext cx="2012950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94601" name="Line 41"/>
            <p:cNvSpPr>
              <a:spLocks noChangeShapeType="1"/>
            </p:cNvSpPr>
            <p:nvPr/>
          </p:nvSpPr>
          <p:spPr bwMode="auto">
            <a:xfrm>
              <a:off x="3048000" y="1453357"/>
              <a:ext cx="723900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94602" name="Line 42"/>
            <p:cNvSpPr>
              <a:spLocks noChangeShapeType="1"/>
            </p:cNvSpPr>
            <p:nvPr/>
          </p:nvSpPr>
          <p:spPr bwMode="auto">
            <a:xfrm>
              <a:off x="3771900" y="1864519"/>
              <a:ext cx="806450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94603" name="Text Box 43"/>
            <p:cNvSpPr txBox="1">
              <a:spLocks noChangeArrowheads="1"/>
            </p:cNvSpPr>
            <p:nvPr/>
          </p:nvSpPr>
          <p:spPr bwMode="auto">
            <a:xfrm>
              <a:off x="3289300" y="1124744"/>
              <a:ext cx="403225" cy="2460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s-ES_tradnl" altLang="es-PE" sz="1400" b="1">
                  <a:latin typeface="Times New Roman" pitchFamily="18" charset="0"/>
                </a:rPr>
                <a:t>on</a:t>
              </a:r>
            </a:p>
          </p:txBody>
        </p:sp>
        <p:sp>
          <p:nvSpPr>
            <p:cNvPr id="194604" name="Text Box 44"/>
            <p:cNvSpPr txBox="1">
              <a:spLocks noChangeArrowheads="1"/>
            </p:cNvSpPr>
            <p:nvPr/>
          </p:nvSpPr>
          <p:spPr bwMode="auto">
            <a:xfrm>
              <a:off x="4175125" y="1535907"/>
              <a:ext cx="403225" cy="2460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s-ES_tradnl" altLang="es-PE" sz="1400" b="1">
                  <a:latin typeface="Times New Roman" pitchFamily="18" charset="0"/>
                </a:rPr>
                <a:t>off</a:t>
              </a:r>
            </a:p>
          </p:txBody>
        </p:sp>
        <p:sp>
          <p:nvSpPr>
            <p:cNvPr id="194605" name="Text Box 45"/>
            <p:cNvSpPr txBox="1">
              <a:spLocks noChangeArrowheads="1"/>
            </p:cNvSpPr>
            <p:nvPr/>
          </p:nvSpPr>
          <p:spPr bwMode="auto">
            <a:xfrm>
              <a:off x="5011973" y="1604169"/>
              <a:ext cx="3651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s-ES_tradnl" altLang="es-PE" b="1" dirty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94606" name="Line 46"/>
            <p:cNvSpPr>
              <a:spLocks noChangeShapeType="1"/>
            </p:cNvSpPr>
            <p:nvPr/>
          </p:nvSpPr>
          <p:spPr bwMode="auto">
            <a:xfrm>
              <a:off x="3751263" y="1427957"/>
              <a:ext cx="0" cy="45085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4195389" y="5603245"/>
            <a:ext cx="2879724" cy="823912"/>
            <a:chOff x="2733301" y="7286070"/>
            <a:chExt cx="2879724" cy="823912"/>
          </a:xfrm>
          <a:noFill/>
        </p:grpSpPr>
        <p:sp>
          <p:nvSpPr>
            <p:cNvPr id="40" name="Line 6"/>
            <p:cNvSpPr>
              <a:spLocks noChangeShapeType="1"/>
            </p:cNvSpPr>
            <p:nvPr/>
          </p:nvSpPr>
          <p:spPr bwMode="auto">
            <a:xfrm flipV="1">
              <a:off x="2733301" y="7286070"/>
              <a:ext cx="0" cy="823912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41" name="Line 7"/>
            <p:cNvSpPr>
              <a:spLocks noChangeShapeType="1"/>
            </p:cNvSpPr>
            <p:nvPr/>
          </p:nvSpPr>
          <p:spPr bwMode="auto">
            <a:xfrm>
              <a:off x="2733301" y="8109982"/>
              <a:ext cx="2560638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5247900" y="7789308"/>
              <a:ext cx="3651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s-ES" altLang="es-PE" b="1">
                  <a:solidFill>
                    <a:srgbClr val="FF000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3" name="Line 9"/>
            <p:cNvSpPr>
              <a:spLocks noChangeShapeType="1"/>
            </p:cNvSpPr>
            <p:nvPr/>
          </p:nvSpPr>
          <p:spPr bwMode="auto">
            <a:xfrm flipV="1">
              <a:off x="3190501" y="7835345"/>
              <a:ext cx="0" cy="274637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V="1">
              <a:off x="3282576" y="7560707"/>
              <a:ext cx="0" cy="549275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45" name="Line 11"/>
            <p:cNvSpPr>
              <a:spLocks noChangeShapeType="1"/>
            </p:cNvSpPr>
            <p:nvPr/>
          </p:nvSpPr>
          <p:spPr bwMode="auto">
            <a:xfrm flipV="1">
              <a:off x="3373064" y="7651195"/>
              <a:ext cx="0" cy="458787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46" name="Line 12"/>
            <p:cNvSpPr>
              <a:spLocks noChangeShapeType="1"/>
            </p:cNvSpPr>
            <p:nvPr/>
          </p:nvSpPr>
          <p:spPr bwMode="auto">
            <a:xfrm flipV="1">
              <a:off x="3465139" y="7743270"/>
              <a:ext cx="0" cy="366712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 flipV="1">
              <a:off x="3555626" y="7925832"/>
              <a:ext cx="0" cy="18415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48" name="Line 14"/>
            <p:cNvSpPr>
              <a:spLocks noChangeShapeType="1"/>
            </p:cNvSpPr>
            <p:nvPr/>
          </p:nvSpPr>
          <p:spPr bwMode="auto">
            <a:xfrm flipV="1">
              <a:off x="3098426" y="7925832"/>
              <a:ext cx="0" cy="18415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 flipV="1">
              <a:off x="3647701" y="8017907"/>
              <a:ext cx="0" cy="92075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 flipV="1">
              <a:off x="3739776" y="8017907"/>
              <a:ext cx="0" cy="92075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2221735" y="5780827"/>
            <a:ext cx="14601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ES_tradnl" altLang="es-PE" dirty="0">
                <a:latin typeface="Times New Roman" pitchFamily="18" charset="0"/>
                <a:cs typeface="Times New Roman" pitchFamily="18" charset="0"/>
              </a:rPr>
              <a:t>Espectro de</a:t>
            </a:r>
          </a:p>
          <a:p>
            <a:r>
              <a:rPr lang="es-ES_tradnl" altLang="es-PE" dirty="0">
                <a:latin typeface="Times New Roman" pitchFamily="18" charset="0"/>
                <a:cs typeface="Times New Roman" pitchFamily="18" charset="0"/>
              </a:rPr>
              <a:t> frecuencia</a:t>
            </a:r>
            <a:r>
              <a:rPr lang="es-ES" altLang="es-PE" dirty="0">
                <a:latin typeface="Times New Roman" pitchFamily="18" charset="0"/>
              </a:rPr>
              <a:t> </a:t>
            </a:r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7462929" y="5785807"/>
            <a:ext cx="2940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s-PE">
                <a:latin typeface="Times New Roman" pitchFamily="18" charset="0"/>
              </a:rPr>
              <a:t>Señales de radiofrecuencias Medición de ruido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4195389" y="4458816"/>
            <a:ext cx="2932114" cy="914400"/>
            <a:chOff x="2733301" y="5537811"/>
            <a:chExt cx="2932114" cy="914400"/>
          </a:xfrm>
          <a:noFill/>
        </p:grpSpPr>
        <p:sp>
          <p:nvSpPr>
            <p:cNvPr id="55" name="Line 21"/>
            <p:cNvSpPr>
              <a:spLocks noChangeShapeType="1"/>
            </p:cNvSpPr>
            <p:nvPr/>
          </p:nvSpPr>
          <p:spPr bwMode="auto">
            <a:xfrm flipV="1">
              <a:off x="2733301" y="5537811"/>
              <a:ext cx="0" cy="91440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56" name="Line 22"/>
            <p:cNvSpPr>
              <a:spLocks noChangeShapeType="1"/>
            </p:cNvSpPr>
            <p:nvPr/>
          </p:nvSpPr>
          <p:spPr bwMode="auto">
            <a:xfrm>
              <a:off x="2733301" y="6452211"/>
              <a:ext cx="2560638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57" name="Freeform 23"/>
            <p:cNvSpPr>
              <a:spLocks/>
            </p:cNvSpPr>
            <p:nvPr/>
          </p:nvSpPr>
          <p:spPr bwMode="auto">
            <a:xfrm>
              <a:off x="2876176" y="5775936"/>
              <a:ext cx="2028825" cy="495300"/>
            </a:xfrm>
            <a:custGeom>
              <a:avLst/>
              <a:gdLst>
                <a:gd name="T0" fmla="*/ 0 w 3195"/>
                <a:gd name="T1" fmla="*/ 780 h 780"/>
                <a:gd name="T2" fmla="*/ 210 w 3195"/>
                <a:gd name="T3" fmla="*/ 735 h 780"/>
                <a:gd name="T4" fmla="*/ 255 w 3195"/>
                <a:gd name="T5" fmla="*/ 690 h 780"/>
                <a:gd name="T6" fmla="*/ 285 w 3195"/>
                <a:gd name="T7" fmla="*/ 600 h 780"/>
                <a:gd name="T8" fmla="*/ 330 w 3195"/>
                <a:gd name="T9" fmla="*/ 270 h 780"/>
                <a:gd name="T10" fmla="*/ 465 w 3195"/>
                <a:gd name="T11" fmla="*/ 0 h 780"/>
                <a:gd name="T12" fmla="*/ 645 w 3195"/>
                <a:gd name="T13" fmla="*/ 150 h 780"/>
                <a:gd name="T14" fmla="*/ 765 w 3195"/>
                <a:gd name="T15" fmla="*/ 135 h 780"/>
                <a:gd name="T16" fmla="*/ 825 w 3195"/>
                <a:gd name="T17" fmla="*/ 60 h 780"/>
                <a:gd name="T18" fmla="*/ 870 w 3195"/>
                <a:gd name="T19" fmla="*/ 45 h 780"/>
                <a:gd name="T20" fmla="*/ 1035 w 3195"/>
                <a:gd name="T21" fmla="*/ 60 h 780"/>
                <a:gd name="T22" fmla="*/ 1065 w 3195"/>
                <a:gd name="T23" fmla="*/ 105 h 780"/>
                <a:gd name="T24" fmla="*/ 1185 w 3195"/>
                <a:gd name="T25" fmla="*/ 240 h 780"/>
                <a:gd name="T26" fmla="*/ 1245 w 3195"/>
                <a:gd name="T27" fmla="*/ 300 h 780"/>
                <a:gd name="T28" fmla="*/ 1335 w 3195"/>
                <a:gd name="T29" fmla="*/ 390 h 780"/>
                <a:gd name="T30" fmla="*/ 1395 w 3195"/>
                <a:gd name="T31" fmla="*/ 420 h 780"/>
                <a:gd name="T32" fmla="*/ 1650 w 3195"/>
                <a:gd name="T33" fmla="*/ 600 h 780"/>
                <a:gd name="T34" fmla="*/ 1740 w 3195"/>
                <a:gd name="T35" fmla="*/ 615 h 780"/>
                <a:gd name="T36" fmla="*/ 1845 w 3195"/>
                <a:gd name="T37" fmla="*/ 480 h 780"/>
                <a:gd name="T38" fmla="*/ 1935 w 3195"/>
                <a:gd name="T39" fmla="*/ 405 h 780"/>
                <a:gd name="T40" fmla="*/ 2025 w 3195"/>
                <a:gd name="T41" fmla="*/ 375 h 780"/>
                <a:gd name="T42" fmla="*/ 2070 w 3195"/>
                <a:gd name="T43" fmla="*/ 345 h 780"/>
                <a:gd name="T44" fmla="*/ 2205 w 3195"/>
                <a:gd name="T45" fmla="*/ 330 h 780"/>
                <a:gd name="T46" fmla="*/ 2355 w 3195"/>
                <a:gd name="T47" fmla="*/ 255 h 780"/>
                <a:gd name="T48" fmla="*/ 2475 w 3195"/>
                <a:gd name="T49" fmla="*/ 120 h 780"/>
                <a:gd name="T50" fmla="*/ 2925 w 3195"/>
                <a:gd name="T51" fmla="*/ 30 h 780"/>
                <a:gd name="T52" fmla="*/ 3195 w 3195"/>
                <a:gd name="T53" fmla="*/ 3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5" h="780">
                  <a:moveTo>
                    <a:pt x="0" y="780"/>
                  </a:moveTo>
                  <a:cubicBezTo>
                    <a:pt x="170" y="746"/>
                    <a:pt x="101" y="762"/>
                    <a:pt x="210" y="735"/>
                  </a:cubicBezTo>
                  <a:cubicBezTo>
                    <a:pt x="225" y="720"/>
                    <a:pt x="245" y="709"/>
                    <a:pt x="255" y="690"/>
                  </a:cubicBezTo>
                  <a:cubicBezTo>
                    <a:pt x="270" y="662"/>
                    <a:pt x="285" y="600"/>
                    <a:pt x="285" y="600"/>
                  </a:cubicBezTo>
                  <a:cubicBezTo>
                    <a:pt x="295" y="483"/>
                    <a:pt x="309" y="383"/>
                    <a:pt x="330" y="270"/>
                  </a:cubicBezTo>
                  <a:cubicBezTo>
                    <a:pt x="351" y="156"/>
                    <a:pt x="363" y="68"/>
                    <a:pt x="465" y="0"/>
                  </a:cubicBezTo>
                  <a:cubicBezTo>
                    <a:pt x="531" y="44"/>
                    <a:pt x="579" y="106"/>
                    <a:pt x="645" y="150"/>
                  </a:cubicBezTo>
                  <a:cubicBezTo>
                    <a:pt x="685" y="145"/>
                    <a:pt x="726" y="146"/>
                    <a:pt x="765" y="135"/>
                  </a:cubicBezTo>
                  <a:cubicBezTo>
                    <a:pt x="857" y="110"/>
                    <a:pt x="775" y="110"/>
                    <a:pt x="825" y="60"/>
                  </a:cubicBezTo>
                  <a:cubicBezTo>
                    <a:pt x="836" y="49"/>
                    <a:pt x="855" y="50"/>
                    <a:pt x="870" y="45"/>
                  </a:cubicBezTo>
                  <a:cubicBezTo>
                    <a:pt x="925" y="50"/>
                    <a:pt x="982" y="44"/>
                    <a:pt x="1035" y="60"/>
                  </a:cubicBezTo>
                  <a:cubicBezTo>
                    <a:pt x="1052" y="65"/>
                    <a:pt x="1053" y="91"/>
                    <a:pt x="1065" y="105"/>
                  </a:cubicBezTo>
                  <a:cubicBezTo>
                    <a:pt x="1103" y="151"/>
                    <a:pt x="1143" y="198"/>
                    <a:pt x="1185" y="240"/>
                  </a:cubicBezTo>
                  <a:cubicBezTo>
                    <a:pt x="1217" y="336"/>
                    <a:pt x="1173" y="244"/>
                    <a:pt x="1245" y="300"/>
                  </a:cubicBezTo>
                  <a:cubicBezTo>
                    <a:pt x="1278" y="326"/>
                    <a:pt x="1305" y="360"/>
                    <a:pt x="1335" y="390"/>
                  </a:cubicBezTo>
                  <a:cubicBezTo>
                    <a:pt x="1351" y="406"/>
                    <a:pt x="1378" y="406"/>
                    <a:pt x="1395" y="420"/>
                  </a:cubicBezTo>
                  <a:cubicBezTo>
                    <a:pt x="1491" y="497"/>
                    <a:pt x="1522" y="568"/>
                    <a:pt x="1650" y="600"/>
                  </a:cubicBezTo>
                  <a:cubicBezTo>
                    <a:pt x="1690" y="627"/>
                    <a:pt x="1693" y="646"/>
                    <a:pt x="1740" y="615"/>
                  </a:cubicBezTo>
                  <a:cubicBezTo>
                    <a:pt x="1787" y="583"/>
                    <a:pt x="1798" y="512"/>
                    <a:pt x="1845" y="480"/>
                  </a:cubicBezTo>
                  <a:cubicBezTo>
                    <a:pt x="1877" y="458"/>
                    <a:pt x="1901" y="424"/>
                    <a:pt x="1935" y="405"/>
                  </a:cubicBezTo>
                  <a:cubicBezTo>
                    <a:pt x="1963" y="390"/>
                    <a:pt x="1999" y="393"/>
                    <a:pt x="2025" y="375"/>
                  </a:cubicBezTo>
                  <a:cubicBezTo>
                    <a:pt x="2040" y="365"/>
                    <a:pt x="2053" y="349"/>
                    <a:pt x="2070" y="345"/>
                  </a:cubicBezTo>
                  <a:cubicBezTo>
                    <a:pt x="2114" y="334"/>
                    <a:pt x="2160" y="335"/>
                    <a:pt x="2205" y="330"/>
                  </a:cubicBezTo>
                  <a:cubicBezTo>
                    <a:pt x="2319" y="292"/>
                    <a:pt x="2270" y="319"/>
                    <a:pt x="2355" y="255"/>
                  </a:cubicBezTo>
                  <a:cubicBezTo>
                    <a:pt x="2382" y="202"/>
                    <a:pt x="2414" y="142"/>
                    <a:pt x="2475" y="120"/>
                  </a:cubicBezTo>
                  <a:cubicBezTo>
                    <a:pt x="2614" y="69"/>
                    <a:pt x="2780" y="43"/>
                    <a:pt x="2925" y="30"/>
                  </a:cubicBezTo>
                  <a:cubicBezTo>
                    <a:pt x="3015" y="0"/>
                    <a:pt x="3099" y="30"/>
                    <a:pt x="3195" y="30"/>
                  </a:cubicBezTo>
                </a:path>
              </a:pathLst>
            </a:custGeom>
            <a:grpFill/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58" name="Text Box 24"/>
            <p:cNvSpPr txBox="1">
              <a:spLocks noChangeArrowheads="1"/>
            </p:cNvSpPr>
            <p:nvPr/>
          </p:nvSpPr>
          <p:spPr bwMode="auto">
            <a:xfrm>
              <a:off x="5300290" y="6079982"/>
              <a:ext cx="3651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s-ES" altLang="es-PE" b="1" dirty="0">
                  <a:solidFill>
                    <a:srgbClr val="0000CC"/>
                  </a:solidFill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59" name="Line 25"/>
            <p:cNvSpPr>
              <a:spLocks noChangeShapeType="1"/>
            </p:cNvSpPr>
            <p:nvPr/>
          </p:nvSpPr>
          <p:spPr bwMode="auto">
            <a:xfrm>
              <a:off x="4287464" y="5995011"/>
              <a:ext cx="0" cy="45720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60" name="Line 26"/>
            <p:cNvSpPr>
              <a:spLocks noChangeShapeType="1"/>
            </p:cNvSpPr>
            <p:nvPr/>
          </p:nvSpPr>
          <p:spPr bwMode="auto">
            <a:xfrm>
              <a:off x="4379539" y="5904523"/>
              <a:ext cx="0" cy="547687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61" name="Line 27"/>
            <p:cNvSpPr>
              <a:spLocks noChangeShapeType="1"/>
            </p:cNvSpPr>
            <p:nvPr/>
          </p:nvSpPr>
          <p:spPr bwMode="auto">
            <a:xfrm>
              <a:off x="4470026" y="5812448"/>
              <a:ext cx="0" cy="639762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62" name="Line 28"/>
            <p:cNvSpPr>
              <a:spLocks noChangeShapeType="1"/>
            </p:cNvSpPr>
            <p:nvPr/>
          </p:nvSpPr>
          <p:spPr bwMode="auto">
            <a:xfrm>
              <a:off x="4562101" y="5812448"/>
              <a:ext cx="0" cy="639762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2221735" y="5006504"/>
            <a:ext cx="1447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_tradnl" altLang="es-PE">
                <a:latin typeface="Times New Roman" pitchFamily="18" charset="0"/>
                <a:cs typeface="Times New Roman" pitchFamily="18" charset="0"/>
              </a:rPr>
              <a:t>Forma</a:t>
            </a:r>
            <a:r>
              <a:rPr lang="es-ES" altLang="es-PE" sz="1700">
                <a:latin typeface="Times New Roman" pitchFamily="18" charset="0"/>
              </a:rPr>
              <a:t> </a:t>
            </a:r>
            <a:endParaRPr lang="es-ES" altLang="es-PE" sz="3600">
              <a:latin typeface="Times New Roman" pitchFamily="18" charset="0"/>
            </a:endParaRPr>
          </a:p>
        </p:txBody>
      </p:sp>
      <p:sp>
        <p:nvSpPr>
          <p:cNvPr id="54" name="Rectangle 30"/>
          <p:cNvSpPr>
            <a:spLocks noChangeArrowheads="1"/>
          </p:cNvSpPr>
          <p:nvPr/>
        </p:nvSpPr>
        <p:spPr bwMode="auto">
          <a:xfrm>
            <a:off x="7462929" y="5006504"/>
            <a:ext cx="2076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PE" dirty="0">
                <a:latin typeface="Times New Roman" pitchFamily="18" charset="0"/>
              </a:rPr>
              <a:t>Electrocardiogramas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4195390" y="3358908"/>
            <a:ext cx="2955551" cy="914401"/>
            <a:chOff x="2703512" y="3650571"/>
            <a:chExt cx="2955551" cy="914401"/>
          </a:xfrm>
          <a:noFill/>
        </p:grpSpPr>
        <p:sp>
          <p:nvSpPr>
            <p:cNvPr id="67" name="Line 27"/>
            <p:cNvSpPr>
              <a:spLocks noChangeShapeType="1"/>
            </p:cNvSpPr>
            <p:nvPr/>
          </p:nvSpPr>
          <p:spPr bwMode="auto">
            <a:xfrm flipV="1">
              <a:off x="2703512" y="3650571"/>
              <a:ext cx="0" cy="91440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68" name="Line 28"/>
            <p:cNvSpPr>
              <a:spLocks noChangeShapeType="1"/>
            </p:cNvSpPr>
            <p:nvPr/>
          </p:nvSpPr>
          <p:spPr bwMode="auto">
            <a:xfrm>
              <a:off x="2703512" y="4564971"/>
              <a:ext cx="2560638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69" name="Text Box 29"/>
            <p:cNvSpPr txBox="1">
              <a:spLocks noChangeArrowheads="1"/>
            </p:cNvSpPr>
            <p:nvPr/>
          </p:nvSpPr>
          <p:spPr bwMode="auto">
            <a:xfrm>
              <a:off x="5293938" y="4194405"/>
              <a:ext cx="3651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s-ES" altLang="es-PE" b="1" dirty="0">
                  <a:solidFill>
                    <a:srgbClr val="0000CC"/>
                  </a:solidFill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70" name="Freeform 30"/>
            <p:cNvSpPr>
              <a:spLocks/>
            </p:cNvSpPr>
            <p:nvPr/>
          </p:nvSpPr>
          <p:spPr bwMode="auto">
            <a:xfrm>
              <a:off x="2703512" y="3833134"/>
              <a:ext cx="2152650" cy="269875"/>
            </a:xfrm>
            <a:custGeom>
              <a:avLst/>
              <a:gdLst>
                <a:gd name="T0" fmla="*/ 0 w 3390"/>
                <a:gd name="T1" fmla="*/ 176 h 424"/>
                <a:gd name="T2" fmla="*/ 240 w 3390"/>
                <a:gd name="T3" fmla="*/ 191 h 424"/>
                <a:gd name="T4" fmla="*/ 540 w 3390"/>
                <a:gd name="T5" fmla="*/ 206 h 424"/>
                <a:gd name="T6" fmla="*/ 675 w 3390"/>
                <a:gd name="T7" fmla="*/ 266 h 424"/>
                <a:gd name="T8" fmla="*/ 990 w 3390"/>
                <a:gd name="T9" fmla="*/ 266 h 424"/>
                <a:gd name="T10" fmla="*/ 1350 w 3390"/>
                <a:gd name="T11" fmla="*/ 341 h 424"/>
                <a:gd name="T12" fmla="*/ 1680 w 3390"/>
                <a:gd name="T13" fmla="*/ 356 h 424"/>
                <a:gd name="T14" fmla="*/ 2220 w 3390"/>
                <a:gd name="T15" fmla="*/ 266 h 424"/>
                <a:gd name="T16" fmla="*/ 2535 w 3390"/>
                <a:gd name="T17" fmla="*/ 251 h 424"/>
                <a:gd name="T18" fmla="*/ 2640 w 3390"/>
                <a:gd name="T19" fmla="*/ 191 h 424"/>
                <a:gd name="T20" fmla="*/ 2820 w 3390"/>
                <a:gd name="T21" fmla="*/ 161 h 424"/>
                <a:gd name="T22" fmla="*/ 2910 w 3390"/>
                <a:gd name="T23" fmla="*/ 71 h 424"/>
                <a:gd name="T24" fmla="*/ 3390 w 3390"/>
                <a:gd name="T25" fmla="*/ 41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90" h="424">
                  <a:moveTo>
                    <a:pt x="0" y="176"/>
                  </a:moveTo>
                  <a:cubicBezTo>
                    <a:pt x="86" y="154"/>
                    <a:pt x="157" y="184"/>
                    <a:pt x="240" y="191"/>
                  </a:cubicBezTo>
                  <a:cubicBezTo>
                    <a:pt x="340" y="200"/>
                    <a:pt x="440" y="201"/>
                    <a:pt x="540" y="206"/>
                  </a:cubicBezTo>
                  <a:cubicBezTo>
                    <a:pt x="647" y="242"/>
                    <a:pt x="604" y="218"/>
                    <a:pt x="675" y="266"/>
                  </a:cubicBezTo>
                  <a:cubicBezTo>
                    <a:pt x="845" y="253"/>
                    <a:pt x="846" y="240"/>
                    <a:pt x="990" y="266"/>
                  </a:cubicBezTo>
                  <a:cubicBezTo>
                    <a:pt x="1108" y="287"/>
                    <a:pt x="1229" y="332"/>
                    <a:pt x="1350" y="341"/>
                  </a:cubicBezTo>
                  <a:cubicBezTo>
                    <a:pt x="1460" y="349"/>
                    <a:pt x="1570" y="351"/>
                    <a:pt x="1680" y="356"/>
                  </a:cubicBezTo>
                  <a:cubicBezTo>
                    <a:pt x="1885" y="424"/>
                    <a:pt x="2029" y="281"/>
                    <a:pt x="2220" y="266"/>
                  </a:cubicBezTo>
                  <a:cubicBezTo>
                    <a:pt x="2325" y="258"/>
                    <a:pt x="2430" y="256"/>
                    <a:pt x="2535" y="251"/>
                  </a:cubicBezTo>
                  <a:cubicBezTo>
                    <a:pt x="2562" y="233"/>
                    <a:pt x="2610" y="199"/>
                    <a:pt x="2640" y="191"/>
                  </a:cubicBezTo>
                  <a:cubicBezTo>
                    <a:pt x="2699" y="176"/>
                    <a:pt x="2761" y="176"/>
                    <a:pt x="2820" y="161"/>
                  </a:cubicBezTo>
                  <a:cubicBezTo>
                    <a:pt x="2850" y="131"/>
                    <a:pt x="2870" y="84"/>
                    <a:pt x="2910" y="71"/>
                  </a:cubicBezTo>
                  <a:cubicBezTo>
                    <a:pt x="3123" y="0"/>
                    <a:pt x="2968" y="41"/>
                    <a:pt x="3390" y="41"/>
                  </a:cubicBezTo>
                </a:path>
              </a:pathLst>
            </a:custGeom>
            <a:grpFill/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71" name="Line 31"/>
            <p:cNvSpPr>
              <a:spLocks noChangeShapeType="1"/>
            </p:cNvSpPr>
            <p:nvPr/>
          </p:nvSpPr>
          <p:spPr bwMode="auto">
            <a:xfrm>
              <a:off x="4257675" y="4017284"/>
              <a:ext cx="0" cy="547688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72" name="Freeform 32"/>
            <p:cNvSpPr>
              <a:spLocks/>
            </p:cNvSpPr>
            <p:nvPr/>
          </p:nvSpPr>
          <p:spPr bwMode="auto">
            <a:xfrm>
              <a:off x="4216400" y="3974421"/>
              <a:ext cx="96838" cy="65088"/>
            </a:xfrm>
            <a:custGeom>
              <a:avLst/>
              <a:gdLst>
                <a:gd name="T0" fmla="*/ 100 w 153"/>
                <a:gd name="T1" fmla="*/ 7 h 104"/>
                <a:gd name="T2" fmla="*/ 10 w 153"/>
                <a:gd name="T3" fmla="*/ 67 h 104"/>
                <a:gd name="T4" fmla="*/ 55 w 153"/>
                <a:gd name="T5" fmla="*/ 97 h 104"/>
                <a:gd name="T6" fmla="*/ 85 w 153"/>
                <a:gd name="T7" fmla="*/ 52 h 104"/>
                <a:gd name="T8" fmla="*/ 70 w 153"/>
                <a:gd name="T9" fmla="*/ 7 h 104"/>
                <a:gd name="T10" fmla="*/ 25 w 153"/>
                <a:gd name="T11" fmla="*/ 22 h 104"/>
                <a:gd name="T12" fmla="*/ 40 w 153"/>
                <a:gd name="T13" fmla="*/ 67 h 104"/>
                <a:gd name="T14" fmla="*/ 85 w 153"/>
                <a:gd name="T15" fmla="*/ 97 h 104"/>
                <a:gd name="T16" fmla="*/ 100 w 153"/>
                <a:gd name="T17" fmla="*/ 7 h 104"/>
                <a:gd name="T18" fmla="*/ 55 w 153"/>
                <a:gd name="T19" fmla="*/ 37 h 104"/>
                <a:gd name="T20" fmla="*/ 70 w 153"/>
                <a:gd name="T21" fmla="*/ 97 h 104"/>
                <a:gd name="T22" fmla="*/ 85 w 153"/>
                <a:gd name="T23" fmla="*/ 52 h 104"/>
                <a:gd name="T24" fmla="*/ 100 w 153"/>
                <a:gd name="T25" fmla="*/ 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" h="104">
                  <a:moveTo>
                    <a:pt x="100" y="7"/>
                  </a:moveTo>
                  <a:cubicBezTo>
                    <a:pt x="81" y="12"/>
                    <a:pt x="0" y="18"/>
                    <a:pt x="10" y="67"/>
                  </a:cubicBezTo>
                  <a:lnTo>
                    <a:pt x="55" y="97"/>
                  </a:lnTo>
                  <a:cubicBezTo>
                    <a:pt x="55" y="97"/>
                    <a:pt x="85" y="52"/>
                    <a:pt x="85" y="52"/>
                  </a:cubicBezTo>
                  <a:cubicBezTo>
                    <a:pt x="80" y="37"/>
                    <a:pt x="84" y="14"/>
                    <a:pt x="70" y="7"/>
                  </a:cubicBezTo>
                  <a:cubicBezTo>
                    <a:pt x="56" y="0"/>
                    <a:pt x="32" y="8"/>
                    <a:pt x="25" y="22"/>
                  </a:cubicBezTo>
                  <a:cubicBezTo>
                    <a:pt x="18" y="36"/>
                    <a:pt x="30" y="55"/>
                    <a:pt x="40" y="67"/>
                  </a:cubicBezTo>
                  <a:cubicBezTo>
                    <a:pt x="51" y="81"/>
                    <a:pt x="70" y="87"/>
                    <a:pt x="85" y="97"/>
                  </a:cubicBezTo>
                  <a:cubicBezTo>
                    <a:pt x="87" y="94"/>
                    <a:pt x="153" y="20"/>
                    <a:pt x="100" y="7"/>
                  </a:cubicBezTo>
                  <a:cubicBezTo>
                    <a:pt x="83" y="3"/>
                    <a:pt x="70" y="27"/>
                    <a:pt x="55" y="37"/>
                  </a:cubicBezTo>
                  <a:cubicBezTo>
                    <a:pt x="60" y="57"/>
                    <a:pt x="52" y="88"/>
                    <a:pt x="70" y="97"/>
                  </a:cubicBezTo>
                  <a:cubicBezTo>
                    <a:pt x="84" y="104"/>
                    <a:pt x="80" y="67"/>
                    <a:pt x="85" y="52"/>
                  </a:cubicBezTo>
                  <a:cubicBezTo>
                    <a:pt x="90" y="37"/>
                    <a:pt x="95" y="22"/>
                    <a:pt x="100" y="7"/>
                  </a:cubicBezTo>
                  <a:close/>
                </a:path>
              </a:pathLst>
            </a:custGeom>
            <a:grpFill/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65" name="Rectangle 33"/>
          <p:cNvSpPr>
            <a:spLocks noChangeArrowheads="1"/>
          </p:cNvSpPr>
          <p:nvPr/>
        </p:nvSpPr>
        <p:spPr bwMode="auto">
          <a:xfrm>
            <a:off x="2221735" y="3643070"/>
            <a:ext cx="1208088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ES_tradnl" altLang="es-PE" dirty="0">
                <a:latin typeface="Times New Roman" pitchFamily="18" charset="0"/>
                <a:cs typeface="Times New Roman" pitchFamily="18" charset="0"/>
              </a:rPr>
              <a:t>Nivel</a:t>
            </a:r>
            <a:endParaRPr lang="es-ES" altLang="es-PE" sz="1700" dirty="0">
              <a:latin typeface="Times New Roman" pitchFamily="18" charset="0"/>
            </a:endParaRPr>
          </a:p>
          <a:p>
            <a:r>
              <a:rPr lang="es-ES" altLang="es-PE" sz="1700" dirty="0">
                <a:latin typeface="Times New Roman" pitchFamily="18" charset="0"/>
              </a:rPr>
              <a:t>Magnitud</a:t>
            </a:r>
            <a:endParaRPr lang="es-ES" altLang="es-PE" sz="3600" dirty="0">
              <a:latin typeface="Times New Roman" pitchFamily="18" charset="0"/>
            </a:endParaRPr>
          </a:p>
        </p:txBody>
      </p:sp>
      <p:sp>
        <p:nvSpPr>
          <p:cNvPr id="66" name="Rectangle 34"/>
          <p:cNvSpPr>
            <a:spLocks noChangeArrowheads="1"/>
          </p:cNvSpPr>
          <p:nvPr/>
        </p:nvSpPr>
        <p:spPr bwMode="auto">
          <a:xfrm>
            <a:off x="7462930" y="3626978"/>
            <a:ext cx="20970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ES" altLang="es-PE" dirty="0">
                <a:latin typeface="Times New Roman" pitchFamily="18" charset="0"/>
              </a:rPr>
              <a:t>Temperatura, </a:t>
            </a:r>
          </a:p>
          <a:p>
            <a:r>
              <a:rPr lang="es-ES" altLang="es-PE" dirty="0">
                <a:latin typeface="Times New Roman" pitchFamily="18" charset="0"/>
              </a:rPr>
              <a:t>Nivel,  Presión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613814" y="1040526"/>
            <a:ext cx="440313" cy="2123402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s-PE" sz="1400" b="1" dirty="0">
                <a:solidFill>
                  <a:srgbClr val="FF00FF"/>
                </a:solidFill>
              </a:rPr>
              <a:t>DISCRETA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1613814" y="3715199"/>
            <a:ext cx="440313" cy="2390013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s-PE" sz="1400" b="1" dirty="0">
                <a:solidFill>
                  <a:srgbClr val="00B050"/>
                </a:solidFill>
              </a:rPr>
              <a:t>ANALÓGICA</a:t>
            </a:r>
          </a:p>
        </p:txBody>
      </p:sp>
      <p:cxnSp>
        <p:nvCxnSpPr>
          <p:cNvPr id="10" name="Conector recto 9"/>
          <p:cNvCxnSpPr/>
          <p:nvPr/>
        </p:nvCxnSpPr>
        <p:spPr>
          <a:xfrm>
            <a:off x="2221735" y="3163928"/>
            <a:ext cx="798439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792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Dependiendo del muestreo, estos pueden ser:</a:t>
            </a:r>
          </a:p>
          <a:p>
            <a:pPr marL="0" indent="0">
              <a:buNone/>
            </a:pPr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PE" dirty="0"/>
              <a:t>Tipos de señales</a:t>
            </a:r>
            <a:endParaRPr lang="es-PE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/>
        </p:nvGraphicFramePr>
        <p:xfrm>
          <a:off x="1865834" y="1340768"/>
          <a:ext cx="8496000" cy="4896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827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PE" sz="1400" b="0" dirty="0">
                          <a:solidFill>
                            <a:schemeClr val="tx1"/>
                          </a:solidFill>
                        </a:rPr>
                        <a:t>Analógicas, x(t), amplitud y </a:t>
                      </a:r>
                      <a:r>
                        <a:rPr lang="es-PE" sz="1400" b="0" dirty="0">
                          <a:solidFill>
                            <a:srgbClr val="FF0000"/>
                          </a:solidFill>
                        </a:rPr>
                        <a:t>tiempo continuos</a:t>
                      </a:r>
                      <a:r>
                        <a:rPr lang="es-PE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PE" sz="1400" b="0" dirty="0">
                          <a:solidFill>
                            <a:schemeClr val="tx1"/>
                          </a:solidFill>
                        </a:rPr>
                        <a:t>Muestreadas, X[n], tiempo discreto , amplitud continua.</a:t>
                      </a:r>
                    </a:p>
                    <a:p>
                      <a:endParaRPr lang="es-PE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27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PE" sz="1400" b="0" dirty="0" err="1">
                          <a:solidFill>
                            <a:schemeClr val="tx1"/>
                          </a:solidFill>
                        </a:rPr>
                        <a:t>Cuantizada</a:t>
                      </a:r>
                      <a:r>
                        <a:rPr lang="es-PE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s-PE" sz="1400" b="0" dirty="0" err="1">
                          <a:solidFill>
                            <a:schemeClr val="tx1"/>
                          </a:solidFill>
                        </a:rPr>
                        <a:t>Xq</a:t>
                      </a:r>
                      <a:r>
                        <a:rPr lang="es-PE" sz="1400" b="0" dirty="0">
                          <a:solidFill>
                            <a:schemeClr val="tx1"/>
                          </a:solidFill>
                        </a:rPr>
                        <a:t>[t], </a:t>
                      </a:r>
                      <a:r>
                        <a:rPr lang="es-PE" sz="1400" b="0" dirty="0">
                          <a:solidFill>
                            <a:srgbClr val="FF0000"/>
                          </a:solidFill>
                        </a:rPr>
                        <a:t>tiempo continua </a:t>
                      </a:r>
                      <a:r>
                        <a:rPr lang="es-PE" sz="1400" b="0" dirty="0">
                          <a:solidFill>
                            <a:schemeClr val="tx1"/>
                          </a:solidFill>
                        </a:rPr>
                        <a:t>amplitud discreta.</a:t>
                      </a:r>
                    </a:p>
                    <a:p>
                      <a:endParaRPr lang="es-PE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b="0" dirty="0">
                          <a:solidFill>
                            <a:schemeClr val="tx1"/>
                          </a:solidFill>
                        </a:rPr>
                        <a:t>Digital, </a:t>
                      </a:r>
                      <a:r>
                        <a:rPr lang="es-PE" sz="1400" b="0" dirty="0" err="1">
                          <a:solidFill>
                            <a:schemeClr val="tx1"/>
                          </a:solidFill>
                        </a:rPr>
                        <a:t>xq</a:t>
                      </a:r>
                      <a:r>
                        <a:rPr lang="es-PE" sz="1400" b="0" dirty="0">
                          <a:solidFill>
                            <a:schemeClr val="tx1"/>
                          </a:solidFill>
                        </a:rPr>
                        <a:t>[n], amplitud y tiempo discreto.</a:t>
                      </a:r>
                    </a:p>
                    <a:p>
                      <a:endParaRPr lang="es-PE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9032" t="50000" r="50957"/>
          <a:stretch/>
        </p:blipFill>
        <p:spPr>
          <a:xfrm>
            <a:off x="1973370" y="4149079"/>
            <a:ext cx="2891133" cy="1872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49042" r="10313" b="50000"/>
          <a:stretch/>
        </p:blipFill>
        <p:spPr>
          <a:xfrm>
            <a:off x="6258186" y="1628799"/>
            <a:ext cx="2936954" cy="1872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9032" r="50957" b="50000"/>
          <a:stretch/>
        </p:blipFill>
        <p:spPr>
          <a:xfrm>
            <a:off x="1973370" y="1628799"/>
            <a:ext cx="2891133" cy="1872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l="49042" t="50000" r="10313"/>
          <a:stretch/>
        </p:blipFill>
        <p:spPr>
          <a:xfrm>
            <a:off x="6258186" y="4170888"/>
            <a:ext cx="2936954" cy="18720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9192344" y="1877924"/>
            <a:ext cx="7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/>
              <a:t>Muestreo en intervalos de tiempo iguales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4871864" y="4509121"/>
            <a:ext cx="791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/>
              <a:t>Muestreo de la señal discreta</a:t>
            </a:r>
          </a:p>
        </p:txBody>
      </p:sp>
    </p:spTree>
    <p:extLst>
      <p:ext uri="{BB962C8B-B14F-4D97-AF65-F5344CB8AC3E}">
        <p14:creationId xmlns:p14="http://schemas.microsoft.com/office/powerpoint/2010/main" val="2348947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CARACTERÍSTICAS DE UNA SEÑAL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383" y="3140968"/>
            <a:ext cx="3467234" cy="317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16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Características de una señal</a:t>
            </a:r>
          </a:p>
        </p:txBody>
      </p:sp>
      <p:sp>
        <p:nvSpPr>
          <p:cNvPr id="6" name="Marcador de contenido 1"/>
          <p:cNvSpPr>
            <a:spLocks noGrp="1"/>
          </p:cNvSpPr>
          <p:nvPr>
            <p:ph idx="1"/>
          </p:nvPr>
        </p:nvSpPr>
        <p:spPr>
          <a:xfrm>
            <a:off x="407368" y="654150"/>
            <a:ext cx="7128792" cy="579918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PE" b="1" dirty="0">
                <a:solidFill>
                  <a:srgbClr val="0070C0"/>
                </a:solidFill>
              </a:rPr>
              <a:t>Amplitud. </a:t>
            </a:r>
            <a:r>
              <a:rPr lang="es-PE" dirty="0"/>
              <a:t>Es una medida de la variación máxima del desplazamiento u otra magnitud física que varia periódica o cuasi periódicamente en el tiempo. </a:t>
            </a:r>
          </a:p>
          <a:p>
            <a:pPr marL="0" indent="0" algn="just">
              <a:buNone/>
            </a:pPr>
            <a:endParaRPr lang="es-PE" dirty="0"/>
          </a:p>
          <a:p>
            <a:pPr marL="0" indent="0" algn="just">
              <a:buNone/>
            </a:pPr>
            <a:r>
              <a:rPr lang="es-PE" b="1" dirty="0">
                <a:solidFill>
                  <a:srgbClr val="0070C0"/>
                </a:solidFill>
              </a:rPr>
              <a:t>Periodo (de la señal). </a:t>
            </a:r>
            <a:r>
              <a:rPr lang="es-PE" dirty="0"/>
              <a:t>Es el tiempo en que la señal repite (T).</a:t>
            </a:r>
          </a:p>
          <a:p>
            <a:pPr marL="0" indent="0" algn="just">
              <a:buNone/>
            </a:pPr>
            <a:endParaRPr lang="es-PE" dirty="0"/>
          </a:p>
          <a:p>
            <a:pPr marL="0" indent="0" algn="just">
              <a:buNone/>
            </a:pPr>
            <a:r>
              <a:rPr lang="es-PE" b="1" dirty="0">
                <a:solidFill>
                  <a:srgbClr val="0070C0"/>
                </a:solidFill>
              </a:rPr>
              <a:t>Frecuencia (del proceso). </a:t>
            </a:r>
            <a:r>
              <a:rPr lang="es-PE" dirty="0"/>
              <a:t>Es el inverso del periodo (1/T). Representa el número de repeticiones de un periodo por segundo. Expresado en ciclo por segundo o Hertz (Hz).</a:t>
            </a:r>
          </a:p>
          <a:p>
            <a:pPr marL="0" indent="0" algn="just">
              <a:buNone/>
            </a:pPr>
            <a:endParaRPr lang="es-PE" dirty="0"/>
          </a:p>
          <a:p>
            <a:pPr marL="0" indent="0" algn="just">
              <a:buNone/>
            </a:pPr>
            <a:r>
              <a:rPr lang="es-PE" b="1" dirty="0">
                <a:solidFill>
                  <a:srgbClr val="0070C0"/>
                </a:solidFill>
              </a:rPr>
              <a:t>Fase. </a:t>
            </a:r>
            <a:r>
              <a:rPr lang="es-PE" dirty="0"/>
              <a:t>Indica la situación instantánea en el ciclo, de una magnitud que varia cíclicamente. Es una medida de la posición relativa en el tiempo del periodo de una señal.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667" y="764704"/>
            <a:ext cx="4194340" cy="1800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667" y="3212976"/>
            <a:ext cx="4194340" cy="175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35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Características de una señal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b="1" dirty="0">
                <a:solidFill>
                  <a:srgbClr val="FF0000"/>
                </a:solidFill>
              </a:rPr>
              <a:t>Fase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804506"/>
            <a:ext cx="6380952" cy="264761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C7C9013-20A0-4725-87EA-8EC58D0DA640}"/>
              </a:ext>
            </a:extLst>
          </p:cNvPr>
          <p:cNvSpPr txBox="1"/>
          <p:nvPr/>
        </p:nvSpPr>
        <p:spPr>
          <a:xfrm>
            <a:off x="9048330" y="781550"/>
            <a:ext cx="29102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PE" b="1" dirty="0">
                <a:solidFill>
                  <a:srgbClr val="00B050"/>
                </a:solidFill>
              </a:rPr>
              <a:t>Amplitud</a:t>
            </a:r>
          </a:p>
          <a:p>
            <a:pPr algn="just"/>
            <a:r>
              <a:rPr lang="es-PE" dirty="0"/>
              <a:t>Es la distancia máxima entre el punto más alejado de una onda y el punto de equilibrio o medio. En transmisión de datos, la amplitud de datos está medida en volts.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750CA17-B34A-466C-9BFF-2FAE8ABC0543}"/>
              </a:ext>
            </a:extLst>
          </p:cNvPr>
          <p:cNvSpPr txBox="1"/>
          <p:nvPr/>
        </p:nvSpPr>
        <p:spPr>
          <a:xfrm>
            <a:off x="2063552" y="2696532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Fase</a:t>
            </a:r>
            <a:endParaRPr lang="es-PE" sz="1400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F3BB89A-0261-4C19-A742-31CFEE32B132}"/>
              </a:ext>
            </a:extLst>
          </p:cNvPr>
          <p:cNvCxnSpPr>
            <a:cxnSpLocks/>
          </p:cNvCxnSpPr>
          <p:nvPr/>
        </p:nvCxnSpPr>
        <p:spPr>
          <a:xfrm flipV="1">
            <a:off x="8400256" y="908720"/>
            <a:ext cx="0" cy="93610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35F105E-43C4-49C7-B392-B3F1297482B9}"/>
              </a:ext>
            </a:extLst>
          </p:cNvPr>
          <p:cNvCxnSpPr/>
          <p:nvPr/>
        </p:nvCxnSpPr>
        <p:spPr>
          <a:xfrm flipH="1">
            <a:off x="8472264" y="980728"/>
            <a:ext cx="576066" cy="432048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282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Una señal es periódica si y solo si:</a:t>
            </a:r>
          </a:p>
          <a:p>
            <a:endParaRPr lang="es-PE" dirty="0"/>
          </a:p>
          <a:p>
            <a:r>
              <a:rPr lang="es-PE" dirty="0"/>
              <a:t>f(t + T) = f(t)			-∞ &lt; r &lt; +∞</a:t>
            </a:r>
          </a:p>
          <a:p>
            <a:endParaRPr lang="es-PE" dirty="0"/>
          </a:p>
          <a:p>
            <a:r>
              <a:rPr lang="es-PE" dirty="0"/>
              <a:t>Donde T es el periodo de la señal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Señal periódica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1" y="2636913"/>
            <a:ext cx="6967805" cy="360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88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REPRESENTACIÓN DE SEÑALES</a:t>
            </a:r>
          </a:p>
        </p:txBody>
      </p:sp>
    </p:spTree>
    <p:extLst>
      <p:ext uri="{BB962C8B-B14F-4D97-AF65-F5344CB8AC3E}">
        <p14:creationId xmlns:p14="http://schemas.microsoft.com/office/powerpoint/2010/main" val="30955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3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  <a:defRPr/>
            </a:pPr>
            <a:r>
              <a:rPr lang="es-MX" sz="1600" b="1" dirty="0">
                <a:solidFill>
                  <a:srgbClr val="00B050"/>
                </a:solidFill>
                <a:latin typeface="Arial" charset="0"/>
                <a:cs typeface="Arial" charset="0"/>
              </a:rPr>
              <a:t>SEÑALES</a:t>
            </a:r>
          </a:p>
          <a:p>
            <a:pPr marL="800100" lvl="1" indent="-342900">
              <a:defRPr/>
            </a:pPr>
            <a:r>
              <a:rPr lang="es-MX" sz="1600" dirty="0">
                <a:latin typeface="Arial" charset="0"/>
                <a:cs typeface="Arial" charset="0"/>
              </a:rPr>
              <a:t>Señales</a:t>
            </a:r>
          </a:p>
          <a:p>
            <a:pPr>
              <a:buFont typeface="+mj-lt"/>
              <a:buAutoNum type="arabicPeriod"/>
              <a:defRPr/>
            </a:pPr>
            <a:r>
              <a:rPr lang="es-MX" sz="1600" b="1" dirty="0">
                <a:solidFill>
                  <a:srgbClr val="00B050"/>
                </a:solidFill>
                <a:latin typeface="Arial" charset="0"/>
                <a:cs typeface="Arial" charset="0"/>
              </a:rPr>
              <a:t>TIPOS DE SEÑALES</a:t>
            </a:r>
          </a:p>
          <a:p>
            <a:pPr marL="800100" lvl="1" indent="-342900">
              <a:defRPr/>
            </a:pPr>
            <a:r>
              <a:rPr lang="es-MX" sz="1600" dirty="0">
                <a:latin typeface="Arial" charset="0"/>
                <a:cs typeface="Arial" charset="0"/>
              </a:rPr>
              <a:t>Tipos de señales</a:t>
            </a:r>
          </a:p>
          <a:p>
            <a:pPr>
              <a:buFont typeface="+mj-lt"/>
              <a:buAutoNum type="arabicPeriod"/>
              <a:defRPr/>
            </a:pPr>
            <a:r>
              <a:rPr lang="es-MX" sz="1600" b="1" dirty="0">
                <a:solidFill>
                  <a:srgbClr val="00B050"/>
                </a:solidFill>
                <a:latin typeface="Arial" charset="0"/>
                <a:cs typeface="Arial" charset="0"/>
              </a:rPr>
              <a:t>CARACTERÍSTICAS DE UNA SEÑAL</a:t>
            </a:r>
          </a:p>
          <a:p>
            <a:pPr marL="800100" lvl="1" indent="-342900">
              <a:defRPr/>
            </a:pPr>
            <a:r>
              <a:rPr lang="es-MX" sz="1600" dirty="0">
                <a:latin typeface="Arial" charset="0"/>
                <a:cs typeface="Arial" charset="0"/>
              </a:rPr>
              <a:t>Características de una señal</a:t>
            </a:r>
          </a:p>
          <a:p>
            <a:pPr marL="800100" lvl="1" indent="-342900">
              <a:defRPr/>
            </a:pPr>
            <a:r>
              <a:rPr lang="es-MX" sz="1600" dirty="0">
                <a:latin typeface="Arial" charset="0"/>
                <a:cs typeface="Arial" charset="0"/>
              </a:rPr>
              <a:t>Señal periódica</a:t>
            </a:r>
          </a:p>
          <a:p>
            <a:pPr>
              <a:buFont typeface="+mj-lt"/>
              <a:buAutoNum type="arabicPeriod"/>
              <a:defRPr/>
            </a:pPr>
            <a:r>
              <a:rPr lang="es-MX" sz="1600" b="1" dirty="0">
                <a:solidFill>
                  <a:srgbClr val="00B050"/>
                </a:solidFill>
                <a:latin typeface="Arial" charset="0"/>
                <a:cs typeface="Arial" charset="0"/>
              </a:rPr>
              <a:t>REPRESENTACIÓN DE SEÑALES</a:t>
            </a:r>
          </a:p>
          <a:p>
            <a:pPr marL="800100" lvl="1" indent="-342900">
              <a:defRPr/>
            </a:pPr>
            <a:r>
              <a:rPr lang="es-MX" sz="1600" dirty="0">
                <a:latin typeface="Arial" charset="0"/>
                <a:cs typeface="Arial" charset="0"/>
              </a:rPr>
              <a:t>Representación de la señal</a:t>
            </a:r>
          </a:p>
          <a:p>
            <a:pPr marL="800100" lvl="1" indent="-342900">
              <a:defRPr/>
            </a:pPr>
            <a:r>
              <a:rPr lang="es-MX" sz="1600" dirty="0">
                <a:latin typeface="Arial" charset="0"/>
                <a:cs typeface="Arial" charset="0"/>
              </a:rPr>
              <a:t>Señales sinusoidales</a:t>
            </a:r>
          </a:p>
          <a:p>
            <a:pPr marL="800100" lvl="1" indent="-342900">
              <a:defRPr/>
            </a:pPr>
            <a:r>
              <a:rPr lang="es-MX" sz="1600" dirty="0">
                <a:latin typeface="Arial" charset="0"/>
                <a:cs typeface="Arial" charset="0"/>
              </a:rPr>
              <a:t>Suma de señales</a:t>
            </a:r>
          </a:p>
          <a:p>
            <a:pPr marL="800100" lvl="1" indent="-342900">
              <a:defRPr/>
            </a:pPr>
            <a:r>
              <a:rPr lang="es-MX" sz="1600" dirty="0">
                <a:latin typeface="Arial" charset="0"/>
                <a:cs typeface="Arial" charset="0"/>
              </a:rPr>
              <a:t>Dominio de las señales</a:t>
            </a:r>
          </a:p>
          <a:p>
            <a:pPr>
              <a:buFont typeface="+mj-lt"/>
              <a:buAutoNum type="arabicPeriod"/>
              <a:defRPr/>
            </a:pPr>
            <a:r>
              <a:rPr lang="es-MX" sz="1600" b="1" dirty="0">
                <a:solidFill>
                  <a:srgbClr val="00B050"/>
                </a:solidFill>
                <a:latin typeface="Arial" charset="0"/>
                <a:cs typeface="Arial" charset="0"/>
              </a:rPr>
              <a:t>MUESTREO DE LA SEÑAL</a:t>
            </a:r>
          </a:p>
          <a:p>
            <a:pPr marL="800100" lvl="1" indent="-342900">
              <a:defRPr/>
            </a:pPr>
            <a:r>
              <a:rPr lang="es-MX" sz="1600" dirty="0">
                <a:latin typeface="Arial" charset="0"/>
                <a:cs typeface="Arial" charset="0"/>
              </a:rPr>
              <a:t>Muestreo de la señal</a:t>
            </a:r>
          </a:p>
          <a:p>
            <a:pPr marL="800100" lvl="1" indent="-342900">
              <a:defRPr/>
            </a:pPr>
            <a:r>
              <a:rPr lang="es-MX" sz="1600" dirty="0">
                <a:latin typeface="Arial" charset="0"/>
                <a:cs typeface="Arial" charset="0"/>
              </a:rPr>
              <a:t>Teorema del muestreo</a:t>
            </a:r>
          </a:p>
          <a:p>
            <a:pPr marL="800100" lvl="1" indent="-342900">
              <a:defRPr/>
            </a:pPr>
            <a:r>
              <a:rPr lang="es-MX" sz="1600" dirty="0">
                <a:latin typeface="Arial" charset="0"/>
                <a:cs typeface="Arial" charset="0"/>
              </a:rPr>
              <a:t>Frecuencia alias</a:t>
            </a:r>
          </a:p>
          <a:p>
            <a:pPr>
              <a:buFont typeface="+mj-lt"/>
              <a:buAutoNum type="arabicPeriod"/>
              <a:defRPr/>
            </a:pPr>
            <a:r>
              <a:rPr lang="es-MX" sz="1600" b="1" dirty="0">
                <a:solidFill>
                  <a:srgbClr val="00B050"/>
                </a:solidFill>
                <a:latin typeface="Arial" charset="0"/>
                <a:cs typeface="Arial" charset="0"/>
              </a:rPr>
              <a:t>SEÑALES DE AUDIO</a:t>
            </a:r>
          </a:p>
          <a:p>
            <a:pPr marL="800100" lvl="1" indent="-342900">
              <a:defRPr/>
            </a:pPr>
            <a:r>
              <a:rPr lang="es-MX" sz="1600" dirty="0">
                <a:latin typeface="Arial" charset="0"/>
                <a:cs typeface="Arial" charset="0"/>
              </a:rPr>
              <a:t>Administrador de archivos de audio</a:t>
            </a:r>
          </a:p>
          <a:p>
            <a:pPr>
              <a:defRPr/>
            </a:pPr>
            <a:endParaRPr lang="es-PE" sz="1600" dirty="0">
              <a:latin typeface="Arial" charset="0"/>
              <a:cs typeface="Arial" charset="0"/>
            </a:endParaRPr>
          </a:p>
          <a:p>
            <a:pPr>
              <a:defRPr/>
            </a:pPr>
            <a:endParaRPr lang="es-ES" sz="1600" dirty="0">
              <a:latin typeface="Arial" charset="0"/>
              <a:cs typeface="Arial" charset="0"/>
            </a:endParaRPr>
          </a:p>
        </p:txBody>
      </p:sp>
      <p:sp>
        <p:nvSpPr>
          <p:cNvPr id="6148" name="1 Título"/>
          <p:cNvSpPr>
            <a:spLocks noGrp="1"/>
          </p:cNvSpPr>
          <p:nvPr>
            <p:ph type="title"/>
          </p:nvPr>
        </p:nvSpPr>
        <p:spPr>
          <a:ln>
            <a:prstDash val="solid"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dirty="0">
                <a:latin typeface="Arial" charset="0"/>
                <a:cs typeface="Arial" charset="0"/>
              </a:rPr>
              <a:t>Tabla de Contenido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Representación de la señal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PE" altLang="es-PE" dirty="0"/>
              <a:t>Una señal se representa mediante una secuencia de valores, espaciados en el tiempo.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PE" altLang="es-PE" dirty="0"/>
              <a:t> x[n] = {1, 3, 7, 5 11}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PE" altLang="es-PE" dirty="0"/>
              <a:t>                                      </a:t>
            </a:r>
            <a:r>
              <a:rPr lang="es-PE" altLang="es-PE" dirty="0">
                <a:sym typeface="Symbol" panose="05050102010706020507" pitchFamily="18" charset="2"/>
              </a:rPr>
              <a:t></a:t>
            </a:r>
            <a:r>
              <a:rPr lang="es-PE" altLang="es-PE" dirty="0"/>
              <a:t>   	</a:t>
            </a:r>
          </a:p>
          <a:p>
            <a:endParaRPr lang="es-PE" dirty="0"/>
          </a:p>
        </p:txBody>
      </p:sp>
      <p:grpSp>
        <p:nvGrpSpPr>
          <p:cNvPr id="15" name="Grupo 14"/>
          <p:cNvGrpSpPr/>
          <p:nvPr/>
        </p:nvGrpSpPr>
        <p:grpSpPr>
          <a:xfrm>
            <a:off x="2212975" y="2990821"/>
            <a:ext cx="6770688" cy="3056612"/>
            <a:chOff x="688975" y="2990821"/>
            <a:chExt cx="6770688" cy="3056612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05" t="38333" r="4369" b="1381"/>
            <a:stretch>
              <a:fillRect/>
            </a:stretch>
          </p:blipFill>
          <p:spPr bwMode="auto">
            <a:xfrm>
              <a:off x="1836738" y="3087688"/>
              <a:ext cx="5622925" cy="2495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2403382" y="4581496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pt-BR" altLang="es-PE" sz="2000" b="1">
                  <a:solidFill>
                    <a:srgbClr val="3333CC"/>
                  </a:solidFill>
                </a:rPr>
                <a:t>1</a:t>
              </a:r>
              <a:endParaRPr lang="pt-BR" altLang="es-PE" sz="1600" b="1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298732" y="4276696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pt-BR" altLang="es-PE" sz="2000" b="1">
                  <a:solidFill>
                    <a:srgbClr val="3333CC"/>
                  </a:solidFill>
                </a:rPr>
                <a:t>3</a:t>
              </a:r>
              <a:endParaRPr lang="pt-BR" altLang="es-PE" sz="1600" b="1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4221070" y="3616296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pt-BR" altLang="es-PE" sz="2000" b="1">
                  <a:solidFill>
                    <a:srgbClr val="3333CC"/>
                  </a:solidFill>
                </a:rPr>
                <a:t>7</a:t>
              </a:r>
              <a:endParaRPr lang="pt-BR" altLang="es-PE" sz="1600" b="1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5097370" y="3940146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pt-BR" altLang="es-PE" sz="2000" b="1">
                  <a:solidFill>
                    <a:srgbClr val="3333CC"/>
                  </a:solidFill>
                </a:rPr>
                <a:t>5</a:t>
              </a:r>
              <a:endParaRPr lang="pt-BR" altLang="es-PE" sz="1600" b="1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5927799" y="2990821"/>
              <a:ext cx="4443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pt-BR" altLang="es-PE" sz="2000" b="1">
                  <a:solidFill>
                    <a:srgbClr val="3333CC"/>
                  </a:solidFill>
                </a:rPr>
                <a:t>11</a:t>
              </a:r>
              <a:endParaRPr lang="pt-BR" altLang="es-PE" sz="1600" b="1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4492394" y="5585768"/>
              <a:ext cx="34336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pt-BR" altLang="es-PE" sz="2400" i="1"/>
                <a:t>n</a:t>
              </a:r>
              <a:endParaRPr lang="pt-BR" altLang="es-PE" sz="1600" i="1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954789" y="3082281"/>
              <a:ext cx="66877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pt-BR" altLang="es-PE" sz="2400">
                  <a:solidFill>
                    <a:srgbClr val="3333CC"/>
                  </a:solidFill>
                </a:rPr>
                <a:t>x[n]</a:t>
              </a:r>
              <a:endParaRPr lang="pt-BR" altLang="es-PE" sz="1600">
                <a:solidFill>
                  <a:srgbClr val="3333CC"/>
                </a:solidFill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851507" y="4255443"/>
              <a:ext cx="66236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pt-BR" altLang="es-PE" sz="2400">
                  <a:solidFill>
                    <a:srgbClr val="3333CC"/>
                  </a:solidFill>
                </a:rPr>
                <a:t>x[0]</a:t>
              </a:r>
              <a:endParaRPr lang="pt-BR" altLang="es-PE" sz="1600">
                <a:solidFill>
                  <a:srgbClr val="3333CC"/>
                </a:solidFill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688975" y="4195763"/>
              <a:ext cx="977900" cy="635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679575" y="4530725"/>
              <a:ext cx="633413" cy="2365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1890160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PE" dirty="0"/>
              <a:t>¿Qué tipo de señal es la siguiente?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Rectángulo 4"/>
          <p:cNvSpPr/>
          <p:nvPr/>
        </p:nvSpPr>
        <p:spPr>
          <a:xfrm>
            <a:off x="551385" y="1327987"/>
            <a:ext cx="5092554" cy="24929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s-P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endParaRPr lang="es-P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endParaRPr lang="es-P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P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   = 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(100)         # dominio del tiempo</a:t>
            </a:r>
          </a:p>
          <a:p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= 2.0*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*(2/100.0)*x  # vector de 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angulos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= 2.0*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*(4/100.0)*x  # vector de 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angulos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sin1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          # vector de senos 1</a:t>
            </a:r>
          </a:p>
          <a:p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          # vector de senos 2</a:t>
            </a:r>
          </a:p>
          <a:p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sin1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# suma de senos</a:t>
            </a:r>
          </a:p>
          <a:p>
            <a:endParaRPr lang="es-P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2408964-2C04-464D-A8D2-2C4D349D95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91" t="21651" r="39369" b="48950"/>
          <a:stretch/>
        </p:blipFill>
        <p:spPr>
          <a:xfrm>
            <a:off x="6705961" y="1327988"/>
            <a:ext cx="5092554" cy="2893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8764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PE" dirty="0"/>
              <a:t>¿Qué tipo de señal es la siguiente?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Rectángulo 4"/>
          <p:cNvSpPr/>
          <p:nvPr/>
        </p:nvSpPr>
        <p:spPr>
          <a:xfrm>
            <a:off x="551385" y="1327987"/>
            <a:ext cx="5544615" cy="21236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s-P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endParaRPr lang="es-P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endParaRPr lang="es-P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P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   = 2</a:t>
            </a:r>
          </a:p>
          <a:p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   = 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(-200, 200)          # dominio del tiempo</a:t>
            </a:r>
          </a:p>
          <a:p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(N*x/2)/(N*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(x/2)) # vector de la señal</a:t>
            </a:r>
          </a:p>
          <a:p>
            <a:endParaRPr lang="es-P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funcion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Dirichlet ‘ + 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(N))</a:t>
            </a:r>
          </a:p>
          <a:p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34AAB3F-9635-4ACE-B2F7-4352874C25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4" t="11150" r="64967" b="57777"/>
          <a:stretch/>
        </p:blipFill>
        <p:spPr>
          <a:xfrm>
            <a:off x="7464152" y="705136"/>
            <a:ext cx="4301299" cy="265185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B5424D-F517-4CD1-A108-55A3012A39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12" t="21100" r="59838" b="47827"/>
          <a:stretch/>
        </p:blipFill>
        <p:spPr>
          <a:xfrm>
            <a:off x="7464151" y="3657464"/>
            <a:ext cx="4301299" cy="265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01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Señales sinusoidales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Una señal sinusoidal puede ser expresada como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/>
              <a:t>f(t) = A sin (2 </a:t>
            </a:r>
            <a:r>
              <a:rPr lang="es-PE" dirty="0">
                <a:sym typeface="Symbol" panose="05050102010706020507" pitchFamily="18" charset="2"/>
              </a:rPr>
              <a:t> f</a:t>
            </a:r>
            <a:r>
              <a:rPr lang="es-PE" baseline="-25000" dirty="0">
                <a:sym typeface="Symbol" panose="05050102010706020507" pitchFamily="18" charset="2"/>
              </a:rPr>
              <a:t>i</a:t>
            </a:r>
            <a:r>
              <a:rPr lang="es-PE" dirty="0">
                <a:sym typeface="Symbol" panose="05050102010706020507" pitchFamily="18" charset="2"/>
              </a:rPr>
              <a:t> t + </a:t>
            </a:r>
            <a:r>
              <a:rPr lang="es-PE" dirty="0"/>
              <a:t>)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/>
              <a:t>A es la amplitud.			recordar que:</a:t>
            </a:r>
          </a:p>
          <a:p>
            <a:pPr marL="0" indent="0">
              <a:buNone/>
            </a:pPr>
            <a:r>
              <a:rPr lang="es-PE" dirty="0"/>
              <a:t>f</a:t>
            </a:r>
            <a:r>
              <a:rPr lang="es-PE" baseline="-25000" dirty="0"/>
              <a:t>i</a:t>
            </a:r>
            <a:r>
              <a:rPr lang="es-PE" dirty="0"/>
              <a:t> es la frecuencia.			2</a:t>
            </a:r>
            <a:r>
              <a:rPr lang="es-PE" dirty="0">
                <a:sym typeface="Symbol" panose="05050102010706020507" pitchFamily="18" charset="2"/>
              </a:rPr>
              <a:t> radianes = 360° = 1 periodo</a:t>
            </a:r>
            <a:endParaRPr lang="es-PE" dirty="0"/>
          </a:p>
          <a:p>
            <a:pPr marL="0" indent="0">
              <a:buNone/>
            </a:pPr>
            <a:r>
              <a:rPr lang="es-PE" dirty="0">
                <a:sym typeface="Symbol" panose="05050102010706020507" pitchFamily="18" charset="2"/>
              </a:rPr>
              <a:t> es la fase</a:t>
            </a:r>
          </a:p>
          <a:p>
            <a:pPr marL="0" indent="0">
              <a:buNone/>
            </a:pPr>
            <a:endParaRPr lang="es-PE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s-PE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66706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ym typeface="Symbol" panose="05050102010706020507" pitchFamily="18" charset="2"/>
              </a:rPr>
              <a:t>Suma de señales</a:t>
            </a:r>
            <a:endParaRPr lang="es-PE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>
                <a:sym typeface="Symbol" panose="05050102010706020507" pitchFamily="18" charset="2"/>
              </a:rPr>
              <a:t>f(t) = sin (2  </a:t>
            </a:r>
            <a:r>
              <a:rPr lang="es-PE" dirty="0" err="1">
                <a:sym typeface="Symbol" panose="05050102010706020507" pitchFamily="18" charset="2"/>
              </a:rPr>
              <a:t>f</a:t>
            </a:r>
            <a:r>
              <a:rPr lang="es-PE" baseline="-25000" dirty="0" err="1">
                <a:sym typeface="Symbol" panose="05050102010706020507" pitchFamily="18" charset="2"/>
              </a:rPr>
              <a:t>1</a:t>
            </a:r>
            <a:r>
              <a:rPr lang="es-PE" dirty="0">
                <a:sym typeface="Symbol" panose="05050102010706020507" pitchFamily="18" charset="2"/>
              </a:rPr>
              <a:t> t) + 1/3 sin (2  (3 </a:t>
            </a:r>
            <a:r>
              <a:rPr lang="es-PE" dirty="0" err="1">
                <a:sym typeface="Symbol" panose="05050102010706020507" pitchFamily="18" charset="2"/>
              </a:rPr>
              <a:t>f</a:t>
            </a:r>
            <a:r>
              <a:rPr lang="es-PE" baseline="-25000" dirty="0" err="1">
                <a:sym typeface="Symbol" panose="05050102010706020507" pitchFamily="18" charset="2"/>
              </a:rPr>
              <a:t>1</a:t>
            </a:r>
            <a:r>
              <a:rPr lang="es-PE" dirty="0">
                <a:sym typeface="Symbol" panose="05050102010706020507" pitchFamily="18" charset="2"/>
              </a:rPr>
              <a:t>) t)</a:t>
            </a:r>
          </a:p>
          <a:p>
            <a:pPr marL="0" indent="0">
              <a:buNone/>
            </a:pPr>
            <a:r>
              <a:rPr lang="es-PE" dirty="0"/>
              <a:t>Los componentes de esta señal son ondas sinusoidales de frecuencias </a:t>
            </a:r>
            <a:r>
              <a:rPr lang="es-PE" dirty="0" err="1"/>
              <a:t>f</a:t>
            </a:r>
            <a:r>
              <a:rPr lang="es-PE" baseline="-25000" dirty="0" err="1"/>
              <a:t>1</a:t>
            </a:r>
            <a:r>
              <a:rPr lang="es-PE" dirty="0"/>
              <a:t>, y </a:t>
            </a:r>
            <a:r>
              <a:rPr lang="es-PE" dirty="0" err="1"/>
              <a:t>3f</a:t>
            </a:r>
            <a:r>
              <a:rPr lang="es-PE" baseline="-25000" dirty="0" err="1"/>
              <a:t>1</a:t>
            </a:r>
            <a:r>
              <a:rPr lang="es-PE" dirty="0"/>
              <a:t>.</a:t>
            </a:r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3" t="15347" r="8257" b="6945"/>
          <a:stretch/>
        </p:blipFill>
        <p:spPr>
          <a:xfrm>
            <a:off x="551384" y="1586416"/>
            <a:ext cx="6840000" cy="486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14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s-ES_tradnl" altLang="es-PE" dirty="0">
                <a:latin typeface="+mn-lt"/>
              </a:rPr>
              <a:t>Dominio de la señales</a:t>
            </a:r>
            <a:endParaRPr lang="es-CO" altLang="es-PE" dirty="0">
              <a:latin typeface="+mn-lt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Señales en el dominio del tiempo y en el dominio de la frecuencia (espectro)</a:t>
            </a:r>
          </a:p>
          <a:p>
            <a:endParaRPr lang="es-PE" dirty="0"/>
          </a:p>
        </p:txBody>
      </p:sp>
      <p:grpSp>
        <p:nvGrpSpPr>
          <p:cNvPr id="3" name="Grupo 2"/>
          <p:cNvGrpSpPr/>
          <p:nvPr/>
        </p:nvGrpSpPr>
        <p:grpSpPr>
          <a:xfrm>
            <a:off x="549719" y="4550149"/>
            <a:ext cx="7186945" cy="1680217"/>
            <a:chOff x="323850" y="1196752"/>
            <a:chExt cx="8004403" cy="2052634"/>
          </a:xfrm>
        </p:grpSpPr>
        <p:pic>
          <p:nvPicPr>
            <p:cNvPr id="47" name="Imagen 46"/>
            <p:cNvPicPr>
              <a:picLocks noChangeAspect="1"/>
            </p:cNvPicPr>
            <p:nvPr/>
          </p:nvPicPr>
          <p:blipFill rotWithShape="1">
            <a:blip r:embed="rId2"/>
            <a:srcRect r="42777"/>
            <a:stretch/>
          </p:blipFill>
          <p:spPr>
            <a:xfrm>
              <a:off x="323850" y="1196752"/>
              <a:ext cx="4404003" cy="1600200"/>
            </a:xfrm>
            <a:prstGeom prst="rect">
              <a:avLst/>
            </a:prstGeom>
          </p:spPr>
        </p:pic>
        <p:sp>
          <p:nvSpPr>
            <p:cNvPr id="48" name="Rectángulo 47"/>
            <p:cNvSpPr/>
            <p:nvPr/>
          </p:nvSpPr>
          <p:spPr>
            <a:xfrm>
              <a:off x="1619193" y="2873391"/>
              <a:ext cx="1816040" cy="3759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_tradnl" altLang="es-PE" sz="1400" dirty="0">
                  <a:latin typeface="Times New Roman" pitchFamily="18" charset="0"/>
                </a:rPr>
                <a:t>Dominio del tiempo</a:t>
              </a:r>
              <a:endParaRPr lang="es-PE" sz="1400" dirty="0"/>
            </a:p>
          </p:txBody>
        </p:sp>
        <p:sp>
          <p:nvSpPr>
            <p:cNvPr id="49" name="Rectángulo 48"/>
            <p:cNvSpPr/>
            <p:nvPr/>
          </p:nvSpPr>
          <p:spPr>
            <a:xfrm>
              <a:off x="5934270" y="2873391"/>
              <a:ext cx="2283796" cy="3759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_tradnl" altLang="es-PE" sz="1400" dirty="0">
                  <a:latin typeface="Times New Roman" pitchFamily="18" charset="0"/>
                </a:rPr>
                <a:t> Dominio de la frecuencia</a:t>
              </a:r>
              <a:endParaRPr lang="es-PE" sz="1400" dirty="0"/>
            </a:p>
          </p:txBody>
        </p:sp>
        <p:pic>
          <p:nvPicPr>
            <p:cNvPr id="50" name="Imagen 49"/>
            <p:cNvPicPr>
              <a:picLocks noChangeAspect="1"/>
            </p:cNvPicPr>
            <p:nvPr/>
          </p:nvPicPr>
          <p:blipFill rotWithShape="1">
            <a:blip r:embed="rId2"/>
            <a:srcRect l="65535"/>
            <a:stretch/>
          </p:blipFill>
          <p:spPr>
            <a:xfrm>
              <a:off x="5675744" y="1196752"/>
              <a:ext cx="2652509" cy="1600200"/>
            </a:xfrm>
            <a:prstGeom prst="rect">
              <a:avLst/>
            </a:prstGeom>
          </p:spPr>
        </p:pic>
      </p:grp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1633" t="1410" r="608" b="15806"/>
          <a:stretch/>
        </p:blipFill>
        <p:spPr>
          <a:xfrm>
            <a:off x="529503" y="1177480"/>
            <a:ext cx="676875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82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Se genera una señal sinusoidal de 400 Hz y amplitud 2.</a:t>
            </a:r>
          </a:p>
          <a:p>
            <a:endParaRPr lang="es-PE" dirty="0"/>
          </a:p>
        </p:txBody>
      </p:sp>
      <p:sp>
        <p:nvSpPr>
          <p:cNvPr id="5" name="Rectángulo 4"/>
          <p:cNvSpPr/>
          <p:nvPr/>
        </p:nvSpPr>
        <p:spPr>
          <a:xfrm>
            <a:off x="443082" y="1124744"/>
            <a:ext cx="6192688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s-P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endParaRPr lang="es-P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endParaRPr lang="es-P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P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   = 400.0;                  # frecuencia de la 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senal</a:t>
            </a:r>
            <a:endParaRPr lang="es-P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  = 2;                      # amplitud de la 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senal</a:t>
            </a:r>
            <a:endParaRPr lang="es-P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phi = 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/4;                # </a:t>
            </a:r>
            <a:r>
              <a:rPr lang="es-P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fase</a:t>
            </a:r>
          </a:p>
          <a:p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= 8000.0;                 # frecuencia de muestreo</a:t>
            </a:r>
          </a:p>
          <a:p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= 1/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   # periodo de muestreo</a:t>
            </a:r>
          </a:p>
          <a:p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  = 100.0*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# </a:t>
            </a:r>
            <a:r>
              <a:rPr lang="es-PE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rango de tiempo</a:t>
            </a:r>
          </a:p>
          <a:p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  = 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0,T,Ts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    # rango de tiempo</a:t>
            </a:r>
          </a:p>
          <a:p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  = A*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(2*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*f*t + phi);</a:t>
            </a:r>
          </a:p>
          <a:p>
            <a:endParaRPr lang="es-P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(t, x)</a:t>
            </a:r>
          </a:p>
          <a:p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funcion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seno')</a:t>
            </a:r>
          </a:p>
          <a:p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AA0EC42-4B66-4901-B625-A7E74B961A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73" t="26901" r="57087" b="31859"/>
          <a:stretch/>
        </p:blipFill>
        <p:spPr>
          <a:xfrm>
            <a:off x="7077610" y="1124744"/>
            <a:ext cx="4671308" cy="374441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B0050D6-6967-46F7-BBE5-94E215F034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1" t="26324" r="93043" b="70203"/>
          <a:stretch/>
        </p:blipFill>
        <p:spPr>
          <a:xfrm>
            <a:off x="11280576" y="5439961"/>
            <a:ext cx="763285" cy="288032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D447F87-FA3A-413F-ABD7-EBF928E8F836}"/>
              </a:ext>
            </a:extLst>
          </p:cNvPr>
          <p:cNvCxnSpPr/>
          <p:nvPr/>
        </p:nvCxnSpPr>
        <p:spPr>
          <a:xfrm flipV="1">
            <a:off x="11424592" y="4869160"/>
            <a:ext cx="0" cy="4705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B74DCDF-09CC-4508-9FFA-0C8DFF537FCF}"/>
              </a:ext>
            </a:extLst>
          </p:cNvPr>
          <p:cNvCxnSpPr>
            <a:cxnSpLocks/>
          </p:cNvCxnSpPr>
          <p:nvPr/>
        </p:nvCxnSpPr>
        <p:spPr>
          <a:xfrm flipV="1">
            <a:off x="7536160" y="1916832"/>
            <a:ext cx="180000" cy="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111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Presentar una señal sinusoidal con frecuencia 1 Hz y frecuencia de muestreo 100 Hz, intervalo de observación 1-4 segundos, amplitud unidad y fase inicial nula.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39C36B1-194A-462C-97A7-8E7C3713A33C}"/>
              </a:ext>
            </a:extLst>
          </p:cNvPr>
          <p:cNvSpPr/>
          <p:nvPr/>
        </p:nvSpPr>
        <p:spPr>
          <a:xfrm>
            <a:off x="407368" y="1772816"/>
            <a:ext cx="6192688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s-P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endParaRPr lang="es-P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endParaRPr lang="es-P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P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   = 1.0;                    # frecuencia de la 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senal</a:t>
            </a:r>
            <a:endParaRPr lang="es-P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  = 1;                      # amplitud de la 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senal</a:t>
            </a:r>
            <a:endParaRPr lang="es-P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phi = 0;                      # fase</a:t>
            </a:r>
          </a:p>
          <a:p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= 100.0;                  # frecuencia de muestreo</a:t>
            </a:r>
          </a:p>
          <a:p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= 1/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   # periodo de muestreo</a:t>
            </a:r>
          </a:p>
          <a:p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  = 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(1,4, 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   # rango de tiempo de muestreo</a:t>
            </a:r>
          </a:p>
          <a:p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  = A*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(2*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*f*t + phi);</a:t>
            </a:r>
          </a:p>
          <a:p>
            <a:endParaRPr lang="es-P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(t, x)</a:t>
            </a:r>
          </a:p>
          <a:p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funcion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seno')</a:t>
            </a:r>
          </a:p>
          <a:p>
            <a:r>
              <a:rPr lang="es-P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s-P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397C8A0-9CCB-4425-9257-D901017AA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64" t="32149" r="62403" b="33733"/>
          <a:stretch/>
        </p:blipFill>
        <p:spPr>
          <a:xfrm>
            <a:off x="6860966" y="1772816"/>
            <a:ext cx="5020354" cy="2862322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AF6AC9A-028D-4817-826A-677A8AB7271A}"/>
              </a:ext>
            </a:extLst>
          </p:cNvPr>
          <p:cNvCxnSpPr/>
          <p:nvPr/>
        </p:nvCxnSpPr>
        <p:spPr>
          <a:xfrm flipV="1">
            <a:off x="7621200" y="2060848"/>
            <a:ext cx="0" cy="237626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73476CB3-42C7-4A8B-BF7F-5F489B98FF02}"/>
              </a:ext>
            </a:extLst>
          </p:cNvPr>
          <p:cNvCxnSpPr/>
          <p:nvPr/>
        </p:nvCxnSpPr>
        <p:spPr>
          <a:xfrm flipV="1">
            <a:off x="8946000" y="2060848"/>
            <a:ext cx="0" cy="237626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FFFFBDB-A929-421F-9D82-5F190358547E}"/>
              </a:ext>
            </a:extLst>
          </p:cNvPr>
          <p:cNvCxnSpPr/>
          <p:nvPr/>
        </p:nvCxnSpPr>
        <p:spPr>
          <a:xfrm>
            <a:off x="7392144" y="3212976"/>
            <a:ext cx="4392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408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MUESTREO DE LA SEÑAL</a:t>
            </a:r>
          </a:p>
        </p:txBody>
      </p:sp>
    </p:spTree>
    <p:extLst>
      <p:ext uri="{BB962C8B-B14F-4D97-AF65-F5344CB8AC3E}">
        <p14:creationId xmlns:p14="http://schemas.microsoft.com/office/powerpoint/2010/main" val="3554722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s-ES_tradnl" altLang="es-PE" dirty="0">
                <a:latin typeface="+mn-lt"/>
              </a:rPr>
              <a:t>Muestreo de la señal</a:t>
            </a:r>
            <a:endParaRPr lang="es-CO" altLang="es-PE" dirty="0">
              <a:latin typeface="+mn-lt"/>
            </a:endParaRPr>
          </a:p>
        </p:txBody>
      </p:sp>
      <p:sp>
        <p:nvSpPr>
          <p:cNvPr id="196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07368" y="654150"/>
            <a:ext cx="6624735" cy="57991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E" altLang="es-PE" dirty="0"/>
              <a:t>El muestreo de una señal es el proceso de digitalizar una señal analógica.</a:t>
            </a:r>
          </a:p>
          <a:p>
            <a:pPr marL="0" indent="0" algn="just">
              <a:buNone/>
            </a:pPr>
            <a:endParaRPr lang="es-PE" altLang="es-PE" dirty="0"/>
          </a:p>
          <a:p>
            <a:pPr marL="0" indent="0" algn="just">
              <a:buNone/>
            </a:pPr>
            <a:r>
              <a:rPr lang="es-PE" altLang="es-PE" dirty="0"/>
              <a:t>Consiste en tomar muestras de la señal analógica a una frecuencia de muestreo constante, para cuantificarlas posteriormente.</a:t>
            </a:r>
          </a:p>
          <a:p>
            <a:pPr marL="0" indent="0" algn="just">
              <a:buNone/>
            </a:pPr>
            <a:endParaRPr lang="es-PE" altLang="es-PE" dirty="0"/>
          </a:p>
          <a:p>
            <a:pPr marL="0" indent="0" algn="just">
              <a:buNone/>
            </a:pPr>
            <a:r>
              <a:rPr lang="es-PE" altLang="es-PE" dirty="0"/>
              <a:t>El período de muestreo está determinado por la respuesta dinámica del proceso.</a:t>
            </a:r>
          </a:p>
          <a:p>
            <a:pPr marL="0" indent="0" algn="just">
              <a:buNone/>
            </a:pPr>
            <a:endParaRPr lang="es-PE" altLang="es-PE" dirty="0"/>
          </a:p>
          <a:p>
            <a:pPr marL="0" indent="0" algn="just">
              <a:buNone/>
            </a:pPr>
            <a:r>
              <a:rPr lang="es-PE" altLang="es-PE" dirty="0"/>
              <a:t>Periodo de muestreo     = Tm</a:t>
            </a:r>
          </a:p>
          <a:p>
            <a:pPr marL="0" indent="0" algn="just">
              <a:buNone/>
            </a:pPr>
            <a:r>
              <a:rPr lang="es-PE" altLang="es-PE" dirty="0"/>
              <a:t>Frecuencia de muestreo = </a:t>
            </a:r>
            <a:r>
              <a:rPr lang="es-PE" altLang="es-PE" dirty="0" err="1"/>
              <a:t>fs</a:t>
            </a:r>
            <a:r>
              <a:rPr lang="es-PE" altLang="es-PE" dirty="0"/>
              <a:t> = 1 / Tm</a:t>
            </a:r>
          </a:p>
          <a:p>
            <a:pPr marL="0" indent="0" algn="just">
              <a:buNone/>
            </a:pPr>
            <a:endParaRPr lang="es-PE" altLang="es-PE" dirty="0"/>
          </a:p>
          <a:p>
            <a:pPr marL="0" indent="0" algn="just">
              <a:buNone/>
            </a:pPr>
            <a:r>
              <a:rPr lang="es-ES_tradnl" altLang="es-PE" dirty="0"/>
              <a:t>Si </a:t>
            </a:r>
            <a:r>
              <a:rPr lang="es-ES_tradnl" altLang="es-PE" dirty="0" err="1"/>
              <a:t>fs</a:t>
            </a:r>
            <a:r>
              <a:rPr lang="es-ES_tradnl" altLang="es-PE" dirty="0"/>
              <a:t> </a:t>
            </a:r>
            <a:r>
              <a:rPr lang="es-ES_tradnl" altLang="es-PE" dirty="0">
                <a:cs typeface="Arial" charset="0"/>
              </a:rPr>
              <a:t>→ 0, el sistema se comporta como un sistema analógico.</a:t>
            </a:r>
          </a:p>
          <a:p>
            <a:pPr marL="0" indent="0" algn="just">
              <a:buNone/>
            </a:pPr>
            <a:endParaRPr lang="es-PE" altLang="es-PE" dirty="0"/>
          </a:p>
          <a:p>
            <a:pPr marL="0" indent="0">
              <a:buNone/>
            </a:pPr>
            <a:endParaRPr lang="es-PE" altLang="es-PE" dirty="0"/>
          </a:p>
          <a:p>
            <a:pPr marL="0" indent="0">
              <a:buNone/>
            </a:pPr>
            <a:endParaRPr lang="es-PE" altLang="es-PE" dirty="0"/>
          </a:p>
          <a:p>
            <a:pPr marL="0" indent="0">
              <a:buNone/>
            </a:pPr>
            <a:endParaRPr lang="es-CO" altLang="es-PE" dirty="0"/>
          </a:p>
        </p:txBody>
      </p:sp>
      <p:grpSp>
        <p:nvGrpSpPr>
          <p:cNvPr id="196613" name="Group 5"/>
          <p:cNvGrpSpPr>
            <a:grpSpLocks/>
          </p:cNvGrpSpPr>
          <p:nvPr/>
        </p:nvGrpSpPr>
        <p:grpSpPr bwMode="auto">
          <a:xfrm>
            <a:off x="7752184" y="908720"/>
            <a:ext cx="4181507" cy="1944216"/>
            <a:chOff x="2352" y="1776"/>
            <a:chExt cx="1728" cy="807"/>
          </a:xfrm>
        </p:grpSpPr>
        <p:sp>
          <p:nvSpPr>
            <p:cNvPr id="196614" name="Line 6"/>
            <p:cNvSpPr>
              <a:spLocks noChangeShapeType="1"/>
            </p:cNvSpPr>
            <p:nvPr/>
          </p:nvSpPr>
          <p:spPr bwMode="auto">
            <a:xfrm flipV="1">
              <a:off x="2352" y="1776"/>
              <a:ext cx="0" cy="5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 sz="1600"/>
            </a:p>
          </p:txBody>
        </p:sp>
        <p:sp>
          <p:nvSpPr>
            <p:cNvPr id="196615" name="Line 7"/>
            <p:cNvSpPr>
              <a:spLocks noChangeShapeType="1"/>
            </p:cNvSpPr>
            <p:nvPr/>
          </p:nvSpPr>
          <p:spPr bwMode="auto">
            <a:xfrm>
              <a:off x="2352" y="2352"/>
              <a:ext cx="161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 sz="1600"/>
            </a:p>
          </p:txBody>
        </p:sp>
        <p:sp>
          <p:nvSpPr>
            <p:cNvPr id="196616" name="Freeform 8"/>
            <p:cNvSpPr>
              <a:spLocks/>
            </p:cNvSpPr>
            <p:nvPr/>
          </p:nvSpPr>
          <p:spPr bwMode="auto">
            <a:xfrm>
              <a:off x="2442" y="1926"/>
              <a:ext cx="1278" cy="312"/>
            </a:xfrm>
            <a:custGeom>
              <a:avLst/>
              <a:gdLst>
                <a:gd name="T0" fmla="*/ 0 w 3195"/>
                <a:gd name="T1" fmla="*/ 780 h 780"/>
                <a:gd name="T2" fmla="*/ 210 w 3195"/>
                <a:gd name="T3" fmla="*/ 735 h 780"/>
                <a:gd name="T4" fmla="*/ 255 w 3195"/>
                <a:gd name="T5" fmla="*/ 690 h 780"/>
                <a:gd name="T6" fmla="*/ 285 w 3195"/>
                <a:gd name="T7" fmla="*/ 600 h 780"/>
                <a:gd name="T8" fmla="*/ 330 w 3195"/>
                <a:gd name="T9" fmla="*/ 270 h 780"/>
                <a:gd name="T10" fmla="*/ 465 w 3195"/>
                <a:gd name="T11" fmla="*/ 0 h 780"/>
                <a:gd name="T12" fmla="*/ 645 w 3195"/>
                <a:gd name="T13" fmla="*/ 150 h 780"/>
                <a:gd name="T14" fmla="*/ 765 w 3195"/>
                <a:gd name="T15" fmla="*/ 135 h 780"/>
                <a:gd name="T16" fmla="*/ 825 w 3195"/>
                <a:gd name="T17" fmla="*/ 60 h 780"/>
                <a:gd name="T18" fmla="*/ 870 w 3195"/>
                <a:gd name="T19" fmla="*/ 45 h 780"/>
                <a:gd name="T20" fmla="*/ 1035 w 3195"/>
                <a:gd name="T21" fmla="*/ 60 h 780"/>
                <a:gd name="T22" fmla="*/ 1065 w 3195"/>
                <a:gd name="T23" fmla="*/ 105 h 780"/>
                <a:gd name="T24" fmla="*/ 1185 w 3195"/>
                <a:gd name="T25" fmla="*/ 240 h 780"/>
                <a:gd name="T26" fmla="*/ 1245 w 3195"/>
                <a:gd name="T27" fmla="*/ 300 h 780"/>
                <a:gd name="T28" fmla="*/ 1335 w 3195"/>
                <a:gd name="T29" fmla="*/ 390 h 780"/>
                <a:gd name="T30" fmla="*/ 1395 w 3195"/>
                <a:gd name="T31" fmla="*/ 420 h 780"/>
                <a:gd name="T32" fmla="*/ 1650 w 3195"/>
                <a:gd name="T33" fmla="*/ 600 h 780"/>
                <a:gd name="T34" fmla="*/ 1740 w 3195"/>
                <a:gd name="T35" fmla="*/ 615 h 780"/>
                <a:gd name="T36" fmla="*/ 1845 w 3195"/>
                <a:gd name="T37" fmla="*/ 480 h 780"/>
                <a:gd name="T38" fmla="*/ 1935 w 3195"/>
                <a:gd name="T39" fmla="*/ 405 h 780"/>
                <a:gd name="T40" fmla="*/ 2025 w 3195"/>
                <a:gd name="T41" fmla="*/ 375 h 780"/>
                <a:gd name="T42" fmla="*/ 2070 w 3195"/>
                <a:gd name="T43" fmla="*/ 345 h 780"/>
                <a:gd name="T44" fmla="*/ 2205 w 3195"/>
                <a:gd name="T45" fmla="*/ 330 h 780"/>
                <a:gd name="T46" fmla="*/ 2355 w 3195"/>
                <a:gd name="T47" fmla="*/ 255 h 780"/>
                <a:gd name="T48" fmla="*/ 2475 w 3195"/>
                <a:gd name="T49" fmla="*/ 120 h 780"/>
                <a:gd name="T50" fmla="*/ 2925 w 3195"/>
                <a:gd name="T51" fmla="*/ 30 h 780"/>
                <a:gd name="T52" fmla="*/ 3195 w 3195"/>
                <a:gd name="T53" fmla="*/ 3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5" h="780">
                  <a:moveTo>
                    <a:pt x="0" y="780"/>
                  </a:moveTo>
                  <a:cubicBezTo>
                    <a:pt x="170" y="746"/>
                    <a:pt x="101" y="762"/>
                    <a:pt x="210" y="735"/>
                  </a:cubicBezTo>
                  <a:cubicBezTo>
                    <a:pt x="225" y="720"/>
                    <a:pt x="245" y="709"/>
                    <a:pt x="255" y="690"/>
                  </a:cubicBezTo>
                  <a:cubicBezTo>
                    <a:pt x="270" y="662"/>
                    <a:pt x="285" y="600"/>
                    <a:pt x="285" y="600"/>
                  </a:cubicBezTo>
                  <a:cubicBezTo>
                    <a:pt x="295" y="483"/>
                    <a:pt x="309" y="383"/>
                    <a:pt x="330" y="270"/>
                  </a:cubicBezTo>
                  <a:cubicBezTo>
                    <a:pt x="351" y="156"/>
                    <a:pt x="363" y="68"/>
                    <a:pt x="465" y="0"/>
                  </a:cubicBezTo>
                  <a:cubicBezTo>
                    <a:pt x="531" y="44"/>
                    <a:pt x="579" y="106"/>
                    <a:pt x="645" y="150"/>
                  </a:cubicBezTo>
                  <a:cubicBezTo>
                    <a:pt x="685" y="145"/>
                    <a:pt x="726" y="146"/>
                    <a:pt x="765" y="135"/>
                  </a:cubicBezTo>
                  <a:cubicBezTo>
                    <a:pt x="857" y="110"/>
                    <a:pt x="775" y="110"/>
                    <a:pt x="825" y="60"/>
                  </a:cubicBezTo>
                  <a:cubicBezTo>
                    <a:pt x="836" y="49"/>
                    <a:pt x="855" y="50"/>
                    <a:pt x="870" y="45"/>
                  </a:cubicBezTo>
                  <a:cubicBezTo>
                    <a:pt x="925" y="50"/>
                    <a:pt x="982" y="44"/>
                    <a:pt x="1035" y="60"/>
                  </a:cubicBezTo>
                  <a:cubicBezTo>
                    <a:pt x="1052" y="65"/>
                    <a:pt x="1053" y="91"/>
                    <a:pt x="1065" y="105"/>
                  </a:cubicBezTo>
                  <a:cubicBezTo>
                    <a:pt x="1103" y="151"/>
                    <a:pt x="1143" y="198"/>
                    <a:pt x="1185" y="240"/>
                  </a:cubicBezTo>
                  <a:cubicBezTo>
                    <a:pt x="1217" y="336"/>
                    <a:pt x="1173" y="244"/>
                    <a:pt x="1245" y="300"/>
                  </a:cubicBezTo>
                  <a:cubicBezTo>
                    <a:pt x="1278" y="326"/>
                    <a:pt x="1305" y="360"/>
                    <a:pt x="1335" y="390"/>
                  </a:cubicBezTo>
                  <a:cubicBezTo>
                    <a:pt x="1351" y="406"/>
                    <a:pt x="1378" y="406"/>
                    <a:pt x="1395" y="420"/>
                  </a:cubicBezTo>
                  <a:cubicBezTo>
                    <a:pt x="1491" y="497"/>
                    <a:pt x="1522" y="568"/>
                    <a:pt x="1650" y="600"/>
                  </a:cubicBezTo>
                  <a:cubicBezTo>
                    <a:pt x="1690" y="627"/>
                    <a:pt x="1693" y="646"/>
                    <a:pt x="1740" y="615"/>
                  </a:cubicBezTo>
                  <a:cubicBezTo>
                    <a:pt x="1787" y="583"/>
                    <a:pt x="1798" y="512"/>
                    <a:pt x="1845" y="480"/>
                  </a:cubicBezTo>
                  <a:cubicBezTo>
                    <a:pt x="1877" y="458"/>
                    <a:pt x="1901" y="424"/>
                    <a:pt x="1935" y="405"/>
                  </a:cubicBezTo>
                  <a:cubicBezTo>
                    <a:pt x="1963" y="390"/>
                    <a:pt x="1999" y="393"/>
                    <a:pt x="2025" y="375"/>
                  </a:cubicBezTo>
                  <a:cubicBezTo>
                    <a:pt x="2040" y="365"/>
                    <a:pt x="2053" y="349"/>
                    <a:pt x="2070" y="345"/>
                  </a:cubicBezTo>
                  <a:cubicBezTo>
                    <a:pt x="2114" y="334"/>
                    <a:pt x="2160" y="335"/>
                    <a:pt x="2205" y="330"/>
                  </a:cubicBezTo>
                  <a:cubicBezTo>
                    <a:pt x="2319" y="292"/>
                    <a:pt x="2270" y="319"/>
                    <a:pt x="2355" y="255"/>
                  </a:cubicBezTo>
                  <a:cubicBezTo>
                    <a:pt x="2382" y="202"/>
                    <a:pt x="2414" y="142"/>
                    <a:pt x="2475" y="120"/>
                  </a:cubicBezTo>
                  <a:cubicBezTo>
                    <a:pt x="2614" y="69"/>
                    <a:pt x="2780" y="43"/>
                    <a:pt x="2925" y="30"/>
                  </a:cubicBezTo>
                  <a:cubicBezTo>
                    <a:pt x="3015" y="0"/>
                    <a:pt x="3099" y="30"/>
                    <a:pt x="3195" y="3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PE" sz="1600"/>
            </a:p>
          </p:txBody>
        </p:sp>
        <p:sp>
          <p:nvSpPr>
            <p:cNvPr id="196617" name="Text Box 9"/>
            <p:cNvSpPr txBox="1">
              <a:spLocks noChangeArrowheads="1"/>
            </p:cNvSpPr>
            <p:nvPr/>
          </p:nvSpPr>
          <p:spPr bwMode="auto">
            <a:xfrm>
              <a:off x="3850" y="2410"/>
              <a:ext cx="23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s-ES_tradnl" altLang="es-PE" sz="1600" b="1" dirty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96618" name="Line 10"/>
            <p:cNvSpPr>
              <a:spLocks noChangeShapeType="1"/>
            </p:cNvSpPr>
            <p:nvPr/>
          </p:nvSpPr>
          <p:spPr bwMode="auto">
            <a:xfrm>
              <a:off x="3168" y="2132"/>
              <a:ext cx="0" cy="220"/>
            </a:xfrm>
            <a:prstGeom prst="line">
              <a:avLst/>
            </a:prstGeom>
            <a:noFill/>
            <a:ln w="38100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 sz="1600"/>
            </a:p>
          </p:txBody>
        </p:sp>
        <p:sp>
          <p:nvSpPr>
            <p:cNvPr id="196619" name="Line 11"/>
            <p:cNvSpPr>
              <a:spLocks noChangeShapeType="1"/>
            </p:cNvSpPr>
            <p:nvPr/>
          </p:nvSpPr>
          <p:spPr bwMode="auto">
            <a:xfrm>
              <a:off x="3312" y="2048"/>
              <a:ext cx="0" cy="317"/>
            </a:xfrm>
            <a:prstGeom prst="line">
              <a:avLst/>
            </a:prstGeom>
            <a:noFill/>
            <a:ln w="38100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 sz="1600"/>
            </a:p>
          </p:txBody>
        </p:sp>
        <p:sp>
          <p:nvSpPr>
            <p:cNvPr id="196620" name="Line 12"/>
            <p:cNvSpPr>
              <a:spLocks noChangeShapeType="1"/>
            </p:cNvSpPr>
            <p:nvPr/>
          </p:nvSpPr>
          <p:spPr bwMode="auto">
            <a:xfrm>
              <a:off x="3456" y="1965"/>
              <a:ext cx="0" cy="387"/>
            </a:xfrm>
            <a:prstGeom prst="line">
              <a:avLst/>
            </a:prstGeom>
            <a:noFill/>
            <a:ln w="38100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 sz="1600"/>
            </a:p>
          </p:txBody>
        </p:sp>
        <p:sp>
          <p:nvSpPr>
            <p:cNvPr id="196621" name="Line 13"/>
            <p:cNvSpPr>
              <a:spLocks noChangeShapeType="1"/>
            </p:cNvSpPr>
            <p:nvPr/>
          </p:nvSpPr>
          <p:spPr bwMode="auto">
            <a:xfrm>
              <a:off x="3600" y="1949"/>
              <a:ext cx="0" cy="403"/>
            </a:xfrm>
            <a:prstGeom prst="line">
              <a:avLst/>
            </a:prstGeom>
            <a:noFill/>
            <a:ln w="38100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 sz="1600"/>
            </a:p>
          </p:txBody>
        </p:sp>
        <p:sp>
          <p:nvSpPr>
            <p:cNvPr id="196622" name="Line 14"/>
            <p:cNvSpPr>
              <a:spLocks noChangeShapeType="1"/>
            </p:cNvSpPr>
            <p:nvPr/>
          </p:nvSpPr>
          <p:spPr bwMode="auto">
            <a:xfrm>
              <a:off x="3024" y="2120"/>
              <a:ext cx="0" cy="232"/>
            </a:xfrm>
            <a:prstGeom prst="line">
              <a:avLst/>
            </a:prstGeom>
            <a:noFill/>
            <a:ln w="38100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 sz="1600"/>
            </a:p>
          </p:txBody>
        </p:sp>
        <p:sp>
          <p:nvSpPr>
            <p:cNvPr id="196623" name="Line 15"/>
            <p:cNvSpPr>
              <a:spLocks noChangeShapeType="1"/>
            </p:cNvSpPr>
            <p:nvPr/>
          </p:nvSpPr>
          <p:spPr bwMode="auto">
            <a:xfrm>
              <a:off x="2880" y="1992"/>
              <a:ext cx="0" cy="360"/>
            </a:xfrm>
            <a:prstGeom prst="line">
              <a:avLst/>
            </a:prstGeom>
            <a:noFill/>
            <a:ln w="38100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 sz="1600"/>
            </a:p>
          </p:txBody>
        </p:sp>
        <p:sp>
          <p:nvSpPr>
            <p:cNvPr id="196624" name="Line 16"/>
            <p:cNvSpPr>
              <a:spLocks noChangeShapeType="1"/>
            </p:cNvSpPr>
            <p:nvPr/>
          </p:nvSpPr>
          <p:spPr bwMode="auto">
            <a:xfrm>
              <a:off x="2736" y="1980"/>
              <a:ext cx="0" cy="372"/>
            </a:xfrm>
            <a:prstGeom prst="line">
              <a:avLst/>
            </a:prstGeom>
            <a:noFill/>
            <a:ln w="38100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 sz="1600"/>
            </a:p>
          </p:txBody>
        </p:sp>
        <p:sp>
          <p:nvSpPr>
            <p:cNvPr id="196625" name="Line 17"/>
            <p:cNvSpPr>
              <a:spLocks noChangeShapeType="1"/>
            </p:cNvSpPr>
            <p:nvPr/>
          </p:nvSpPr>
          <p:spPr bwMode="auto">
            <a:xfrm>
              <a:off x="2592" y="1968"/>
              <a:ext cx="0" cy="372"/>
            </a:xfrm>
            <a:prstGeom prst="line">
              <a:avLst/>
            </a:prstGeom>
            <a:noFill/>
            <a:ln w="38100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 sz="1600"/>
            </a:p>
          </p:txBody>
        </p:sp>
        <p:sp>
          <p:nvSpPr>
            <p:cNvPr id="196626" name="Text Box 18"/>
            <p:cNvSpPr txBox="1">
              <a:spLocks noChangeArrowheads="1"/>
            </p:cNvSpPr>
            <p:nvPr/>
          </p:nvSpPr>
          <p:spPr bwMode="auto">
            <a:xfrm>
              <a:off x="2976" y="2352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s-ES_tradnl" altLang="es-PE" sz="1600" b="1">
                  <a:latin typeface="Times New Roman" pitchFamily="18" charset="0"/>
                </a:rPr>
                <a:t>Tm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348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ED369-5354-412F-8435-1C3DDDF743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SEÑALES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911443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s-PE" altLang="es-PE" dirty="0"/>
              <a:t>Teorema del muestreo (Teorema de Nyquist)</a:t>
            </a:r>
          </a:p>
        </p:txBody>
      </p:sp>
      <p:sp>
        <p:nvSpPr>
          <p:cNvPr id="1976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s-PE" altLang="es-PE" b="1" dirty="0"/>
              <a:t>Frecuencia de muestro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s-PE" altLang="es-PE" dirty="0"/>
              <a:t>Para recuperar adecuadamente una señal que se muestrea, la frecuencia de muestreo debe ser como mínimo </a:t>
            </a:r>
            <a:r>
              <a:rPr lang="es-PE" altLang="es-PE" b="1" dirty="0"/>
              <a:t>el doble</a:t>
            </a:r>
            <a:r>
              <a:rPr lang="es-PE" altLang="es-PE" dirty="0"/>
              <a:t> de la frecuencia de la señal que nos interesa muestrear.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s-PE" altLang="es-PE" dirty="0"/>
          </a:p>
          <a:p>
            <a:pPr marL="0" indent="0" algn="just">
              <a:lnSpc>
                <a:spcPct val="90000"/>
              </a:lnSpc>
              <a:buNone/>
            </a:pPr>
            <a:endParaRPr lang="es-ES_tradnl" altLang="es-PE" dirty="0"/>
          </a:p>
        </p:txBody>
      </p:sp>
      <p:pic>
        <p:nvPicPr>
          <p:cNvPr id="4" name="Picture 2" descr="Resultado de imagen para &quot;frecuencia muestreo&quot; &quot;frecuencia seÃ±al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60" y="1918457"/>
            <a:ext cx="5472608" cy="429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E670837-4E2E-4FA9-AE9A-38144153923A}"/>
              </a:ext>
            </a:extLst>
          </p:cNvPr>
          <p:cNvSpPr txBox="1"/>
          <p:nvPr/>
        </p:nvSpPr>
        <p:spPr>
          <a:xfrm>
            <a:off x="8472264" y="1918457"/>
            <a:ext cx="333697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400" dirty="0"/>
              <a:t>El </a:t>
            </a:r>
            <a:r>
              <a:rPr lang="es-MX" sz="2400" dirty="0" err="1"/>
              <a:t>aliasing</a:t>
            </a:r>
            <a:r>
              <a:rPr lang="es-MX" sz="2400" dirty="0"/>
              <a:t> es el efecto que causa que señales continuas se tornen indistinguibles cuando se muestrean digitalmente.</a:t>
            </a:r>
          </a:p>
          <a:p>
            <a:pPr algn="just"/>
            <a:r>
              <a:rPr lang="es-MX" sz="2400" dirty="0"/>
              <a:t>Cuando esto sucede, la señal original no puede ser reconstruida de forma unívoca a partir de la señal digital.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1822011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s-PE" altLang="es-PE" dirty="0"/>
              <a:t>Teorema del muestreo (Teorema de Nyquist)</a:t>
            </a:r>
          </a:p>
        </p:txBody>
      </p:sp>
      <p:sp>
        <p:nvSpPr>
          <p:cNvPr id="1976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s-PE" altLang="es-PE" b="1" dirty="0"/>
              <a:t>Frecuencia de alias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s-PE" altLang="es-PE" dirty="0"/>
              <a:t>Ocurre cuando la señal muestreada contiene componentes de frecuencia por encima de la frecuencia de Nyquist.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s-PE" altLang="es-PE" dirty="0"/>
              <a:t>Estas componentes son debidas generalmente al ruido de alta frecuencia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s-PE" altLang="es-PE" dirty="0"/>
              <a:t>O la señal de interés es muestreada a una frecuencia inferior a la frecuencia de Nyquist.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s-PE" altLang="es-PE" dirty="0"/>
              <a:t>Se utiliza un filtro </a:t>
            </a:r>
            <a:r>
              <a:rPr lang="es-PE" altLang="es-PE" dirty="0" err="1"/>
              <a:t>antialiasing</a:t>
            </a:r>
            <a:r>
              <a:rPr lang="es-PE" altLang="es-PE" dirty="0"/>
              <a:t> antes del muestreo.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s-PE" altLang="es-PE" dirty="0"/>
              <a:t>Cada una de las sinusoides se convierte en un "alias" para la otra.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s-ES_tradnl" altLang="es-PE" dirty="0"/>
          </a:p>
          <a:p>
            <a:pPr marL="0" indent="0" algn="just">
              <a:lnSpc>
                <a:spcPct val="90000"/>
              </a:lnSpc>
              <a:buNone/>
            </a:pPr>
            <a:endParaRPr lang="es-ES_tradnl" altLang="es-PE" dirty="0"/>
          </a:p>
        </p:txBody>
      </p:sp>
      <p:pic>
        <p:nvPicPr>
          <p:cNvPr id="6" name="Picture 8" descr="Dos diferentes sinusoides que producen las mismas muestr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9" t="9210" r="3018" b="10328"/>
          <a:stretch/>
        </p:blipFill>
        <p:spPr bwMode="auto">
          <a:xfrm>
            <a:off x="2035925" y="4725145"/>
            <a:ext cx="8119206" cy="151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449824"/>
              </p:ext>
            </p:extLst>
          </p:nvPr>
        </p:nvGraphicFramePr>
        <p:xfrm>
          <a:off x="623392" y="3279423"/>
          <a:ext cx="838189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altLang="es-PE" sz="1800" b="0" dirty="0" err="1">
                          <a:solidFill>
                            <a:schemeClr val="tx1"/>
                          </a:solidFill>
                        </a:rPr>
                        <a:t>Frec</a:t>
                      </a:r>
                      <a:r>
                        <a:rPr lang="es-ES_tradnl" altLang="es-PE" sz="1800" b="0" dirty="0">
                          <a:solidFill>
                            <a:schemeClr val="tx1"/>
                          </a:solidFill>
                        </a:rPr>
                        <a:t> Alias</a:t>
                      </a:r>
                      <a:endParaRPr lang="es-PE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b="0" dirty="0">
                          <a:solidFill>
                            <a:schemeClr val="tx1"/>
                          </a:solidFill>
                        </a:rPr>
                        <a:t>= ABS (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altLang="es-PE" sz="1800" b="0" dirty="0">
                          <a:solidFill>
                            <a:schemeClr val="tx1"/>
                          </a:solidFill>
                        </a:rPr>
                        <a:t>Múltiplo entero frecuencia  de muestreo</a:t>
                      </a:r>
                      <a:endParaRPr lang="es-PE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altLang="es-PE" sz="1800" b="0" dirty="0">
                          <a:solidFill>
                            <a:schemeClr val="tx1"/>
                          </a:solidFill>
                        </a:rPr>
                        <a:t>Frecuencia de la señal )</a:t>
                      </a:r>
                      <a:endParaRPr lang="es-PE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679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s-ES_tradnl" altLang="es-PE" dirty="0"/>
              <a:t>Frecuencia alias</a:t>
            </a:r>
            <a:endParaRPr lang="es-CO" altLang="es-PE" dirty="0"/>
          </a:p>
        </p:txBody>
      </p:sp>
      <p:sp>
        <p:nvSpPr>
          <p:cNvPr id="1996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altLang="es-PE" dirty="0"/>
              <a:t>Si tenemos una señal de </a:t>
            </a:r>
            <a:r>
              <a:rPr lang="es-ES_tradnl" altLang="es-PE" b="1" dirty="0"/>
              <a:t>10 Hz </a:t>
            </a:r>
            <a:r>
              <a:rPr lang="es-ES_tradnl" altLang="es-PE" dirty="0"/>
              <a:t>y se muestra a </a:t>
            </a:r>
            <a:r>
              <a:rPr lang="es-ES_tradnl" altLang="es-PE" b="1" dirty="0"/>
              <a:t>11Hz</a:t>
            </a:r>
            <a:r>
              <a:rPr lang="es-ES_tradnl" altLang="es-PE" dirty="0"/>
              <a:t> tendremos una señal debido al efecto de </a:t>
            </a:r>
            <a:r>
              <a:rPr lang="es-ES_tradnl" altLang="es-PE" dirty="0" err="1"/>
              <a:t>aliasing</a:t>
            </a:r>
            <a:r>
              <a:rPr lang="es-ES_tradnl" altLang="es-PE" dirty="0"/>
              <a:t> de:  </a:t>
            </a:r>
            <a:r>
              <a:rPr lang="es-ES_tradnl" altLang="es-PE" dirty="0" err="1"/>
              <a:t>Frec</a:t>
            </a:r>
            <a:r>
              <a:rPr lang="es-ES_tradnl" altLang="es-PE" dirty="0"/>
              <a:t> Alias = (11 – 10 ) = 1 Hz</a:t>
            </a:r>
          </a:p>
          <a:p>
            <a:pPr>
              <a:buNone/>
            </a:pPr>
            <a:endParaRPr lang="es-CO" altLang="es-PE" dirty="0"/>
          </a:p>
        </p:txBody>
      </p:sp>
      <p:graphicFrame>
        <p:nvGraphicFramePr>
          <p:cNvPr id="199684" name="Object 4"/>
          <p:cNvGraphicFramePr>
            <a:graphicFrameLocks noChangeAspect="1"/>
          </p:cNvGraphicFramePr>
          <p:nvPr/>
        </p:nvGraphicFramePr>
        <p:xfrm>
          <a:off x="2027077" y="2492896"/>
          <a:ext cx="8136903" cy="358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6458852" imgH="4361905" progId="Paint.Picture">
                  <p:embed/>
                </p:oleObj>
              </mc:Choice>
              <mc:Fallback>
                <p:oleObj name="Imagen de mapa de bits" r:id="rId2" imgW="6458852" imgH="4361905" progId="Paint.Picture">
                  <p:embed/>
                  <p:pic>
                    <p:nvPicPr>
                      <p:cNvPr id="1996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077" y="2492896"/>
                        <a:ext cx="8136903" cy="358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211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Investigar como adicionar señales con diferentes frecuencias de muestreo y diferentes frecuencias de proceso.</a:t>
            </a:r>
          </a:p>
          <a:p>
            <a:endParaRPr lang="es-PE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Tarea </a:t>
            </a:r>
          </a:p>
        </p:txBody>
      </p:sp>
      <p:pic>
        <p:nvPicPr>
          <p:cNvPr id="47106" name="Picture 2" descr="https://www.mathworks.com/matlabcentral/answers/uploaded_files/185027/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48"/>
          <a:stretch/>
        </p:blipFill>
        <p:spPr bwMode="auto">
          <a:xfrm>
            <a:off x="1936903" y="1700808"/>
            <a:ext cx="8317250" cy="257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5439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PREGUNTAS</a:t>
            </a:r>
            <a:br>
              <a:rPr lang="es-PE" dirty="0"/>
            </a:br>
            <a:r>
              <a:rPr lang="es-PE" sz="2800" dirty="0"/>
              <a:t>soportod@uni.edu.pe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099596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14006-F90E-43C0-80AA-3AB916C35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SEÑALES DE AUDIO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78537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1F379-98C2-4FC1-8D97-B230AD18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Administrador de archivos de audio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50C396-AB4A-4BB6-8D35-A844EA0E6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Instalar el programa: Audacity </a:t>
            </a:r>
          </a:p>
          <a:p>
            <a:pPr marL="0" indent="0">
              <a:buNone/>
            </a:pPr>
            <a:r>
              <a:rPr lang="es-MX" dirty="0">
                <a:solidFill>
                  <a:srgbClr val="0000FF"/>
                </a:solidFill>
              </a:rPr>
              <a:t>https://www.audacityteam.org</a:t>
            </a:r>
            <a:endParaRPr lang="es-PE" dirty="0">
              <a:solidFill>
                <a:srgbClr val="0000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9D70B4-2646-4383-8C39-8B420F657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1700808"/>
            <a:ext cx="6303354" cy="403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4576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BE87E-388D-4C3F-9FA1-E778101A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16DB6A-12F6-4986-8C76-4BD64E3EA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Leer un archivo de audio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8878672-CFB5-4A93-9447-6ABACE9F891E}"/>
              </a:ext>
            </a:extLst>
          </p:cNvPr>
          <p:cNvSpPr txBox="1"/>
          <p:nvPr/>
        </p:nvSpPr>
        <p:spPr>
          <a:xfrm>
            <a:off x="407368" y="1119188"/>
            <a:ext cx="5354614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PE" sz="1000" dirty="0" err="1"/>
              <a:t>import</a:t>
            </a:r>
            <a:r>
              <a:rPr lang="es-PE" sz="1000" dirty="0"/>
              <a:t> </a:t>
            </a:r>
            <a:r>
              <a:rPr lang="es-PE" sz="1000" dirty="0" err="1"/>
              <a:t>pyaudio</a:t>
            </a:r>
            <a:endParaRPr lang="es-PE" sz="1000" dirty="0"/>
          </a:p>
          <a:p>
            <a:r>
              <a:rPr lang="es-PE" sz="1000" dirty="0" err="1"/>
              <a:t>import</a:t>
            </a:r>
            <a:r>
              <a:rPr lang="es-PE" sz="1000" dirty="0"/>
              <a:t> wave</a:t>
            </a:r>
          </a:p>
          <a:p>
            <a:r>
              <a:rPr lang="es-PE" sz="1000" dirty="0" err="1"/>
              <a:t>import</a:t>
            </a:r>
            <a:r>
              <a:rPr lang="es-PE" sz="1000" dirty="0"/>
              <a:t> </a:t>
            </a:r>
            <a:r>
              <a:rPr lang="es-PE" sz="1000" dirty="0" err="1"/>
              <a:t>sys</a:t>
            </a:r>
            <a:endParaRPr lang="es-PE" sz="1000" dirty="0"/>
          </a:p>
          <a:p>
            <a:endParaRPr lang="es-PE" sz="1000" dirty="0"/>
          </a:p>
          <a:p>
            <a:r>
              <a:rPr lang="es-PE" sz="1000" dirty="0" err="1"/>
              <a:t>CHUNK</a:t>
            </a:r>
            <a:r>
              <a:rPr lang="es-PE" sz="1000" dirty="0"/>
              <a:t> = 1024          # </a:t>
            </a:r>
            <a:r>
              <a:rPr lang="es-PE" sz="1000" dirty="0" err="1"/>
              <a:t>numeros</a:t>
            </a:r>
            <a:r>
              <a:rPr lang="es-PE" sz="1000" dirty="0"/>
              <a:t> de </a:t>
            </a:r>
            <a:r>
              <a:rPr lang="es-PE" sz="1000" dirty="0" err="1"/>
              <a:t>frames</a:t>
            </a:r>
            <a:r>
              <a:rPr lang="es-PE" sz="1000" dirty="0"/>
              <a:t> en el buffer</a:t>
            </a:r>
          </a:p>
          <a:p>
            <a:endParaRPr lang="es-PE" sz="1000" dirty="0"/>
          </a:p>
          <a:p>
            <a:r>
              <a:rPr lang="es-PE" sz="1000" dirty="0" err="1"/>
              <a:t>wavfile</a:t>
            </a:r>
            <a:r>
              <a:rPr lang="es-PE" sz="1000" dirty="0"/>
              <a:t> = '.\\data\\bird.wav'</a:t>
            </a:r>
          </a:p>
          <a:p>
            <a:endParaRPr lang="es-PE" sz="1000" dirty="0"/>
          </a:p>
          <a:p>
            <a:r>
              <a:rPr lang="es-PE" sz="1000" dirty="0"/>
              <a:t># inicializa </a:t>
            </a:r>
            <a:r>
              <a:rPr lang="es-PE" sz="1000" dirty="0" err="1"/>
              <a:t>PyAudio</a:t>
            </a:r>
            <a:r>
              <a:rPr lang="es-PE" sz="1000" dirty="0"/>
              <a:t> ---------------------------</a:t>
            </a:r>
          </a:p>
          <a:p>
            <a:r>
              <a:rPr lang="es-PE" sz="1000" dirty="0"/>
              <a:t>p = </a:t>
            </a:r>
            <a:r>
              <a:rPr lang="es-PE" sz="1000" dirty="0" err="1"/>
              <a:t>pyaudio.PyAudio</a:t>
            </a:r>
            <a:r>
              <a:rPr lang="es-PE" sz="1000" dirty="0"/>
              <a:t>()</a:t>
            </a:r>
          </a:p>
          <a:p>
            <a:endParaRPr lang="es-PE" sz="1000" dirty="0"/>
          </a:p>
          <a:p>
            <a:r>
              <a:rPr lang="es-PE" sz="1000" dirty="0"/>
              <a:t># propiedades del </a:t>
            </a:r>
            <a:r>
              <a:rPr lang="es-PE" sz="1000" dirty="0" err="1"/>
              <a:t>pyaudio</a:t>
            </a:r>
            <a:endParaRPr lang="es-PE" sz="1000" dirty="0"/>
          </a:p>
          <a:p>
            <a:r>
              <a:rPr lang="es-PE" sz="1000" dirty="0" err="1"/>
              <a:t>print</a:t>
            </a:r>
            <a:r>
              <a:rPr lang="es-PE" sz="1000" dirty="0"/>
              <a:t>('formato   :', </a:t>
            </a:r>
            <a:r>
              <a:rPr lang="es-PE" sz="1000" dirty="0" err="1"/>
              <a:t>pyaudio.paInt8</a:t>
            </a:r>
            <a:r>
              <a:rPr lang="es-PE" sz="1000" dirty="0"/>
              <a:t> )</a:t>
            </a:r>
          </a:p>
          <a:p>
            <a:r>
              <a:rPr lang="es-PE" sz="1000" dirty="0" err="1"/>
              <a:t>print</a:t>
            </a:r>
            <a:r>
              <a:rPr lang="es-PE" sz="1000" dirty="0"/>
              <a:t>('formato   :', </a:t>
            </a:r>
            <a:r>
              <a:rPr lang="es-PE" sz="1000" dirty="0" err="1"/>
              <a:t>pyaudio.paInt16</a:t>
            </a:r>
            <a:r>
              <a:rPr lang="es-PE" sz="1000" dirty="0"/>
              <a:t>)</a:t>
            </a:r>
          </a:p>
          <a:p>
            <a:r>
              <a:rPr lang="es-PE" sz="1000" dirty="0" err="1"/>
              <a:t>print</a:t>
            </a:r>
            <a:r>
              <a:rPr lang="es-PE" sz="1000" dirty="0"/>
              <a:t>('formato   :', </a:t>
            </a:r>
            <a:r>
              <a:rPr lang="es-PE" sz="1000" dirty="0" err="1"/>
              <a:t>pyaudio.paInt24</a:t>
            </a:r>
            <a:r>
              <a:rPr lang="es-PE" sz="1000" dirty="0"/>
              <a:t>)</a:t>
            </a:r>
          </a:p>
          <a:p>
            <a:r>
              <a:rPr lang="es-PE" sz="1000" dirty="0" err="1"/>
              <a:t>print</a:t>
            </a:r>
            <a:r>
              <a:rPr lang="es-PE" sz="1000" dirty="0"/>
              <a:t>('formato   :', </a:t>
            </a:r>
            <a:r>
              <a:rPr lang="es-PE" sz="1000" dirty="0" err="1"/>
              <a:t>pyaudio.paInt32</a:t>
            </a:r>
            <a:r>
              <a:rPr lang="es-PE" sz="1000" dirty="0"/>
              <a:t>)</a:t>
            </a:r>
          </a:p>
          <a:p>
            <a:r>
              <a:rPr lang="es-PE" sz="1000" dirty="0" err="1"/>
              <a:t>print</a:t>
            </a:r>
            <a:r>
              <a:rPr lang="es-PE" sz="1000" dirty="0"/>
              <a:t>('bytes x muestra')</a:t>
            </a:r>
          </a:p>
          <a:p>
            <a:r>
              <a:rPr lang="es-PE" sz="1000" dirty="0" err="1"/>
              <a:t>print</a:t>
            </a:r>
            <a:r>
              <a:rPr lang="es-PE" sz="1000" dirty="0"/>
              <a:t>('</a:t>
            </a:r>
            <a:r>
              <a:rPr lang="es-PE" sz="1000" dirty="0" err="1"/>
              <a:t>tamano</a:t>
            </a:r>
            <a:r>
              <a:rPr lang="es-PE" sz="1000" dirty="0"/>
              <a:t> muestra:', </a:t>
            </a:r>
            <a:r>
              <a:rPr lang="es-PE" sz="1000" dirty="0" err="1"/>
              <a:t>pyaudio.get_sample_size</a:t>
            </a:r>
            <a:r>
              <a:rPr lang="es-PE" sz="1000" dirty="0"/>
              <a:t>(</a:t>
            </a:r>
            <a:r>
              <a:rPr lang="es-PE" sz="1000" dirty="0" err="1"/>
              <a:t>pyaudio.paInt8</a:t>
            </a:r>
            <a:r>
              <a:rPr lang="es-PE" sz="1000" dirty="0"/>
              <a:t> ))</a:t>
            </a:r>
          </a:p>
          <a:p>
            <a:r>
              <a:rPr lang="es-PE" sz="1000" dirty="0" err="1"/>
              <a:t>print</a:t>
            </a:r>
            <a:r>
              <a:rPr lang="es-PE" sz="1000" dirty="0"/>
              <a:t>('</a:t>
            </a:r>
            <a:r>
              <a:rPr lang="es-PE" sz="1000" dirty="0" err="1"/>
              <a:t>tamano</a:t>
            </a:r>
            <a:r>
              <a:rPr lang="es-PE" sz="1000" dirty="0"/>
              <a:t> muestra:', </a:t>
            </a:r>
            <a:r>
              <a:rPr lang="es-PE" sz="1000" dirty="0" err="1"/>
              <a:t>pyaudio.get_sample_size</a:t>
            </a:r>
            <a:r>
              <a:rPr lang="es-PE" sz="1000" dirty="0"/>
              <a:t>(</a:t>
            </a:r>
            <a:r>
              <a:rPr lang="es-PE" sz="1000" dirty="0" err="1"/>
              <a:t>pyaudio.paInt16</a:t>
            </a:r>
            <a:r>
              <a:rPr lang="es-PE" sz="1000" dirty="0"/>
              <a:t>))</a:t>
            </a:r>
          </a:p>
          <a:p>
            <a:r>
              <a:rPr lang="es-PE" sz="1000" dirty="0" err="1"/>
              <a:t>print</a:t>
            </a:r>
            <a:r>
              <a:rPr lang="es-PE" sz="1000" dirty="0"/>
              <a:t>('</a:t>
            </a:r>
            <a:r>
              <a:rPr lang="es-PE" sz="1000" dirty="0" err="1"/>
              <a:t>tamano</a:t>
            </a:r>
            <a:r>
              <a:rPr lang="es-PE" sz="1000" dirty="0"/>
              <a:t> muestra:', </a:t>
            </a:r>
            <a:r>
              <a:rPr lang="es-PE" sz="1000" dirty="0" err="1"/>
              <a:t>pyaudio.get_sample_size</a:t>
            </a:r>
            <a:r>
              <a:rPr lang="es-PE" sz="1000" dirty="0"/>
              <a:t>(</a:t>
            </a:r>
            <a:r>
              <a:rPr lang="es-PE" sz="1000" dirty="0" err="1"/>
              <a:t>pyaudio.paInt24</a:t>
            </a:r>
            <a:r>
              <a:rPr lang="es-PE" sz="1000" dirty="0"/>
              <a:t>))</a:t>
            </a:r>
          </a:p>
          <a:p>
            <a:r>
              <a:rPr lang="es-PE" sz="1000" dirty="0" err="1"/>
              <a:t>print</a:t>
            </a:r>
            <a:r>
              <a:rPr lang="es-PE" sz="1000" dirty="0"/>
              <a:t>('</a:t>
            </a:r>
            <a:r>
              <a:rPr lang="es-PE" sz="1000" dirty="0" err="1"/>
              <a:t>tamano</a:t>
            </a:r>
            <a:r>
              <a:rPr lang="es-PE" sz="1000" dirty="0"/>
              <a:t> muestra:', </a:t>
            </a:r>
            <a:r>
              <a:rPr lang="es-PE" sz="1000" dirty="0" err="1"/>
              <a:t>pyaudio.get_sample_size</a:t>
            </a:r>
            <a:r>
              <a:rPr lang="es-PE" sz="1000" dirty="0"/>
              <a:t>(</a:t>
            </a:r>
            <a:r>
              <a:rPr lang="es-PE" sz="1000" dirty="0" err="1"/>
              <a:t>pyaudio.paInt32</a:t>
            </a:r>
            <a:r>
              <a:rPr lang="es-PE" sz="1000" dirty="0"/>
              <a:t>))</a:t>
            </a:r>
          </a:p>
          <a:p>
            <a:r>
              <a:rPr lang="es-PE" sz="1000" dirty="0"/>
              <a:t># </a:t>
            </a:r>
            <a:r>
              <a:rPr lang="es-PE" sz="1000" dirty="0" err="1"/>
              <a:t>sys.exit</a:t>
            </a:r>
            <a:r>
              <a:rPr lang="es-PE" sz="1000" dirty="0"/>
              <a:t>(0)</a:t>
            </a:r>
          </a:p>
          <a:p>
            <a:endParaRPr lang="es-PE" sz="1000" dirty="0"/>
          </a:p>
          <a:p>
            <a:r>
              <a:rPr lang="es-PE" sz="1000" dirty="0"/>
              <a:t># archivo a leer</a:t>
            </a:r>
          </a:p>
          <a:p>
            <a:r>
              <a:rPr lang="es-PE" sz="1000" dirty="0" err="1"/>
              <a:t>wf</a:t>
            </a:r>
            <a:r>
              <a:rPr lang="es-PE" sz="1000" dirty="0"/>
              <a:t> = </a:t>
            </a:r>
            <a:r>
              <a:rPr lang="es-PE" sz="1000" dirty="0" err="1"/>
              <a:t>wave.open</a:t>
            </a:r>
            <a:r>
              <a:rPr lang="es-PE" sz="1000" dirty="0"/>
              <a:t>(</a:t>
            </a:r>
            <a:r>
              <a:rPr lang="es-PE" sz="1000" dirty="0" err="1"/>
              <a:t>wavfile</a:t>
            </a:r>
            <a:r>
              <a:rPr lang="es-PE" sz="1000" dirty="0"/>
              <a:t>, '</a:t>
            </a:r>
            <a:r>
              <a:rPr lang="es-PE" sz="1000" dirty="0" err="1"/>
              <a:t>rb</a:t>
            </a:r>
            <a:r>
              <a:rPr lang="es-PE" sz="1000" dirty="0"/>
              <a:t>')</a:t>
            </a:r>
          </a:p>
          <a:p>
            <a:endParaRPr lang="es-PE" sz="1000" dirty="0"/>
          </a:p>
          <a:p>
            <a:r>
              <a:rPr lang="es-PE" sz="1000" dirty="0"/>
              <a:t># propiedades archivo</a:t>
            </a:r>
          </a:p>
          <a:p>
            <a:r>
              <a:rPr lang="es-PE" sz="1000" dirty="0" err="1"/>
              <a:t>print</a:t>
            </a:r>
            <a:r>
              <a:rPr lang="es-PE" sz="1000" dirty="0"/>
              <a:t>('formato   :', </a:t>
            </a:r>
            <a:r>
              <a:rPr lang="es-PE" sz="1000" dirty="0" err="1"/>
              <a:t>wf.getsampwidth</a:t>
            </a:r>
            <a:r>
              <a:rPr lang="es-PE" sz="1000" dirty="0"/>
              <a:t>())</a:t>
            </a:r>
          </a:p>
          <a:p>
            <a:r>
              <a:rPr lang="es-PE" sz="1000" dirty="0" err="1"/>
              <a:t>print</a:t>
            </a:r>
            <a:r>
              <a:rPr lang="es-PE" sz="1000" dirty="0"/>
              <a:t>('canales   :', </a:t>
            </a:r>
            <a:r>
              <a:rPr lang="es-PE" sz="1000" dirty="0" err="1"/>
              <a:t>wf.getnchannels</a:t>
            </a:r>
            <a:r>
              <a:rPr lang="es-PE" sz="1000" dirty="0"/>
              <a:t>()) # canales x buffer</a:t>
            </a:r>
          </a:p>
          <a:p>
            <a:r>
              <a:rPr lang="es-PE" sz="1000" dirty="0" err="1"/>
              <a:t>print</a:t>
            </a:r>
            <a:r>
              <a:rPr lang="es-PE" sz="1000" dirty="0"/>
              <a:t>('frecuencia:', </a:t>
            </a:r>
            <a:r>
              <a:rPr lang="es-PE" sz="1000" dirty="0" err="1"/>
              <a:t>wf.getframerate</a:t>
            </a:r>
            <a:r>
              <a:rPr lang="es-PE" sz="1000" dirty="0"/>
              <a:t>()) # muestras x </a:t>
            </a:r>
            <a:r>
              <a:rPr lang="es-PE" sz="1000" dirty="0" err="1"/>
              <a:t>seg</a:t>
            </a:r>
            <a:endParaRPr lang="es-PE" sz="1000" dirty="0"/>
          </a:p>
          <a:p>
            <a:r>
              <a:rPr lang="es-PE" sz="1000" dirty="0" err="1"/>
              <a:t>print</a:t>
            </a:r>
            <a:r>
              <a:rPr lang="es-PE" sz="1000" dirty="0"/>
              <a:t>('bits      :', </a:t>
            </a:r>
            <a:r>
              <a:rPr lang="es-PE" sz="1000" dirty="0" err="1"/>
              <a:t>p.get_format_from_width</a:t>
            </a:r>
            <a:r>
              <a:rPr lang="es-PE" sz="1000" dirty="0"/>
              <a:t>(</a:t>
            </a:r>
            <a:r>
              <a:rPr lang="es-PE" sz="1000" dirty="0" err="1"/>
              <a:t>wf.getsampwidth</a:t>
            </a:r>
            <a:r>
              <a:rPr lang="es-PE" sz="1000" dirty="0"/>
              <a:t>()))</a:t>
            </a:r>
          </a:p>
          <a:p>
            <a:r>
              <a:rPr lang="es-PE" sz="1000" dirty="0"/>
              <a:t>#sys.exit(0)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97CEC16-452E-4F9E-AA0A-80F06D6D0F8B}"/>
              </a:ext>
            </a:extLst>
          </p:cNvPr>
          <p:cNvSpPr txBox="1"/>
          <p:nvPr/>
        </p:nvSpPr>
        <p:spPr>
          <a:xfrm>
            <a:off x="6240016" y="1119188"/>
            <a:ext cx="5544616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1000"/>
            </a:lvl1pPr>
          </a:lstStyle>
          <a:p>
            <a:endParaRPr lang="es-PE" dirty="0"/>
          </a:p>
          <a:p>
            <a:r>
              <a:rPr lang="es-PE" dirty="0"/>
              <a:t># abrir el </a:t>
            </a:r>
            <a:r>
              <a:rPr lang="es-PE" dirty="0" err="1"/>
              <a:t>stream</a:t>
            </a:r>
            <a:endParaRPr lang="es-PE" dirty="0"/>
          </a:p>
          <a:p>
            <a:r>
              <a:rPr lang="es-PE" dirty="0" err="1"/>
              <a:t>stream</a:t>
            </a:r>
            <a:r>
              <a:rPr lang="es-PE" dirty="0"/>
              <a:t> = </a:t>
            </a:r>
            <a:r>
              <a:rPr lang="es-PE" dirty="0" err="1"/>
              <a:t>p.open</a:t>
            </a:r>
            <a:r>
              <a:rPr lang="es-PE" dirty="0"/>
              <a:t>(</a:t>
            </a:r>
            <a:r>
              <a:rPr lang="es-PE" dirty="0" err="1"/>
              <a:t>format</a:t>
            </a:r>
            <a:r>
              <a:rPr lang="es-PE" dirty="0"/>
              <a:t>  = </a:t>
            </a:r>
            <a:r>
              <a:rPr lang="es-PE" dirty="0" err="1"/>
              <a:t>p.get_format_from_width</a:t>
            </a:r>
            <a:r>
              <a:rPr lang="es-PE" dirty="0"/>
              <a:t>(</a:t>
            </a:r>
            <a:r>
              <a:rPr lang="es-PE" dirty="0" err="1"/>
              <a:t>wf.getsampwidth</a:t>
            </a:r>
            <a:r>
              <a:rPr lang="es-PE" dirty="0"/>
              <a:t>()),</a:t>
            </a:r>
          </a:p>
          <a:p>
            <a:r>
              <a:rPr lang="es-PE" dirty="0"/>
              <a:t>                </a:t>
            </a:r>
            <a:r>
              <a:rPr lang="es-PE" dirty="0" err="1"/>
              <a:t>channels</a:t>
            </a:r>
            <a:r>
              <a:rPr lang="es-PE" dirty="0"/>
              <a:t>= </a:t>
            </a:r>
            <a:r>
              <a:rPr lang="es-PE" dirty="0" err="1"/>
              <a:t>wf.getnchannels</a:t>
            </a:r>
            <a:r>
              <a:rPr lang="es-PE" dirty="0"/>
              <a:t>(),</a:t>
            </a:r>
          </a:p>
          <a:p>
            <a:r>
              <a:rPr lang="es-PE" dirty="0"/>
              <a:t>                </a:t>
            </a:r>
            <a:r>
              <a:rPr lang="es-PE" dirty="0" err="1"/>
              <a:t>rate</a:t>
            </a:r>
            <a:r>
              <a:rPr lang="es-PE" dirty="0"/>
              <a:t>    = </a:t>
            </a:r>
            <a:r>
              <a:rPr lang="es-PE" dirty="0" err="1"/>
              <a:t>wf.getframerate</a:t>
            </a:r>
            <a:r>
              <a:rPr lang="es-PE" dirty="0"/>
              <a:t>(),</a:t>
            </a:r>
          </a:p>
          <a:p>
            <a:r>
              <a:rPr lang="es-PE" dirty="0"/>
              <a:t>                output  = True)</a:t>
            </a:r>
          </a:p>
          <a:p>
            <a:endParaRPr lang="es-PE" dirty="0"/>
          </a:p>
          <a:p>
            <a:r>
              <a:rPr lang="es-PE" dirty="0"/>
              <a:t># leer data</a:t>
            </a:r>
          </a:p>
          <a:p>
            <a:r>
              <a:rPr lang="es-PE" dirty="0"/>
              <a:t>data = </a:t>
            </a:r>
            <a:r>
              <a:rPr lang="es-PE" dirty="0" err="1"/>
              <a:t>wf.readframes</a:t>
            </a:r>
            <a:r>
              <a:rPr lang="es-PE" dirty="0"/>
              <a:t>(</a:t>
            </a:r>
            <a:r>
              <a:rPr lang="es-PE" dirty="0" err="1"/>
              <a:t>CHUNK</a:t>
            </a:r>
            <a:r>
              <a:rPr lang="es-PE" dirty="0"/>
              <a:t>)</a:t>
            </a:r>
          </a:p>
          <a:p>
            <a:r>
              <a:rPr lang="es-PE" dirty="0" err="1"/>
              <a:t>print</a:t>
            </a:r>
            <a:r>
              <a:rPr lang="es-PE" dirty="0"/>
              <a:t>(</a:t>
            </a:r>
            <a:r>
              <a:rPr lang="es-PE" dirty="0" err="1"/>
              <a:t>len</a:t>
            </a:r>
            <a:r>
              <a:rPr lang="es-PE" dirty="0"/>
              <a:t>(data))</a:t>
            </a:r>
          </a:p>
          <a:p>
            <a:endParaRPr lang="es-PE" dirty="0"/>
          </a:p>
          <a:p>
            <a:r>
              <a:rPr lang="es-PE" dirty="0"/>
              <a:t># ejecutar </a:t>
            </a:r>
            <a:r>
              <a:rPr lang="es-PE" dirty="0" err="1"/>
              <a:t>stream</a:t>
            </a:r>
            <a:endParaRPr lang="es-PE" dirty="0"/>
          </a:p>
          <a:p>
            <a:r>
              <a:rPr lang="es-PE" dirty="0" err="1"/>
              <a:t>while</a:t>
            </a:r>
            <a:r>
              <a:rPr lang="es-PE" dirty="0"/>
              <a:t> </a:t>
            </a:r>
            <a:r>
              <a:rPr lang="es-PE" dirty="0" err="1"/>
              <a:t>len</a:t>
            </a:r>
            <a:r>
              <a:rPr lang="es-PE" dirty="0"/>
              <a:t>(data) &gt; 0:</a:t>
            </a:r>
          </a:p>
          <a:p>
            <a:r>
              <a:rPr lang="es-PE" dirty="0"/>
              <a:t>    </a:t>
            </a:r>
            <a:r>
              <a:rPr lang="es-PE" dirty="0" err="1"/>
              <a:t>stream.write</a:t>
            </a:r>
            <a:r>
              <a:rPr lang="es-PE" dirty="0"/>
              <a:t>(data)</a:t>
            </a:r>
          </a:p>
          <a:p>
            <a:r>
              <a:rPr lang="es-PE" dirty="0"/>
              <a:t>    data = </a:t>
            </a:r>
            <a:r>
              <a:rPr lang="es-PE" dirty="0" err="1"/>
              <a:t>wf.readframes</a:t>
            </a:r>
            <a:r>
              <a:rPr lang="es-PE" dirty="0"/>
              <a:t>(</a:t>
            </a:r>
            <a:r>
              <a:rPr lang="es-PE" dirty="0" err="1"/>
              <a:t>CHUNK</a:t>
            </a:r>
            <a:r>
              <a:rPr lang="es-PE" dirty="0"/>
              <a:t>)</a:t>
            </a:r>
          </a:p>
          <a:p>
            <a:r>
              <a:rPr lang="es-PE" dirty="0"/>
              <a:t>    </a:t>
            </a:r>
            <a:r>
              <a:rPr lang="es-PE" dirty="0" err="1"/>
              <a:t>print</a:t>
            </a:r>
            <a:r>
              <a:rPr lang="es-PE" dirty="0"/>
              <a:t>(</a:t>
            </a:r>
            <a:r>
              <a:rPr lang="es-PE" dirty="0" err="1"/>
              <a:t>len</a:t>
            </a:r>
            <a:r>
              <a:rPr lang="es-PE" dirty="0"/>
              <a:t>(data))</a:t>
            </a:r>
          </a:p>
          <a:p>
            <a:endParaRPr lang="es-PE" dirty="0"/>
          </a:p>
          <a:p>
            <a:r>
              <a:rPr lang="es-PE" dirty="0"/>
              <a:t># detener </a:t>
            </a:r>
            <a:r>
              <a:rPr lang="es-PE" dirty="0" err="1"/>
              <a:t>stream</a:t>
            </a:r>
            <a:r>
              <a:rPr lang="es-PE" dirty="0"/>
              <a:t> (4)</a:t>
            </a:r>
          </a:p>
          <a:p>
            <a:r>
              <a:rPr lang="es-PE" dirty="0" err="1"/>
              <a:t>stream.stop_stream</a:t>
            </a:r>
            <a:r>
              <a:rPr lang="es-PE" dirty="0"/>
              <a:t>()</a:t>
            </a:r>
          </a:p>
          <a:p>
            <a:r>
              <a:rPr lang="es-PE" dirty="0" err="1"/>
              <a:t>stream.close</a:t>
            </a:r>
            <a:r>
              <a:rPr lang="es-PE" dirty="0"/>
              <a:t>()</a:t>
            </a:r>
          </a:p>
          <a:p>
            <a:endParaRPr lang="es-PE" dirty="0"/>
          </a:p>
          <a:p>
            <a:r>
              <a:rPr lang="es-PE" dirty="0"/>
              <a:t># cerrar </a:t>
            </a:r>
            <a:r>
              <a:rPr lang="es-PE" dirty="0" err="1"/>
              <a:t>PyAudio</a:t>
            </a:r>
            <a:r>
              <a:rPr lang="es-PE" dirty="0"/>
              <a:t> (5)</a:t>
            </a:r>
          </a:p>
          <a:p>
            <a:r>
              <a:rPr lang="es-PE" dirty="0" err="1"/>
              <a:t>p.terminate</a:t>
            </a:r>
            <a:r>
              <a:rPr lang="es-PE" dirty="0"/>
              <a:t>()</a:t>
            </a: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809413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25B08-3CD9-4CAA-BBB5-FF4D9298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5F629B-0E19-453C-829F-732CCBB46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Extraer los datos desde un archivo de audio.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E920919-E362-4767-83B6-8AD2B75197D2}"/>
              </a:ext>
            </a:extLst>
          </p:cNvPr>
          <p:cNvSpPr txBox="1"/>
          <p:nvPr/>
        </p:nvSpPr>
        <p:spPr>
          <a:xfrm>
            <a:off x="407368" y="1124744"/>
            <a:ext cx="6115050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PE" sz="900" dirty="0" err="1"/>
              <a:t>import</a:t>
            </a:r>
            <a:r>
              <a:rPr lang="es-PE" sz="900" dirty="0"/>
              <a:t> </a:t>
            </a:r>
            <a:r>
              <a:rPr lang="es-PE" sz="900" dirty="0" err="1"/>
              <a:t>pyaudio</a:t>
            </a:r>
            <a:endParaRPr lang="es-PE" sz="900" dirty="0"/>
          </a:p>
          <a:p>
            <a:r>
              <a:rPr lang="es-PE" sz="900" dirty="0" err="1"/>
              <a:t>from</a:t>
            </a:r>
            <a:r>
              <a:rPr lang="es-PE" sz="900" dirty="0"/>
              <a:t>   wave     </a:t>
            </a:r>
            <a:r>
              <a:rPr lang="es-PE" sz="900" dirty="0" err="1"/>
              <a:t>import</a:t>
            </a:r>
            <a:r>
              <a:rPr lang="es-PE" sz="900" dirty="0"/>
              <a:t> open as </a:t>
            </a:r>
            <a:r>
              <a:rPr lang="es-PE" sz="900" dirty="0" err="1"/>
              <a:t>open_wave</a:t>
            </a:r>
            <a:endParaRPr lang="es-PE" sz="900" dirty="0"/>
          </a:p>
          <a:p>
            <a:r>
              <a:rPr lang="es-PE" sz="900" dirty="0" err="1"/>
              <a:t>import</a:t>
            </a:r>
            <a:r>
              <a:rPr lang="es-PE" sz="900" dirty="0"/>
              <a:t> </a:t>
            </a:r>
            <a:r>
              <a:rPr lang="es-PE" sz="900" dirty="0" err="1"/>
              <a:t>sys</a:t>
            </a:r>
            <a:endParaRPr lang="es-PE" sz="900" dirty="0"/>
          </a:p>
          <a:p>
            <a:r>
              <a:rPr lang="es-PE" sz="900" dirty="0" err="1"/>
              <a:t>import</a:t>
            </a:r>
            <a:r>
              <a:rPr lang="es-PE" sz="900" dirty="0"/>
              <a:t> </a:t>
            </a:r>
            <a:r>
              <a:rPr lang="es-PE" sz="900" dirty="0" err="1"/>
              <a:t>numpy</a:t>
            </a:r>
            <a:r>
              <a:rPr lang="es-PE" sz="900" dirty="0"/>
              <a:t>    as     </a:t>
            </a:r>
            <a:r>
              <a:rPr lang="es-PE" sz="900" dirty="0" err="1"/>
              <a:t>np</a:t>
            </a:r>
            <a:endParaRPr lang="es-PE" sz="900" dirty="0"/>
          </a:p>
          <a:p>
            <a:r>
              <a:rPr lang="es-PE" sz="900" dirty="0" err="1"/>
              <a:t>import</a:t>
            </a:r>
            <a:r>
              <a:rPr lang="es-PE" sz="900" dirty="0"/>
              <a:t> </a:t>
            </a:r>
            <a:r>
              <a:rPr lang="es-PE" sz="900" dirty="0" err="1"/>
              <a:t>matplotlib.pyplot</a:t>
            </a:r>
            <a:r>
              <a:rPr lang="es-PE" sz="900" dirty="0"/>
              <a:t> as </a:t>
            </a:r>
            <a:r>
              <a:rPr lang="es-PE" sz="900" dirty="0" err="1"/>
              <a:t>plt</a:t>
            </a:r>
            <a:endParaRPr lang="es-PE" sz="900" dirty="0"/>
          </a:p>
          <a:p>
            <a:r>
              <a:rPr lang="es-PE" sz="900" dirty="0" err="1"/>
              <a:t>import</a:t>
            </a:r>
            <a:r>
              <a:rPr lang="es-PE" sz="900" dirty="0"/>
              <a:t> </a:t>
            </a:r>
            <a:r>
              <a:rPr lang="es-PE" sz="900" dirty="0" err="1"/>
              <a:t>struct</a:t>
            </a:r>
            <a:endParaRPr lang="es-PE" sz="900" dirty="0"/>
          </a:p>
          <a:p>
            <a:endParaRPr lang="es-PE" sz="900" dirty="0"/>
          </a:p>
          <a:p>
            <a:r>
              <a:rPr lang="es-PE" sz="900" dirty="0" err="1"/>
              <a:t>wavfile</a:t>
            </a:r>
            <a:r>
              <a:rPr lang="es-PE" sz="900" dirty="0"/>
              <a:t> = '.\\data\\cat_y.wav'</a:t>
            </a:r>
          </a:p>
          <a:p>
            <a:endParaRPr lang="es-PE" sz="900" dirty="0"/>
          </a:p>
          <a:p>
            <a:r>
              <a:rPr lang="es-PE" sz="900" dirty="0"/>
              <a:t># </a:t>
            </a:r>
            <a:r>
              <a:rPr lang="es-PE" sz="900" dirty="0" err="1"/>
              <a:t>instanciacion</a:t>
            </a:r>
            <a:r>
              <a:rPr lang="es-PE" sz="900" dirty="0"/>
              <a:t> de la </a:t>
            </a:r>
            <a:r>
              <a:rPr lang="es-PE" sz="900" dirty="0" err="1"/>
              <a:t>libreria</a:t>
            </a:r>
            <a:endParaRPr lang="es-PE" sz="900" dirty="0"/>
          </a:p>
          <a:p>
            <a:r>
              <a:rPr lang="es-PE" sz="900" dirty="0"/>
              <a:t>p  = </a:t>
            </a:r>
            <a:r>
              <a:rPr lang="es-PE" sz="900" dirty="0" err="1"/>
              <a:t>pyaudio.PyAudio</a:t>
            </a:r>
            <a:r>
              <a:rPr lang="es-PE" sz="900" dirty="0"/>
              <a:t>()</a:t>
            </a:r>
          </a:p>
          <a:p>
            <a:endParaRPr lang="es-PE" sz="900" dirty="0"/>
          </a:p>
          <a:p>
            <a:r>
              <a:rPr lang="es-PE" sz="900" dirty="0"/>
              <a:t># abrir el archivo</a:t>
            </a:r>
          </a:p>
          <a:p>
            <a:r>
              <a:rPr lang="es-PE" sz="900" dirty="0" err="1"/>
              <a:t>wf</a:t>
            </a:r>
            <a:r>
              <a:rPr lang="es-PE" sz="900" dirty="0"/>
              <a:t> = </a:t>
            </a:r>
            <a:r>
              <a:rPr lang="es-PE" sz="900" dirty="0" err="1"/>
              <a:t>open_wave</a:t>
            </a:r>
            <a:r>
              <a:rPr lang="es-PE" sz="900" dirty="0"/>
              <a:t>(</a:t>
            </a:r>
            <a:r>
              <a:rPr lang="es-PE" sz="900" dirty="0" err="1"/>
              <a:t>wavfile</a:t>
            </a:r>
            <a:r>
              <a:rPr lang="es-PE" sz="900" dirty="0"/>
              <a:t>,'</a:t>
            </a:r>
            <a:r>
              <a:rPr lang="es-PE" sz="900" dirty="0" err="1"/>
              <a:t>rb</a:t>
            </a:r>
            <a:r>
              <a:rPr lang="es-PE" sz="900" dirty="0"/>
              <a:t>')</a:t>
            </a:r>
          </a:p>
          <a:p>
            <a:endParaRPr lang="es-PE" sz="900" dirty="0"/>
          </a:p>
          <a:p>
            <a:r>
              <a:rPr lang="es-PE" sz="900" dirty="0"/>
              <a:t># propiedades archivo</a:t>
            </a:r>
          </a:p>
          <a:p>
            <a:r>
              <a:rPr lang="es-PE" sz="900" dirty="0" err="1"/>
              <a:t>print</a:t>
            </a:r>
            <a:r>
              <a:rPr lang="es-PE" sz="900" dirty="0"/>
              <a:t>('formato   :', </a:t>
            </a:r>
            <a:r>
              <a:rPr lang="es-PE" sz="900" dirty="0" err="1"/>
              <a:t>wf.getsampwidth</a:t>
            </a:r>
            <a:r>
              <a:rPr lang="es-PE" sz="900" dirty="0"/>
              <a:t>())</a:t>
            </a:r>
          </a:p>
          <a:p>
            <a:r>
              <a:rPr lang="es-PE" sz="900" dirty="0" err="1"/>
              <a:t>print</a:t>
            </a:r>
            <a:r>
              <a:rPr lang="es-PE" sz="900" dirty="0"/>
              <a:t>('canales   :', </a:t>
            </a:r>
            <a:r>
              <a:rPr lang="es-PE" sz="900" dirty="0" err="1"/>
              <a:t>wf.getnchannels</a:t>
            </a:r>
            <a:r>
              <a:rPr lang="es-PE" sz="900" dirty="0"/>
              <a:t>()) # canales x buffer</a:t>
            </a:r>
          </a:p>
          <a:p>
            <a:r>
              <a:rPr lang="es-PE" sz="900" dirty="0" err="1"/>
              <a:t>print</a:t>
            </a:r>
            <a:r>
              <a:rPr lang="es-PE" sz="900" dirty="0"/>
              <a:t>('frecuencia:', </a:t>
            </a:r>
            <a:r>
              <a:rPr lang="es-PE" sz="900" dirty="0" err="1"/>
              <a:t>wf.getframerate</a:t>
            </a:r>
            <a:r>
              <a:rPr lang="es-PE" sz="900" dirty="0"/>
              <a:t>()) # muestras x </a:t>
            </a:r>
            <a:r>
              <a:rPr lang="es-PE" sz="900" dirty="0" err="1"/>
              <a:t>seg</a:t>
            </a:r>
            <a:endParaRPr lang="es-PE" sz="900" dirty="0"/>
          </a:p>
          <a:p>
            <a:r>
              <a:rPr lang="es-PE" sz="900" dirty="0" err="1"/>
              <a:t>print</a:t>
            </a:r>
            <a:r>
              <a:rPr lang="es-PE" sz="900" dirty="0"/>
              <a:t>('bits      :', </a:t>
            </a:r>
            <a:r>
              <a:rPr lang="es-PE" sz="900" dirty="0" err="1"/>
              <a:t>p.get_format_from_width</a:t>
            </a:r>
            <a:r>
              <a:rPr lang="es-PE" sz="900" dirty="0"/>
              <a:t>(</a:t>
            </a:r>
            <a:r>
              <a:rPr lang="es-PE" sz="900" dirty="0" err="1"/>
              <a:t>wf.getsampwidth</a:t>
            </a:r>
            <a:r>
              <a:rPr lang="es-PE" sz="900" dirty="0"/>
              <a:t>()))</a:t>
            </a:r>
          </a:p>
          <a:p>
            <a:r>
              <a:rPr lang="es-PE" sz="900" dirty="0" err="1"/>
              <a:t>print</a:t>
            </a:r>
            <a:r>
              <a:rPr lang="es-PE" sz="900" dirty="0"/>
              <a:t>('</a:t>
            </a:r>
            <a:r>
              <a:rPr lang="es-PE" sz="900" dirty="0" err="1"/>
              <a:t>nframes</a:t>
            </a:r>
            <a:r>
              <a:rPr lang="es-PE" sz="900" dirty="0"/>
              <a:t>   :', </a:t>
            </a:r>
            <a:r>
              <a:rPr lang="es-PE" sz="900" dirty="0" err="1"/>
              <a:t>wf.getnframes</a:t>
            </a:r>
            <a:r>
              <a:rPr lang="es-PE" sz="900" dirty="0"/>
              <a:t>())</a:t>
            </a:r>
          </a:p>
          <a:p>
            <a:endParaRPr lang="es-PE" sz="900" dirty="0"/>
          </a:p>
          <a:p>
            <a:r>
              <a:rPr lang="es-PE" sz="900" dirty="0" err="1"/>
              <a:t>CHUNK</a:t>
            </a:r>
            <a:r>
              <a:rPr lang="es-PE" sz="900" dirty="0"/>
              <a:t>     = </a:t>
            </a:r>
            <a:r>
              <a:rPr lang="es-PE" sz="900" dirty="0" err="1"/>
              <a:t>wf.getnframes</a:t>
            </a:r>
            <a:r>
              <a:rPr lang="es-PE" sz="900" dirty="0"/>
              <a:t>()</a:t>
            </a:r>
          </a:p>
          <a:p>
            <a:r>
              <a:rPr lang="es-PE" sz="900" dirty="0" err="1"/>
              <a:t>CHANELS</a:t>
            </a:r>
            <a:r>
              <a:rPr lang="es-PE" sz="900" dirty="0"/>
              <a:t>   = </a:t>
            </a:r>
            <a:r>
              <a:rPr lang="es-PE" sz="900" dirty="0" err="1"/>
              <a:t>wf.getnchannels</a:t>
            </a:r>
            <a:r>
              <a:rPr lang="es-PE" sz="900" dirty="0"/>
              <a:t>()</a:t>
            </a:r>
          </a:p>
          <a:p>
            <a:r>
              <a:rPr lang="es-PE" sz="900" dirty="0" err="1"/>
              <a:t>wavFrames</a:t>
            </a:r>
            <a:r>
              <a:rPr lang="es-PE" sz="900" dirty="0"/>
              <a:t> = </a:t>
            </a:r>
            <a:r>
              <a:rPr lang="es-PE" sz="900" dirty="0" err="1"/>
              <a:t>wf.readframes</a:t>
            </a:r>
            <a:r>
              <a:rPr lang="es-PE" sz="900" dirty="0"/>
              <a:t>(</a:t>
            </a:r>
            <a:r>
              <a:rPr lang="es-PE" sz="900" dirty="0" err="1"/>
              <a:t>CHUNK</a:t>
            </a:r>
            <a:r>
              <a:rPr lang="es-PE" sz="900" dirty="0"/>
              <a:t>)</a:t>
            </a:r>
          </a:p>
          <a:p>
            <a:r>
              <a:rPr lang="es-PE" sz="900" dirty="0" err="1"/>
              <a:t>print</a:t>
            </a:r>
            <a:r>
              <a:rPr lang="es-PE" sz="900" dirty="0"/>
              <a:t>('</a:t>
            </a:r>
            <a:r>
              <a:rPr lang="es-PE" sz="900" dirty="0" err="1"/>
              <a:t>dataframe</a:t>
            </a:r>
            <a:r>
              <a:rPr lang="es-PE" sz="900" dirty="0"/>
              <a:t> :', </a:t>
            </a:r>
            <a:r>
              <a:rPr lang="es-PE" sz="900" dirty="0" err="1"/>
              <a:t>len</a:t>
            </a:r>
            <a:r>
              <a:rPr lang="es-PE" sz="900" dirty="0"/>
              <a:t>(</a:t>
            </a:r>
            <a:r>
              <a:rPr lang="es-PE" sz="900" dirty="0" err="1"/>
              <a:t>wavFrames</a:t>
            </a:r>
            <a:r>
              <a:rPr lang="es-PE" sz="900" dirty="0"/>
              <a:t>))</a:t>
            </a:r>
          </a:p>
          <a:p>
            <a:endParaRPr lang="es-PE" sz="900" dirty="0"/>
          </a:p>
          <a:p>
            <a:r>
              <a:rPr lang="es-PE" sz="900" dirty="0"/>
              <a:t># </a:t>
            </a:r>
            <a:r>
              <a:rPr lang="es-PE" sz="900" dirty="0" err="1"/>
              <a:t>convert</a:t>
            </a:r>
            <a:r>
              <a:rPr lang="es-PE" sz="900" dirty="0"/>
              <a:t> </a:t>
            </a:r>
            <a:r>
              <a:rPr lang="es-PE" sz="900" dirty="0" err="1"/>
              <a:t>to</a:t>
            </a:r>
            <a:r>
              <a:rPr lang="es-PE" sz="900" dirty="0"/>
              <a:t> </a:t>
            </a:r>
            <a:r>
              <a:rPr lang="es-PE" sz="900" dirty="0" err="1"/>
              <a:t>string</a:t>
            </a:r>
            <a:endParaRPr lang="es-PE" sz="900" dirty="0"/>
          </a:p>
          <a:p>
            <a:r>
              <a:rPr lang="es-PE" sz="900" dirty="0"/>
              <a:t>S = </a:t>
            </a:r>
            <a:r>
              <a:rPr lang="es-PE" sz="900" dirty="0" err="1"/>
              <a:t>np.fromstring</a:t>
            </a:r>
            <a:r>
              <a:rPr lang="es-PE" sz="900" dirty="0"/>
              <a:t>(</a:t>
            </a:r>
            <a:r>
              <a:rPr lang="es-PE" sz="900" dirty="0" err="1"/>
              <a:t>wavFrames</a:t>
            </a:r>
            <a:r>
              <a:rPr lang="es-PE" sz="900" dirty="0"/>
              <a:t>, </a:t>
            </a:r>
            <a:r>
              <a:rPr lang="es-PE" sz="900" dirty="0" err="1"/>
              <a:t>dtype</a:t>
            </a:r>
            <a:r>
              <a:rPr lang="es-PE" sz="900" dirty="0"/>
              <a:t>=</a:t>
            </a:r>
            <a:r>
              <a:rPr lang="es-PE" sz="900" dirty="0" err="1"/>
              <a:t>np.int16</a:t>
            </a:r>
            <a:r>
              <a:rPr lang="es-PE" sz="900" dirty="0"/>
              <a:t>)</a:t>
            </a:r>
          </a:p>
          <a:p>
            <a:endParaRPr lang="es-PE" sz="900" dirty="0"/>
          </a:p>
          <a:p>
            <a:r>
              <a:rPr lang="es-PE" sz="900" dirty="0"/>
              <a:t># </a:t>
            </a:r>
            <a:r>
              <a:rPr lang="es-PE" sz="900" dirty="0" err="1"/>
              <a:t>convert</a:t>
            </a:r>
            <a:r>
              <a:rPr lang="es-PE" sz="900" dirty="0"/>
              <a:t> </a:t>
            </a:r>
            <a:r>
              <a:rPr lang="es-PE" sz="900" dirty="0" err="1"/>
              <a:t>to</a:t>
            </a:r>
            <a:r>
              <a:rPr lang="es-PE" sz="900" dirty="0"/>
              <a:t> </a:t>
            </a:r>
            <a:r>
              <a:rPr lang="es-PE" sz="900" dirty="0" err="1"/>
              <a:t>float</a:t>
            </a:r>
            <a:endParaRPr lang="es-PE" sz="900" dirty="0"/>
          </a:p>
          <a:p>
            <a:r>
              <a:rPr lang="es-PE" sz="900" dirty="0"/>
              <a:t>U = </a:t>
            </a:r>
            <a:r>
              <a:rPr lang="es-PE" sz="900" dirty="0" err="1"/>
              <a:t>struct.unpack</a:t>
            </a:r>
            <a:r>
              <a:rPr lang="es-PE" sz="900" dirty="0"/>
              <a:t>("%</a:t>
            </a:r>
            <a:r>
              <a:rPr lang="es-PE" sz="900" dirty="0" err="1"/>
              <a:t>ih</a:t>
            </a:r>
            <a:r>
              <a:rPr lang="es-PE" sz="900" dirty="0"/>
              <a:t>" % (</a:t>
            </a:r>
            <a:r>
              <a:rPr lang="es-PE" sz="900" dirty="0" err="1"/>
              <a:t>CHUNK</a:t>
            </a:r>
            <a:r>
              <a:rPr lang="es-PE" sz="900" dirty="0"/>
              <a:t> * </a:t>
            </a:r>
            <a:r>
              <a:rPr lang="es-PE" sz="900" dirty="0" err="1"/>
              <a:t>CHANELS</a:t>
            </a:r>
            <a:r>
              <a:rPr lang="es-PE" sz="900" dirty="0"/>
              <a:t> / 2), </a:t>
            </a:r>
            <a:r>
              <a:rPr lang="es-PE" sz="900" dirty="0" err="1"/>
              <a:t>wavFrames</a:t>
            </a:r>
            <a:r>
              <a:rPr lang="es-PE" sz="900" dirty="0"/>
              <a:t>)</a:t>
            </a:r>
          </a:p>
          <a:p>
            <a:r>
              <a:rPr lang="es-PE" sz="900" dirty="0"/>
              <a:t>F = [</a:t>
            </a:r>
            <a:r>
              <a:rPr lang="es-PE" sz="900" dirty="0" err="1"/>
              <a:t>float</a:t>
            </a:r>
            <a:r>
              <a:rPr lang="es-PE" sz="900" dirty="0"/>
              <a:t>(val) / </a:t>
            </a:r>
            <a:r>
              <a:rPr lang="es-PE" sz="900" dirty="0" err="1"/>
              <a:t>pow</a:t>
            </a:r>
            <a:r>
              <a:rPr lang="es-PE" sz="900" dirty="0"/>
              <a:t>(2, 15) </a:t>
            </a:r>
            <a:r>
              <a:rPr lang="es-PE" sz="900" dirty="0" err="1"/>
              <a:t>for</a:t>
            </a:r>
            <a:r>
              <a:rPr lang="es-PE" sz="900" dirty="0"/>
              <a:t> val in U]</a:t>
            </a:r>
          </a:p>
          <a:p>
            <a:endParaRPr lang="es-PE" sz="900" dirty="0"/>
          </a:p>
          <a:p>
            <a:r>
              <a:rPr lang="es-PE" sz="900" dirty="0" err="1"/>
              <a:t>print</a:t>
            </a:r>
            <a:r>
              <a:rPr lang="es-PE" sz="900" dirty="0"/>
              <a:t>(</a:t>
            </a:r>
            <a:r>
              <a:rPr lang="es-PE" sz="900" dirty="0" err="1"/>
              <a:t>len</a:t>
            </a:r>
            <a:r>
              <a:rPr lang="es-PE" sz="900" dirty="0"/>
              <a:t>(F))</a:t>
            </a:r>
          </a:p>
          <a:p>
            <a:r>
              <a:rPr lang="es-PE" sz="900" dirty="0" err="1"/>
              <a:t>print</a:t>
            </a:r>
            <a:r>
              <a:rPr lang="es-PE" sz="900" dirty="0"/>
              <a:t>(</a:t>
            </a:r>
            <a:r>
              <a:rPr lang="es-PE" sz="900" dirty="0" err="1"/>
              <a:t>list</a:t>
            </a:r>
            <a:r>
              <a:rPr lang="es-PE" sz="900" dirty="0"/>
              <a:t>(F))</a:t>
            </a:r>
          </a:p>
        </p:txBody>
      </p:sp>
    </p:spTree>
    <p:extLst>
      <p:ext uri="{BB962C8B-B14F-4D97-AF65-F5344CB8AC3E}">
        <p14:creationId xmlns:p14="http://schemas.microsoft.com/office/powerpoint/2010/main" val="12321124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525A8-4FED-4AC8-9784-F004C1CF5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AD8C56-B4F8-4ACA-88C1-C775C2FBE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Grabar un archivo de audio.</a:t>
            </a:r>
          </a:p>
          <a:p>
            <a:endParaRPr lang="es-MX" dirty="0"/>
          </a:p>
          <a:p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B23DF8C-F502-433D-86D9-3FDF7C47B764}"/>
              </a:ext>
            </a:extLst>
          </p:cNvPr>
          <p:cNvSpPr txBox="1"/>
          <p:nvPr/>
        </p:nvSpPr>
        <p:spPr>
          <a:xfrm>
            <a:off x="407368" y="1124744"/>
            <a:ext cx="5184576" cy="45550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PE" sz="1000" dirty="0" err="1"/>
              <a:t>import</a:t>
            </a:r>
            <a:r>
              <a:rPr lang="es-PE" sz="1000" dirty="0"/>
              <a:t> </a:t>
            </a:r>
            <a:r>
              <a:rPr lang="es-PE" sz="1000" dirty="0" err="1"/>
              <a:t>pyaudio</a:t>
            </a:r>
            <a:endParaRPr lang="es-PE" sz="1000" dirty="0"/>
          </a:p>
          <a:p>
            <a:r>
              <a:rPr lang="es-PE" sz="1000" dirty="0" err="1"/>
              <a:t>import</a:t>
            </a:r>
            <a:r>
              <a:rPr lang="es-PE" sz="1000" dirty="0"/>
              <a:t> wave</a:t>
            </a:r>
          </a:p>
          <a:p>
            <a:r>
              <a:rPr lang="es-PE" sz="1000" dirty="0" err="1"/>
              <a:t>import</a:t>
            </a:r>
            <a:r>
              <a:rPr lang="es-PE" sz="1000" dirty="0"/>
              <a:t> </a:t>
            </a:r>
            <a:r>
              <a:rPr lang="es-PE" sz="1000" dirty="0" err="1"/>
              <a:t>sys</a:t>
            </a:r>
            <a:endParaRPr lang="es-PE" sz="1000" dirty="0"/>
          </a:p>
          <a:p>
            <a:endParaRPr lang="es-PE" sz="1000" dirty="0"/>
          </a:p>
          <a:p>
            <a:r>
              <a:rPr lang="es-PE" sz="1000" dirty="0" err="1"/>
              <a:t>wavfile</a:t>
            </a:r>
            <a:r>
              <a:rPr lang="es-PE" sz="1000" dirty="0"/>
              <a:t> = '.\\data\\audio02.wav'</a:t>
            </a:r>
          </a:p>
          <a:p>
            <a:endParaRPr lang="es-PE" sz="1000" dirty="0"/>
          </a:p>
          <a:p>
            <a:r>
              <a:rPr lang="es-PE" sz="1000" dirty="0"/>
              <a:t># </a:t>
            </a:r>
            <a:r>
              <a:rPr lang="es-PE" sz="1000" dirty="0" err="1"/>
              <a:t>Definicion</a:t>
            </a:r>
            <a:r>
              <a:rPr lang="es-PE" sz="1000" dirty="0"/>
              <a:t> de </a:t>
            </a:r>
            <a:r>
              <a:rPr lang="es-PE" sz="1000" dirty="0" err="1"/>
              <a:t>parametros</a:t>
            </a:r>
            <a:endParaRPr lang="es-PE" sz="1000" dirty="0"/>
          </a:p>
          <a:p>
            <a:r>
              <a:rPr lang="es-PE" sz="1000" dirty="0" err="1"/>
              <a:t>FORMAT</a:t>
            </a:r>
            <a:r>
              <a:rPr lang="es-PE" sz="1000" dirty="0"/>
              <a:t>        = </a:t>
            </a:r>
            <a:r>
              <a:rPr lang="es-PE" sz="1000" dirty="0" err="1"/>
              <a:t>pyaudio.paInt16</a:t>
            </a:r>
            <a:endParaRPr lang="es-PE" sz="1000" dirty="0"/>
          </a:p>
          <a:p>
            <a:r>
              <a:rPr lang="es-PE" sz="1000" dirty="0" err="1"/>
              <a:t>CHANNELS</a:t>
            </a:r>
            <a:r>
              <a:rPr lang="es-PE" sz="1000" dirty="0"/>
              <a:t>      = 1</a:t>
            </a:r>
          </a:p>
          <a:p>
            <a:r>
              <a:rPr lang="es-PE" sz="1000" dirty="0" err="1"/>
              <a:t>RATE</a:t>
            </a:r>
            <a:r>
              <a:rPr lang="es-PE" sz="1000" dirty="0"/>
              <a:t>          = 44100     # frecuencia de muestreo</a:t>
            </a:r>
          </a:p>
          <a:p>
            <a:r>
              <a:rPr lang="es-PE" sz="1000" dirty="0" err="1"/>
              <a:t>CHUNK</a:t>
            </a:r>
            <a:r>
              <a:rPr lang="es-PE" sz="1000" dirty="0"/>
              <a:t>         = 1024      # </a:t>
            </a:r>
            <a:r>
              <a:rPr lang="es-PE" sz="1000" dirty="0" err="1"/>
              <a:t>tamano</a:t>
            </a:r>
            <a:r>
              <a:rPr lang="es-PE" sz="1000" dirty="0"/>
              <a:t> del buffer</a:t>
            </a:r>
          </a:p>
          <a:p>
            <a:r>
              <a:rPr lang="es-PE" sz="1000" dirty="0" err="1"/>
              <a:t>RECORD_SECONDS</a:t>
            </a:r>
            <a:r>
              <a:rPr lang="es-PE" sz="1000" dirty="0"/>
              <a:t>= 5         # tiempo de </a:t>
            </a:r>
            <a:r>
              <a:rPr lang="es-PE" sz="1000" dirty="0" err="1"/>
              <a:t>grabacion</a:t>
            </a:r>
            <a:endParaRPr lang="es-PE" sz="1000" dirty="0"/>
          </a:p>
          <a:p>
            <a:endParaRPr lang="es-PE" sz="1000" dirty="0"/>
          </a:p>
          <a:p>
            <a:r>
              <a:rPr lang="es-PE" sz="1000" dirty="0"/>
              <a:t># inicializa </a:t>
            </a:r>
            <a:r>
              <a:rPr lang="es-PE" sz="1000" dirty="0" err="1"/>
              <a:t>PyAudio</a:t>
            </a:r>
            <a:endParaRPr lang="es-PE" sz="1000" dirty="0"/>
          </a:p>
          <a:p>
            <a:r>
              <a:rPr lang="es-PE" sz="1000" dirty="0"/>
              <a:t>audio = </a:t>
            </a:r>
            <a:r>
              <a:rPr lang="es-PE" sz="1000" dirty="0" err="1"/>
              <a:t>pyaudio.PyAudio</a:t>
            </a:r>
            <a:r>
              <a:rPr lang="es-PE" sz="1000" dirty="0"/>
              <a:t>()</a:t>
            </a:r>
          </a:p>
          <a:p>
            <a:r>
              <a:rPr lang="es-PE" sz="1000" dirty="0"/>
              <a:t># </a:t>
            </a:r>
            <a:r>
              <a:rPr lang="es-PE" sz="1000" dirty="0" err="1"/>
              <a:t>sys.exit</a:t>
            </a:r>
            <a:r>
              <a:rPr lang="es-PE" sz="1000" dirty="0"/>
              <a:t>(0)</a:t>
            </a:r>
          </a:p>
          <a:p>
            <a:endParaRPr lang="es-PE" sz="1000" dirty="0"/>
          </a:p>
          <a:p>
            <a:r>
              <a:rPr lang="es-PE" sz="1000" dirty="0"/>
              <a:t># inicio de la </a:t>
            </a:r>
            <a:r>
              <a:rPr lang="es-PE" sz="1000" dirty="0" err="1"/>
              <a:t>grabacion</a:t>
            </a:r>
            <a:endParaRPr lang="es-PE" sz="1000" dirty="0"/>
          </a:p>
          <a:p>
            <a:r>
              <a:rPr lang="es-PE" sz="1000" dirty="0" err="1"/>
              <a:t>stream</a:t>
            </a:r>
            <a:r>
              <a:rPr lang="es-PE" sz="1000" dirty="0"/>
              <a:t> = </a:t>
            </a:r>
            <a:r>
              <a:rPr lang="es-PE" sz="1000" dirty="0" err="1"/>
              <a:t>audio.open</a:t>
            </a:r>
            <a:r>
              <a:rPr lang="es-PE" sz="1000" dirty="0"/>
              <a:t>(</a:t>
            </a:r>
          </a:p>
          <a:p>
            <a:r>
              <a:rPr lang="es-PE" sz="1000" dirty="0"/>
              <a:t>    </a:t>
            </a:r>
            <a:r>
              <a:rPr lang="es-PE" sz="1000" dirty="0" err="1"/>
              <a:t>format</a:t>
            </a:r>
            <a:r>
              <a:rPr lang="es-PE" sz="1000" dirty="0"/>
              <a:t>=</a:t>
            </a:r>
            <a:r>
              <a:rPr lang="es-PE" sz="1000" dirty="0" err="1"/>
              <a:t>FORMAT</a:t>
            </a:r>
            <a:r>
              <a:rPr lang="es-PE" sz="1000" dirty="0"/>
              <a:t>, </a:t>
            </a:r>
            <a:r>
              <a:rPr lang="es-PE" sz="1000" dirty="0" err="1"/>
              <a:t>channels</a:t>
            </a:r>
            <a:r>
              <a:rPr lang="es-PE" sz="1000" dirty="0"/>
              <a:t>=</a:t>
            </a:r>
            <a:r>
              <a:rPr lang="es-PE" sz="1000" dirty="0" err="1"/>
              <a:t>CHANNELS</a:t>
            </a:r>
            <a:r>
              <a:rPr lang="es-PE" sz="1000" dirty="0"/>
              <a:t>,</a:t>
            </a:r>
          </a:p>
          <a:p>
            <a:r>
              <a:rPr lang="es-PE" sz="1000" dirty="0"/>
              <a:t>    </a:t>
            </a:r>
            <a:r>
              <a:rPr lang="es-PE" sz="1000" dirty="0" err="1"/>
              <a:t>rate</a:t>
            </a:r>
            <a:r>
              <a:rPr lang="es-PE" sz="1000" dirty="0"/>
              <a:t>=</a:t>
            </a:r>
            <a:r>
              <a:rPr lang="es-PE" sz="1000" dirty="0" err="1"/>
              <a:t>RATE</a:t>
            </a:r>
            <a:r>
              <a:rPr lang="es-PE" sz="1000" dirty="0"/>
              <a:t>, input=True, </a:t>
            </a:r>
            <a:r>
              <a:rPr lang="es-PE" sz="1000" dirty="0" err="1"/>
              <a:t>frames_per_buffer</a:t>
            </a:r>
            <a:r>
              <a:rPr lang="es-PE" sz="1000" dirty="0"/>
              <a:t>=</a:t>
            </a:r>
            <a:r>
              <a:rPr lang="es-PE" sz="1000" dirty="0" err="1"/>
              <a:t>CHUNK</a:t>
            </a:r>
            <a:r>
              <a:rPr lang="es-PE" sz="1000" dirty="0"/>
              <a:t>)</a:t>
            </a:r>
          </a:p>
          <a:p>
            <a:endParaRPr lang="es-PE" sz="1000" dirty="0"/>
          </a:p>
          <a:p>
            <a:r>
              <a:rPr lang="es-PE" sz="1000" dirty="0" err="1"/>
              <a:t>print</a:t>
            </a:r>
            <a:r>
              <a:rPr lang="es-PE" sz="1000" dirty="0"/>
              <a:t>("</a:t>
            </a:r>
            <a:r>
              <a:rPr lang="es-PE" sz="1000" dirty="0" err="1"/>
              <a:t>recording</a:t>
            </a:r>
            <a:r>
              <a:rPr lang="es-PE" sz="1000" dirty="0"/>
              <a:t> audio...")</a:t>
            </a:r>
          </a:p>
          <a:p>
            <a:r>
              <a:rPr lang="es-PE" sz="1000" dirty="0" err="1"/>
              <a:t>frames</a:t>
            </a:r>
            <a:r>
              <a:rPr lang="es-PE" sz="1000" dirty="0"/>
              <a:t> = []</a:t>
            </a:r>
          </a:p>
          <a:p>
            <a:r>
              <a:rPr lang="es-PE" sz="1000" dirty="0" err="1"/>
              <a:t>for</a:t>
            </a:r>
            <a:r>
              <a:rPr lang="es-PE" sz="1000" dirty="0"/>
              <a:t> i in </a:t>
            </a:r>
            <a:r>
              <a:rPr lang="es-PE" sz="1000" dirty="0" err="1"/>
              <a:t>range</a:t>
            </a:r>
            <a:r>
              <a:rPr lang="es-PE" sz="1000" dirty="0"/>
              <a:t>(0, </a:t>
            </a:r>
            <a:r>
              <a:rPr lang="es-PE" sz="1000" dirty="0" err="1"/>
              <a:t>int</a:t>
            </a:r>
            <a:r>
              <a:rPr lang="es-PE" sz="1000" dirty="0"/>
              <a:t>(</a:t>
            </a:r>
            <a:r>
              <a:rPr lang="es-PE" sz="1000" dirty="0" err="1"/>
              <a:t>RATE</a:t>
            </a:r>
            <a:r>
              <a:rPr lang="es-PE" sz="1000" dirty="0"/>
              <a:t> / </a:t>
            </a:r>
            <a:r>
              <a:rPr lang="es-PE" sz="1000" dirty="0" err="1"/>
              <a:t>CHUNK</a:t>
            </a:r>
            <a:r>
              <a:rPr lang="es-PE" sz="1000" dirty="0"/>
              <a:t> * </a:t>
            </a:r>
            <a:r>
              <a:rPr lang="es-PE" sz="1000" dirty="0" err="1"/>
              <a:t>RECORD_SECONDS</a:t>
            </a:r>
            <a:r>
              <a:rPr lang="es-PE" sz="1000" dirty="0"/>
              <a:t>)):</a:t>
            </a:r>
          </a:p>
          <a:p>
            <a:r>
              <a:rPr lang="es-PE" sz="1000" dirty="0"/>
              <a:t>    data = </a:t>
            </a:r>
            <a:r>
              <a:rPr lang="es-PE" sz="1000" dirty="0" err="1"/>
              <a:t>stream.read</a:t>
            </a:r>
            <a:r>
              <a:rPr lang="es-PE" sz="1000" dirty="0"/>
              <a:t>(</a:t>
            </a:r>
            <a:r>
              <a:rPr lang="es-PE" sz="1000" dirty="0" err="1"/>
              <a:t>CHUNK</a:t>
            </a:r>
            <a:r>
              <a:rPr lang="es-PE" sz="1000" dirty="0"/>
              <a:t>)</a:t>
            </a:r>
          </a:p>
          <a:p>
            <a:r>
              <a:rPr lang="es-PE" sz="1000" dirty="0"/>
              <a:t>    </a:t>
            </a:r>
            <a:r>
              <a:rPr lang="es-PE" sz="1000" dirty="0" err="1"/>
              <a:t>frames.append</a:t>
            </a:r>
            <a:r>
              <a:rPr lang="es-PE" sz="1000" dirty="0"/>
              <a:t>(data)</a:t>
            </a:r>
          </a:p>
          <a:p>
            <a:endParaRPr lang="es-PE" sz="1000" dirty="0"/>
          </a:p>
          <a:p>
            <a:r>
              <a:rPr lang="es-PE" sz="1000" dirty="0" err="1"/>
              <a:t>print</a:t>
            </a:r>
            <a:r>
              <a:rPr lang="es-PE" sz="1000" dirty="0"/>
              <a:t>("</a:t>
            </a:r>
            <a:r>
              <a:rPr lang="es-PE" sz="1000" dirty="0" err="1"/>
              <a:t>recording</a:t>
            </a:r>
            <a:r>
              <a:rPr lang="es-PE" sz="1000" dirty="0"/>
              <a:t> </a:t>
            </a:r>
            <a:r>
              <a:rPr lang="es-PE" sz="1000" dirty="0" err="1"/>
              <a:t>finished</a:t>
            </a:r>
            <a:r>
              <a:rPr lang="es-PE" sz="1000" dirty="0"/>
              <a:t>...")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427F8B4-443D-4766-B49D-049F56CB52AE}"/>
              </a:ext>
            </a:extLst>
          </p:cNvPr>
          <p:cNvSpPr txBox="1"/>
          <p:nvPr/>
        </p:nvSpPr>
        <p:spPr>
          <a:xfrm>
            <a:off x="5951984" y="1119436"/>
            <a:ext cx="5184576" cy="45550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1000"/>
            </a:lvl1pPr>
          </a:lstStyle>
          <a:p>
            <a:endParaRPr lang="es-PE" dirty="0"/>
          </a:p>
          <a:p>
            <a:r>
              <a:rPr lang="es-PE" dirty="0"/>
              <a:t># stop </a:t>
            </a:r>
            <a:r>
              <a:rPr lang="es-PE" dirty="0" err="1"/>
              <a:t>recording</a:t>
            </a:r>
            <a:endParaRPr lang="es-PE" dirty="0"/>
          </a:p>
          <a:p>
            <a:r>
              <a:rPr lang="es-PE" dirty="0" err="1"/>
              <a:t>stream.stop_stream</a:t>
            </a:r>
            <a:r>
              <a:rPr lang="es-PE" dirty="0"/>
              <a:t>()</a:t>
            </a:r>
          </a:p>
          <a:p>
            <a:r>
              <a:rPr lang="es-PE" dirty="0" err="1"/>
              <a:t>stream.close</a:t>
            </a:r>
            <a:r>
              <a:rPr lang="es-PE" dirty="0"/>
              <a:t>()</a:t>
            </a:r>
          </a:p>
          <a:p>
            <a:r>
              <a:rPr lang="es-PE" dirty="0" err="1"/>
              <a:t>audio.terminate</a:t>
            </a:r>
            <a:r>
              <a:rPr lang="es-PE" dirty="0"/>
              <a:t>()</a:t>
            </a:r>
          </a:p>
          <a:p>
            <a:endParaRPr lang="es-PE" dirty="0"/>
          </a:p>
          <a:p>
            <a:r>
              <a:rPr lang="es-PE" dirty="0"/>
              <a:t># </a:t>
            </a:r>
            <a:r>
              <a:rPr lang="es-PE" dirty="0" err="1"/>
              <a:t>saving</a:t>
            </a:r>
            <a:r>
              <a:rPr lang="es-PE" dirty="0"/>
              <a:t> file </a:t>
            </a:r>
          </a:p>
          <a:p>
            <a:r>
              <a:rPr lang="es-PE" dirty="0" err="1"/>
              <a:t>waveFile</a:t>
            </a:r>
            <a:r>
              <a:rPr lang="es-PE" dirty="0"/>
              <a:t> = </a:t>
            </a:r>
            <a:r>
              <a:rPr lang="es-PE" dirty="0" err="1"/>
              <a:t>wave.open</a:t>
            </a:r>
            <a:r>
              <a:rPr lang="es-PE" dirty="0"/>
              <a:t>(</a:t>
            </a:r>
            <a:r>
              <a:rPr lang="es-PE" dirty="0" err="1"/>
              <a:t>wavfile</a:t>
            </a:r>
            <a:r>
              <a:rPr lang="es-PE" dirty="0"/>
              <a:t>, '</a:t>
            </a:r>
            <a:r>
              <a:rPr lang="es-PE" dirty="0" err="1"/>
              <a:t>wb</a:t>
            </a:r>
            <a:r>
              <a:rPr lang="es-PE" dirty="0"/>
              <a:t>')</a:t>
            </a:r>
          </a:p>
          <a:p>
            <a:r>
              <a:rPr lang="es-PE" dirty="0" err="1"/>
              <a:t>waveFile.setnchannels</a:t>
            </a:r>
            <a:r>
              <a:rPr lang="es-PE" dirty="0"/>
              <a:t>(</a:t>
            </a:r>
            <a:r>
              <a:rPr lang="es-PE" dirty="0" err="1"/>
              <a:t>CHANNELS</a:t>
            </a:r>
            <a:r>
              <a:rPr lang="es-PE" dirty="0"/>
              <a:t>)</a:t>
            </a:r>
          </a:p>
          <a:p>
            <a:r>
              <a:rPr lang="es-PE" dirty="0" err="1"/>
              <a:t>waveFile.setsampwidth</a:t>
            </a:r>
            <a:r>
              <a:rPr lang="es-PE" dirty="0"/>
              <a:t>(</a:t>
            </a:r>
            <a:r>
              <a:rPr lang="es-PE" dirty="0" err="1"/>
              <a:t>audio.get_sample_size</a:t>
            </a:r>
            <a:r>
              <a:rPr lang="es-PE" dirty="0"/>
              <a:t>(</a:t>
            </a:r>
            <a:r>
              <a:rPr lang="es-PE" dirty="0" err="1"/>
              <a:t>FORMAT</a:t>
            </a:r>
            <a:r>
              <a:rPr lang="es-PE" dirty="0"/>
              <a:t>))</a:t>
            </a:r>
          </a:p>
          <a:p>
            <a:r>
              <a:rPr lang="es-PE" dirty="0" err="1"/>
              <a:t>waveFile.setframerate</a:t>
            </a:r>
            <a:r>
              <a:rPr lang="es-PE" dirty="0"/>
              <a:t>(</a:t>
            </a:r>
            <a:r>
              <a:rPr lang="es-PE" dirty="0" err="1"/>
              <a:t>RATE</a:t>
            </a:r>
            <a:r>
              <a:rPr lang="es-PE" dirty="0"/>
              <a:t>)</a:t>
            </a:r>
          </a:p>
          <a:p>
            <a:r>
              <a:rPr lang="es-PE" dirty="0" err="1"/>
              <a:t>waveFile.writeframes</a:t>
            </a:r>
            <a:r>
              <a:rPr lang="es-PE" dirty="0"/>
              <a:t>(b''.</a:t>
            </a:r>
            <a:r>
              <a:rPr lang="es-PE" dirty="0" err="1"/>
              <a:t>join</a:t>
            </a:r>
            <a:r>
              <a:rPr lang="es-PE" dirty="0"/>
              <a:t>(</a:t>
            </a:r>
            <a:r>
              <a:rPr lang="es-PE" dirty="0" err="1"/>
              <a:t>frames</a:t>
            </a:r>
            <a:r>
              <a:rPr lang="es-PE" dirty="0"/>
              <a:t>))</a:t>
            </a:r>
          </a:p>
          <a:p>
            <a:r>
              <a:rPr lang="es-PE" dirty="0" err="1"/>
              <a:t>waveFile.close</a:t>
            </a:r>
            <a:r>
              <a:rPr lang="es-PE" dirty="0"/>
              <a:t>()</a:t>
            </a: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9485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PE" dirty="0"/>
              <a:t>Una señal es el registro de una magnitud  física  tomado desde el objeto que la origina (es un dato).</a:t>
            </a:r>
          </a:p>
          <a:p>
            <a:pPr algn="just"/>
            <a:endParaRPr lang="es-PE" dirty="0"/>
          </a:p>
          <a:p>
            <a:pPr algn="just"/>
            <a:r>
              <a:rPr lang="es-PE" dirty="0"/>
              <a:t>El registro corresponde al comportamiento de un atributo, característica o cualidad del objeto de estudio al que se le denominará variable.</a:t>
            </a:r>
          </a:p>
          <a:p>
            <a:pPr algn="just"/>
            <a:endParaRPr lang="es-PE" dirty="0"/>
          </a:p>
          <a:p>
            <a:pPr algn="just"/>
            <a:r>
              <a:rPr lang="es-PE" dirty="0"/>
              <a:t>Las señales se representan por el «</a:t>
            </a:r>
            <a:r>
              <a:rPr lang="es-PE" dirty="0" err="1"/>
              <a:t>ploteo</a:t>
            </a:r>
            <a:r>
              <a:rPr lang="es-PE" dirty="0"/>
              <a:t>» de sus valores en el tiempo S(t).</a:t>
            </a:r>
          </a:p>
          <a:p>
            <a:pPr algn="just"/>
            <a:endParaRPr lang="es-PE" dirty="0"/>
          </a:p>
          <a:p>
            <a:pPr algn="just"/>
            <a:endParaRPr lang="es-PE" dirty="0"/>
          </a:p>
          <a:p>
            <a:pPr algn="just"/>
            <a:endParaRPr lang="es-PE" dirty="0"/>
          </a:p>
          <a:p>
            <a:pPr algn="just"/>
            <a:endParaRPr lang="es-PE" dirty="0"/>
          </a:p>
          <a:p>
            <a:pPr algn="just"/>
            <a:endParaRPr lang="es-PE" dirty="0"/>
          </a:p>
          <a:p>
            <a:pPr algn="just"/>
            <a:endParaRPr lang="es-PE" dirty="0"/>
          </a:p>
          <a:p>
            <a:pPr algn="just"/>
            <a:endParaRPr lang="es-PE" dirty="0"/>
          </a:p>
          <a:p>
            <a:pPr algn="just"/>
            <a:endParaRPr lang="es-PE" dirty="0"/>
          </a:p>
          <a:p>
            <a:pPr algn="just"/>
            <a:r>
              <a:rPr lang="es-PE" dirty="0"/>
              <a:t>Las señales contienen </a:t>
            </a:r>
            <a:r>
              <a:rPr lang="es-PE" dirty="0">
                <a:solidFill>
                  <a:srgbClr val="C00000"/>
                </a:solidFill>
              </a:rPr>
              <a:t>información</a:t>
            </a:r>
            <a:r>
              <a:rPr lang="es-PE" dirty="0"/>
              <a:t> significativa acerca del comportamiento del objeto de estudio, de tal forma que si se pueden medir continuamente se puede conocer continuamente el </a:t>
            </a:r>
            <a:r>
              <a:rPr lang="es-PE" u="sng" dirty="0"/>
              <a:t>estado</a:t>
            </a:r>
            <a:r>
              <a:rPr lang="es-PE" dirty="0"/>
              <a:t> del objeto de estudio.</a:t>
            </a:r>
          </a:p>
          <a:p>
            <a:pPr algn="just"/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Señales</a:t>
            </a:r>
          </a:p>
        </p:txBody>
      </p:sp>
      <p:pic>
        <p:nvPicPr>
          <p:cNvPr id="1026" name="Picture 2" descr="A typical analogue sig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7" y="2924944"/>
            <a:ext cx="4715867" cy="220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33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/>
              <a:t>Cada señal mide una característica particular del objeto en estudio de tal forma que </a:t>
            </a:r>
            <a:r>
              <a:rPr lang="es-MX" dirty="0"/>
              <a:t>la representación de la característica tiene</a:t>
            </a:r>
            <a:r>
              <a:rPr lang="es-PE" dirty="0"/>
              <a:t> un patrón de comportamiento propio que permite diferenciarlo de otras características del objeto en estudio.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Señales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2565536"/>
            <a:ext cx="8539178" cy="395980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9B81DDB-5B64-4649-8BA2-F822FE17852F}"/>
              </a:ext>
            </a:extLst>
          </p:cNvPr>
          <p:cNvSpPr txBox="1"/>
          <p:nvPr/>
        </p:nvSpPr>
        <p:spPr>
          <a:xfrm>
            <a:off x="1332988" y="2067707"/>
            <a:ext cx="9526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800" dirty="0" err="1"/>
              <a:t>EEG</a:t>
            </a:r>
            <a:r>
              <a:rPr lang="es-PE" sz="1800" dirty="0"/>
              <a:t>: electro encefalograma ECG: electro cardiograma </a:t>
            </a:r>
            <a:r>
              <a:rPr lang="es-PE" sz="1800" dirty="0" err="1"/>
              <a:t>EOG</a:t>
            </a:r>
            <a:r>
              <a:rPr lang="es-PE" sz="1800" dirty="0"/>
              <a:t>: electro </a:t>
            </a:r>
            <a:r>
              <a:rPr lang="es-PE" sz="1800" dirty="0" err="1"/>
              <a:t>oculograma</a:t>
            </a:r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388677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Señales</a:t>
            </a:r>
            <a:endParaRPr lang="es-CO" altLang="es-PE" dirty="0">
              <a:latin typeface="+mn-lt"/>
            </a:endParaRPr>
          </a:p>
        </p:txBody>
      </p:sp>
      <p:pic>
        <p:nvPicPr>
          <p:cNvPr id="37890" name="Picture 2" descr="Resultado de imagen para signals e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654150"/>
            <a:ext cx="7560840" cy="529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56576E8-1950-4DC1-A356-3A4AF8335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654150"/>
            <a:ext cx="3672408" cy="5799187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De una señal puede interesar:</a:t>
            </a:r>
          </a:p>
          <a:p>
            <a:r>
              <a:rPr lang="es-MX" dirty="0"/>
              <a:t>Su estado.</a:t>
            </a:r>
          </a:p>
          <a:p>
            <a:r>
              <a:rPr lang="es-MX" dirty="0"/>
              <a:t>La cantidad de cambios de estados.</a:t>
            </a:r>
          </a:p>
          <a:p>
            <a:r>
              <a:rPr lang="es-MX" dirty="0"/>
              <a:t>Su nivel.</a:t>
            </a:r>
          </a:p>
          <a:p>
            <a:r>
              <a:rPr lang="es-MX" dirty="0"/>
              <a:t>Su forma.</a:t>
            </a:r>
          </a:p>
          <a:p>
            <a:r>
              <a:rPr lang="es-MX" dirty="0"/>
              <a:t>Su frecuencia.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81633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PE" dirty="0"/>
              <a:t>Una señal se expresa como una función con un dominio y un rango.</a:t>
            </a:r>
          </a:p>
          <a:p>
            <a:pPr algn="just"/>
            <a:endParaRPr lang="es-PE" dirty="0"/>
          </a:p>
          <a:p>
            <a:pPr algn="just"/>
            <a:r>
              <a:rPr lang="es-PE" dirty="0"/>
              <a:t>La variable independiente es el conjunto de valores para los cuales la señal está definida (dominio) y la variable dependiente es la magnitud que se mide (rango).</a:t>
            </a:r>
          </a:p>
          <a:p>
            <a:pPr algn="just"/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Señales</a:t>
            </a:r>
          </a:p>
        </p:txBody>
      </p:sp>
      <p:pic>
        <p:nvPicPr>
          <p:cNvPr id="5122" name="Picture 2" descr="https://upload.wikimedia.org/wikipedia/commons/8/8c/Fid.jpg?149171938101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28"/>
          <a:stretch/>
        </p:blipFill>
        <p:spPr bwMode="auto">
          <a:xfrm>
            <a:off x="3272081" y="3563471"/>
            <a:ext cx="5544616" cy="290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653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Señales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263352" y="1892837"/>
            <a:ext cx="1512168" cy="360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43934" tIns="43934" rIns="43934" bIns="43934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2000" dirty="0"/>
              <a:t>Dimensiones</a:t>
            </a:r>
          </a:p>
        </p:txBody>
      </p:sp>
      <p:sp>
        <p:nvSpPr>
          <p:cNvPr id="9" name="8 Rectángulo"/>
          <p:cNvSpPr/>
          <p:nvPr/>
        </p:nvSpPr>
        <p:spPr>
          <a:xfrm>
            <a:off x="2783632" y="643297"/>
            <a:ext cx="5688632" cy="13349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0" vert="horz" wrap="square" lIns="43934" tIns="43934" rIns="43934" bIns="43934" numCol="1" spcCol="1270" anchor="t" anchorCtr="0">
            <a:noAutofit/>
          </a:bodyPr>
          <a:lstStyle/>
          <a:p>
            <a:pPr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600" b="1" dirty="0"/>
              <a:t>Unidimensional</a:t>
            </a:r>
          </a:p>
          <a:p>
            <a:pPr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600" dirty="0"/>
              <a:t>si una señal es una función de una variable independiente única, por ejemplo el tiempo.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2783632" y="2094075"/>
            <a:ext cx="5688632" cy="13349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0" vert="horz" wrap="square" lIns="43934" tIns="43934" rIns="43934" bIns="43934" numCol="1" spcCol="1270" anchor="t" anchorCtr="0">
            <a:noAutofit/>
          </a:bodyPr>
          <a:lstStyle/>
          <a:p>
            <a:pPr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600" b="1" dirty="0" err="1"/>
              <a:t>Multimensional</a:t>
            </a:r>
            <a:endParaRPr lang="es-PE" sz="1600" b="1" dirty="0"/>
          </a:p>
          <a:p>
            <a:pPr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600" dirty="0"/>
              <a:t>Si una señal es una función de N variables independientes, por ejemplo una imagen I(</a:t>
            </a:r>
            <a:r>
              <a:rPr lang="es-PE" sz="1600" dirty="0" err="1"/>
              <a:t>x,y</a:t>
            </a:r>
            <a:r>
              <a:rPr lang="es-PE" sz="1600" dirty="0"/>
              <a:t>), pero si se trata de un video, la señal es representada como I(</a:t>
            </a:r>
            <a:r>
              <a:rPr lang="es-PE" sz="1600" dirty="0" err="1"/>
              <a:t>x,y,t</a:t>
            </a:r>
            <a:r>
              <a:rPr lang="es-PE" sz="1600" dirty="0"/>
              <a:t>), donde el brillo del pixel (</a:t>
            </a:r>
            <a:r>
              <a:rPr lang="es-PE" sz="1600" dirty="0" err="1"/>
              <a:t>x,y,t</a:t>
            </a:r>
            <a:r>
              <a:rPr lang="es-PE" sz="1600" dirty="0"/>
              <a:t>) es una función del espacio y del tiempo.</a:t>
            </a:r>
          </a:p>
        </p:txBody>
      </p:sp>
      <p:sp>
        <p:nvSpPr>
          <p:cNvPr id="12" name="11 Rectángulo redondeado"/>
          <p:cNvSpPr/>
          <p:nvPr/>
        </p:nvSpPr>
        <p:spPr>
          <a:xfrm>
            <a:off x="263352" y="4794394"/>
            <a:ext cx="1512168" cy="360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43934" tIns="43934" rIns="43934" bIns="43934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2000" dirty="0"/>
              <a:t>Canales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2783632" y="3544853"/>
            <a:ext cx="5688632" cy="13349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0" vert="horz" wrap="square" lIns="43934" tIns="43934" rIns="43934" bIns="43934" numCol="1" spcCol="1270" anchor="t" anchorCtr="0">
            <a:noAutofit/>
          </a:bodyPr>
          <a:lstStyle/>
          <a:p>
            <a:pPr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600" b="1" dirty="0" err="1"/>
              <a:t>Monocanal</a:t>
            </a:r>
            <a:endParaRPr lang="es-PE" sz="1600" b="1" dirty="0"/>
          </a:p>
          <a:p>
            <a:pPr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600" dirty="0"/>
              <a:t>Cuando la señal está conformada por la medición de una sola magnitud S(t), por ejemplo la temperatura. 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2783632" y="4995632"/>
            <a:ext cx="5688632" cy="13349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0" vert="horz" wrap="square" lIns="43934" tIns="43934" rIns="43934" bIns="43934" numCol="1" spcCol="1270" anchor="t" anchorCtr="0">
            <a:noAutofit/>
          </a:bodyPr>
          <a:lstStyle/>
          <a:p>
            <a:pPr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600" b="1" dirty="0"/>
              <a:t>Multicanal</a:t>
            </a:r>
            <a:r>
              <a:rPr lang="es-PE" sz="1600" dirty="0"/>
              <a:t>.</a:t>
            </a:r>
          </a:p>
          <a:p>
            <a:pPr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600" dirty="0"/>
              <a:t>Cuando la señal esta conformada por la medición de múltiples magnitudes simultáneamente (con múltiples sensores), por ejemplo la salida de un electrocardiograma que tiene 3 electrodos puede ser representada como un vector </a:t>
            </a:r>
            <a:r>
              <a:rPr lang="es-PE" sz="1600" dirty="0" err="1"/>
              <a:t>S3</a:t>
            </a:r>
            <a:r>
              <a:rPr lang="es-PE" sz="1600" dirty="0"/>
              <a:t>(t)= (</a:t>
            </a:r>
            <a:r>
              <a:rPr lang="es-PE" sz="1600" dirty="0" err="1"/>
              <a:t>s</a:t>
            </a:r>
            <a:r>
              <a:rPr lang="es-PE" sz="1600" baseline="-25000" dirty="0" err="1"/>
              <a:t>1</a:t>
            </a:r>
            <a:r>
              <a:rPr lang="es-PE" sz="1600" dirty="0"/>
              <a:t> (t), </a:t>
            </a:r>
            <a:r>
              <a:rPr lang="es-PE" sz="1600" dirty="0" err="1"/>
              <a:t>s</a:t>
            </a:r>
            <a:r>
              <a:rPr lang="es-PE" sz="1600" baseline="-25000" dirty="0" err="1"/>
              <a:t>2</a:t>
            </a:r>
            <a:r>
              <a:rPr lang="es-PE" sz="1600" dirty="0"/>
              <a:t> (t), </a:t>
            </a:r>
            <a:r>
              <a:rPr lang="es-PE" sz="1600" dirty="0" err="1"/>
              <a:t>s</a:t>
            </a:r>
            <a:r>
              <a:rPr lang="es-PE" sz="1600" baseline="-25000" dirty="0" err="1"/>
              <a:t>3</a:t>
            </a:r>
            <a:r>
              <a:rPr lang="es-PE" sz="1600" dirty="0"/>
              <a:t> (t))</a:t>
            </a:r>
          </a:p>
        </p:txBody>
      </p:sp>
      <p:cxnSp>
        <p:nvCxnSpPr>
          <p:cNvPr id="19" name="18 Conector recto de flecha"/>
          <p:cNvCxnSpPr>
            <a:endCxn id="9" idx="1"/>
          </p:cNvCxnSpPr>
          <p:nvPr/>
        </p:nvCxnSpPr>
        <p:spPr>
          <a:xfrm flipV="1">
            <a:off x="1775520" y="1310759"/>
            <a:ext cx="1008112" cy="762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endCxn id="11" idx="1"/>
          </p:cNvCxnSpPr>
          <p:nvPr/>
        </p:nvCxnSpPr>
        <p:spPr>
          <a:xfrm>
            <a:off x="1775520" y="2072837"/>
            <a:ext cx="1008112" cy="68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endCxn id="14" idx="1"/>
          </p:cNvCxnSpPr>
          <p:nvPr/>
        </p:nvCxnSpPr>
        <p:spPr>
          <a:xfrm flipV="1">
            <a:off x="1775520" y="4212315"/>
            <a:ext cx="1008112" cy="762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endCxn id="16" idx="1"/>
          </p:cNvCxnSpPr>
          <p:nvPr/>
        </p:nvCxnSpPr>
        <p:spPr>
          <a:xfrm>
            <a:off x="1775520" y="4974394"/>
            <a:ext cx="1008112" cy="68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272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s-PE" b="1" dirty="0"/>
                  <a:t>Imágenes</a:t>
                </a:r>
              </a:p>
              <a:p>
                <a:r>
                  <a:rPr lang="es-PE" dirty="0"/>
                  <a:t>Son bidimensionales:</a:t>
                </a:r>
              </a:p>
              <a:p>
                <a:endParaRPr lang="es-PE" dirty="0"/>
              </a:p>
              <a:p>
                <a:endParaRPr lang="es-PE" dirty="0"/>
              </a:p>
              <a:p>
                <a:endParaRPr lang="es-PE" dirty="0"/>
              </a:p>
              <a:p>
                <a:endParaRPr lang="es-PE" dirty="0"/>
              </a:p>
              <a:p>
                <a:endParaRPr lang="es-PE" dirty="0"/>
              </a:p>
              <a:p>
                <a:endParaRPr lang="es-PE" dirty="0"/>
              </a:p>
              <a:p>
                <a:endParaRPr lang="es-PE" dirty="0"/>
              </a:p>
              <a:p>
                <a:endParaRPr lang="es-PE" dirty="0"/>
              </a:p>
              <a:p>
                <a:endParaRPr lang="es-PE" dirty="0"/>
              </a:p>
              <a:p>
                <a:r>
                  <a:rPr lang="es-PE" dirty="0"/>
                  <a:t>Son multicanal</a:t>
                </a:r>
              </a:p>
              <a:p>
                <a:endParaRPr lang="es-PE" dirty="0"/>
              </a:p>
              <a:p>
                <a:pPr marL="400050" lvl="1" indent="0">
                  <a:buNone/>
                </a:pPr>
                <a:r>
                  <a:rPr lang="es-PE" dirty="0" err="1"/>
                  <a:t>V</a:t>
                </a:r>
                <a:r>
                  <a:rPr lang="es-PE" baseline="-25000" dirty="0" err="1"/>
                  <a:t>11</a:t>
                </a:r>
                <a:r>
                  <a:rPr lang="es-PE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PE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</m:mr>
                          <m:m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𝐺</m:t>
                              </m:r>
                            </m:e>
                          </m:mr>
                          <m:m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2" name="1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7" t="-147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Señales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85" y="1476982"/>
            <a:ext cx="7962203" cy="252808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872" y="4177577"/>
            <a:ext cx="2156826" cy="207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98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8092</TotalTime>
  <Words>2664</Words>
  <Application>Microsoft Office PowerPoint</Application>
  <PresentationFormat>Panorámica</PresentationFormat>
  <Paragraphs>453</Paragraphs>
  <Slides>39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7" baseType="lpstr">
      <vt:lpstr>Arial</vt:lpstr>
      <vt:lpstr>Calibri</vt:lpstr>
      <vt:lpstr>Cambria Math</vt:lpstr>
      <vt:lpstr>Courier New</vt:lpstr>
      <vt:lpstr>Times New Roman</vt:lpstr>
      <vt:lpstr>Wingdings</vt:lpstr>
      <vt:lpstr>Tema de Office</vt:lpstr>
      <vt:lpstr>Imagen de mapa de bits</vt:lpstr>
      <vt:lpstr>Presentación de PowerPoint</vt:lpstr>
      <vt:lpstr>Tabla de Contenido</vt:lpstr>
      <vt:lpstr>SEÑALES</vt:lpstr>
      <vt:lpstr>Señales</vt:lpstr>
      <vt:lpstr>Señales</vt:lpstr>
      <vt:lpstr>Señales</vt:lpstr>
      <vt:lpstr>Señales</vt:lpstr>
      <vt:lpstr>Señales</vt:lpstr>
      <vt:lpstr>Señales</vt:lpstr>
      <vt:lpstr>Señales</vt:lpstr>
      <vt:lpstr>TIPOS DE SEÑALES</vt:lpstr>
      <vt:lpstr>Tipos de señales</vt:lpstr>
      <vt:lpstr>Tipos de señales</vt:lpstr>
      <vt:lpstr>Tipos de señales</vt:lpstr>
      <vt:lpstr>CARACTERÍSTICAS DE UNA SEÑAL</vt:lpstr>
      <vt:lpstr>Características de una señal</vt:lpstr>
      <vt:lpstr>Características de una señal</vt:lpstr>
      <vt:lpstr>Señal periódica</vt:lpstr>
      <vt:lpstr>REPRESENTACIÓN DE SEÑALES</vt:lpstr>
      <vt:lpstr>Representación de la señal</vt:lpstr>
      <vt:lpstr>Ejercicio</vt:lpstr>
      <vt:lpstr>Ejercicio</vt:lpstr>
      <vt:lpstr>Señales sinusoidales</vt:lpstr>
      <vt:lpstr>Suma de señales</vt:lpstr>
      <vt:lpstr>Dominio de la señales</vt:lpstr>
      <vt:lpstr>Ejercicio</vt:lpstr>
      <vt:lpstr>Ejercicio</vt:lpstr>
      <vt:lpstr>MUESTREO DE LA SEÑAL</vt:lpstr>
      <vt:lpstr>Muestreo de la señal</vt:lpstr>
      <vt:lpstr>Teorema del muestreo (Teorema de Nyquist)</vt:lpstr>
      <vt:lpstr>Teorema del muestreo (Teorema de Nyquist)</vt:lpstr>
      <vt:lpstr>Frecuencia alias</vt:lpstr>
      <vt:lpstr>Tarea </vt:lpstr>
      <vt:lpstr>PREGUNTAS soportod@uni.edu.pe</vt:lpstr>
      <vt:lpstr>SEÑALES DE AUDIO</vt:lpstr>
      <vt:lpstr>Administrador de archivos de audio</vt:lpstr>
      <vt:lpstr>Ejercicio</vt:lpstr>
      <vt:lpstr>Ejercicio</vt:lpstr>
      <vt:lpstr>Ejercicio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soportod@uni.edu.pe</dc:creator>
  <cp:lastModifiedBy>samuel oporto diaz</cp:lastModifiedBy>
  <cp:revision>1834</cp:revision>
  <dcterms:created xsi:type="dcterms:W3CDTF">2020-10-10T02:44:56Z</dcterms:created>
  <dcterms:modified xsi:type="dcterms:W3CDTF">2021-02-06T08:13:24Z</dcterms:modified>
</cp:coreProperties>
</file>